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53" r:id="rId4"/>
    <p:sldId id="361" r:id="rId5"/>
    <p:sldId id="354" r:id="rId6"/>
    <p:sldId id="356" r:id="rId7"/>
    <p:sldId id="358" r:id="rId8"/>
    <p:sldId id="359" r:id="rId9"/>
    <p:sldId id="363" r:id="rId10"/>
  </p:sldIdLst>
  <p:sldSz cx="10693400" cy="756126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7748" autoAdjust="0"/>
  </p:normalViewPr>
  <p:slideViewPr>
    <p:cSldViewPr snapToGrid="0">
      <p:cViewPr varScale="1">
        <p:scale>
          <a:sx n="105" d="100"/>
          <a:sy n="105" d="100"/>
        </p:scale>
        <p:origin x="1422" y="78"/>
      </p:cViewPr>
      <p:guideLst>
        <p:guide orient="horz" pos="2160"/>
        <p:guide pos="3840"/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89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03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79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69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36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19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0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4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4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83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66F8-B6DD-4353-A7E0-794420035F2C}" type="datetimeFigureOut">
              <a:rPr lang="uk-UA" smtClean="0"/>
              <a:t>11.09.2019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8752-716A-4461-A64A-DFD06BC957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27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0.png"/><Relationship Id="rId4" Type="http://schemas.openxmlformats.org/officeDocument/2006/relationships/image" Target="../media/image27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3.png"/><Relationship Id="rId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УПАКОВКА\КБТ\фото\ardesto-fr-200m_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83" y="2245087"/>
            <a:ext cx="1754516" cy="22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72" y="3785637"/>
            <a:ext cx="2001192" cy="191847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606" y="1910671"/>
            <a:ext cx="1236163" cy="23160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5" y="2873644"/>
            <a:ext cx="1257985" cy="23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107" y="4139454"/>
            <a:ext cx="884802" cy="1702472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782" y="3897636"/>
            <a:ext cx="910332" cy="2083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3277"/>
            <a:ext cx="10681341" cy="369150"/>
          </a:xfrm>
          <a:prstGeom prst="rect">
            <a:avLst/>
          </a:prstGeom>
        </p:spPr>
      </p:pic>
      <p:pic>
        <p:nvPicPr>
          <p:cNvPr id="5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39" y="7069181"/>
            <a:ext cx="10704539" cy="4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лого Будпостач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83" y="682957"/>
            <a:ext cx="1856004" cy="2139955"/>
          </a:xfrm>
          <a:prstGeom prst="rect">
            <a:avLst/>
          </a:prstGeom>
          <a:noFill/>
          <a:effectLst>
            <a:glow rad="9017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39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1139" y="6357571"/>
            <a:ext cx="10704539" cy="8382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12542" y="6493400"/>
            <a:ext cx="10396023" cy="565408"/>
          </a:xfrm>
        </p:spPr>
        <p:txBody>
          <a:bodyPr anchor="ctr">
            <a:noAutofit/>
          </a:bodyPr>
          <a:lstStyle/>
          <a:p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Холодильное оборудованиеТМ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GRUNHELM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»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1408" y="1510739"/>
            <a:ext cx="513281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        </a:t>
            </a:r>
            <a:r>
              <a:rPr lang="ru-RU" b="1" i="1" dirty="0" smtClean="0">
                <a:solidFill>
                  <a:srgbClr val="FF0000"/>
                </a:solidFill>
              </a:rPr>
              <a:t>ОТЛИЧНОЕ СООТНОШЕНИЕ ЦЕНА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/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КАЧЕСТВО</a:t>
            </a:r>
          </a:p>
          <a:p>
            <a:pPr lvl="0">
              <a:lnSpc>
                <a:spcPct val="150000"/>
              </a:lnSpc>
            </a:pP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 ЛИДЕР ПРОДАЖ НА УКРАИНСКОМ РЫНКЕ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Нашивка 1"/>
          <p:cNvSpPr/>
          <p:nvPr/>
        </p:nvSpPr>
        <p:spPr>
          <a:xfrm>
            <a:off x="5273365" y="1927679"/>
            <a:ext cx="242316" cy="242316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264748" y="1542422"/>
            <a:ext cx="242316" cy="242316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2313" y="2730089"/>
            <a:ext cx="881008" cy="1039479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5003" y="2267339"/>
            <a:ext cx="680820" cy="1999894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5771" y="2393581"/>
            <a:ext cx="812784" cy="1254689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1358" y="3908524"/>
            <a:ext cx="764535" cy="20582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6" y="3643745"/>
            <a:ext cx="1276693" cy="225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7" y="-82296"/>
            <a:ext cx="10692481" cy="773611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  <a:softEdge rad="12700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8020" y="638078"/>
            <a:ext cx="5023536" cy="7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25" y="1886680"/>
            <a:ext cx="1476375" cy="971550"/>
          </a:xfrm>
          <a:prstGeom prst="rect">
            <a:avLst/>
          </a:prstGeom>
        </p:spPr>
      </p:pic>
      <p:pic>
        <p:nvPicPr>
          <p:cNvPr id="18" name="Picture 2" descr="Ð¤Ð¾ÑÐ¾ - ÐÐ¾ÑÐ¾Ð·Ð¸Ð»ÑÐ½Ð°Ñ ÐºÐ°Ð¼ÐµÑÐ° Ardesto FR-200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927"/>
            <a:ext cx="1993258" cy="12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9457"/>
            <a:ext cx="1837944" cy="1761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785" y="1951822"/>
            <a:ext cx="8631936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Морозильные лари</a:t>
            </a:r>
            <a:r>
              <a:rPr lang="en-US" sz="2400" b="1" dirty="0">
                <a:solidFill>
                  <a:srgbClr val="000000"/>
                </a:solidFill>
              </a:rPr>
              <a:t/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</a:rPr>
              <a:t/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uk-UA" sz="24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4855"/>
            <a:ext cx="10692481" cy="773611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0"/>
              </a:schemeClr>
            </a:glow>
            <a:reflection stA="19000" endPos="65000" dist="50800" dir="5400000" sy="-100000" algn="bl" rotWithShape="0"/>
          </a:effectLst>
        </p:spPr>
      </p:pic>
      <p:pic>
        <p:nvPicPr>
          <p:cNvPr id="2050" name="Picture 2" descr="D:\УПАКОВКА\КБТ\фото\ardesto-fr-200m_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76" y="1956772"/>
            <a:ext cx="1427105" cy="179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9825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         </a:t>
            </a:r>
            <a:r>
              <a:rPr lang="ru-RU" sz="24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Морозильный</a:t>
            </a:r>
            <a:r>
              <a:rPr lang="ru-RU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ларь</a:t>
            </a: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4008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26664" y="4266453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39949"/>
              </p:ext>
            </p:extLst>
          </p:nvPr>
        </p:nvGraphicFramePr>
        <p:xfrm>
          <a:off x="-9144" y="4719386"/>
          <a:ext cx="10693400" cy="2832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224">
                  <a:extLst>
                    <a:ext uri="{9D8B030D-6E8A-4147-A177-3AD203B41FA5}">
                      <a16:colId xmlns:a16="http://schemas.microsoft.com/office/drawing/2014/main" val="1462363678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1985839028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483991120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733156914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105235963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87197240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1543105438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2263871359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2839953875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624132550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324233284"/>
                    </a:ext>
                  </a:extLst>
                </a:gridCol>
                <a:gridCol w="1430528">
                  <a:extLst>
                    <a:ext uri="{9D8B030D-6E8A-4147-A177-3AD203B41FA5}">
                      <a16:colId xmlns:a16="http://schemas.microsoft.com/office/drawing/2014/main" val="2265466598"/>
                    </a:ext>
                  </a:extLst>
                </a:gridCol>
              </a:tblGrid>
              <a:tr h="708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1С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Климатический класс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замораживание: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шума 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Дб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морозильной камеры: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8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корзин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охлаждения: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Автономное время работы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 / брутто: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Габаритные размеры (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ШхГхВ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упаковки 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8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ШхГхВ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10531871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GCFW-145 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89903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 кг/24 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145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2160 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27 / 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705x545x845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730x575x885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0445283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GCFW-200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80597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 кг/24 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200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1800 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34 / 37,5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905x545x845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935x575x885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518749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GCFW-251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85308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13.5  кг/24 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251 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1560 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34  / 37,5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954x616x845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990x640x885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80090584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GCFW-316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80601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18 кг/24 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316  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2220 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42  / 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1120x700x845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1156x748x885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8504178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CFM150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89904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N/SN/ST/T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6,5 кг/ 24 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142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2100 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30 / 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730*523*850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770*545*870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25303394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CFM200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89906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N/SN/ST/T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9кг/ 24 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198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2040 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36.6 / 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945*523*850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985*545*870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5905110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CFM250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89909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N/SN/ST/T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12кг/ 24 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249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2600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40.9 / 45,9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985*600*850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1025*625*870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99957396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CFM300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89911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SN/N/ST/T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14.кг/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290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2600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46 / 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1115*670*850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1155*700*865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83778719"/>
                  </a:ext>
                </a:extLst>
              </a:tr>
              <a:tr h="236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006666"/>
                          </a:solidFill>
                          <a:effectLst/>
                        </a:rPr>
                        <a:t>CFM370</a:t>
                      </a:r>
                      <a:endParaRPr lang="en-US" sz="800" b="1" i="0" u="none" strike="noStrike" dirty="0"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89912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SN/N/ST/T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17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359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3300 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57 / 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1255*745*825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1289*778*874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474036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44368" y="1312495"/>
            <a:ext cx="77490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Морозильный ларь</a:t>
            </a:r>
            <a:r>
              <a:rPr lang="ru-RU" sz="1200" dirty="0"/>
              <a:t> </a:t>
            </a:r>
            <a:r>
              <a:rPr lang="ru-RU" sz="1200" b="1" spc="50" dirty="0">
                <a:ln w="11430"/>
                <a:solidFill>
                  <a:srgbClr val="006666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i="1" dirty="0"/>
              <a:t>GRUNHELM </a:t>
            </a:r>
            <a:r>
              <a:rPr lang="ru-RU" sz="1200" b="1" i="1" dirty="0" smtClean="0"/>
              <a:t> </a:t>
            </a:r>
            <a:r>
              <a:rPr lang="en-US" sz="1200" b="1" spc="50" dirty="0" smtClean="0">
                <a:ln w="11430"/>
                <a:solidFill>
                  <a:srgbClr val="006666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/>
              <a:t> - </a:t>
            </a:r>
            <a:r>
              <a:rPr lang="ru-RU" sz="1400" dirty="0"/>
              <a:t>горизонтальная камера для замораживания продуктов питания. </a:t>
            </a:r>
          </a:p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Приемущества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1400" dirty="0" err="1"/>
              <a:t>Новая</a:t>
            </a:r>
            <a:r>
              <a:rPr lang="uk-UA" sz="1400" dirty="0"/>
              <a:t> </a:t>
            </a:r>
            <a:r>
              <a:rPr lang="uk-UA" sz="1400" dirty="0" err="1"/>
              <a:t>функция</a:t>
            </a:r>
            <a:r>
              <a:rPr lang="uk-UA" sz="1400" dirty="0"/>
              <a:t> - </a:t>
            </a:r>
            <a:r>
              <a:rPr lang="uk-UA" sz="1400" dirty="0" err="1"/>
              <a:t>может</a:t>
            </a:r>
            <a:r>
              <a:rPr lang="uk-UA" sz="1400" dirty="0"/>
              <a:t> </a:t>
            </a:r>
            <a:r>
              <a:rPr lang="uk-UA" sz="1400" dirty="0" err="1"/>
              <a:t>работать</a:t>
            </a:r>
            <a:r>
              <a:rPr lang="uk-UA" sz="1400" dirty="0"/>
              <a:t> в режиме холодильника </a:t>
            </a:r>
            <a:r>
              <a:rPr lang="uk-UA" sz="1400" dirty="0" smtClean="0"/>
              <a:t>( 0</a:t>
            </a:r>
            <a:r>
              <a:rPr lang="ru-RU" sz="1400" dirty="0" smtClean="0"/>
              <a:t>°</a:t>
            </a:r>
            <a:r>
              <a:rPr lang="uk-UA" sz="1400" dirty="0" smtClean="0"/>
              <a:t>С и </a:t>
            </a:r>
            <a:r>
              <a:rPr lang="uk-UA" sz="1400" dirty="0" err="1" smtClean="0"/>
              <a:t>выше</a:t>
            </a:r>
            <a:r>
              <a:rPr lang="uk-UA" sz="1400" dirty="0" smtClean="0"/>
              <a:t>)</a:t>
            </a:r>
            <a:endParaRPr lang="uk-UA" sz="1400" dirty="0"/>
          </a:p>
          <a:p>
            <a:r>
              <a:rPr lang="uk-UA" sz="1400" dirty="0"/>
              <a:t>В моделях </a:t>
            </a:r>
            <a:r>
              <a:rPr lang="en-US" sz="1400" dirty="0"/>
              <a:t>GCFW</a:t>
            </a:r>
            <a:r>
              <a:rPr lang="ru-RU" sz="1400" dirty="0"/>
              <a:t> </a:t>
            </a:r>
            <a:r>
              <a:rPr lang="ru-RU" sz="1400" dirty="0" smtClean="0"/>
              <a:t>– </a:t>
            </a:r>
            <a:r>
              <a:rPr lang="uk-UA" sz="1400" dirty="0" err="1" smtClean="0"/>
              <a:t>структурное</a:t>
            </a:r>
            <a:r>
              <a:rPr lang="uk-UA" sz="1400" dirty="0" smtClean="0"/>
              <a:t> </a:t>
            </a:r>
            <a:r>
              <a:rPr lang="uk-UA" sz="1400" dirty="0" err="1" smtClean="0"/>
              <a:t>наружное</a:t>
            </a:r>
            <a:r>
              <a:rPr lang="uk-UA" sz="1400" dirty="0" smtClean="0"/>
              <a:t>  </a:t>
            </a:r>
            <a:r>
              <a:rPr lang="uk-UA" sz="1400" dirty="0" err="1"/>
              <a:t>покрытие</a:t>
            </a:r>
            <a:r>
              <a:rPr lang="uk-UA" sz="1400" dirty="0"/>
              <a:t> </a:t>
            </a:r>
            <a:r>
              <a:rPr lang="uk-UA" sz="1400" dirty="0" err="1"/>
              <a:t>ларя</a:t>
            </a:r>
            <a:r>
              <a:rPr lang="uk-UA" sz="1400" dirty="0"/>
              <a:t>.</a:t>
            </a:r>
            <a:endParaRPr lang="ru-RU" sz="1400" dirty="0"/>
          </a:p>
          <a:p>
            <a:r>
              <a:rPr lang="ru-RU" sz="1400" dirty="0"/>
              <a:t>-</a:t>
            </a:r>
            <a:r>
              <a:rPr lang="uk-UA" sz="1400" dirty="0" err="1"/>
              <a:t>Низкий</a:t>
            </a:r>
            <a:r>
              <a:rPr lang="uk-UA" sz="1400" dirty="0"/>
              <a:t> </a:t>
            </a:r>
            <a:r>
              <a:rPr lang="uk-UA" sz="1400" dirty="0" err="1"/>
              <a:t>уровень</a:t>
            </a:r>
            <a:r>
              <a:rPr lang="en-US" sz="1400" dirty="0"/>
              <a:t> </a:t>
            </a:r>
            <a:r>
              <a:rPr lang="ru-RU" sz="1400" dirty="0"/>
              <a:t>шума </a:t>
            </a:r>
            <a:endParaRPr lang="uk-UA" sz="1400" dirty="0"/>
          </a:p>
          <a:p>
            <a:r>
              <a:rPr lang="ru-RU" sz="1400" dirty="0"/>
              <a:t>-Высокий климатический </a:t>
            </a:r>
            <a:r>
              <a:rPr lang="ru-RU" sz="1400" dirty="0" smtClean="0"/>
              <a:t>класс позволяет бесперебойно работать в различных температурных режимах мин. </a:t>
            </a:r>
            <a:r>
              <a:rPr lang="ru-RU" sz="1400" dirty="0"/>
              <a:t>+10 °</a:t>
            </a:r>
            <a:r>
              <a:rPr lang="uk-UA" sz="1400" dirty="0"/>
              <a:t>С </a:t>
            </a:r>
            <a:r>
              <a:rPr lang="uk-UA" sz="1400" dirty="0" smtClean="0"/>
              <a:t> мах. +43</a:t>
            </a:r>
            <a:r>
              <a:rPr lang="ru-RU" sz="1400" dirty="0" smtClean="0"/>
              <a:t>°</a:t>
            </a:r>
            <a:r>
              <a:rPr lang="uk-UA" sz="1400" dirty="0"/>
              <a:t>С </a:t>
            </a:r>
            <a:r>
              <a:rPr lang="uk-UA" sz="1400" dirty="0" smtClean="0"/>
              <a:t>( </a:t>
            </a:r>
            <a:r>
              <a:rPr lang="uk-UA" sz="1400" dirty="0" err="1" smtClean="0"/>
              <a:t>согласно</a:t>
            </a:r>
            <a:r>
              <a:rPr lang="uk-UA" sz="1400" dirty="0" smtClean="0"/>
              <a:t> </a:t>
            </a:r>
            <a:r>
              <a:rPr lang="uk-UA" sz="1400" dirty="0" err="1" smtClean="0"/>
              <a:t>климатического</a:t>
            </a:r>
            <a:r>
              <a:rPr lang="uk-UA" sz="1400" dirty="0" smtClean="0"/>
              <a:t> </a:t>
            </a:r>
            <a:r>
              <a:rPr lang="uk-UA" sz="1400" dirty="0" err="1" smtClean="0"/>
              <a:t>класса</a:t>
            </a:r>
            <a:r>
              <a:rPr lang="uk-UA" sz="1400" dirty="0" smtClean="0"/>
              <a:t>)</a:t>
            </a:r>
            <a:endParaRPr lang="en-US" sz="1400" dirty="0"/>
          </a:p>
          <a:p>
            <a:r>
              <a:rPr lang="uk-UA" sz="1400" dirty="0"/>
              <a:t>-</a:t>
            </a:r>
            <a:r>
              <a:rPr lang="uk-UA" sz="1400" dirty="0" err="1"/>
              <a:t>Съемная</a:t>
            </a:r>
            <a:r>
              <a:rPr lang="uk-UA" sz="1400" dirty="0"/>
              <a:t> корзина (</a:t>
            </a:r>
            <a:r>
              <a:rPr lang="uk-UA" sz="1400" dirty="0" err="1"/>
              <a:t>количество</a:t>
            </a:r>
            <a:r>
              <a:rPr lang="uk-UA" sz="1400" dirty="0"/>
              <a:t> корзин </a:t>
            </a:r>
            <a:r>
              <a:rPr lang="uk-UA" sz="1400" dirty="0" err="1"/>
              <a:t>зависит</a:t>
            </a:r>
            <a:r>
              <a:rPr lang="uk-UA" sz="1400" dirty="0"/>
              <a:t> от </a:t>
            </a:r>
            <a:r>
              <a:rPr lang="uk-UA" sz="1400" dirty="0" err="1"/>
              <a:t>модели</a:t>
            </a:r>
            <a:r>
              <a:rPr lang="uk-UA" sz="1400" dirty="0"/>
              <a:t>)</a:t>
            </a:r>
            <a:endParaRPr lang="ru-RU" sz="1400" dirty="0"/>
          </a:p>
          <a:p>
            <a:r>
              <a:rPr lang="ru-RU" sz="1400" dirty="0" smtClean="0"/>
              <a:t>-Крышка </a:t>
            </a:r>
            <a:r>
              <a:rPr lang="ru-RU" sz="1400" dirty="0"/>
              <a:t>ларя может фиксироваться от 45 ° до 90 </a:t>
            </a:r>
            <a:r>
              <a:rPr lang="ru-RU" sz="1400" dirty="0" smtClean="0"/>
              <a:t>°</a:t>
            </a:r>
            <a:endParaRPr lang="ru-RU" sz="1400" dirty="0"/>
          </a:p>
          <a:p>
            <a:r>
              <a:rPr lang="ru-RU" sz="1400" dirty="0" smtClean="0"/>
              <a:t>-Яркая </a:t>
            </a:r>
            <a:r>
              <a:rPr lang="en-US" sz="1400" dirty="0"/>
              <a:t>LED </a:t>
            </a:r>
            <a:r>
              <a:rPr lang="ru-RU" sz="1400" dirty="0"/>
              <a:t>подсветка</a:t>
            </a:r>
            <a:endParaRPr lang="uk-UA" sz="1400" dirty="0"/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62" y="721251"/>
            <a:ext cx="845330" cy="5863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9572" y="703395"/>
            <a:ext cx="3161983" cy="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3">
            <a:extLst>
              <a:ext uri="{FF2B5EF4-FFF2-40B4-BE49-F238E27FC236}">
                <a16:creationId xmlns:a16="http://schemas.microsoft.com/office/drawing/2014/main" id="{227318BE-2E5D-44FB-AF8D-FF50A3693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r="19360"/>
          <a:stretch/>
        </p:blipFill>
        <p:spPr>
          <a:xfrm>
            <a:off x="66806" y="2516269"/>
            <a:ext cx="1500433" cy="2485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192" y="1621504"/>
            <a:ext cx="1476375" cy="971550"/>
          </a:xfrm>
          <a:prstGeom prst="rect">
            <a:avLst/>
          </a:prstGeom>
        </p:spPr>
      </p:pic>
      <p:pic>
        <p:nvPicPr>
          <p:cNvPr id="2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442" y="2532175"/>
            <a:ext cx="1274659" cy="2468865"/>
          </a:xfrm>
          <a:prstGeom prst="rect">
            <a:avLst/>
          </a:prstGeom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124" y="3326388"/>
            <a:ext cx="1363500" cy="16087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6481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504" y="504084"/>
            <a:ext cx="8973952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Морозильник</a:t>
            </a:r>
            <a:r>
              <a:rPr lang="en-US" sz="2800" b="1" dirty="0">
                <a:solidFill>
                  <a:srgbClr val="000000"/>
                </a:solidFill>
              </a:rPr>
              <a:t/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/>
            </a:r>
            <a:br>
              <a:rPr lang="en-US" sz="2800" b="1" dirty="0">
                <a:solidFill>
                  <a:srgbClr val="000000"/>
                </a:solidFill>
              </a:rPr>
            </a:br>
            <a:endParaRPr lang="uk-UA" sz="28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46956" y="4924821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5825419" y="1279277"/>
            <a:ext cx="475418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i="1" dirty="0"/>
          </a:p>
          <a:p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Приемущества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/>
              <a:t>-</a:t>
            </a:r>
            <a:r>
              <a:rPr lang="uk-UA" sz="1400" dirty="0"/>
              <a:t>Низкий уровень</a:t>
            </a:r>
            <a:r>
              <a:rPr lang="en-US" sz="1400" dirty="0"/>
              <a:t> </a:t>
            </a:r>
            <a:r>
              <a:rPr lang="ru-RU" sz="1400" dirty="0"/>
              <a:t>шума </a:t>
            </a:r>
            <a:endParaRPr lang="uk-UA" sz="1400" dirty="0"/>
          </a:p>
          <a:p>
            <a:r>
              <a:rPr lang="ru-RU" sz="1400" dirty="0"/>
              <a:t>-В</a:t>
            </a:r>
            <a:r>
              <a:rPr lang="uk-UA" sz="1400" dirty="0"/>
              <a:t>ысокий класс энергоэффективности</a:t>
            </a:r>
            <a:endParaRPr lang="en-US" sz="1400" dirty="0"/>
          </a:p>
          <a:p>
            <a:r>
              <a:rPr lang="uk-UA" sz="1400" dirty="0"/>
              <a:t>-Капельная система  замор</a:t>
            </a:r>
            <a:r>
              <a:rPr lang="ru-RU" sz="1400" dirty="0"/>
              <a:t>озки </a:t>
            </a:r>
          </a:p>
          <a:p>
            <a:r>
              <a:rPr lang="ru-RU" sz="1400" dirty="0"/>
              <a:t>-Механическое управление </a:t>
            </a:r>
          </a:p>
          <a:p>
            <a:r>
              <a:rPr lang="ru-RU" sz="1400" dirty="0"/>
              <a:t> </a:t>
            </a:r>
            <a:r>
              <a:rPr lang="ru-RU" sz="1400" b="1" dirty="0">
                <a:solidFill>
                  <a:srgbClr val="006666"/>
                </a:solidFill>
              </a:rPr>
              <a:t>Вариант для  замораживания : </a:t>
            </a:r>
          </a:p>
          <a:p>
            <a:r>
              <a:rPr lang="ru-RU" sz="1400" dirty="0"/>
              <a:t>Весна-Лето: О</a:t>
            </a:r>
            <a:r>
              <a:rPr lang="uk-UA" sz="1400" dirty="0"/>
              <a:t>вощи, ягоды и фрукты ,свежие травы, молочные продукты(</a:t>
            </a:r>
            <a:r>
              <a:rPr lang="uk-UA" sz="1400" dirty="0" err="1"/>
              <a:t>сливочное</a:t>
            </a:r>
            <a:r>
              <a:rPr lang="uk-UA" sz="1400" dirty="0"/>
              <a:t> масло и сыр), готовые блюда</a:t>
            </a:r>
            <a:endParaRPr lang="ru-RU" sz="1400" dirty="0"/>
          </a:p>
          <a:p>
            <a:r>
              <a:rPr lang="ru-RU" sz="1400" dirty="0"/>
              <a:t>Осень-Зима : </a:t>
            </a:r>
            <a:r>
              <a:rPr lang="uk-UA" sz="1400" dirty="0"/>
              <a:t>Сырое мясо и птицу.рыба,грибы</a:t>
            </a:r>
            <a:r>
              <a:rPr lang="ru-RU" sz="1400" dirty="0"/>
              <a:t>, о</a:t>
            </a:r>
            <a:r>
              <a:rPr lang="uk-UA" sz="1400" dirty="0"/>
              <a:t>вощи</a:t>
            </a:r>
            <a:r>
              <a:rPr lang="ru-RU" sz="1400" dirty="0"/>
              <a:t> ,</a:t>
            </a:r>
            <a:r>
              <a:rPr lang="uk-UA" sz="1400" dirty="0"/>
              <a:t> орехи и семечки, цедру и сок цитрусовых, готовые блюда</a:t>
            </a:r>
            <a:endParaRPr lang="ru-RU" sz="1400" dirty="0"/>
          </a:p>
          <a:p>
            <a:r>
              <a:rPr lang="uk-UA" sz="1400" dirty="0"/>
              <a:t> </a:t>
            </a:r>
            <a:r>
              <a:rPr lang="uk-UA" sz="1400" dirty="0" smtClean="0"/>
              <a:t>Модель </a:t>
            </a:r>
            <a:r>
              <a:rPr lang="en-US" sz="1400" b="1" dirty="0" smtClean="0">
                <a:solidFill>
                  <a:srgbClr val="006666"/>
                </a:solidFill>
              </a:rPr>
              <a:t>GUFW-163</a:t>
            </a:r>
            <a:r>
              <a:rPr lang="ru-RU" sz="1400" b="1" dirty="0" smtClean="0">
                <a:solidFill>
                  <a:srgbClr val="006666"/>
                </a:solidFill>
              </a:rPr>
              <a:t> </a:t>
            </a:r>
            <a:r>
              <a:rPr lang="ru-RU" sz="1400" dirty="0"/>
              <a:t>имеет </a:t>
            </a:r>
            <a:r>
              <a:rPr lang="ru-RU" sz="1400" dirty="0" smtClean="0"/>
              <a:t>6 отдельных ящиков.</a:t>
            </a:r>
          </a:p>
          <a:p>
            <a:r>
              <a:rPr lang="ru-RU" sz="1400" dirty="0" smtClean="0"/>
              <a:t>Модель </a:t>
            </a:r>
            <a:r>
              <a:rPr lang="en-US" sz="1400" b="1" dirty="0" smtClean="0">
                <a:solidFill>
                  <a:srgbClr val="006666"/>
                </a:solidFill>
              </a:rPr>
              <a:t>GUF-143P</a:t>
            </a:r>
            <a:r>
              <a:rPr lang="ru-RU" sz="1400" b="1" dirty="0" smtClean="0"/>
              <a:t> </a:t>
            </a:r>
            <a:r>
              <a:rPr lang="ru-RU" sz="1400" dirty="0"/>
              <a:t>имеет</a:t>
            </a:r>
            <a:r>
              <a:rPr lang="ru-RU" sz="1400" dirty="0" smtClean="0"/>
              <a:t> 5 </a:t>
            </a:r>
            <a:r>
              <a:rPr lang="ru-RU" sz="1400" dirty="0"/>
              <a:t>ящиков</a:t>
            </a:r>
            <a:r>
              <a:rPr lang="ru-RU" sz="1400" dirty="0" smtClean="0"/>
              <a:t> и отделения для пиццы.</a:t>
            </a:r>
            <a:endParaRPr lang="uk-UA" sz="1400" dirty="0" smtClean="0"/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1400" b="1" dirty="0">
                <a:solidFill>
                  <a:srgbClr val="006666"/>
                </a:solidFill>
              </a:rPr>
              <a:t>GHUF- </a:t>
            </a:r>
            <a:r>
              <a:rPr lang="en-US" sz="1400" b="1" dirty="0" smtClean="0">
                <a:solidFill>
                  <a:srgbClr val="006666"/>
                </a:solidFill>
              </a:rPr>
              <a:t>85</a:t>
            </a:r>
            <a:r>
              <a:rPr lang="ru-RU" sz="1400" b="1" dirty="0" smtClean="0">
                <a:solidFill>
                  <a:srgbClr val="006666"/>
                </a:solidFill>
              </a:rPr>
              <a:t> </a:t>
            </a:r>
            <a:r>
              <a:rPr lang="ru-RU" sz="1400" dirty="0"/>
              <a:t>имеет </a:t>
            </a:r>
            <a:r>
              <a:rPr lang="ru-RU" sz="1400" dirty="0" smtClean="0"/>
              <a:t>4 </a:t>
            </a:r>
            <a:r>
              <a:rPr lang="ru-RU" sz="1400" dirty="0"/>
              <a:t>отдельных </a:t>
            </a:r>
            <a:r>
              <a:rPr lang="ru-RU" sz="1400" dirty="0" smtClean="0"/>
              <a:t>ящика.</a:t>
            </a:r>
            <a:endParaRPr lang="ru-RU" sz="1400" dirty="0"/>
          </a:p>
          <a:p>
            <a:endParaRPr lang="en-US" sz="1400" b="1" dirty="0">
              <a:solidFill>
                <a:srgbClr val="006666"/>
              </a:solidFill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8004" y="3836371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62690"/>
              </p:ext>
            </p:extLst>
          </p:nvPr>
        </p:nvGraphicFramePr>
        <p:xfrm>
          <a:off x="-9140" y="5330951"/>
          <a:ext cx="10693399" cy="2230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084">
                  <a:extLst>
                    <a:ext uri="{9D8B030D-6E8A-4147-A177-3AD203B41FA5}">
                      <a16:colId xmlns:a16="http://schemas.microsoft.com/office/drawing/2014/main" val="1489115379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1452961215"/>
                    </a:ext>
                  </a:extLst>
                </a:gridCol>
                <a:gridCol w="740664">
                  <a:extLst>
                    <a:ext uri="{9D8B030D-6E8A-4147-A177-3AD203B41FA5}">
                      <a16:colId xmlns:a16="http://schemas.microsoft.com/office/drawing/2014/main" val="2473281239"/>
                    </a:ext>
                  </a:extLst>
                </a:gridCol>
                <a:gridCol w="798910">
                  <a:extLst>
                    <a:ext uri="{9D8B030D-6E8A-4147-A177-3AD203B41FA5}">
                      <a16:colId xmlns:a16="http://schemas.microsoft.com/office/drawing/2014/main" val="2971612634"/>
                    </a:ext>
                  </a:extLst>
                </a:gridCol>
                <a:gridCol w="545258">
                  <a:extLst>
                    <a:ext uri="{9D8B030D-6E8A-4147-A177-3AD203B41FA5}">
                      <a16:colId xmlns:a16="http://schemas.microsoft.com/office/drawing/2014/main" val="159163281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133759834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40537676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92218863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293898842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369690031"/>
                    </a:ext>
                  </a:extLst>
                </a:gridCol>
                <a:gridCol w="711400">
                  <a:extLst>
                    <a:ext uri="{9D8B030D-6E8A-4147-A177-3AD203B41FA5}">
                      <a16:colId xmlns:a16="http://schemas.microsoft.com/office/drawing/2014/main" val="2030289618"/>
                    </a:ext>
                  </a:extLst>
                </a:gridCol>
                <a:gridCol w="1377861">
                  <a:extLst>
                    <a:ext uri="{9D8B030D-6E8A-4147-A177-3AD203B41FA5}">
                      <a16:colId xmlns:a16="http://schemas.microsoft.com/office/drawing/2014/main" val="922152194"/>
                    </a:ext>
                  </a:extLst>
                </a:gridCol>
                <a:gridCol w="1407814">
                  <a:extLst>
                    <a:ext uri="{9D8B030D-6E8A-4147-A177-3AD203B41FA5}">
                      <a16:colId xmlns:a16="http://schemas.microsoft.com/office/drawing/2014/main" val="1821338063"/>
                    </a:ext>
                  </a:extLst>
                </a:gridCol>
              </a:tblGrid>
              <a:tr h="6334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Климатический класс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замораживание: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шума 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Дб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объем л: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морозильной камеры: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охлаждения: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Автономное время работы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ящиков морозильной камеры: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 / брутто: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Габаритные размеры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упаковки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7851789"/>
                  </a:ext>
                </a:extLst>
              </a:tr>
              <a:tr h="4392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GUFW-163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84153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163 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1000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45кг /49кг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550*580*1430 мм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575*605*1473 мм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2775165"/>
                  </a:ext>
                </a:extLst>
              </a:tr>
              <a:tr h="4392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GHUF- 85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89913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endParaRPr lang="en-US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85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1000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31кг /33кг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550*580*850 мм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570*588*885 мм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94360762"/>
                  </a:ext>
                </a:extLst>
              </a:tr>
              <a:tr h="4392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GUF-143P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89918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SN/N/ST/T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 кг/ 24 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139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1000 мин.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44/48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550x550x1430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580x580x1455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4410549"/>
                  </a:ext>
                </a:extLst>
              </a:tr>
              <a:tr h="2790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GUF-85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89919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 кг/ 24 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70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900 мин.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27/29,10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501x540x845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527x570x854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2066804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070" y="712107"/>
            <a:ext cx="845330" cy="586341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DE437814-692E-45DC-A52A-E38CDB7429F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34" y="3261069"/>
            <a:ext cx="1484830" cy="17482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572" y="703395"/>
            <a:ext cx="3161983" cy="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36" y="2179288"/>
            <a:ext cx="1476375" cy="971550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20" y="3392424"/>
            <a:ext cx="1258672" cy="1943002"/>
          </a:xfrm>
          <a:prstGeom prst="rect">
            <a:avLst/>
          </a:prstGeom>
        </p:spPr>
      </p:pic>
      <p:pic>
        <p:nvPicPr>
          <p:cNvPr id="28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42" y="2606039"/>
            <a:ext cx="1302783" cy="2771741"/>
          </a:xfrm>
          <a:prstGeom prst="rect">
            <a:avLst/>
          </a:prstGeom>
        </p:spPr>
      </p:pic>
      <p:pic>
        <p:nvPicPr>
          <p:cNvPr id="29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368" y="2642615"/>
            <a:ext cx="2034291" cy="2752711"/>
          </a:xfrm>
          <a:prstGeom prst="rect">
            <a:avLst/>
          </a:prstGeom>
        </p:spPr>
      </p:pic>
      <p:pic>
        <p:nvPicPr>
          <p:cNvPr id="30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502" y="3474720"/>
            <a:ext cx="1895598" cy="18562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4855"/>
            <a:ext cx="10692481" cy="773611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9" y="5542825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997" y="504084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                   Холодильник</a:t>
            </a:r>
            <a:r>
              <a:rPr lang="ru-RU" sz="2800" b="1" dirty="0" smtClean="0">
                <a:solidFill>
                  <a:srgbClr val="000000"/>
                </a:solidFill>
              </a:rPr>
              <a:t/>
            </a:r>
            <a:br>
              <a:rPr lang="ru-RU" sz="2800" b="1" dirty="0" smtClean="0">
                <a:solidFill>
                  <a:srgbClr val="000000"/>
                </a:solidFill>
              </a:rPr>
            </a:br>
            <a:endParaRPr lang="uk-UA" sz="28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39544" y="5389072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16350" y="1304703"/>
            <a:ext cx="57116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/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/>
              <a:t>Компактная </a:t>
            </a:r>
            <a:r>
              <a:rPr lang="ru-RU" sz="1400" dirty="0" smtClean="0"/>
              <a:t>модель, возможность размещения под столешницу и на одном уровне.</a:t>
            </a:r>
            <a:endParaRPr lang="ru-RU" sz="1400" dirty="0"/>
          </a:p>
          <a:p>
            <a:r>
              <a:rPr lang="uk-UA" sz="1400" dirty="0"/>
              <a:t>-Система  замор</a:t>
            </a:r>
            <a:r>
              <a:rPr lang="ru-RU" sz="1400" dirty="0"/>
              <a:t>озки </a:t>
            </a:r>
            <a:r>
              <a:rPr lang="en-US" sz="1400" dirty="0"/>
              <a:t>Defrost</a:t>
            </a:r>
            <a:endParaRPr lang="ru-RU" sz="1400" dirty="0"/>
          </a:p>
          <a:p>
            <a:r>
              <a:rPr lang="ru-RU" sz="1400" dirty="0"/>
              <a:t>-Интуитивно понятное, простое управление</a:t>
            </a:r>
          </a:p>
          <a:p>
            <a:r>
              <a:rPr lang="ru-RU" sz="1400" dirty="0"/>
              <a:t>-В</a:t>
            </a:r>
            <a:r>
              <a:rPr lang="uk-UA" sz="1400" dirty="0"/>
              <a:t>ысокий класс энергоэффективности</a:t>
            </a:r>
            <a:endParaRPr lang="en-US" sz="1400" dirty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47994"/>
              </p:ext>
            </p:extLst>
          </p:nvPr>
        </p:nvGraphicFramePr>
        <p:xfrm>
          <a:off x="0" y="5907024"/>
          <a:ext cx="10693406" cy="1654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528">
                  <a:extLst>
                    <a:ext uri="{9D8B030D-6E8A-4147-A177-3AD203B41FA5}">
                      <a16:colId xmlns:a16="http://schemas.microsoft.com/office/drawing/2014/main" val="2167595084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182011933"/>
                    </a:ext>
                  </a:extLst>
                </a:gridCol>
                <a:gridCol w="653300">
                  <a:extLst>
                    <a:ext uri="{9D8B030D-6E8A-4147-A177-3AD203B41FA5}">
                      <a16:colId xmlns:a16="http://schemas.microsoft.com/office/drawing/2014/main" val="454628431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3722932014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4239345392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1981833354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2377606330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2727923594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1859505417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130895199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3314395944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3732548024"/>
                    </a:ext>
                  </a:extLst>
                </a:gridCol>
                <a:gridCol w="854049">
                  <a:extLst>
                    <a:ext uri="{9D8B030D-6E8A-4147-A177-3AD203B41FA5}">
                      <a16:colId xmlns:a16="http://schemas.microsoft.com/office/drawing/2014/main" val="2624319817"/>
                    </a:ext>
                  </a:extLst>
                </a:gridCol>
              </a:tblGrid>
              <a:tr h="84669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Климатический класс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шума 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Дб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объем л: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холодильной камеры: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охлаждения: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Автономное время работы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холодильной камеры: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на двери: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 / брутто: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Габаритные размеры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упаковки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90364069"/>
                  </a:ext>
                </a:extLst>
              </a:tr>
              <a:tr h="4037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GF-50M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89923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T/ST/N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Defrost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14,3/15,8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472x450x492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520x465x503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9739446"/>
                  </a:ext>
                </a:extLst>
              </a:tr>
              <a:tr h="4037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GF-85M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89933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T/ST/N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Defrost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 мин.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27/29,10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501x540x845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527x570x854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3029909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74" y="1663083"/>
            <a:ext cx="845330" cy="5863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9572" y="703395"/>
            <a:ext cx="3161983" cy="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25" y="1676368"/>
            <a:ext cx="1476375" cy="971550"/>
          </a:xfrm>
          <a:prstGeom prst="rect">
            <a:avLst/>
          </a:prstGeom>
        </p:spPr>
      </p:pic>
      <p:pic>
        <p:nvPicPr>
          <p:cNvPr id="1028" name="Picture 4" descr="https://i1.rozetka.ua/goods/2697992/elenberg_mrf_146-o_images_26979926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30" y="2827258"/>
            <a:ext cx="1406137" cy="23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99" y="2804747"/>
            <a:ext cx="1251840" cy="23496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6630"/>
            <a:ext cx="1142999" cy="23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05" y="2833387"/>
            <a:ext cx="1121834" cy="23328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6481"/>
            <a:ext cx="10681341" cy="3691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448"/>
            <a:ext cx="10692481" cy="756126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28060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877" y="531516"/>
            <a:ext cx="9475343" cy="446892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Холодильник 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400" b="1" spc="5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двухкамерный</a:t>
            </a:r>
            <a:endParaRPr lang="uk-UA" sz="24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9708" y="5248356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6470" y="1515014"/>
            <a:ext cx="5830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/>
          </a:p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Приемущества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шума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ысокий класс энергоэффективности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 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/>
              <a:t>Defrost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-Интуитивно понятное, простое управление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-Полки из ударопрочного стекла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-Решетчатая полка в морозильном отделении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92270"/>
              </p:ext>
            </p:extLst>
          </p:nvPr>
        </p:nvGraphicFramePr>
        <p:xfrm>
          <a:off x="0" y="5599875"/>
          <a:ext cx="10762489" cy="2108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349599107"/>
                    </a:ext>
                  </a:extLst>
                </a:gridCol>
                <a:gridCol w="397764">
                  <a:extLst>
                    <a:ext uri="{9D8B030D-6E8A-4147-A177-3AD203B41FA5}">
                      <a16:colId xmlns:a16="http://schemas.microsoft.com/office/drawing/2014/main" val="3316932596"/>
                    </a:ext>
                  </a:extLst>
                </a:gridCol>
                <a:gridCol w="598932">
                  <a:extLst>
                    <a:ext uri="{9D8B030D-6E8A-4147-A177-3AD203B41FA5}">
                      <a16:colId xmlns:a16="http://schemas.microsoft.com/office/drawing/2014/main" val="1232044094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3927794269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18394434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77709765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35495028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55224422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500175396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2532503398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653841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04178121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573185864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3495758890"/>
                    </a:ext>
                  </a:extLst>
                </a:gridCol>
                <a:gridCol w="841249">
                  <a:extLst>
                    <a:ext uri="{9D8B030D-6E8A-4147-A177-3AD203B41FA5}">
                      <a16:colId xmlns:a16="http://schemas.microsoft.com/office/drawing/2014/main" val="1559248708"/>
                    </a:ext>
                  </a:extLst>
                </a:gridCol>
              </a:tblGrid>
              <a:tr h="10862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Климатический класс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замораживание: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шума 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Дб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объем л: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холодильной камеры: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морозильной камеры: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охлаждения: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Автономное время работы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холодильной камеры: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на двери: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 / брутто: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Габаритные размеры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упаковки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89592648"/>
                  </a:ext>
                </a:extLst>
              </a:tr>
              <a:tr h="255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GRW-143DD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84071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171 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 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1200 мин.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кг/43кг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550*580*1415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575*605*1464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7964722"/>
                  </a:ext>
                </a:extLst>
              </a:tr>
              <a:tr h="255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GTF-143M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ST/N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900 мин.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38,5 / 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550</a:t>
                      </a:r>
                      <a:r>
                        <a:rPr lang="ru-RU" sz="800" u="none" strike="noStrike" dirty="0" smtClean="0">
                          <a:effectLst/>
                        </a:rPr>
                        <a:t>*</a:t>
                      </a:r>
                      <a:r>
                        <a:rPr lang="en-US" sz="800" u="none" strike="noStrike" dirty="0" smtClean="0">
                          <a:effectLst/>
                        </a:rPr>
                        <a:t>550</a:t>
                      </a:r>
                      <a:r>
                        <a:rPr lang="ru-RU" sz="800" u="none" strike="noStrike" dirty="0" smtClean="0">
                          <a:effectLst/>
                        </a:rPr>
                        <a:t>*</a:t>
                      </a:r>
                      <a:r>
                        <a:rPr lang="en-US" sz="800" u="none" strike="noStrike" dirty="0" smtClean="0">
                          <a:effectLst/>
                        </a:rPr>
                        <a:t>1430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585</a:t>
                      </a:r>
                      <a:r>
                        <a:rPr lang="ru-RU" sz="800" u="none" strike="noStrike" dirty="0" smtClean="0">
                          <a:effectLst/>
                        </a:rPr>
                        <a:t>*</a:t>
                      </a:r>
                      <a:r>
                        <a:rPr lang="en-US" sz="800" u="none" strike="noStrike" dirty="0" smtClean="0">
                          <a:effectLst/>
                        </a:rPr>
                        <a:t>585</a:t>
                      </a:r>
                      <a:r>
                        <a:rPr lang="ru-RU" sz="800" u="none" strike="noStrike" dirty="0" smtClean="0">
                          <a:effectLst/>
                        </a:rPr>
                        <a:t>*</a:t>
                      </a:r>
                      <a:r>
                        <a:rPr lang="en-US" sz="800" u="none" strike="noStrike" dirty="0" smtClean="0">
                          <a:effectLst/>
                        </a:rPr>
                        <a:t>1450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47242570"/>
                  </a:ext>
                </a:extLst>
              </a:tr>
              <a:tr h="255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GTF-159M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89937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ST/N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900 мин.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 / 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550</a:t>
                      </a:r>
                      <a:r>
                        <a:rPr lang="ru-RU" sz="800" u="none" strike="noStrike" dirty="0" smtClean="0">
                          <a:effectLst/>
                        </a:rPr>
                        <a:t>*</a:t>
                      </a:r>
                      <a:r>
                        <a:rPr lang="en-US" sz="800" u="none" strike="noStrike" dirty="0" smtClean="0">
                          <a:effectLst/>
                        </a:rPr>
                        <a:t>550</a:t>
                      </a:r>
                      <a:r>
                        <a:rPr lang="ru-RU" sz="800" u="none" strike="noStrike" dirty="0" smtClean="0">
                          <a:effectLst/>
                        </a:rPr>
                        <a:t>*</a:t>
                      </a:r>
                      <a:r>
                        <a:rPr lang="en-US" sz="800" u="none" strike="noStrike" dirty="0" smtClean="0">
                          <a:effectLst/>
                        </a:rPr>
                        <a:t>1590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585</a:t>
                      </a:r>
                      <a:r>
                        <a:rPr lang="ru-RU" sz="800" u="none" strike="noStrike" dirty="0" smtClean="0">
                          <a:effectLst/>
                        </a:rPr>
                        <a:t>*</a:t>
                      </a:r>
                      <a:r>
                        <a:rPr lang="en-US" sz="800" u="none" strike="noStrike" dirty="0" smtClean="0">
                          <a:effectLst/>
                        </a:rPr>
                        <a:t>585</a:t>
                      </a:r>
                      <a:r>
                        <a:rPr lang="ru-RU" sz="800" u="none" strike="noStrike" dirty="0" smtClean="0">
                          <a:effectLst/>
                        </a:rPr>
                        <a:t>*</a:t>
                      </a:r>
                      <a:r>
                        <a:rPr lang="en-US" sz="800" u="none" strike="noStrike" dirty="0" smtClean="0">
                          <a:effectLst/>
                        </a:rPr>
                        <a:t>1600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80581674"/>
                  </a:ext>
                </a:extLst>
              </a:tr>
              <a:tr h="2555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GRW-138DD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84069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кг/24 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Defrost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900 мин.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480*530*1370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8801642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62" y="1736235"/>
            <a:ext cx="845330" cy="5863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9572" y="703395"/>
            <a:ext cx="3161983" cy="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25" y="1676368"/>
            <a:ext cx="1476375" cy="971550"/>
          </a:xfrm>
          <a:prstGeom prst="rect">
            <a:avLst/>
          </a:prstGeom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491" y="1455015"/>
            <a:ext cx="1223800" cy="2800653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" y="1396976"/>
            <a:ext cx="940787" cy="2763544"/>
          </a:xfrm>
          <a:prstGeom prst="rect">
            <a:avLst/>
          </a:prstGeom>
        </p:spPr>
      </p:pic>
      <p:pic>
        <p:nvPicPr>
          <p:cNvPr id="2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036" y="1408175"/>
            <a:ext cx="1247060" cy="2791255"/>
          </a:xfrm>
          <a:prstGeom prst="rect">
            <a:avLst/>
          </a:prstGeom>
        </p:spPr>
      </p:pic>
      <p:pic>
        <p:nvPicPr>
          <p:cNvPr id="2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2" y="1399032"/>
            <a:ext cx="1106422" cy="2773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0409"/>
            <a:ext cx="10681341" cy="3691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4855"/>
            <a:ext cx="10692481" cy="773611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308036" y="421788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865" y="339492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Холодильник</a:t>
            </a:r>
            <a:r>
              <a:rPr lang="ru-RU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двухкамерный</a:t>
            </a:r>
            <a:endParaRPr lang="uk-UA" sz="1800" b="1" spc="50" dirty="0">
              <a:ln w="11430"/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9708" y="4291740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76147" y="1207008"/>
            <a:ext cx="633828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Приемущества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/>
              <a:t>Эффективная и энерговыгодная модель</a:t>
            </a:r>
          </a:p>
          <a:p>
            <a:r>
              <a:rPr lang="ru-RU" sz="1400" dirty="0"/>
              <a:t>-Интуитивно понятное управление и продвинутая степень регулировки</a:t>
            </a:r>
          </a:p>
          <a:p>
            <a:r>
              <a:rPr lang="ru-RU" sz="1400" dirty="0"/>
              <a:t>-</a:t>
            </a:r>
            <a:r>
              <a:rPr lang="uk-UA" sz="1400" dirty="0"/>
              <a:t>Низкий уровень</a:t>
            </a:r>
            <a:r>
              <a:rPr lang="en-US" sz="1400" dirty="0"/>
              <a:t> </a:t>
            </a:r>
            <a:r>
              <a:rPr lang="ru-RU" sz="1400" dirty="0"/>
              <a:t>шума </a:t>
            </a:r>
            <a:endParaRPr lang="uk-UA" sz="1400" dirty="0"/>
          </a:p>
          <a:p>
            <a:r>
              <a:rPr lang="ru-RU" sz="1400" dirty="0"/>
              <a:t>-В</a:t>
            </a:r>
            <a:r>
              <a:rPr lang="uk-UA" sz="1400" dirty="0"/>
              <a:t>ысокий класс энергоэффективности</a:t>
            </a:r>
            <a:endParaRPr lang="en-US" sz="1400" dirty="0"/>
          </a:p>
          <a:p>
            <a:r>
              <a:rPr lang="uk-UA" sz="1400" dirty="0"/>
              <a:t>-Система  замор</a:t>
            </a:r>
            <a:r>
              <a:rPr lang="ru-RU" sz="1400" dirty="0" err="1"/>
              <a:t>озки</a:t>
            </a:r>
            <a:r>
              <a:rPr lang="ru-RU" sz="1400" dirty="0"/>
              <a:t> </a:t>
            </a:r>
            <a:r>
              <a:rPr lang="en-US" sz="1400" dirty="0"/>
              <a:t>Defrost</a:t>
            </a:r>
            <a:r>
              <a:rPr lang="ru-RU" sz="1400" dirty="0"/>
              <a:t> / </a:t>
            </a:r>
            <a:r>
              <a:rPr lang="en-US" sz="1400" dirty="0"/>
              <a:t>No-Frost</a:t>
            </a:r>
          </a:p>
          <a:p>
            <a:r>
              <a:rPr lang="ru-RU" sz="1400" dirty="0" smtClean="0"/>
              <a:t>-В ассортименте модели высокой комплектации – наружный дисплей на </a:t>
            </a:r>
            <a:r>
              <a:rPr lang="ru-RU" sz="1400" dirty="0"/>
              <a:t>двери, стеклянные полки с хромированной полосой, внутреннее </a:t>
            </a:r>
            <a:r>
              <a:rPr lang="en-US" sz="1400" dirty="0"/>
              <a:t>LED</a:t>
            </a:r>
            <a:r>
              <a:rPr lang="ru-RU" sz="1400" dirty="0"/>
              <a:t> </a:t>
            </a:r>
            <a:r>
              <a:rPr lang="ru-RU" sz="1400" dirty="0" smtClean="0"/>
              <a:t>освещение, улучшенное </a:t>
            </a:r>
            <a:r>
              <a:rPr lang="ru-RU" sz="1400" dirty="0"/>
              <a:t>качество пластика боковых полок</a:t>
            </a:r>
            <a:endParaRPr lang="en-US" sz="1400" dirty="0"/>
          </a:p>
          <a:p>
            <a:r>
              <a:rPr lang="ru-RU" sz="1400" dirty="0" smtClean="0"/>
              <a:t>-Модели из нержавеющей стали с покрытием  </a:t>
            </a:r>
            <a:r>
              <a:rPr lang="ru-RU" sz="1400" dirty="0"/>
              <a:t>против отпечатков пальцев, легко </a:t>
            </a:r>
            <a:r>
              <a:rPr lang="ru-RU" sz="1400" dirty="0" smtClean="0"/>
              <a:t>моются, долговечны, просты </a:t>
            </a:r>
            <a:r>
              <a:rPr lang="ru-RU" sz="1400" dirty="0"/>
              <a:t>в обслуживании, хорошая устойчивость к царапинам, </a:t>
            </a:r>
            <a:r>
              <a:rPr lang="ru-RU" sz="1400" dirty="0" smtClean="0"/>
              <a:t>устойчивость </a:t>
            </a:r>
            <a:r>
              <a:rPr lang="ru-RU" sz="1400" dirty="0"/>
              <a:t>к действию химических чистящих средств, кислот и масел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 -Зона свежести - повышенная влажность и  температура около 0°С идеальное место для хранения овощей.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94790"/>
              </p:ext>
            </p:extLst>
          </p:nvPr>
        </p:nvGraphicFramePr>
        <p:xfrm>
          <a:off x="5" y="4885265"/>
          <a:ext cx="10693396" cy="2669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947">
                  <a:extLst>
                    <a:ext uri="{9D8B030D-6E8A-4147-A177-3AD203B41FA5}">
                      <a16:colId xmlns:a16="http://schemas.microsoft.com/office/drawing/2014/main" val="79876831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363634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465542846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818064401"/>
                    </a:ext>
                  </a:extLst>
                </a:gridCol>
                <a:gridCol w="512786">
                  <a:extLst>
                    <a:ext uri="{9D8B030D-6E8A-4147-A177-3AD203B41FA5}">
                      <a16:colId xmlns:a16="http://schemas.microsoft.com/office/drawing/2014/main" val="857843117"/>
                    </a:ext>
                  </a:extLst>
                </a:gridCol>
                <a:gridCol w="465629">
                  <a:extLst>
                    <a:ext uri="{9D8B030D-6E8A-4147-A177-3AD203B41FA5}">
                      <a16:colId xmlns:a16="http://schemas.microsoft.com/office/drawing/2014/main" val="3724468359"/>
                    </a:ext>
                  </a:extLst>
                </a:gridCol>
                <a:gridCol w="722376">
                  <a:extLst>
                    <a:ext uri="{9D8B030D-6E8A-4147-A177-3AD203B41FA5}">
                      <a16:colId xmlns:a16="http://schemas.microsoft.com/office/drawing/2014/main" val="616131817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84479577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410110901"/>
                    </a:ext>
                  </a:extLst>
                </a:gridCol>
                <a:gridCol w="438905">
                  <a:extLst>
                    <a:ext uri="{9D8B030D-6E8A-4147-A177-3AD203B41FA5}">
                      <a16:colId xmlns:a16="http://schemas.microsoft.com/office/drawing/2014/main" val="971967035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val="3831832310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val="2416501528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val="1538854134"/>
                    </a:ext>
                  </a:extLst>
                </a:gridCol>
                <a:gridCol w="576079">
                  <a:extLst>
                    <a:ext uri="{9D8B030D-6E8A-4147-A177-3AD203B41FA5}">
                      <a16:colId xmlns:a16="http://schemas.microsoft.com/office/drawing/2014/main" val="650878768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563904637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100595674"/>
                    </a:ext>
                  </a:extLst>
                </a:gridCol>
                <a:gridCol w="740664">
                  <a:extLst>
                    <a:ext uri="{9D8B030D-6E8A-4147-A177-3AD203B41FA5}">
                      <a16:colId xmlns:a16="http://schemas.microsoft.com/office/drawing/2014/main" val="3683136029"/>
                    </a:ext>
                  </a:extLst>
                </a:gridCol>
                <a:gridCol w="763010">
                  <a:extLst>
                    <a:ext uri="{9D8B030D-6E8A-4147-A177-3AD203B41FA5}">
                      <a16:colId xmlns:a16="http://schemas.microsoft.com/office/drawing/2014/main" val="1401585596"/>
                    </a:ext>
                  </a:extLst>
                </a:gridCol>
              </a:tblGrid>
              <a:tr h="6094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1С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Климатический класс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замораживание: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шума 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Дб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объем л: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холодильной камеры: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морозильной камеры: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охлаждения: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Автономное время работы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Дисплей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холодильной камеры: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на двери: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ящиков морозильной камеры: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 / брутто: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Габаритные размеры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упаковки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82134440"/>
                  </a:ext>
                </a:extLst>
              </a:tr>
              <a:tr h="243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GNC-185HLX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89948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4,5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225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 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1100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нержавеющая сталь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 кг / 72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600х672х1855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640х715х1931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2397632"/>
                  </a:ext>
                </a:extLst>
              </a:tr>
              <a:tr h="243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GNC-185HLW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89949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4,5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225 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 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 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1100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66 кг / 72 кг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600х672х1855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640х715х1931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1663054"/>
                  </a:ext>
                </a:extLst>
              </a:tr>
              <a:tr h="243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GRW-176DD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84070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1300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48/53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55 x 58 x176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650x635x1949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7445837"/>
                  </a:ext>
                </a:extLst>
              </a:tr>
              <a:tr h="243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GRW-185DD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84738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кг/ 24 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Defrost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1300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58/64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600x605x1858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650x635x1949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54716859"/>
                  </a:ext>
                </a:extLst>
              </a:tr>
              <a:tr h="243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GNC-188M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кг/ 24 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No 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900мин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61 / 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595x630x1880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657x688x1925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2663462"/>
                  </a:ext>
                </a:extLst>
              </a:tr>
              <a:tr h="243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GNC-188ML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89951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No 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900мин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двери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белый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 / 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595x630x1880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657x688x1925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3107545"/>
                  </a:ext>
                </a:extLst>
              </a:tr>
              <a:tr h="3154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GNC-200MX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89952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 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900мин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нержавеющая сталь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72 / 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595x630x2010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657x688x2040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0372588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GNC-200MLX</a:t>
                      </a: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89953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 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900мин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двери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нержавеющая сталь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68,7 / 75,5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595x635x2010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657x688x2040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75" marR="8275" marT="827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17648488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310" y="584091"/>
            <a:ext cx="845330" cy="5863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9572" y="703395"/>
            <a:ext cx="3161983" cy="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25" y="2243296"/>
            <a:ext cx="1476375" cy="9715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92" y="2505455"/>
            <a:ext cx="1232134" cy="22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5456"/>
            <a:ext cx="1191681" cy="22327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481" cy="75612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9" y="5204497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26324" y="504084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589" y="357780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Холодильники </a:t>
            </a:r>
            <a:r>
              <a:rPr lang="en-US" sz="2800" b="1" dirty="0">
                <a:solidFill>
                  <a:srgbClr val="FF0000"/>
                </a:solidFill>
                <a:latin typeface="Magneto" panose="04030805050802020D02" pitchFamily="82" charset="0"/>
              </a:rPr>
              <a:t>Side-by-side</a:t>
            </a:r>
            <a:endParaRPr lang="uk-UA" sz="28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36844" y="5052837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43138"/>
              </p:ext>
            </p:extLst>
          </p:nvPr>
        </p:nvGraphicFramePr>
        <p:xfrm>
          <a:off x="0" y="5490338"/>
          <a:ext cx="10693400" cy="2070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096">
                  <a:extLst>
                    <a:ext uri="{9D8B030D-6E8A-4147-A177-3AD203B41FA5}">
                      <a16:colId xmlns:a16="http://schemas.microsoft.com/office/drawing/2014/main" val="1946628833"/>
                    </a:ext>
                  </a:extLst>
                </a:gridCol>
                <a:gridCol w="347472">
                  <a:extLst>
                    <a:ext uri="{9D8B030D-6E8A-4147-A177-3AD203B41FA5}">
                      <a16:colId xmlns:a16="http://schemas.microsoft.com/office/drawing/2014/main" val="235284784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755999145"/>
                    </a:ext>
                  </a:extLst>
                </a:gridCol>
                <a:gridCol w="579752">
                  <a:extLst>
                    <a:ext uri="{9D8B030D-6E8A-4147-A177-3AD203B41FA5}">
                      <a16:colId xmlns:a16="http://schemas.microsoft.com/office/drawing/2014/main" val="3845431036"/>
                    </a:ext>
                  </a:extLst>
                </a:gridCol>
                <a:gridCol w="544960">
                  <a:extLst>
                    <a:ext uri="{9D8B030D-6E8A-4147-A177-3AD203B41FA5}">
                      <a16:colId xmlns:a16="http://schemas.microsoft.com/office/drawing/2014/main" val="3385728069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2742590414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743183292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130697841"/>
                    </a:ext>
                  </a:extLst>
                </a:gridCol>
                <a:gridCol w="585216">
                  <a:extLst>
                    <a:ext uri="{9D8B030D-6E8A-4147-A177-3AD203B41FA5}">
                      <a16:colId xmlns:a16="http://schemas.microsoft.com/office/drawing/2014/main" val="2933928757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1184954391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981371609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845540283"/>
                    </a:ext>
                  </a:extLst>
                </a:gridCol>
                <a:gridCol w="735456">
                  <a:extLst>
                    <a:ext uri="{9D8B030D-6E8A-4147-A177-3AD203B41FA5}">
                      <a16:colId xmlns:a16="http://schemas.microsoft.com/office/drawing/2014/main" val="2187885353"/>
                    </a:ext>
                  </a:extLst>
                </a:gridCol>
                <a:gridCol w="819024">
                  <a:extLst>
                    <a:ext uri="{9D8B030D-6E8A-4147-A177-3AD203B41FA5}">
                      <a16:colId xmlns:a16="http://schemas.microsoft.com/office/drawing/2014/main" val="235160019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3001402943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3306474243"/>
                    </a:ext>
                  </a:extLst>
                </a:gridCol>
                <a:gridCol w="753872">
                  <a:extLst>
                    <a:ext uri="{9D8B030D-6E8A-4147-A177-3AD203B41FA5}">
                      <a16:colId xmlns:a16="http://schemas.microsoft.com/office/drawing/2014/main" val="3964467087"/>
                    </a:ext>
                  </a:extLst>
                </a:gridCol>
              </a:tblGrid>
              <a:tr h="6923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1С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Климатический класс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замораживание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объем л: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холодильной камеры: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морозильной камеры: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охлаждения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Автономное время работы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Дисплей</a:t>
                      </a:r>
                      <a:endParaRPr lang="ru-RU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холодильной камеры: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на двери: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ящиков морозильной камеры: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 / брутто: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Габаритные размеры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упаковки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065111"/>
                  </a:ext>
                </a:extLst>
              </a:tr>
              <a:tr h="59079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GDD-180HNLW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89954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291 </a:t>
                      </a:r>
                      <a:r>
                        <a:rPr lang="ru-RU" sz="800" u="none" strike="noStrike" dirty="0">
                          <a:effectLst/>
                        </a:rPr>
                        <a:t>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145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No 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600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двери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белый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83 кг / 91 кг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905*585*1770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972*630*1862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99452547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GDD-180HNLX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89955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291 </a:t>
                      </a:r>
                      <a:r>
                        <a:rPr lang="ru-RU" sz="800" u="none" strike="noStrike" dirty="0">
                          <a:effectLst/>
                        </a:rPr>
                        <a:t>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145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No 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600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двери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нержавеющая сталь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83 кг / 91 кг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905*585*1770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972*630*1862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70806677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GNB-180MLX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89956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344L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183L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 Frost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600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внутренний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нержавеющая сталь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99 / 109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895*690*1788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955*778*1825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62492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59736" y="1339045"/>
            <a:ext cx="81056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Приемущества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/>
              <a:t>-</a:t>
            </a:r>
            <a:r>
              <a:rPr lang="ru-RU" sz="1400" dirty="0" smtClean="0"/>
              <a:t>Холодильники </a:t>
            </a:r>
            <a:r>
              <a:rPr lang="ru-RU" sz="1400" dirty="0" err="1" smtClean="0"/>
              <a:t>Side-by-Side</a:t>
            </a:r>
            <a:r>
              <a:rPr lang="ru-RU" sz="1400" dirty="0" smtClean="0"/>
              <a:t> премиум сегмента рассчитаны </a:t>
            </a:r>
            <a:r>
              <a:rPr lang="ru-RU" sz="1400" dirty="0"/>
              <a:t>на то, чтобы улучшить хранение продуктов за счет инновационной двухдверной системы, разделяющей холодильное и морозильное отделение.</a:t>
            </a:r>
          </a:p>
          <a:p>
            <a:r>
              <a:rPr lang="ru-RU" sz="1400" dirty="0"/>
              <a:t>-Модели </a:t>
            </a:r>
            <a:r>
              <a:rPr lang="en-US" sz="1400" dirty="0"/>
              <a:t>GDD</a:t>
            </a:r>
            <a:r>
              <a:rPr lang="ru-RU" sz="1400" dirty="0"/>
              <a:t> с наружным дисплеем на двери, стеклянные полки с хромированной полосой, внутреннее </a:t>
            </a:r>
            <a:r>
              <a:rPr lang="en-US" sz="1400" dirty="0"/>
              <a:t>LED</a:t>
            </a:r>
            <a:r>
              <a:rPr lang="ru-RU" sz="1400" dirty="0"/>
              <a:t> </a:t>
            </a:r>
            <a:r>
              <a:rPr lang="ru-RU" sz="1400" dirty="0" smtClean="0"/>
              <a:t>освещение</a:t>
            </a:r>
            <a:r>
              <a:rPr lang="ru-RU" sz="1400" dirty="0"/>
              <a:t>, </a:t>
            </a:r>
            <a:r>
              <a:rPr lang="ru-RU" sz="1400" dirty="0" smtClean="0"/>
              <a:t>антибактериальная технология </a:t>
            </a:r>
            <a:r>
              <a:rPr lang="ru-RU" sz="1400" dirty="0"/>
              <a:t>для</a:t>
            </a:r>
          </a:p>
          <a:p>
            <a:r>
              <a:rPr lang="ru-RU" sz="1400" dirty="0" smtClean="0"/>
              <a:t>очистки </a:t>
            </a:r>
            <a:r>
              <a:rPr lang="ru-RU" sz="1400" dirty="0"/>
              <a:t>воздуха. </a:t>
            </a:r>
            <a:r>
              <a:rPr lang="ru-RU" sz="1400" dirty="0" smtClean="0"/>
              <a:t>Интуитивно понятная </a:t>
            </a:r>
            <a:r>
              <a:rPr lang="ru-RU" sz="1400" dirty="0"/>
              <a:t>м</a:t>
            </a:r>
            <a:r>
              <a:rPr lang="ru-RU" sz="1400" dirty="0" smtClean="0"/>
              <a:t>ногофункциональная </a:t>
            </a:r>
            <a:r>
              <a:rPr lang="ru-RU" sz="1400" dirty="0"/>
              <a:t>светодиодная сенсорная </a:t>
            </a:r>
            <a:r>
              <a:rPr lang="ru-RU" sz="1400" dirty="0" smtClean="0"/>
              <a:t>панель.</a:t>
            </a:r>
          </a:p>
          <a:p>
            <a:r>
              <a:rPr lang="ru-RU" sz="1400" dirty="0" smtClean="0"/>
              <a:t>полезные </a:t>
            </a:r>
            <a:r>
              <a:rPr lang="ru-RU" sz="1400" dirty="0"/>
              <a:t>функции  </a:t>
            </a:r>
            <a:r>
              <a:rPr lang="ru-RU" sz="1400" dirty="0" smtClean="0"/>
              <a:t>- </a:t>
            </a:r>
            <a:r>
              <a:rPr lang="ru-RU" sz="1600" dirty="0" smtClean="0"/>
              <a:t>эко, супер заморозка</a:t>
            </a:r>
            <a:r>
              <a:rPr lang="ru-RU" sz="1400" dirty="0"/>
              <a:t>, </a:t>
            </a:r>
            <a:r>
              <a:rPr lang="ru-RU" sz="1400" dirty="0" smtClean="0"/>
              <a:t>и </a:t>
            </a:r>
            <a:r>
              <a:rPr lang="ru-RU" sz="1600" dirty="0" smtClean="0"/>
              <a:t>режим </a:t>
            </a:r>
            <a:r>
              <a:rPr lang="ru-RU" sz="1600" dirty="0"/>
              <a:t>блокировки</a:t>
            </a:r>
          </a:p>
          <a:p>
            <a:r>
              <a:rPr lang="ru-RU" sz="1400" dirty="0"/>
              <a:t>Мульти система воздушного потока</a:t>
            </a:r>
            <a:r>
              <a:rPr lang="en-US" sz="1400" dirty="0"/>
              <a:t> DynaCool Air Flow System </a:t>
            </a:r>
            <a:r>
              <a:rPr lang="ru-RU" sz="1400" dirty="0" smtClean="0"/>
              <a:t>-</a:t>
            </a:r>
            <a:endParaRPr lang="ru-RU" sz="1400" dirty="0"/>
          </a:p>
          <a:p>
            <a:r>
              <a:rPr lang="ru-RU" sz="1400" dirty="0"/>
              <a:t>воздух равномерно циркулирует в каждом углу холодильника, поддерживая постоянный и идеальный температурный режим для продуктов</a:t>
            </a:r>
            <a:r>
              <a:rPr lang="ru-RU" sz="1400" dirty="0" smtClean="0"/>
              <a:t>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/>
              <a:t>У</a:t>
            </a:r>
            <a:r>
              <a:rPr lang="ru-RU" sz="1400" dirty="0" smtClean="0"/>
              <a:t>лучшенное </a:t>
            </a:r>
            <a:r>
              <a:rPr lang="ru-RU" sz="1400" dirty="0"/>
              <a:t>качество пластика боковых </a:t>
            </a:r>
            <a:r>
              <a:rPr lang="ru-RU" sz="1400" dirty="0" smtClean="0"/>
              <a:t>полок, функция </a:t>
            </a:r>
            <a:r>
              <a:rPr lang="ru-RU" sz="1400" dirty="0"/>
              <a:t>SUPER FREEZING охлаждает морозильную камеру до самой </a:t>
            </a:r>
            <a:r>
              <a:rPr lang="ru-RU" sz="1400" dirty="0" smtClean="0"/>
              <a:t>низкой температуры </a:t>
            </a:r>
            <a:r>
              <a:rPr lang="ru-RU" sz="1400" dirty="0"/>
              <a:t>в течение </a:t>
            </a:r>
            <a:r>
              <a:rPr lang="ru-RU" sz="1400" dirty="0" smtClean="0"/>
              <a:t>6 часов</a:t>
            </a:r>
            <a:endParaRPr lang="en-US" sz="1400" dirty="0" smtClean="0"/>
          </a:p>
          <a:p>
            <a:r>
              <a:rPr lang="ru-RU" sz="1400" dirty="0" smtClean="0"/>
              <a:t>-Нержавеющая сталь с покрытием  против отпечатков пальцев, легко моется, долговечна, проста в обслуживании, хорошая устойчивость к царапинам, устойчива к действию химических чистящих средств, кислот и масел.</a:t>
            </a:r>
          </a:p>
          <a:p>
            <a:r>
              <a:rPr lang="ru-RU" sz="1400" dirty="0" smtClean="0"/>
              <a:t>-</a:t>
            </a:r>
            <a:r>
              <a:rPr lang="ru-RU" sz="1400" dirty="0"/>
              <a:t>Зона свежести - повышенная влажность и  температура около </a:t>
            </a:r>
            <a:r>
              <a:rPr lang="ru-RU" sz="1400" dirty="0" smtClean="0"/>
              <a:t>0°С </a:t>
            </a:r>
            <a:r>
              <a:rPr lang="ru-RU" sz="1400" dirty="0"/>
              <a:t>идеальное место для хранения овощей.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42" y="1653939"/>
            <a:ext cx="845330" cy="5863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572" y="703395"/>
            <a:ext cx="3161983" cy="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25" y="2499328"/>
            <a:ext cx="1476375" cy="9715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8" y="2100802"/>
            <a:ext cx="2004718" cy="40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" y="0"/>
            <a:ext cx="10692481" cy="75612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9" y="6118897"/>
            <a:ext cx="10681341" cy="3691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35468" y="476652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213" y="275484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Холодильники </a:t>
            </a:r>
            <a:r>
              <a:rPr lang="en-US" sz="2800" b="1" dirty="0">
                <a:solidFill>
                  <a:srgbClr val="FF0000"/>
                </a:solidFill>
                <a:latin typeface="Magneto" panose="04030805050802020D02" pitchFamily="82" charset="0"/>
              </a:rPr>
              <a:t>Multi-Door</a:t>
            </a:r>
            <a:endParaRPr lang="uk-UA" sz="28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38980" y="5956414"/>
            <a:ext cx="474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Black" pitchFamily="34" charset="0"/>
              </a:rPr>
              <a:t>ТЕХНИЧЕСКИЕ  ХАРАКТЕРИСТИКИ:</a:t>
            </a:r>
            <a:endParaRPr lang="ru-RU" sz="1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18" y="1425339"/>
            <a:ext cx="845330" cy="58634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968614"/>
              </p:ext>
            </p:extLst>
          </p:nvPr>
        </p:nvGraphicFramePr>
        <p:xfrm>
          <a:off x="0" y="6557137"/>
          <a:ext cx="10757409" cy="1004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3872440166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3802309210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2462720721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2530730842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473359082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2678136436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2228163782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3250459459"/>
                    </a:ext>
                  </a:extLst>
                </a:gridCol>
                <a:gridCol w="742219">
                  <a:extLst>
                    <a:ext uri="{9D8B030D-6E8A-4147-A177-3AD203B41FA5}">
                      <a16:colId xmlns:a16="http://schemas.microsoft.com/office/drawing/2014/main" val="2339420559"/>
                    </a:ext>
                  </a:extLst>
                </a:gridCol>
                <a:gridCol w="692690">
                  <a:extLst>
                    <a:ext uri="{9D8B030D-6E8A-4147-A177-3AD203B41FA5}">
                      <a16:colId xmlns:a16="http://schemas.microsoft.com/office/drawing/2014/main" val="1720601202"/>
                    </a:ext>
                  </a:extLst>
                </a:gridCol>
                <a:gridCol w="631635">
                  <a:extLst>
                    <a:ext uri="{9D8B030D-6E8A-4147-A177-3AD203B41FA5}">
                      <a16:colId xmlns:a16="http://schemas.microsoft.com/office/drawing/2014/main" val="88170665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42679074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54121625"/>
                    </a:ext>
                  </a:extLst>
                </a:gridCol>
                <a:gridCol w="895541">
                  <a:extLst>
                    <a:ext uri="{9D8B030D-6E8A-4147-A177-3AD203B41FA5}">
                      <a16:colId xmlns:a16="http://schemas.microsoft.com/office/drawing/2014/main" val="1826190144"/>
                    </a:ext>
                  </a:extLst>
                </a:gridCol>
                <a:gridCol w="692690">
                  <a:extLst>
                    <a:ext uri="{9D8B030D-6E8A-4147-A177-3AD203B41FA5}">
                      <a16:colId xmlns:a16="http://schemas.microsoft.com/office/drawing/2014/main" val="1500621602"/>
                    </a:ext>
                  </a:extLst>
                </a:gridCol>
                <a:gridCol w="692690">
                  <a:extLst>
                    <a:ext uri="{9D8B030D-6E8A-4147-A177-3AD203B41FA5}">
                      <a16:colId xmlns:a16="http://schemas.microsoft.com/office/drawing/2014/main" val="1959256396"/>
                    </a:ext>
                  </a:extLst>
                </a:gridCol>
              </a:tblGrid>
              <a:tr h="6152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1С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Климатический класс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замораживание: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объем л: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холодильной камеры: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морозильной камеры: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охлаждения: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Автономное время работы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холодильной камеры: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полок на двери: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ящиков морозильной камеры: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цвет: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 / брутто: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Габаритные размеры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Размеры упаковки (</a:t>
                      </a:r>
                      <a:r>
                        <a:rPr lang="ru-RU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ШхВхГ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3398555"/>
                  </a:ext>
                </a:extLst>
              </a:tr>
              <a:tr h="388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kern="1200" dirty="0" smtClean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GMD-180HNX</a:t>
                      </a:r>
                      <a:endParaRPr lang="en-US" sz="800" b="1" u="none" strike="noStrike" kern="1200" dirty="0">
                        <a:solidFill>
                          <a:srgbClr val="0066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89957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SN,N,ST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16 кг/ 24 ч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268</a:t>
                      </a:r>
                      <a:r>
                        <a:rPr lang="en-US" sz="800" u="none" strike="noStrike" dirty="0" smtClean="0">
                          <a:effectLst/>
                        </a:rPr>
                        <a:t>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1</a:t>
                      </a:r>
                      <a:r>
                        <a:rPr lang="ru-RU" sz="800" u="none" strike="noStrike" dirty="0" smtClean="0">
                          <a:effectLst/>
                        </a:rPr>
                        <a:t>3</a:t>
                      </a:r>
                      <a:r>
                        <a:rPr lang="en-US" sz="800" u="none" strike="noStrike" dirty="0" smtClean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 Frost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600 мин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нержавеющая сталь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 / 109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795*700*1800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857*728*1895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7443438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78024" y="1470233"/>
            <a:ext cx="730829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Приемущества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/>
              <a:t>Холодильник </a:t>
            </a:r>
            <a:r>
              <a:rPr lang="en-US" sz="1400" dirty="0"/>
              <a:t>Multi-Door</a:t>
            </a:r>
            <a:r>
              <a:rPr lang="ru-RU" sz="1400" dirty="0"/>
              <a:t> </a:t>
            </a:r>
            <a:r>
              <a:rPr lang="ru-RU" sz="1400" dirty="0" smtClean="0"/>
              <a:t>сочетает </a:t>
            </a:r>
            <a:r>
              <a:rPr lang="ru-RU" sz="1400" dirty="0"/>
              <a:t>в себе наиболее современные технологии, большую вместимость и удобство в </a:t>
            </a:r>
            <a:r>
              <a:rPr lang="ru-RU" sz="1400" dirty="0" smtClean="0"/>
              <a:t>использовании. </a:t>
            </a:r>
          </a:p>
          <a:p>
            <a:r>
              <a:rPr lang="ru-RU" sz="1400" dirty="0" smtClean="0"/>
              <a:t>4 двери, нижнее расположение морозильной камеры, наружный дисплей </a:t>
            </a:r>
            <a:r>
              <a:rPr lang="ru-RU" sz="1400" dirty="0"/>
              <a:t>на двери, стеклянные полки с хромированной полосой, внутреннее </a:t>
            </a:r>
            <a:r>
              <a:rPr lang="en-US" sz="1400" dirty="0"/>
              <a:t>LED</a:t>
            </a:r>
            <a:r>
              <a:rPr lang="ru-RU" sz="1400" dirty="0"/>
              <a:t> </a:t>
            </a:r>
            <a:r>
              <a:rPr lang="ru-RU" sz="1400" dirty="0" smtClean="0"/>
              <a:t>освещение, улучшенное </a:t>
            </a:r>
            <a:r>
              <a:rPr lang="ru-RU" sz="1400" dirty="0"/>
              <a:t>качество пластика боковых </a:t>
            </a:r>
            <a:r>
              <a:rPr lang="ru-RU" sz="1400" dirty="0" smtClean="0"/>
              <a:t>полок, антибактериальная </a:t>
            </a:r>
            <a:r>
              <a:rPr lang="ru-RU" sz="1400" dirty="0"/>
              <a:t>технология </a:t>
            </a:r>
            <a:r>
              <a:rPr lang="ru-RU" sz="1400" dirty="0" smtClean="0"/>
              <a:t>для очистки </a:t>
            </a:r>
            <a:r>
              <a:rPr lang="ru-RU" sz="1400" dirty="0"/>
              <a:t>воздуха. Интуитивно понятная многофункциональная светодиодная сенсорная панель.</a:t>
            </a:r>
          </a:p>
          <a:p>
            <a:r>
              <a:rPr lang="ru-RU" sz="1400" dirty="0"/>
              <a:t>полезные функции  - </a:t>
            </a:r>
            <a:r>
              <a:rPr lang="ru-RU" sz="1600" dirty="0"/>
              <a:t>эко, супер </a:t>
            </a:r>
            <a:r>
              <a:rPr lang="ru-RU" sz="1600" dirty="0" smtClean="0"/>
              <a:t>заморозка</a:t>
            </a:r>
            <a:r>
              <a:rPr lang="ru-RU" sz="1400" dirty="0" smtClean="0"/>
              <a:t>, </a:t>
            </a:r>
            <a:r>
              <a:rPr lang="ru-RU" sz="1600" dirty="0"/>
              <a:t>отпуск </a:t>
            </a:r>
            <a:r>
              <a:rPr lang="ru-RU" sz="1400" dirty="0" smtClean="0"/>
              <a:t>и </a:t>
            </a:r>
            <a:r>
              <a:rPr lang="ru-RU" sz="1600" dirty="0"/>
              <a:t>режим блокировки</a:t>
            </a:r>
          </a:p>
          <a:p>
            <a:r>
              <a:rPr lang="ru-RU" sz="1400" dirty="0"/>
              <a:t>Мульти система воздушного потока</a:t>
            </a:r>
            <a:r>
              <a:rPr lang="en-US" sz="1400" dirty="0"/>
              <a:t> DynaCool Air Flow System </a:t>
            </a:r>
            <a:r>
              <a:rPr lang="ru-RU" sz="1400" dirty="0"/>
              <a:t>-</a:t>
            </a:r>
          </a:p>
          <a:p>
            <a:r>
              <a:rPr lang="ru-RU" sz="1400" dirty="0"/>
              <a:t>воздух равномерно циркулирует в каждом углу холодильника, поддерживая постоянный и идеальный температурный режим для продуктов.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/>
              <a:t>Улучшенное качество пластика боковых полок, функция SUPER FREEZING охлаждает морозильную камеру до самой низкой температуры в течение 6 часов</a:t>
            </a:r>
            <a:endParaRPr lang="en-US" sz="1400" dirty="0"/>
          </a:p>
          <a:p>
            <a:r>
              <a:rPr lang="ru-RU" sz="1400" dirty="0"/>
              <a:t>-Нержавеющая сталь с покрытием  против отпечатков пальцев, легко моется, долговечна, проста в обслуживании, хорошая устойчивость к царапинам, устойчива к действию химических чистящих средств, кислот и масел.</a:t>
            </a:r>
          </a:p>
          <a:p>
            <a:r>
              <a:rPr lang="ru-RU" sz="1400" dirty="0"/>
              <a:t>-Зона свежести - повышенная влажность и  температура около </a:t>
            </a:r>
            <a:r>
              <a:rPr lang="ru-RU" sz="1400" dirty="0" smtClean="0"/>
              <a:t>0°С </a:t>
            </a:r>
            <a:r>
              <a:rPr lang="ru-RU" sz="1400" dirty="0"/>
              <a:t>идеальное место для хранения овощей.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9572" y="703395"/>
            <a:ext cx="3161983" cy="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35468" y="476652"/>
            <a:ext cx="9196312" cy="856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213" y="275484"/>
            <a:ext cx="9475343" cy="884076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uk-UA" sz="2800" b="1" spc="50" dirty="0">
              <a:ln w="11430"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Y:\Без имени-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704539" cy="5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12544" y="145353"/>
            <a:ext cx="1093453" cy="1136806"/>
            <a:chOff x="0" y="24430"/>
            <a:chExt cx="1093453" cy="11368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4430"/>
              <a:ext cx="1093453" cy="113680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 descr="Y:\лого Будпостач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4" y="129004"/>
              <a:ext cx="868569" cy="92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694867" y="1690757"/>
            <a:ext cx="698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632" y="1375395"/>
            <a:ext cx="9656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30E21"/>
                </a:solidFill>
                <a:latin typeface="Roboto"/>
              </a:rPr>
              <a:t>Климатические классы: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30E21"/>
                </a:solidFill>
                <a:latin typeface="Roboto"/>
              </a:rPr>
              <a:t>SN = умеренный: подходящий для использования при температурах окружающей среды от +10°C до +32°C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30E21"/>
                </a:solidFill>
                <a:latin typeface="Roboto"/>
              </a:rPr>
              <a:t>N = Нормальный: подходящий для использования при температурах окружающей среды от +16°C до +32°C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30E21"/>
                </a:solidFill>
                <a:latin typeface="Roboto"/>
              </a:rPr>
              <a:t>ST = Субтропический: подходящий для использования при температурах окружающей среды от +16°C до +38°C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30E21"/>
                </a:solidFill>
                <a:latin typeface="Roboto"/>
              </a:rPr>
              <a:t>T = Тропический: подходящий для использования при температурах окружающей среды от +16°C до +43°C</a:t>
            </a:r>
            <a:endParaRPr lang="ru-RU" sz="1200" b="0" i="0" dirty="0">
              <a:solidFill>
                <a:srgbClr val="030E21"/>
              </a:solidFill>
              <a:effectLst/>
              <a:latin typeface="Robo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572" y="703395"/>
            <a:ext cx="3161983" cy="4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готовка к Осе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17021</TotalTime>
  <Words>1717</Words>
  <Application>Microsoft Office PowerPoint</Application>
  <PresentationFormat>Произвольный</PresentationFormat>
  <Paragraphs>657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Magneto</vt:lpstr>
      <vt:lpstr>Roboto</vt:lpstr>
      <vt:lpstr>Times New Roman</vt:lpstr>
      <vt:lpstr>Подготовка к Осени</vt:lpstr>
      <vt:lpstr>Холодильное оборудованиеТМ «GRUNHELM»</vt:lpstr>
      <vt:lpstr>  Морозильные лари          </vt:lpstr>
      <vt:lpstr>  Морозильник  </vt:lpstr>
      <vt:lpstr>                    Холодильник </vt:lpstr>
      <vt:lpstr> Холодильник  двухкамерный</vt:lpstr>
      <vt:lpstr> Холодильник двухкамерный</vt:lpstr>
      <vt:lpstr> Холодильники Side-by-side</vt:lpstr>
      <vt:lpstr> Холодильники Multi-Door</vt:lpstr>
      <vt:lpstr>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СЕЗОННЫЕ ПРОДУКТЫ</dc:title>
  <dc:creator>Admin</dc:creator>
  <cp:lastModifiedBy>Дмитрий Шинкарев</cp:lastModifiedBy>
  <cp:revision>794</cp:revision>
  <cp:lastPrinted>2018-06-20T12:02:43Z</cp:lastPrinted>
  <dcterms:created xsi:type="dcterms:W3CDTF">2014-08-22T05:57:17Z</dcterms:created>
  <dcterms:modified xsi:type="dcterms:W3CDTF">2019-09-11T10:09:50Z</dcterms:modified>
</cp:coreProperties>
</file>