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60" r:id="rId3"/>
    <p:sldId id="354" r:id="rId4"/>
    <p:sldId id="355" r:id="rId5"/>
    <p:sldId id="356" r:id="rId6"/>
    <p:sldId id="357" r:id="rId7"/>
    <p:sldId id="358" r:id="rId8"/>
    <p:sldId id="361" r:id="rId9"/>
  </p:sldIdLst>
  <p:sldSz cx="10693400" cy="7561263"/>
  <p:notesSz cx="6735763" cy="9866313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382">
          <p15:clr>
            <a:srgbClr val="A4A3A4"/>
          </p15:clr>
        </p15:guide>
        <p15:guide id="4" pos="33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23" autoAdjust="0"/>
    <p:restoredTop sz="97748" autoAdjust="0"/>
  </p:normalViewPr>
  <p:slideViewPr>
    <p:cSldViewPr snapToGrid="0">
      <p:cViewPr varScale="1">
        <p:scale>
          <a:sx n="101" d="100"/>
          <a:sy n="101" d="100"/>
        </p:scale>
        <p:origin x="1476" y="120"/>
      </p:cViewPr>
      <p:guideLst>
        <p:guide orient="horz" pos="2160"/>
        <p:guide pos="3840"/>
        <p:guide orient="horz" pos="2382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6675" y="1237457"/>
            <a:ext cx="8020050" cy="263244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6675" y="3971414"/>
            <a:ext cx="8020050" cy="1825554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266F8-B6DD-4353-A7E0-794420035F2C}" type="datetimeFigureOut">
              <a:rPr lang="uk-UA" smtClean="0"/>
              <a:t>05.04.2019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8752-716A-4461-A64A-DFD06BC957F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64897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266F8-B6DD-4353-A7E0-794420035F2C}" type="datetimeFigureOut">
              <a:rPr lang="uk-UA" smtClean="0"/>
              <a:t>05.04.2019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8752-716A-4461-A64A-DFD06BC957F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10034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652465" y="402567"/>
            <a:ext cx="2305764" cy="64078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35171" y="402567"/>
            <a:ext cx="6783626" cy="6407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266F8-B6DD-4353-A7E0-794420035F2C}" type="datetimeFigureOut">
              <a:rPr lang="uk-UA" smtClean="0"/>
              <a:t>05.04.2019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8752-716A-4461-A64A-DFD06BC957F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96797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266F8-B6DD-4353-A7E0-794420035F2C}" type="datetimeFigureOut">
              <a:rPr lang="uk-UA" smtClean="0"/>
              <a:t>05.04.2019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8752-716A-4461-A64A-DFD06BC957F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5430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9602" y="1885066"/>
            <a:ext cx="9223058" cy="31452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9602" y="5060096"/>
            <a:ext cx="9223058" cy="1654026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266F8-B6DD-4353-A7E0-794420035F2C}" type="datetimeFigureOut">
              <a:rPr lang="uk-UA" smtClean="0"/>
              <a:t>05.04.2019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8752-716A-4461-A64A-DFD06BC957F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44699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35171" y="2012836"/>
            <a:ext cx="4544695" cy="479755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413534" y="2012836"/>
            <a:ext cx="4544695" cy="479755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266F8-B6DD-4353-A7E0-794420035F2C}" type="datetimeFigureOut">
              <a:rPr lang="uk-UA" smtClean="0"/>
              <a:t>05.04.2019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8752-716A-4461-A64A-DFD06BC957F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12364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6564" y="402568"/>
            <a:ext cx="9223058" cy="146149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36565" y="1853560"/>
            <a:ext cx="4523809" cy="9084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36565" y="2761961"/>
            <a:ext cx="4523809" cy="406242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413534" y="1853560"/>
            <a:ext cx="4546088" cy="9084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413534" y="2761961"/>
            <a:ext cx="4546088" cy="406242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266F8-B6DD-4353-A7E0-794420035F2C}" type="datetimeFigureOut">
              <a:rPr lang="uk-UA" smtClean="0"/>
              <a:t>05.04.2019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8752-716A-4461-A64A-DFD06BC957F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56193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266F8-B6DD-4353-A7E0-794420035F2C}" type="datetimeFigureOut">
              <a:rPr lang="uk-UA" smtClean="0"/>
              <a:t>05.04.2019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8752-716A-4461-A64A-DFD06BC957F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19055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266F8-B6DD-4353-A7E0-794420035F2C}" type="datetimeFigureOut">
              <a:rPr lang="uk-UA" smtClean="0"/>
              <a:t>05.04.2019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8752-716A-4461-A64A-DFD06BC957F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88432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6564" y="504084"/>
            <a:ext cx="3448900" cy="176429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46088" y="1088682"/>
            <a:ext cx="5413534" cy="537339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36564" y="2268379"/>
            <a:ext cx="3448900" cy="420245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266F8-B6DD-4353-A7E0-794420035F2C}" type="datetimeFigureOut">
              <a:rPr lang="uk-UA" smtClean="0"/>
              <a:t>05.04.2019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8752-716A-4461-A64A-DFD06BC957F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26043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6564" y="504084"/>
            <a:ext cx="3448900" cy="176429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46088" y="1088682"/>
            <a:ext cx="5413534" cy="537339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36564" y="2268379"/>
            <a:ext cx="3448900" cy="420245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266F8-B6DD-4353-A7E0-794420035F2C}" type="datetimeFigureOut">
              <a:rPr lang="uk-UA" smtClean="0"/>
              <a:t>05.04.2019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8752-716A-4461-A64A-DFD06BC957F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01830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5171" y="402568"/>
            <a:ext cx="9223058" cy="14614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35171" y="2012836"/>
            <a:ext cx="9223058" cy="47975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735171" y="7008171"/>
            <a:ext cx="2406015" cy="402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6266F8-B6DD-4353-A7E0-794420035F2C}" type="datetimeFigureOut">
              <a:rPr lang="uk-UA" smtClean="0"/>
              <a:t>05.04.2019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542189" y="7008171"/>
            <a:ext cx="3609023" cy="402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552214" y="7008171"/>
            <a:ext cx="2406015" cy="402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578752-716A-4461-A64A-DFD06BC957F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31279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3.png"/><Relationship Id="rId7" Type="http://schemas.openxmlformats.org/officeDocument/2006/relationships/image" Target="../media/image10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6.png"/><Relationship Id="rId9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3.png"/><Relationship Id="rId7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6.png"/><Relationship Id="rId9" Type="http://schemas.openxmlformats.org/officeDocument/2006/relationships/image" Target="../media/image15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image" Target="../media/image3.png"/><Relationship Id="rId7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6.png"/><Relationship Id="rId9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3.png"/><Relationship Id="rId7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21.png"/><Relationship Id="rId5" Type="http://schemas.openxmlformats.org/officeDocument/2006/relationships/image" Target="../media/image8.png"/><Relationship Id="rId10" Type="http://schemas.openxmlformats.org/officeDocument/2006/relationships/image" Target="../media/image20.png"/><Relationship Id="rId4" Type="http://schemas.openxmlformats.org/officeDocument/2006/relationships/image" Target="../media/image6.png"/><Relationship Id="rId9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3.png"/><Relationship Id="rId7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6.png"/><Relationship Id="rId9" Type="http://schemas.openxmlformats.org/officeDocument/2006/relationships/image" Target="../media/image23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jpeg"/><Relationship Id="rId3" Type="http://schemas.openxmlformats.org/officeDocument/2006/relationships/image" Target="../media/image3.png"/><Relationship Id="rId7" Type="http://schemas.openxmlformats.org/officeDocument/2006/relationships/image" Target="../media/image2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2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6.png"/><Relationship Id="rId9" Type="http://schemas.openxmlformats.org/officeDocument/2006/relationships/image" Target="../media/image2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0026" y="2381062"/>
            <a:ext cx="9675644" cy="3638877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893277"/>
            <a:ext cx="10681341" cy="369150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70" y="0"/>
            <a:ext cx="10692481" cy="7561263"/>
          </a:xfrm>
          <a:prstGeom prst="rect">
            <a:avLst/>
          </a:prstGeom>
        </p:spPr>
      </p:pic>
      <p:pic>
        <p:nvPicPr>
          <p:cNvPr id="5" name="Picture 2" descr="Y:\Без имени-1.png"/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-11139" y="7069181"/>
            <a:ext cx="10704539" cy="492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Y:\лого Будпостач.pn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40383" y="682957"/>
            <a:ext cx="1856004" cy="2139955"/>
          </a:xfrm>
          <a:prstGeom prst="rect">
            <a:avLst/>
          </a:prstGeom>
          <a:noFill/>
          <a:effectLst>
            <a:glow rad="901700">
              <a:schemeClr val="bg1"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Y:\Без имени-1.png"/>
          <p:cNvPicPr>
            <a:picLocks noChangeAspect="1" noChangeArrowheads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-11139" y="0"/>
            <a:ext cx="10704539" cy="504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-11139" y="6357571"/>
            <a:ext cx="10704539" cy="83822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Заголовок 1"/>
          <p:cNvSpPr>
            <a:spLocks noGrp="1"/>
          </p:cNvSpPr>
          <p:nvPr>
            <p:ph type="ctrTitle"/>
          </p:nvPr>
        </p:nvSpPr>
        <p:spPr>
          <a:xfrm>
            <a:off x="112542" y="6493400"/>
            <a:ext cx="10396023" cy="565408"/>
          </a:xfrm>
        </p:spPr>
        <p:txBody>
          <a:bodyPr anchor="ctr">
            <a:noAutofit/>
          </a:bodyPr>
          <a:lstStyle/>
          <a:p>
            <a:r>
              <a:rPr lang="ru-RU" sz="3400" b="1" spc="50" dirty="0" smtClean="0">
                <a:ln w="11430"/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 Black" panose="020B0A04020102020204" pitchFamily="34" charset="0"/>
              </a:rPr>
              <a:t>БЫТОВАЯ ТЕХНИКА</a:t>
            </a:r>
            <a:r>
              <a:rPr lang="ru-RU" sz="3400" b="1" spc="50" dirty="0">
                <a:ln w="11430"/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ru-RU" sz="3400" b="1" spc="50" dirty="0" smtClean="0">
                <a:ln w="11430"/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 Black" panose="020B0A04020102020204" pitchFamily="34" charset="0"/>
              </a:rPr>
              <a:t>ТМ «</a:t>
            </a:r>
            <a:r>
              <a:rPr lang="en-US" sz="3400" b="1" dirty="0" smtClean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</a:rPr>
              <a:t>GRUNHELM</a:t>
            </a:r>
            <a:r>
              <a:rPr lang="ru-RU" sz="3400" b="1" dirty="0" smtClean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</a:rPr>
              <a:t>»</a:t>
            </a:r>
            <a:endParaRPr lang="ru-RU" sz="34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141408" y="1510739"/>
            <a:ext cx="5132815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FF0000"/>
                </a:solidFill>
              </a:rPr>
              <a:t>        </a:t>
            </a:r>
            <a:r>
              <a:rPr lang="ru-RU" b="1" i="1" dirty="0" smtClean="0">
                <a:solidFill>
                  <a:srgbClr val="FF0000"/>
                </a:solidFill>
              </a:rPr>
              <a:t>ОТЛИЧНОЕ СООТНОШЕНИЕ ЦЕНА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ru-RU" b="1" i="1" dirty="0" smtClean="0">
                <a:solidFill>
                  <a:srgbClr val="FF0000"/>
                </a:solidFill>
              </a:rPr>
              <a:t>/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ru-RU" b="1" i="1" dirty="0" smtClean="0">
                <a:solidFill>
                  <a:srgbClr val="FF0000"/>
                </a:solidFill>
              </a:rPr>
              <a:t>КАЧЕСТВО</a:t>
            </a:r>
          </a:p>
          <a:p>
            <a:pPr lvl="0">
              <a:lnSpc>
                <a:spcPct val="150000"/>
              </a:lnSpc>
            </a:pPr>
            <a:r>
              <a:rPr lang="en-US" b="1" i="1" dirty="0">
                <a:solidFill>
                  <a:srgbClr val="FF0000"/>
                </a:solidFill>
              </a:rPr>
              <a:t> </a:t>
            </a:r>
            <a:r>
              <a:rPr lang="en-US" b="1" i="1" dirty="0" smtClean="0">
                <a:solidFill>
                  <a:srgbClr val="FF0000"/>
                </a:solidFill>
              </a:rPr>
              <a:t>      </a:t>
            </a:r>
            <a:r>
              <a:rPr lang="ru-RU" b="1" i="1" dirty="0" smtClean="0">
                <a:solidFill>
                  <a:srgbClr val="FF0000"/>
                </a:solidFill>
              </a:rPr>
              <a:t> ЛИДЕР ПРОДАЖ НА УКРАИНСКОМ РЫНКЕ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2" name="Нашивка 1"/>
          <p:cNvSpPr/>
          <p:nvPr/>
        </p:nvSpPr>
        <p:spPr>
          <a:xfrm>
            <a:off x="5273365" y="1927679"/>
            <a:ext cx="242316" cy="242316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3" name="Нашивка 12"/>
          <p:cNvSpPr/>
          <p:nvPr/>
        </p:nvSpPr>
        <p:spPr>
          <a:xfrm>
            <a:off x="5264748" y="1542422"/>
            <a:ext cx="242316" cy="242316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solidFill>
                <a:srgbClr val="FF0000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85295" y="532220"/>
            <a:ext cx="4105804" cy="790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2456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Рисунок 1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076481"/>
            <a:ext cx="10681341" cy="369150"/>
          </a:xfrm>
          <a:prstGeom prst="rect">
            <a:avLst/>
          </a:prstGeom>
        </p:spPr>
      </p:pic>
      <p:pic>
        <p:nvPicPr>
          <p:cNvPr id="38" name="Рисунок 3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241" y="16568"/>
            <a:ext cx="10692481" cy="7561263"/>
          </a:xfrm>
          <a:prstGeom prst="rect">
            <a:avLst/>
          </a:prstGeom>
        </p:spPr>
      </p:pic>
      <p:sp>
        <p:nvSpPr>
          <p:cNvPr id="8" name="Скругленный прямоугольник 7"/>
          <p:cNvSpPr/>
          <p:nvPr/>
        </p:nvSpPr>
        <p:spPr>
          <a:xfrm>
            <a:off x="1326324" y="504084"/>
            <a:ext cx="9196312" cy="85695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7504" y="504084"/>
            <a:ext cx="8973952" cy="884076"/>
          </a:xfrm>
          <a:effectLst/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ru-RU" sz="2400" b="1" spc="50" dirty="0" smtClean="0">
                <a:ln w="11430"/>
                <a:solidFill>
                  <a:srgbClr val="FF0000"/>
                </a:solidFill>
                <a:latin typeface="Arial Black" panose="020B0A04020102020204" pitchFamily="34" charset="0"/>
              </a:rPr>
              <a:t/>
            </a:r>
            <a:br>
              <a:rPr lang="ru-RU" sz="2400" b="1" spc="50" dirty="0" smtClean="0">
                <a:ln w="11430"/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lang="ru-RU" sz="2400" b="1" spc="50" dirty="0">
                <a:ln w="11430"/>
                <a:solidFill>
                  <a:srgbClr val="FF0000"/>
                </a:solidFill>
                <a:latin typeface="Arial Black" panose="020B0A04020102020204" pitchFamily="34" charset="0"/>
              </a:rPr>
              <a:t/>
            </a:r>
            <a:br>
              <a:rPr lang="ru-RU" sz="2400" b="1" spc="50" dirty="0">
                <a:ln w="11430"/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lang="ru-RU" sz="2400" b="1" spc="50" dirty="0" smtClean="0">
                <a:ln w="11430"/>
                <a:solidFill>
                  <a:srgbClr val="FF0000"/>
                </a:solidFill>
                <a:latin typeface="Arial Black" panose="020B0A04020102020204" pitchFamily="34" charset="0"/>
              </a:rPr>
              <a:t>Морозильные лари</a:t>
            </a:r>
            <a:r>
              <a:rPr lang="ru-RU" sz="2400" b="1" spc="50" dirty="0" smtClean="0">
                <a:ln w="11430"/>
                <a:solidFill>
                  <a:srgbClr val="006666"/>
                </a:solidFill>
                <a:latin typeface="Arial Black" panose="020B0A04020102020204" pitchFamily="34" charset="0"/>
              </a:rPr>
              <a:t>- GCFW-20</a:t>
            </a:r>
            <a:r>
              <a:rPr lang="en-US" sz="2400" b="1" spc="50" dirty="0" smtClean="0">
                <a:ln w="11430"/>
                <a:solidFill>
                  <a:srgbClr val="006666"/>
                </a:solidFill>
                <a:latin typeface="Arial Black" panose="020B0A04020102020204" pitchFamily="34" charset="0"/>
              </a:rPr>
              <a:t>0</a:t>
            </a:r>
            <a:r>
              <a:rPr lang="ru-RU" sz="2400" b="1" spc="50" dirty="0">
                <a:ln w="11430"/>
                <a:solidFill>
                  <a:srgbClr val="006666"/>
                </a:solidFill>
                <a:latin typeface="Arial Black" panose="020B0A04020102020204" pitchFamily="34" charset="0"/>
              </a:rPr>
              <a:t>, </a:t>
            </a:r>
            <a:r>
              <a:rPr lang="ru-RU" sz="2400" b="1" spc="50" dirty="0" smtClean="0">
                <a:ln w="11430"/>
                <a:solidFill>
                  <a:srgbClr val="006666"/>
                </a:solidFill>
                <a:latin typeface="Arial Black" panose="020B0A04020102020204" pitchFamily="34" charset="0"/>
              </a:rPr>
              <a:t>GCFW-260,</a:t>
            </a:r>
            <a:br>
              <a:rPr lang="ru-RU" sz="2400" b="1" spc="50" dirty="0" smtClean="0">
                <a:ln w="11430"/>
                <a:solidFill>
                  <a:srgbClr val="006666"/>
                </a:solidFill>
                <a:latin typeface="Arial Black" panose="020B0A04020102020204" pitchFamily="34" charset="0"/>
              </a:rPr>
            </a:br>
            <a:r>
              <a:rPr lang="ru-RU" sz="2400" b="1" spc="50" dirty="0" smtClean="0">
                <a:ln w="11430"/>
                <a:solidFill>
                  <a:srgbClr val="006666"/>
                </a:solidFill>
                <a:latin typeface="Arial Black" panose="020B0A04020102020204" pitchFamily="34" charset="0"/>
              </a:rPr>
              <a:t> </a:t>
            </a:r>
            <a:r>
              <a:rPr lang="ru-RU" sz="2400" b="1" spc="50" dirty="0">
                <a:ln w="11430"/>
                <a:solidFill>
                  <a:srgbClr val="006666"/>
                </a:solidFill>
                <a:latin typeface="Arial Black" panose="020B0A04020102020204" pitchFamily="34" charset="0"/>
              </a:rPr>
              <a:t>GCFW-316</a:t>
            </a:r>
            <a:r>
              <a:rPr lang="en-US" sz="2800" b="1" dirty="0">
                <a:solidFill>
                  <a:srgbClr val="000000"/>
                </a:solidFill>
              </a:rPr>
              <a:t/>
            </a:r>
            <a:br>
              <a:rPr lang="en-US" sz="2800" b="1" dirty="0">
                <a:solidFill>
                  <a:srgbClr val="000000"/>
                </a:solidFill>
              </a:rPr>
            </a:br>
            <a:r>
              <a:rPr lang="en-US" sz="2800" b="1" dirty="0">
                <a:solidFill>
                  <a:srgbClr val="000000"/>
                </a:solidFill>
              </a:rPr>
              <a:t/>
            </a:r>
            <a:br>
              <a:rPr lang="en-US" sz="2800" b="1" dirty="0">
                <a:solidFill>
                  <a:srgbClr val="000000"/>
                </a:solidFill>
              </a:rPr>
            </a:br>
            <a:endParaRPr lang="uk-UA" sz="2800" b="1" spc="50" dirty="0">
              <a:ln w="11430"/>
              <a:solidFill>
                <a:srgbClr val="006666"/>
              </a:solidFill>
              <a:latin typeface="Arial Black" panose="020B0A04020102020204" pitchFamily="34" charset="0"/>
            </a:endParaRPr>
          </a:p>
        </p:txBody>
      </p:sp>
      <p:pic>
        <p:nvPicPr>
          <p:cNvPr id="4" name="Picture 2" descr="Y:\Без имени-1.png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0"/>
            <a:ext cx="10704539" cy="504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19708" y="4687077"/>
            <a:ext cx="47457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rgbClr val="FF0000"/>
                </a:solidFill>
                <a:latin typeface="Arial Black" pitchFamily="34" charset="0"/>
              </a:rPr>
              <a:t>ТЕХНИЧЕСКИЕ  ХАРАКТЕРИСТИКИ:</a:t>
            </a:r>
            <a:endParaRPr lang="ru-RU" sz="12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4727839"/>
              </p:ext>
            </p:extLst>
          </p:nvPr>
        </p:nvGraphicFramePr>
        <p:xfrm>
          <a:off x="119708" y="4964076"/>
          <a:ext cx="10402926" cy="253244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5762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27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31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79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9140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29459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33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889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351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7849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156969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Код 1С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Модель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uk-UA" sz="11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Годовой</a:t>
                      </a:r>
                      <a:r>
                        <a:rPr lang="uk-UA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uk-UA" sz="11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расход</a:t>
                      </a:r>
                      <a:r>
                        <a:rPr lang="uk-UA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uk-UA" sz="11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электроэнергии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uk-UA" sz="11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Мощность</a:t>
                      </a:r>
                      <a:r>
                        <a:rPr lang="uk-UA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заморозки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uk-UA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Температура в </a:t>
                      </a:r>
                      <a:r>
                        <a:rPr lang="uk-UA" sz="11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морозильной</a:t>
                      </a:r>
                      <a:r>
                        <a:rPr lang="uk-UA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uk-UA" sz="11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камере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uk-UA" sz="11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Автономное</a:t>
                      </a:r>
                      <a:r>
                        <a:rPr lang="uk-UA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uk-UA" sz="11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сохранение</a:t>
                      </a:r>
                      <a:r>
                        <a:rPr lang="uk-UA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uk-UA" sz="11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холода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Напряжение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uk-UA" sz="11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Полезный</a:t>
                      </a:r>
                      <a:r>
                        <a:rPr lang="uk-UA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uk-UA" sz="11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объем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uk-UA" sz="11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Уровень</a:t>
                      </a:r>
                      <a:r>
                        <a:rPr lang="uk-UA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uk-UA" sz="11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шума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uk-UA" sz="11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Количество</a:t>
                      </a:r>
                      <a:r>
                        <a:rPr lang="uk-UA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uk-UA" sz="11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ящиков</a:t>
                      </a:r>
                      <a:r>
                        <a:rPr lang="uk-UA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/корзин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uk-UA" sz="11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Габариты</a:t>
                      </a:r>
                      <a:r>
                        <a:rPr lang="uk-UA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uk-UA" sz="11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ВхШхГ</a:t>
                      </a:r>
                      <a:r>
                        <a:rPr lang="uk-UA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49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80597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kern="1200" spc="50" dirty="0" smtClean="0">
                          <a:ln w="11430"/>
                          <a:solidFill>
                            <a:srgbClr val="006666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GCFW-20</a:t>
                      </a:r>
                      <a:r>
                        <a:rPr lang="en-US" sz="1100" b="1" kern="1200" spc="50" dirty="0" smtClean="0">
                          <a:ln w="11430"/>
                          <a:solidFill>
                            <a:srgbClr val="006666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0</a:t>
                      </a:r>
                      <a:endParaRPr lang="en-US" sz="1100" b="1" kern="1200" spc="50" dirty="0">
                        <a:ln w="11430"/>
                        <a:solidFill>
                          <a:srgbClr val="006666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213 кВт/год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uk-UA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 кг/24 ч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-18 °C </a:t>
                      </a:r>
                      <a:r>
                        <a:rPr lang="uk-UA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 </a:t>
                      </a:r>
                      <a:r>
                        <a:rPr lang="uk-UA" sz="11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ниже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uk-UA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 ч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220 В</a:t>
                      </a:r>
                    </a:p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 л</a:t>
                      </a:r>
                      <a:endParaRPr lang="ru-RU" sz="1100" b="1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42 </a:t>
                      </a:r>
                      <a:r>
                        <a:rPr lang="uk-UA" sz="11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дБ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84x90.5x54x5 </a:t>
                      </a:r>
                      <a:r>
                        <a:rPr lang="uk-UA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см</a:t>
                      </a:r>
                      <a:endParaRPr lang="ru-RU" sz="1100" b="1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849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80600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spc="50" dirty="0" smtClean="0">
                          <a:ln w="11430"/>
                          <a:solidFill>
                            <a:srgbClr val="006666"/>
                          </a:solidFill>
                          <a:latin typeface="Arial Black" panose="020B0A04020102020204" pitchFamily="34" charset="0"/>
                        </a:rPr>
                        <a:t>GCFW-260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213 кВт/год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uk-UA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 кг/24 ч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-18 °C </a:t>
                      </a:r>
                      <a:r>
                        <a:rPr lang="uk-UA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 </a:t>
                      </a:r>
                      <a:r>
                        <a:rPr lang="uk-UA" sz="11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ниже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uk-UA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 ч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220 В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260 л</a:t>
                      </a:r>
                      <a:endParaRPr lang="ru-RU" sz="1100" b="1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42 </a:t>
                      </a:r>
                      <a:r>
                        <a:rPr lang="uk-UA" sz="11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дБ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84 х 96 х 70 см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849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80601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spc="50" dirty="0" smtClean="0">
                          <a:ln w="11430"/>
                          <a:solidFill>
                            <a:srgbClr val="006666"/>
                          </a:solidFill>
                          <a:latin typeface="Arial Black" panose="020B0A04020102020204" pitchFamily="34" charset="0"/>
                        </a:rPr>
                        <a:t>GCFW-316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65</a:t>
                      </a:r>
                      <a:r>
                        <a:rPr lang="uk-UA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кВт/год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uk-UA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 кг/24 ч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-18 °C </a:t>
                      </a:r>
                      <a:r>
                        <a:rPr lang="uk-UA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 </a:t>
                      </a:r>
                      <a:r>
                        <a:rPr lang="uk-UA" sz="11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ниже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uk-UA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 ч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220 В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316</a:t>
                      </a:r>
                      <a:r>
                        <a:rPr lang="uk-UA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л</a:t>
                      </a:r>
                      <a:endParaRPr lang="ru-RU" sz="1100" b="1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42 </a:t>
                      </a:r>
                      <a:r>
                        <a:rPr lang="uk-UA" sz="11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дБ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84 х 112 х 70 см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13" name="Группа 12"/>
          <p:cNvGrpSpPr/>
          <p:nvPr/>
        </p:nvGrpSpPr>
        <p:grpSpPr>
          <a:xfrm>
            <a:off x="112544" y="145353"/>
            <a:ext cx="1093453" cy="1136806"/>
            <a:chOff x="0" y="24430"/>
            <a:chExt cx="1093453" cy="1136806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0" y="24430"/>
              <a:ext cx="1093453" cy="1136806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6" name="Picture 3" descr="Y:\лого Будпостач.png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304" y="129004"/>
              <a:ext cx="868569" cy="92404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" name="TextBox 15"/>
          <p:cNvSpPr txBox="1"/>
          <p:nvPr/>
        </p:nvSpPr>
        <p:spPr>
          <a:xfrm>
            <a:off x="3519288" y="1450608"/>
            <a:ext cx="47457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rgbClr val="FF0000"/>
                </a:solidFill>
                <a:latin typeface="Arial Black" pitchFamily="34" charset="0"/>
              </a:rPr>
              <a:t>ХАРАКТЕРИСТИКА </a:t>
            </a:r>
            <a:r>
              <a:rPr lang="ru-RU" sz="1200" b="1" dirty="0" smtClean="0">
                <a:solidFill>
                  <a:srgbClr val="FF0000"/>
                </a:solidFill>
                <a:latin typeface="Arial Black" pitchFamily="34" charset="0"/>
              </a:rPr>
              <a:t>МОДЕЛИ</a:t>
            </a:r>
            <a:endParaRPr lang="ru-RU" sz="12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pic>
        <p:nvPicPr>
          <p:cNvPr id="32" name="Рисунок 31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93389" y="1160952"/>
            <a:ext cx="3009305" cy="579129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3694867" y="1690757"/>
            <a:ext cx="6986474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/>
              <a:t>Морозильный ларь </a:t>
            </a:r>
            <a:r>
              <a:rPr lang="ru-RU" sz="1200" b="1" spc="50" dirty="0">
                <a:ln w="11430"/>
                <a:solidFill>
                  <a:srgbClr val="006666"/>
                </a:solidFill>
                <a:latin typeface="Arial Black" panose="020B0A04020102020204" pitchFamily="34" charset="0"/>
              </a:rPr>
              <a:t> </a:t>
            </a:r>
            <a:r>
              <a:rPr lang="ru-RU" sz="1200" b="1" i="1" dirty="0"/>
              <a:t>GRUNHELM </a:t>
            </a:r>
            <a:r>
              <a:rPr lang="ru-RU" sz="1200" b="1" i="1" dirty="0" smtClean="0"/>
              <a:t> </a:t>
            </a:r>
            <a:r>
              <a:rPr lang="en-US" sz="1200" b="1" spc="50" dirty="0" smtClean="0">
                <a:ln w="11430"/>
                <a:solidFill>
                  <a:srgbClr val="006666"/>
                </a:solidFill>
                <a:latin typeface="Arial Black" panose="020B0A04020102020204" pitchFamily="34" charset="0"/>
              </a:rPr>
              <a:t> </a:t>
            </a:r>
            <a:r>
              <a:rPr lang="ru-RU" sz="1200" dirty="0"/>
              <a:t> - горизонтальная камера для замораживания продуктов питания. </a:t>
            </a:r>
            <a:endParaRPr lang="ru-RU" sz="1200" dirty="0" smtClean="0"/>
          </a:p>
          <a:p>
            <a:r>
              <a:rPr lang="ru-RU" sz="1200" dirty="0" smtClean="0"/>
              <a:t> </a:t>
            </a:r>
            <a:r>
              <a:rPr lang="ru-RU" sz="1200" dirty="0"/>
              <a:t> </a:t>
            </a:r>
            <a:r>
              <a:rPr lang="ru-RU" sz="1200" b="1" i="1" dirty="0"/>
              <a:t>Вариант для  замораживания : </a:t>
            </a:r>
            <a:endParaRPr lang="ru-RU" sz="1200" b="1" i="1" dirty="0" smtClean="0"/>
          </a:p>
          <a:p>
            <a:r>
              <a:rPr lang="ru-RU" sz="1200" b="1" i="1" dirty="0" smtClean="0">
                <a:solidFill>
                  <a:schemeClr val="accent3">
                    <a:lumMod val="50000"/>
                  </a:schemeClr>
                </a:solidFill>
              </a:rPr>
              <a:t>Весна-Лето: О</a:t>
            </a:r>
            <a:r>
              <a:rPr lang="uk-UA" sz="1200" i="1" dirty="0" err="1" smtClean="0"/>
              <a:t>вощи</a:t>
            </a:r>
            <a:r>
              <a:rPr lang="uk-UA" sz="1200" i="1" dirty="0"/>
              <a:t>, </a:t>
            </a:r>
            <a:r>
              <a:rPr lang="uk-UA" sz="1200" i="1" dirty="0" err="1"/>
              <a:t>ягоды</a:t>
            </a:r>
            <a:r>
              <a:rPr lang="uk-UA" sz="1200" i="1" dirty="0"/>
              <a:t> и </a:t>
            </a:r>
            <a:r>
              <a:rPr lang="uk-UA" sz="1200" i="1" dirty="0" err="1"/>
              <a:t>фрукты</a:t>
            </a:r>
            <a:r>
              <a:rPr lang="uk-UA" sz="1200" i="1" dirty="0"/>
              <a:t> </a:t>
            </a:r>
            <a:r>
              <a:rPr lang="uk-UA" sz="1200" i="1" dirty="0" smtClean="0"/>
              <a:t>,</a:t>
            </a:r>
            <a:r>
              <a:rPr lang="uk-UA" sz="1200" i="1" dirty="0" err="1" smtClean="0"/>
              <a:t>свежие</a:t>
            </a:r>
            <a:r>
              <a:rPr lang="uk-UA" sz="1200" i="1" dirty="0" smtClean="0"/>
              <a:t> </a:t>
            </a:r>
            <a:r>
              <a:rPr lang="uk-UA" sz="1200" i="1" dirty="0" err="1" smtClean="0"/>
              <a:t>травы</a:t>
            </a:r>
            <a:r>
              <a:rPr lang="uk-UA" sz="1200" i="1" dirty="0" smtClean="0"/>
              <a:t>,</a:t>
            </a:r>
            <a:r>
              <a:rPr lang="uk-UA" sz="1200" i="1" dirty="0"/>
              <a:t> </a:t>
            </a:r>
            <a:r>
              <a:rPr lang="uk-UA" sz="1200" i="1" dirty="0" err="1" smtClean="0"/>
              <a:t>молочные</a:t>
            </a:r>
            <a:r>
              <a:rPr lang="uk-UA" sz="1200" i="1" dirty="0" smtClean="0"/>
              <a:t> </a:t>
            </a:r>
            <a:r>
              <a:rPr lang="uk-UA" sz="1200" i="1" dirty="0" err="1" smtClean="0"/>
              <a:t>продукты</a:t>
            </a:r>
            <a:r>
              <a:rPr lang="uk-UA" sz="1200" i="1" dirty="0" smtClean="0"/>
              <a:t>(</a:t>
            </a:r>
            <a:r>
              <a:rPr lang="uk-UA" sz="1200" i="1" dirty="0" err="1" smtClean="0"/>
              <a:t>сливочное</a:t>
            </a:r>
            <a:r>
              <a:rPr lang="uk-UA" sz="1200" i="1" dirty="0" smtClean="0"/>
              <a:t> </a:t>
            </a:r>
            <a:r>
              <a:rPr lang="uk-UA" sz="1200" i="1" dirty="0"/>
              <a:t>масло и </a:t>
            </a:r>
            <a:r>
              <a:rPr lang="uk-UA" sz="1200" i="1" dirty="0" err="1" smtClean="0"/>
              <a:t>сыр</a:t>
            </a:r>
            <a:r>
              <a:rPr lang="uk-UA" sz="1200" i="1" dirty="0" smtClean="0"/>
              <a:t>),</a:t>
            </a:r>
            <a:r>
              <a:rPr lang="uk-UA" sz="1200" dirty="0"/>
              <a:t> </a:t>
            </a:r>
            <a:r>
              <a:rPr lang="uk-UA" sz="1200" dirty="0" err="1"/>
              <a:t>готовые</a:t>
            </a:r>
            <a:r>
              <a:rPr lang="uk-UA" sz="1200" dirty="0"/>
              <a:t> блюда</a:t>
            </a:r>
            <a:endParaRPr lang="ru-RU" sz="1200" i="1" dirty="0"/>
          </a:p>
          <a:p>
            <a:r>
              <a:rPr lang="ru-RU" sz="1200" b="1" i="1" dirty="0" smtClean="0">
                <a:solidFill>
                  <a:schemeClr val="accent3">
                    <a:lumMod val="50000"/>
                  </a:schemeClr>
                </a:solidFill>
              </a:rPr>
              <a:t>Осень-Зима : </a:t>
            </a:r>
            <a:r>
              <a:rPr lang="uk-UA" sz="1200" i="1" dirty="0" err="1" smtClean="0"/>
              <a:t>Сырое</a:t>
            </a:r>
            <a:r>
              <a:rPr lang="uk-UA" sz="1200" i="1" dirty="0" smtClean="0"/>
              <a:t> </a:t>
            </a:r>
            <a:r>
              <a:rPr lang="uk-UA" sz="1200" i="1" dirty="0" err="1"/>
              <a:t>мясо</a:t>
            </a:r>
            <a:r>
              <a:rPr lang="uk-UA" sz="1200" i="1" dirty="0"/>
              <a:t> и </a:t>
            </a:r>
            <a:r>
              <a:rPr lang="uk-UA" sz="1200" i="1" dirty="0" err="1" smtClean="0"/>
              <a:t>птицу.рыба,грибы</a:t>
            </a:r>
            <a:r>
              <a:rPr lang="ru-RU" sz="1200" i="1" dirty="0" smtClean="0"/>
              <a:t>,</a:t>
            </a:r>
            <a:r>
              <a:rPr lang="ru-RU" sz="1200" b="1" i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200" b="1" i="1" dirty="0" smtClean="0">
                <a:solidFill>
                  <a:schemeClr val="accent3">
                    <a:lumMod val="50000"/>
                  </a:schemeClr>
                </a:solidFill>
              </a:rPr>
              <a:t>о</a:t>
            </a:r>
            <a:r>
              <a:rPr lang="uk-UA" sz="1200" i="1" dirty="0" err="1" smtClean="0"/>
              <a:t>вощи</a:t>
            </a:r>
            <a:r>
              <a:rPr lang="ru-RU" sz="1200" i="1" dirty="0" smtClean="0"/>
              <a:t> ,</a:t>
            </a:r>
            <a:r>
              <a:rPr lang="uk-UA" sz="1200" dirty="0"/>
              <a:t> </a:t>
            </a:r>
            <a:r>
              <a:rPr lang="uk-UA" sz="1200" dirty="0" err="1"/>
              <a:t>о</a:t>
            </a:r>
            <a:r>
              <a:rPr lang="uk-UA" sz="1200" dirty="0" err="1" smtClean="0"/>
              <a:t>рехи</a:t>
            </a:r>
            <a:r>
              <a:rPr lang="uk-UA" sz="1200" dirty="0" smtClean="0"/>
              <a:t> </a:t>
            </a:r>
            <a:r>
              <a:rPr lang="uk-UA" sz="1200" dirty="0"/>
              <a:t>и </a:t>
            </a:r>
            <a:r>
              <a:rPr lang="uk-UA" sz="1200" dirty="0" err="1" smtClean="0"/>
              <a:t>семечки</a:t>
            </a:r>
            <a:r>
              <a:rPr lang="uk-UA" sz="1200" dirty="0" smtClean="0"/>
              <a:t>,</a:t>
            </a:r>
            <a:r>
              <a:rPr lang="uk-UA" sz="1200" dirty="0"/>
              <a:t> </a:t>
            </a:r>
            <a:r>
              <a:rPr lang="uk-UA" sz="1200" dirty="0" smtClean="0"/>
              <a:t>цедру </a:t>
            </a:r>
            <a:r>
              <a:rPr lang="uk-UA" sz="1200" dirty="0"/>
              <a:t>и сок </a:t>
            </a:r>
            <a:r>
              <a:rPr lang="uk-UA" sz="1200" dirty="0" err="1" smtClean="0"/>
              <a:t>цитрусовых</a:t>
            </a:r>
            <a:r>
              <a:rPr lang="uk-UA" sz="1200" dirty="0" smtClean="0"/>
              <a:t>,</a:t>
            </a:r>
            <a:r>
              <a:rPr lang="uk-UA" sz="1200" dirty="0"/>
              <a:t> </a:t>
            </a:r>
            <a:r>
              <a:rPr lang="uk-UA" sz="1200" dirty="0" err="1"/>
              <a:t>г</a:t>
            </a:r>
            <a:r>
              <a:rPr lang="uk-UA" sz="1200" dirty="0" err="1" smtClean="0"/>
              <a:t>отовые</a:t>
            </a:r>
            <a:r>
              <a:rPr lang="uk-UA" sz="1200" dirty="0" smtClean="0"/>
              <a:t> </a:t>
            </a:r>
            <a:r>
              <a:rPr lang="uk-UA" sz="1200" dirty="0"/>
              <a:t>блюда</a:t>
            </a:r>
            <a:endParaRPr lang="ru-RU" sz="1200" i="1" dirty="0" smtClean="0"/>
          </a:p>
          <a:p>
            <a:endParaRPr lang="ru-RU" sz="1200" i="1" dirty="0"/>
          </a:p>
          <a:p>
            <a:r>
              <a:rPr lang="ru-RU" sz="14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Приемущества</a:t>
            </a:r>
            <a:r>
              <a:rPr lang="ru-RU" sz="1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uk-UA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Низкий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шума </a:t>
            </a:r>
            <a:endParaRPr lang="uk-UA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-В</a:t>
            </a:r>
            <a:r>
              <a:rPr lang="uk-UA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ысокий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класс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энергоэффективности</a:t>
            </a:r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uk-UA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Капельная</a:t>
            </a:r>
            <a:r>
              <a:rPr lang="uk-UA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 замор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озки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-Механическое управление </a:t>
            </a:r>
          </a:p>
          <a:p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uk-UA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Съемная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корзина</a:t>
            </a:r>
          </a:p>
          <a:p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-Корпус </a:t>
            </a:r>
            <a:r>
              <a:rPr lang="uk-UA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оборудован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глухой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крышкой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uk-UA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Климатический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класс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предназначены для работы при температуре окружающей среды от +18 °С до +38°С</a:t>
            </a:r>
          </a:p>
          <a:p>
            <a:r>
              <a:rPr lang="uk-UA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" name="Picture 2" descr="Ð¤Ð¾ÑÐ¾ - ÐÐ¾ÑÐ¾Ð·Ð¸Ð»ÑÐ½Ð°Ñ ÐºÐ°Ð¼ÐµÑÐ° Ardesto FR-200M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708" y="1418191"/>
            <a:ext cx="2170302" cy="1350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7387475" y="3836371"/>
            <a:ext cx="31257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b="1" dirty="0" err="1">
                <a:solidFill>
                  <a:srgbClr val="FF0000"/>
                </a:solidFill>
              </a:rPr>
              <a:t>Класс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b="1" dirty="0" err="1">
                <a:solidFill>
                  <a:srgbClr val="FF0000"/>
                </a:solidFill>
              </a:rPr>
              <a:t>энергопотребления</a:t>
            </a:r>
            <a:r>
              <a:rPr lang="uk-UA" b="1" dirty="0">
                <a:solidFill>
                  <a:srgbClr val="FF0000"/>
                </a:solidFill>
              </a:rPr>
              <a:t>  </a:t>
            </a:r>
            <a:r>
              <a:rPr lang="en-US" b="1" dirty="0">
                <a:solidFill>
                  <a:srgbClr val="FF0000"/>
                </a:solidFill>
              </a:rPr>
              <a:t>A+</a:t>
            </a:r>
            <a:endParaRPr lang="ru-RU" b="1" i="1" dirty="0">
              <a:solidFill>
                <a:srgbClr val="FF0000"/>
              </a:solidFill>
            </a:endParaRPr>
          </a:p>
        </p:txBody>
      </p:sp>
      <p:pic>
        <p:nvPicPr>
          <p:cNvPr id="2050" name="Picture 2" descr="D:\УПАКОВКА\КБТ\фото\ardesto-fr-200m_1.png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7652" y="2002492"/>
            <a:ext cx="1754516" cy="2203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59" y="2768601"/>
            <a:ext cx="2001192" cy="1918476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53070" y="988114"/>
            <a:ext cx="1434405" cy="994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3271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Рисунок 1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076481"/>
            <a:ext cx="10681341" cy="369150"/>
          </a:xfrm>
          <a:prstGeom prst="rect">
            <a:avLst/>
          </a:prstGeom>
        </p:spPr>
      </p:pic>
      <p:pic>
        <p:nvPicPr>
          <p:cNvPr id="38" name="Рисунок 3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241" y="0"/>
            <a:ext cx="10692481" cy="7561263"/>
          </a:xfrm>
          <a:prstGeom prst="rect">
            <a:avLst/>
          </a:prstGeom>
        </p:spPr>
      </p:pic>
      <p:sp>
        <p:nvSpPr>
          <p:cNvPr id="8" name="Скругленный прямоугольник 7"/>
          <p:cNvSpPr/>
          <p:nvPr/>
        </p:nvSpPr>
        <p:spPr>
          <a:xfrm>
            <a:off x="1326324" y="504084"/>
            <a:ext cx="9196312" cy="85695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05997" y="504084"/>
            <a:ext cx="9475343" cy="884076"/>
          </a:xfrm>
          <a:effectLst/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ru-RU" sz="2400" b="1" spc="50" dirty="0" smtClean="0">
                <a:ln w="11430"/>
                <a:solidFill>
                  <a:srgbClr val="FF0000"/>
                </a:solidFill>
                <a:latin typeface="Arial Black" panose="020B0A04020102020204" pitchFamily="34" charset="0"/>
              </a:rPr>
              <a:t/>
            </a:r>
            <a:br>
              <a:rPr lang="ru-RU" sz="2400" b="1" spc="50" dirty="0" smtClean="0">
                <a:ln w="11430"/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lang="ru-RU" sz="2400" b="1" spc="50" dirty="0" smtClean="0">
                <a:ln w="11430"/>
                <a:solidFill>
                  <a:srgbClr val="FF0000"/>
                </a:solidFill>
                <a:latin typeface="Arial Black" panose="020B0A04020102020204" pitchFamily="34" charset="0"/>
              </a:rPr>
              <a:t>Холодильники </a:t>
            </a:r>
            <a:r>
              <a:rPr lang="ru-RU" sz="2800" b="1" dirty="0" smtClean="0">
                <a:solidFill>
                  <a:srgbClr val="000000"/>
                </a:solidFill>
              </a:rPr>
              <a:t>-GRW-138DD двухкамерный.</a:t>
            </a:r>
            <a:endParaRPr lang="uk-UA" sz="2800" b="1" spc="50" dirty="0">
              <a:ln w="11430"/>
              <a:solidFill>
                <a:srgbClr val="006666"/>
              </a:solidFill>
              <a:latin typeface="Arial Black" panose="020B0A04020102020204" pitchFamily="34" charset="0"/>
            </a:endParaRPr>
          </a:p>
        </p:txBody>
      </p:sp>
      <p:pic>
        <p:nvPicPr>
          <p:cNvPr id="4" name="Picture 2" descr="Y:\Без имени-1.png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0"/>
            <a:ext cx="10704539" cy="504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19708" y="5248356"/>
            <a:ext cx="47457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rgbClr val="FF0000"/>
                </a:solidFill>
                <a:latin typeface="Arial Black" pitchFamily="34" charset="0"/>
              </a:rPr>
              <a:t>ТЕХНИЧЕСКИЕ  ХАРАКТЕРИСТИКИ:</a:t>
            </a:r>
            <a:endParaRPr lang="ru-RU" sz="12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1837710"/>
              </p:ext>
            </p:extLst>
          </p:nvPr>
        </p:nvGraphicFramePr>
        <p:xfrm>
          <a:off x="119708" y="5675276"/>
          <a:ext cx="10402928" cy="169545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886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49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316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6316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6316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631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961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6872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87323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739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6748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5996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8222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698222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6982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6001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156969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Код 1С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Модель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Количество секций в морозильной камере</a:t>
                      </a:r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uk-UA" sz="11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Мощность</a:t>
                      </a:r>
                      <a:r>
                        <a:rPr lang="uk-UA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заморозки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uk-UA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Полка для </a:t>
                      </a:r>
                      <a:r>
                        <a:rPr lang="uk-UA" sz="11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бутылок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uk-UA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Контейнер для </a:t>
                      </a:r>
                      <a:r>
                        <a:rPr lang="uk-UA" sz="11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овощей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uk-UA" sz="11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Дверные</a:t>
                      </a:r>
                      <a:r>
                        <a:rPr lang="uk-UA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uk-UA" sz="11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корзины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Полки холодильной камеры (материал/кол-во)</a:t>
                      </a:r>
                      <a:b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Полезный объем морозильной камеры</a:t>
                      </a:r>
                      <a:b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Полезный объем холодильной камеры</a:t>
                      </a:r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100" dirty="0" smtClean="0"/>
                        <a:t/>
                      </a:r>
                      <a:br>
                        <a:rPr lang="ru-RU" sz="1100" dirty="0" smtClean="0"/>
                      </a:b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uk-UA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Общий </a:t>
                      </a:r>
                      <a:r>
                        <a:rPr lang="uk-UA" sz="11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объем</a:t>
                      </a:r>
                      <a:r>
                        <a:rPr lang="uk-UA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холодильника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uk-UA" sz="11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Уровень</a:t>
                      </a:r>
                      <a:r>
                        <a:rPr lang="uk-UA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uk-UA" sz="11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шума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uk-UA" sz="11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Климатический</a:t>
                      </a:r>
                      <a:r>
                        <a:rPr lang="uk-UA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uk-UA" sz="11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класс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uk-UA" sz="11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Хладагент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uk-UA" sz="11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Вес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uk-UA" sz="11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Габариты</a:t>
                      </a:r>
                      <a:r>
                        <a:rPr lang="uk-UA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uk-UA" sz="11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ВхШхГ</a:t>
                      </a:r>
                      <a:r>
                        <a:rPr lang="uk-UA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49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84069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dirty="0" smtClean="0">
                          <a:solidFill>
                            <a:srgbClr val="000000"/>
                          </a:solidFill>
                        </a:rPr>
                        <a:t>GRW-138DD</a:t>
                      </a:r>
                      <a:endParaRPr lang="en-US" sz="1100" b="1" kern="1200" spc="50" dirty="0">
                        <a:ln w="11430"/>
                        <a:solidFill>
                          <a:srgbClr val="006666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2шт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кг/24 ч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дверях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1шт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uk-UA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3шт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Стекло, 3шт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uk-UA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45л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93л</a:t>
                      </a:r>
                    </a:p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138л</a:t>
                      </a:r>
                      <a:endParaRPr lang="ru-RU" sz="1100" b="1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42 </a:t>
                      </a:r>
                      <a:r>
                        <a:rPr lang="uk-UA" sz="11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дБ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N-ST (от +16 до +38 C)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R600a</a:t>
                      </a:r>
                      <a:endParaRPr lang="ru-RU" sz="1100" b="1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32кг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48*53*13</a:t>
                      </a:r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ru-RU" sz="1100" b="1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13" name="Группа 12"/>
          <p:cNvGrpSpPr/>
          <p:nvPr/>
        </p:nvGrpSpPr>
        <p:grpSpPr>
          <a:xfrm>
            <a:off x="112544" y="145353"/>
            <a:ext cx="1093453" cy="1136806"/>
            <a:chOff x="0" y="24430"/>
            <a:chExt cx="1093453" cy="1136806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0" y="24430"/>
              <a:ext cx="1093453" cy="1136806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6" name="Picture 3" descr="Y:\лого Будпостач.png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304" y="129004"/>
              <a:ext cx="868569" cy="92404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" name="TextBox 15"/>
          <p:cNvSpPr txBox="1"/>
          <p:nvPr/>
        </p:nvSpPr>
        <p:spPr>
          <a:xfrm>
            <a:off x="4154288" y="1413758"/>
            <a:ext cx="47457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rgbClr val="FF0000"/>
                </a:solidFill>
                <a:latin typeface="Arial Black" pitchFamily="34" charset="0"/>
              </a:rPr>
              <a:t>ХАРАКТЕРИСТИКА </a:t>
            </a:r>
            <a:r>
              <a:rPr lang="ru-RU" sz="1200" b="1" dirty="0" smtClean="0">
                <a:solidFill>
                  <a:srgbClr val="FF0000"/>
                </a:solidFill>
                <a:latin typeface="Arial Black" pitchFamily="34" charset="0"/>
              </a:rPr>
              <a:t>МОДЕЛИ</a:t>
            </a:r>
            <a:endParaRPr lang="ru-RU" sz="12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pic>
        <p:nvPicPr>
          <p:cNvPr id="32" name="Рисунок 31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13331" y="1258273"/>
            <a:ext cx="3009305" cy="579129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3694867" y="1690757"/>
            <a:ext cx="698647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2" name="Рисунок 21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6848" y="1589107"/>
            <a:ext cx="1434405" cy="994938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7915" y="1854362"/>
            <a:ext cx="1787552" cy="36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https://i1.rozetka.ua/goods/2697992/elenberg_mrf_146-o_images_2697992655.jpg"/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4247" y="1608206"/>
            <a:ext cx="2160000" cy="36000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5578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Рисунок 1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076481"/>
            <a:ext cx="10681341" cy="369150"/>
          </a:xfrm>
          <a:prstGeom prst="rect">
            <a:avLst/>
          </a:prstGeom>
        </p:spPr>
      </p:pic>
      <p:pic>
        <p:nvPicPr>
          <p:cNvPr id="38" name="Рисунок 3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241" y="0"/>
            <a:ext cx="10692481" cy="7561263"/>
          </a:xfrm>
          <a:prstGeom prst="rect">
            <a:avLst/>
          </a:prstGeom>
        </p:spPr>
      </p:pic>
      <p:sp>
        <p:nvSpPr>
          <p:cNvPr id="8" name="Скругленный прямоугольник 7"/>
          <p:cNvSpPr/>
          <p:nvPr/>
        </p:nvSpPr>
        <p:spPr>
          <a:xfrm>
            <a:off x="1326324" y="504084"/>
            <a:ext cx="9196312" cy="85695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05997" y="504084"/>
            <a:ext cx="9475343" cy="884076"/>
          </a:xfrm>
          <a:effectLst/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ru-RU" sz="2400" b="1" spc="50" dirty="0" smtClean="0">
                <a:ln w="11430"/>
                <a:solidFill>
                  <a:srgbClr val="FF0000"/>
                </a:solidFill>
                <a:latin typeface="Arial Black" panose="020B0A04020102020204" pitchFamily="34" charset="0"/>
              </a:rPr>
              <a:t/>
            </a:r>
            <a:br>
              <a:rPr lang="ru-RU" sz="2400" b="1" spc="50" dirty="0" smtClean="0">
                <a:ln w="11430"/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lang="ru-RU" sz="2400" b="1" spc="50" dirty="0" smtClean="0">
                <a:ln w="11430"/>
                <a:solidFill>
                  <a:srgbClr val="FF0000"/>
                </a:solidFill>
                <a:latin typeface="Arial Black" panose="020B0A04020102020204" pitchFamily="34" charset="0"/>
              </a:rPr>
              <a:t>Холодильники </a:t>
            </a:r>
            <a:r>
              <a:rPr lang="ru-RU" sz="2800" b="1" dirty="0" smtClean="0">
                <a:solidFill>
                  <a:srgbClr val="000000"/>
                </a:solidFill>
              </a:rPr>
              <a:t>-GRW-143DD</a:t>
            </a:r>
            <a:r>
              <a:rPr lang="ru-RU" sz="2800" b="1" dirty="0">
                <a:solidFill>
                  <a:srgbClr val="000000"/>
                </a:solidFill>
              </a:rPr>
              <a:t>, двухкамерный.</a:t>
            </a:r>
            <a:endParaRPr lang="uk-UA" sz="2800" b="1" spc="50" dirty="0">
              <a:ln w="11430"/>
              <a:solidFill>
                <a:srgbClr val="006666"/>
              </a:solidFill>
              <a:latin typeface="Arial Black" panose="020B0A04020102020204" pitchFamily="34" charset="0"/>
            </a:endParaRPr>
          </a:p>
        </p:txBody>
      </p:sp>
      <p:pic>
        <p:nvPicPr>
          <p:cNvPr id="4" name="Picture 2" descr="Y:\Без имени-1.png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0"/>
            <a:ext cx="10704539" cy="504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61241" y="5169409"/>
            <a:ext cx="47457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rgbClr val="FF0000"/>
                </a:solidFill>
                <a:latin typeface="Arial Black" pitchFamily="34" charset="0"/>
              </a:rPr>
              <a:t>ТЕХНИЧЕСКИЕ  ХАРАКТЕРИСТИКИ:</a:t>
            </a:r>
            <a:endParaRPr lang="ru-RU" sz="12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grpSp>
        <p:nvGrpSpPr>
          <p:cNvPr id="13" name="Группа 12"/>
          <p:cNvGrpSpPr/>
          <p:nvPr/>
        </p:nvGrpSpPr>
        <p:grpSpPr>
          <a:xfrm>
            <a:off x="112544" y="145353"/>
            <a:ext cx="1093453" cy="1136806"/>
            <a:chOff x="0" y="24430"/>
            <a:chExt cx="1093453" cy="1136806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0" y="24430"/>
              <a:ext cx="1093453" cy="1136806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6" name="Picture 3" descr="Y:\лого Будпостач.png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304" y="129004"/>
              <a:ext cx="868569" cy="92404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" name="TextBox 15"/>
          <p:cNvSpPr txBox="1"/>
          <p:nvPr/>
        </p:nvSpPr>
        <p:spPr>
          <a:xfrm>
            <a:off x="3519288" y="1450608"/>
            <a:ext cx="47457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rgbClr val="FF0000"/>
                </a:solidFill>
                <a:latin typeface="Arial Black" pitchFamily="34" charset="0"/>
              </a:rPr>
              <a:t>ХАРАКТЕРИСТИКА </a:t>
            </a:r>
            <a:r>
              <a:rPr lang="ru-RU" sz="1200" b="1" dirty="0" smtClean="0">
                <a:solidFill>
                  <a:srgbClr val="FF0000"/>
                </a:solidFill>
                <a:latin typeface="Arial Black" pitchFamily="34" charset="0"/>
              </a:rPr>
              <a:t>МОДЕЛИ</a:t>
            </a:r>
            <a:endParaRPr lang="ru-RU" sz="12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pic>
        <p:nvPicPr>
          <p:cNvPr id="32" name="Рисунок 31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13331" y="1258273"/>
            <a:ext cx="3009305" cy="579129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3694867" y="1690757"/>
            <a:ext cx="698647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2" name="Рисунок 21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3419" y="1109794"/>
            <a:ext cx="1434405" cy="994938"/>
          </a:xfrm>
          <a:prstGeom prst="rect">
            <a:avLst/>
          </a:prstGeom>
        </p:spPr>
      </p:pic>
      <p:pic>
        <p:nvPicPr>
          <p:cNvPr id="3074" name="Picture 2" descr="D:\УПАКОВКА\КБТ\холодильники Скайворз\artworks\SRD-275DT white color close door.jpg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314" y="1640890"/>
            <a:ext cx="1604241" cy="36000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4240566"/>
              </p:ext>
            </p:extLst>
          </p:nvPr>
        </p:nvGraphicFramePr>
        <p:xfrm>
          <a:off x="10643" y="5852297"/>
          <a:ext cx="10670700" cy="169545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6827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14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67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677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0677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067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299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1270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93065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116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125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72125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72125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74414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342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127116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Код 1С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Модель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Количество секций в морозильной камере</a:t>
                      </a:r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uk-UA" sz="11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Мощность</a:t>
                      </a:r>
                      <a:r>
                        <a:rPr lang="uk-UA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заморозки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uk-UA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Полка для </a:t>
                      </a:r>
                      <a:r>
                        <a:rPr lang="uk-UA" sz="11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бутылок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uk-UA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Контейнер для </a:t>
                      </a:r>
                      <a:r>
                        <a:rPr lang="uk-UA" sz="11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овощей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uk-UA" sz="11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Дверные</a:t>
                      </a:r>
                      <a:r>
                        <a:rPr lang="uk-UA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uk-UA" sz="11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корзины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Полки холодильной камеры (материал/кол-во)</a:t>
                      </a:r>
                      <a:b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Полезный объем морозильной камеры</a:t>
                      </a:r>
                      <a:b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Полезный объем холодильной камеры</a:t>
                      </a:r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100" dirty="0" smtClean="0"/>
                        <a:t/>
                      </a:r>
                      <a:br>
                        <a:rPr lang="ru-RU" sz="1100" dirty="0" smtClean="0"/>
                      </a:b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uk-UA" sz="11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Климатический</a:t>
                      </a:r>
                      <a:r>
                        <a:rPr lang="uk-UA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uk-UA" sz="11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класс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uk-UA" sz="11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Хладагент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uk-UA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Общий </a:t>
                      </a:r>
                      <a:r>
                        <a:rPr lang="uk-UA" sz="11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объем</a:t>
                      </a:r>
                      <a:r>
                        <a:rPr lang="uk-UA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холодильника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uk-UA" sz="11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Вес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uk-UA" sz="11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Габариты</a:t>
                      </a:r>
                      <a:r>
                        <a:rPr lang="uk-UA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uk-UA" sz="11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ВхШхГ</a:t>
                      </a:r>
                      <a:r>
                        <a:rPr lang="uk-UA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49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84071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dirty="0" smtClean="0">
                          <a:solidFill>
                            <a:srgbClr val="000000"/>
                          </a:solidFill>
                        </a:rPr>
                        <a:t>GRW-143DD </a:t>
                      </a:r>
                      <a:endParaRPr lang="en-US" sz="1100" b="1" kern="1200" spc="50" dirty="0">
                        <a:ln w="11430"/>
                        <a:solidFill>
                          <a:srgbClr val="006666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2шт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кг/24 ч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дверях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1шт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uk-UA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3шт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Стекло, 3шт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uk-UA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40л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169</a:t>
                      </a:r>
                    </a:p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N-ST (от +16 до +38 C)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R600a</a:t>
                      </a:r>
                      <a:endParaRPr lang="ru-RU" sz="1100" b="1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209л</a:t>
                      </a:r>
                      <a:endParaRPr lang="ru-RU" sz="1100" b="1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40кг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55*55*143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4811" y="1846408"/>
            <a:ext cx="1786343" cy="36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8443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Рисунок 1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076481"/>
            <a:ext cx="10681341" cy="369150"/>
          </a:xfrm>
          <a:prstGeom prst="rect">
            <a:avLst/>
          </a:prstGeom>
        </p:spPr>
      </p:pic>
      <p:pic>
        <p:nvPicPr>
          <p:cNvPr id="38" name="Рисунок 3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241" y="0"/>
            <a:ext cx="10692481" cy="7561263"/>
          </a:xfrm>
          <a:prstGeom prst="rect">
            <a:avLst/>
          </a:prstGeom>
        </p:spPr>
      </p:pic>
      <p:sp>
        <p:nvSpPr>
          <p:cNvPr id="8" name="Скругленный прямоугольник 7"/>
          <p:cNvSpPr/>
          <p:nvPr/>
        </p:nvSpPr>
        <p:spPr>
          <a:xfrm>
            <a:off x="1326324" y="504084"/>
            <a:ext cx="9196312" cy="85695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6808" y="249927"/>
            <a:ext cx="9475343" cy="884076"/>
          </a:xfrm>
          <a:effectLst/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ru-RU" sz="2400" b="1" spc="50" dirty="0" smtClean="0">
                <a:ln w="11430"/>
                <a:solidFill>
                  <a:srgbClr val="FF0000"/>
                </a:solidFill>
                <a:latin typeface="Arial Black" panose="020B0A04020102020204" pitchFamily="34" charset="0"/>
              </a:rPr>
              <a:t/>
            </a:r>
            <a:br>
              <a:rPr lang="ru-RU" sz="2400" b="1" spc="50" dirty="0" smtClean="0">
                <a:ln w="11430"/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lang="ru-RU" sz="2400" b="1" spc="50" dirty="0" smtClean="0">
                <a:ln w="11430"/>
                <a:solidFill>
                  <a:srgbClr val="FF0000"/>
                </a:solidFill>
                <a:latin typeface="Arial Black" panose="020B0A04020102020204" pitchFamily="34" charset="0"/>
              </a:rPr>
              <a:t>Холодильники- </a:t>
            </a:r>
            <a:r>
              <a:rPr lang="ru-RU" sz="2800" b="1" dirty="0" smtClean="0">
                <a:solidFill>
                  <a:srgbClr val="000000"/>
                </a:solidFill>
              </a:rPr>
              <a:t>GRW-176DD </a:t>
            </a:r>
            <a:r>
              <a:rPr lang="ru-RU" sz="2800" b="1" dirty="0">
                <a:solidFill>
                  <a:srgbClr val="000000"/>
                </a:solidFill>
              </a:rPr>
              <a:t>двухкамерный.</a:t>
            </a:r>
            <a:endParaRPr lang="uk-UA" sz="2800" b="1" spc="50" dirty="0">
              <a:ln w="11430"/>
              <a:solidFill>
                <a:srgbClr val="006666"/>
              </a:solidFill>
              <a:latin typeface="Arial Black" panose="020B0A04020102020204" pitchFamily="34" charset="0"/>
            </a:endParaRPr>
          </a:p>
        </p:txBody>
      </p:sp>
      <p:pic>
        <p:nvPicPr>
          <p:cNvPr id="4" name="Picture 2" descr="Y:\Без имени-1.png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0"/>
            <a:ext cx="10704539" cy="504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19708" y="5215284"/>
            <a:ext cx="47457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rgbClr val="FF0000"/>
                </a:solidFill>
                <a:latin typeface="Arial Black" pitchFamily="34" charset="0"/>
              </a:rPr>
              <a:t>ТЕХНИЧЕСКИЕ  ХАРАКТЕРИСТИКИ:</a:t>
            </a:r>
            <a:endParaRPr lang="ru-RU" sz="12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grpSp>
        <p:nvGrpSpPr>
          <p:cNvPr id="13" name="Группа 12"/>
          <p:cNvGrpSpPr/>
          <p:nvPr/>
        </p:nvGrpSpPr>
        <p:grpSpPr>
          <a:xfrm>
            <a:off x="112544" y="145353"/>
            <a:ext cx="1093453" cy="1136806"/>
            <a:chOff x="0" y="24430"/>
            <a:chExt cx="1093453" cy="1136806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0" y="24430"/>
              <a:ext cx="1093453" cy="1136806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6" name="Picture 3" descr="Y:\лого Будпостач.png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304" y="129004"/>
              <a:ext cx="868569" cy="92404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32" name="Рисунок 31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13330" y="456092"/>
            <a:ext cx="3009305" cy="579129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3694867" y="1690757"/>
            <a:ext cx="698647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2" name="Рисунок 21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6848" y="435092"/>
            <a:ext cx="1434405" cy="994938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6959" y="2170608"/>
            <a:ext cx="1857580" cy="36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1072890"/>
              </p:ext>
            </p:extLst>
          </p:nvPr>
        </p:nvGraphicFramePr>
        <p:xfrm>
          <a:off x="139207" y="5682428"/>
          <a:ext cx="10402925" cy="169545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721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13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491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4490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80278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94216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660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635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191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699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921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321932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</a:tblGrid>
              <a:tr h="1156969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Код 1С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Модель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Количество секций в морозильной камере</a:t>
                      </a:r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uk-UA" sz="11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Мощность</a:t>
                      </a:r>
                      <a:r>
                        <a:rPr lang="uk-UA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заморозки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uk-UA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Полка для </a:t>
                      </a:r>
                      <a:r>
                        <a:rPr lang="uk-UA" sz="11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бутылок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uk-UA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Контейнер для </a:t>
                      </a:r>
                      <a:r>
                        <a:rPr lang="uk-UA" sz="11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овощей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uk-UA" sz="11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Дверные</a:t>
                      </a:r>
                      <a:r>
                        <a:rPr lang="uk-UA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uk-UA" sz="11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корзины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Полки холодильной камеры (материал/кол-во)</a:t>
                      </a:r>
                      <a:b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Полезный объем морозильной камеры</a:t>
                      </a:r>
                      <a:b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Полезный объем холодильной камеры</a:t>
                      </a:r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100" dirty="0" smtClean="0"/>
                        <a:t/>
                      </a:r>
                      <a:br>
                        <a:rPr lang="ru-RU" sz="1100" dirty="0" smtClean="0"/>
                      </a:b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uk-UA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Общий </a:t>
                      </a:r>
                      <a:r>
                        <a:rPr lang="uk-UA" sz="11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объем</a:t>
                      </a:r>
                      <a:r>
                        <a:rPr lang="uk-UA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холодильника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uk-UA" sz="11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Климатический</a:t>
                      </a:r>
                      <a:r>
                        <a:rPr lang="uk-UA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uk-UA" sz="11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класс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uk-UA" sz="11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Хладагент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uk-UA" sz="11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Уровень</a:t>
                      </a:r>
                      <a:r>
                        <a:rPr lang="uk-UA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uk-UA" sz="11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шума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uk-UA" sz="11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Вес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uk-UA" sz="11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Габариты</a:t>
                      </a:r>
                      <a:r>
                        <a:rPr lang="uk-UA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uk-UA" sz="11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ВхШхГ</a:t>
                      </a:r>
                      <a:r>
                        <a:rPr lang="uk-UA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300" b="1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Компрессор</a:t>
                      </a:r>
                      <a:r>
                        <a:rPr lang="ru-RU" sz="1300" b="1" i="0" u="none" strike="noStrik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300" b="1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1300" b="1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49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84070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dirty="0" smtClean="0">
                          <a:solidFill>
                            <a:srgbClr val="000000"/>
                          </a:solidFill>
                        </a:rPr>
                        <a:t>GRW-176DD, </a:t>
                      </a:r>
                      <a:endParaRPr lang="en-US" sz="1100" b="1" kern="1200" spc="50" dirty="0">
                        <a:ln w="11430"/>
                        <a:solidFill>
                          <a:srgbClr val="006666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ru-RU" sz="11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ящика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кг/24 ч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дверях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1шт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uk-UA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3шт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Стекло, 4шт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uk-UA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68л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205л</a:t>
                      </a:r>
                    </a:p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273л</a:t>
                      </a:r>
                      <a:endParaRPr lang="ru-RU" sz="1100" b="1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N-ST (от +16 до +38 C)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R600a</a:t>
                      </a:r>
                      <a:endParaRPr lang="ru-RU" sz="1100" b="1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42 </a:t>
                      </a:r>
                      <a:r>
                        <a:rPr lang="uk-UA" sz="11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дБ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48кг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55*58*176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QD75YV</a:t>
                      </a:r>
                      <a:r>
                        <a:rPr lang="en-US" sz="1300" b="1" i="0" u="none" strike="noStrik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(</a:t>
                      </a:r>
                      <a:r>
                        <a:rPr lang="uk-UA" sz="1300" b="1" i="0" u="none" strike="noStrike" kern="120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поршунковый</a:t>
                      </a:r>
                      <a:r>
                        <a:rPr lang="uk-UA" sz="1300" b="1" i="0" u="none" strike="noStrik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300" b="1" i="0" u="none" strike="noStrik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ru-RU" sz="1300" b="1" i="0" u="none" strike="noStrike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808" y="1450608"/>
            <a:ext cx="1097495" cy="25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Прямоугольник 18"/>
          <p:cNvSpPr/>
          <p:nvPr/>
        </p:nvSpPr>
        <p:spPr>
          <a:xfrm>
            <a:off x="3183338" y="1361039"/>
            <a:ext cx="8787692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/>
              <a:t>Наши преимущества : </a:t>
            </a:r>
          </a:p>
          <a:p>
            <a:r>
              <a:rPr lang="ru-RU" sz="1400" b="1" i="1" dirty="0" smtClean="0">
                <a:solidFill>
                  <a:srgbClr val="FF0000"/>
                </a:solidFill>
              </a:rPr>
              <a:t>Максимальное </a:t>
            </a:r>
            <a:r>
              <a:rPr lang="ru-RU" sz="1400" b="1" i="1" dirty="0">
                <a:solidFill>
                  <a:srgbClr val="FF0000"/>
                </a:solidFill>
              </a:rPr>
              <a:t>использование </a:t>
            </a:r>
            <a:r>
              <a:rPr lang="ru-RU" sz="1400" b="1" i="1" dirty="0" smtClean="0">
                <a:solidFill>
                  <a:srgbClr val="FF0000"/>
                </a:solidFill>
              </a:rPr>
              <a:t>пространства и </a:t>
            </a:r>
            <a:r>
              <a:rPr lang="ru-RU" sz="1400" b="1" i="1" dirty="0">
                <a:solidFill>
                  <a:srgbClr val="FF0000"/>
                </a:solidFill>
              </a:rPr>
              <a:t>удобный доступ к </a:t>
            </a:r>
            <a:r>
              <a:rPr lang="ru-RU" sz="1400" b="1" i="1" dirty="0" smtClean="0">
                <a:solidFill>
                  <a:srgbClr val="FF0000"/>
                </a:solidFill>
              </a:rPr>
              <a:t>продуктам</a:t>
            </a:r>
          </a:p>
          <a:p>
            <a:r>
              <a:rPr lang="ru-RU" sz="1400" dirty="0" smtClean="0"/>
              <a:t>-</a:t>
            </a:r>
            <a:r>
              <a:rPr lang="ru-RU" sz="1400" dirty="0"/>
              <a:t>Р</a:t>
            </a:r>
            <a:r>
              <a:rPr lang="ru-RU" sz="1400" dirty="0" smtClean="0"/>
              <a:t>авномерно </a:t>
            </a:r>
            <a:r>
              <a:rPr lang="ru-RU" sz="1400" dirty="0"/>
              <a:t>охлаждать каждый уголок рабочей камеры</a:t>
            </a:r>
            <a:br>
              <a:rPr lang="ru-RU" sz="1400" dirty="0"/>
            </a:br>
            <a:r>
              <a:rPr lang="ru-RU" sz="1400" dirty="0" smtClean="0"/>
              <a:t>-</a:t>
            </a:r>
            <a:r>
              <a:rPr lang="ru-RU" sz="1400" dirty="0"/>
              <a:t>Большой объем ящика позволяет </a:t>
            </a:r>
            <a:r>
              <a:rPr lang="ru-RU" sz="1400" dirty="0" smtClean="0"/>
              <a:t>легко </a:t>
            </a:r>
            <a:r>
              <a:rPr lang="ru-RU" sz="1400" dirty="0"/>
              <a:t>разместить продукты </a:t>
            </a:r>
            <a:r>
              <a:rPr lang="ru-RU" sz="1400" dirty="0" smtClean="0"/>
              <a:t>и </a:t>
            </a:r>
          </a:p>
          <a:p>
            <a:r>
              <a:rPr lang="ru-RU" sz="1400" dirty="0" smtClean="0"/>
              <a:t>оптимизировать </a:t>
            </a:r>
            <a:r>
              <a:rPr lang="ru-RU" sz="1400" dirty="0"/>
              <a:t>пространство </a:t>
            </a:r>
            <a:r>
              <a:rPr lang="ru-RU" sz="1400" dirty="0" smtClean="0"/>
              <a:t>рабочей </a:t>
            </a:r>
            <a:r>
              <a:rPr lang="ru-RU" sz="1400" dirty="0"/>
              <a:t>камеры холодильника</a:t>
            </a:r>
            <a:r>
              <a:rPr lang="ru-RU" dirty="0"/>
              <a:t/>
            </a:r>
            <a:br>
              <a:rPr lang="ru-RU" dirty="0"/>
            </a:br>
            <a:endParaRPr lang="ru-RU" dirty="0" smtClean="0"/>
          </a:p>
          <a:p>
            <a:endParaRPr lang="ru-RU" dirty="0" smtClean="0"/>
          </a:p>
          <a:p>
            <a:r>
              <a:rPr lang="ru-RU" b="1" dirty="0" smtClean="0"/>
              <a:t>- При </a:t>
            </a:r>
            <a:r>
              <a:rPr lang="ru-RU" b="1" dirty="0"/>
              <a:t>перепаде напряжения до </a:t>
            </a:r>
            <a:r>
              <a:rPr lang="en-US" b="1" dirty="0" smtClean="0"/>
              <a:t>250</a:t>
            </a:r>
            <a:r>
              <a:rPr lang="ru-RU" b="1" dirty="0" smtClean="0"/>
              <a:t> </a:t>
            </a:r>
            <a:r>
              <a:rPr lang="ru-RU" b="1" dirty="0"/>
              <a:t>Вт </a:t>
            </a:r>
            <a:endParaRPr lang="ru-RU" b="1" dirty="0" smtClean="0"/>
          </a:p>
          <a:p>
            <a:r>
              <a:rPr lang="ru-RU" b="1" dirty="0" smtClean="0"/>
              <a:t>холодильники  </a:t>
            </a:r>
            <a:r>
              <a:rPr lang="ru-RU" b="1" dirty="0"/>
              <a:t>продолжают работать </a:t>
            </a:r>
            <a:endParaRPr lang="ru-RU" b="1" dirty="0" smtClean="0"/>
          </a:p>
          <a:p>
            <a:r>
              <a:rPr lang="ru-RU" b="1" dirty="0" smtClean="0"/>
              <a:t>в </a:t>
            </a:r>
            <a:r>
              <a:rPr lang="ru-RU" b="1" dirty="0"/>
              <a:t>отличие от </a:t>
            </a:r>
            <a:r>
              <a:rPr lang="ru-RU" b="1" dirty="0" smtClean="0"/>
              <a:t>холодильников других </a:t>
            </a:r>
            <a:r>
              <a:rPr lang="ru-RU" b="1" dirty="0"/>
              <a:t>брендов.</a:t>
            </a:r>
            <a:br>
              <a:rPr lang="ru-RU" b="1" dirty="0"/>
            </a:br>
            <a:r>
              <a:rPr lang="ru-RU" b="1" dirty="0" smtClean="0"/>
              <a:t>- Он относится  </a:t>
            </a:r>
            <a:r>
              <a:rPr lang="ru-RU" b="1" dirty="0"/>
              <a:t>к классу А+ потребляют на 15% меньше </a:t>
            </a:r>
            <a:endParaRPr lang="ru-RU" b="1" dirty="0" smtClean="0"/>
          </a:p>
          <a:p>
            <a:r>
              <a:rPr lang="ru-RU" b="1" dirty="0" smtClean="0"/>
              <a:t>электроэнергии</a:t>
            </a:r>
            <a:r>
              <a:rPr lang="ru-RU" b="1" dirty="0"/>
              <a:t>, чем приборы класса А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2387" y="2556481"/>
            <a:ext cx="128834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6324" y="2196481"/>
            <a:ext cx="1857014" cy="28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6699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Рисунок 1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076481"/>
            <a:ext cx="10681341" cy="369150"/>
          </a:xfrm>
          <a:prstGeom prst="rect">
            <a:avLst/>
          </a:prstGeom>
        </p:spPr>
      </p:pic>
      <p:pic>
        <p:nvPicPr>
          <p:cNvPr id="38" name="Рисунок 3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1141" y="0"/>
            <a:ext cx="10692481" cy="7561263"/>
          </a:xfrm>
          <a:prstGeom prst="rect">
            <a:avLst/>
          </a:prstGeom>
        </p:spPr>
      </p:pic>
      <p:sp>
        <p:nvSpPr>
          <p:cNvPr id="8" name="Скругленный прямоугольник 7"/>
          <p:cNvSpPr/>
          <p:nvPr/>
        </p:nvSpPr>
        <p:spPr>
          <a:xfrm>
            <a:off x="1326324" y="504084"/>
            <a:ext cx="9196312" cy="85695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05997" y="504084"/>
            <a:ext cx="9475343" cy="884076"/>
          </a:xfrm>
          <a:effectLst/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ru-RU" sz="2400" b="1" spc="50" dirty="0" smtClean="0">
                <a:ln w="11430"/>
                <a:solidFill>
                  <a:srgbClr val="FF0000"/>
                </a:solidFill>
                <a:latin typeface="Arial Black" panose="020B0A04020102020204" pitchFamily="34" charset="0"/>
              </a:rPr>
              <a:t/>
            </a:r>
            <a:br>
              <a:rPr lang="ru-RU" sz="2400" b="1" spc="50" dirty="0" smtClean="0">
                <a:ln w="11430"/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lang="ru-RU" sz="2400" b="1" spc="50" dirty="0" smtClean="0">
                <a:ln w="11430"/>
                <a:solidFill>
                  <a:srgbClr val="FF0000"/>
                </a:solidFill>
                <a:latin typeface="Arial Black" panose="020B0A04020102020204" pitchFamily="34" charset="0"/>
              </a:rPr>
              <a:t>Холодильник - </a:t>
            </a:r>
            <a:r>
              <a:rPr lang="ru-RU" sz="2800" b="1" dirty="0" smtClean="0">
                <a:solidFill>
                  <a:srgbClr val="000000"/>
                </a:solidFill>
              </a:rPr>
              <a:t>GRW-85</a:t>
            </a:r>
            <a:br>
              <a:rPr lang="ru-RU" sz="2800" b="1" dirty="0" smtClean="0">
                <a:solidFill>
                  <a:srgbClr val="000000"/>
                </a:solidFill>
              </a:rPr>
            </a:br>
            <a:endParaRPr lang="uk-UA" sz="2800" b="1" spc="50" dirty="0">
              <a:ln w="11430"/>
              <a:solidFill>
                <a:srgbClr val="006666"/>
              </a:solidFill>
              <a:latin typeface="Arial Black" panose="020B0A04020102020204" pitchFamily="34" charset="0"/>
            </a:endParaRPr>
          </a:p>
        </p:txBody>
      </p:sp>
      <p:pic>
        <p:nvPicPr>
          <p:cNvPr id="4" name="Picture 2" descr="Y:\Без имени-1.png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0"/>
            <a:ext cx="10704539" cy="504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56848" y="5261056"/>
            <a:ext cx="47457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rgbClr val="FF0000"/>
                </a:solidFill>
                <a:latin typeface="Arial Black" pitchFamily="34" charset="0"/>
              </a:rPr>
              <a:t>ТЕХНИЧЕСКИЕ  ХАРАКТЕРИСТИКИ:</a:t>
            </a:r>
            <a:endParaRPr lang="ru-RU" sz="12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grpSp>
        <p:nvGrpSpPr>
          <p:cNvPr id="13" name="Группа 12"/>
          <p:cNvGrpSpPr/>
          <p:nvPr/>
        </p:nvGrpSpPr>
        <p:grpSpPr>
          <a:xfrm>
            <a:off x="112544" y="145353"/>
            <a:ext cx="1093453" cy="1136806"/>
            <a:chOff x="0" y="24430"/>
            <a:chExt cx="1093453" cy="1136806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0" y="24430"/>
              <a:ext cx="1093453" cy="1136806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6" name="Picture 3" descr="Y:\лого Будпостач.png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304" y="129004"/>
              <a:ext cx="868569" cy="92404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" name="TextBox 15"/>
          <p:cNvSpPr txBox="1"/>
          <p:nvPr/>
        </p:nvSpPr>
        <p:spPr>
          <a:xfrm>
            <a:off x="5213753" y="1388578"/>
            <a:ext cx="47457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rgbClr val="FF0000"/>
                </a:solidFill>
                <a:latin typeface="Arial Black" pitchFamily="34" charset="0"/>
              </a:rPr>
              <a:t>ХАРАКТЕРИСТИКА </a:t>
            </a:r>
            <a:r>
              <a:rPr lang="ru-RU" sz="1200" b="1" dirty="0" smtClean="0">
                <a:solidFill>
                  <a:srgbClr val="FF0000"/>
                </a:solidFill>
                <a:latin typeface="Arial Black" pitchFamily="34" charset="0"/>
              </a:rPr>
              <a:t>МОДЕЛИ</a:t>
            </a:r>
            <a:endParaRPr lang="ru-RU" sz="12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pic>
        <p:nvPicPr>
          <p:cNvPr id="32" name="Рисунок 31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45717" y="594840"/>
            <a:ext cx="3009305" cy="579129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3694867" y="1690757"/>
            <a:ext cx="698647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2" name="Рисунок 21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6814" y="1361039"/>
            <a:ext cx="1434405" cy="994938"/>
          </a:xfrm>
          <a:prstGeom prst="rect">
            <a:avLst/>
          </a:prstGeom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8800" y="1361039"/>
            <a:ext cx="2123836" cy="43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 descr="D:\УПАКОВКА\КБТ\DF1-11N  (1).jpg"/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5850" y="1388578"/>
            <a:ext cx="3409531" cy="36000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9" name="Таблица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9860030"/>
              </p:ext>
            </p:extLst>
          </p:nvPr>
        </p:nvGraphicFramePr>
        <p:xfrm>
          <a:off x="61241" y="5732717"/>
          <a:ext cx="10632156" cy="1641497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4348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09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192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4192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419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796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4815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97694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421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7129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67087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8115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51669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5166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0287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15482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Код 1С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Модель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Количество секций в морозильной камере</a:t>
                      </a:r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uk-UA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Полка для </a:t>
                      </a:r>
                      <a:r>
                        <a:rPr lang="uk-UA" sz="11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бутылок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uk-UA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Контейнер для </a:t>
                      </a:r>
                      <a:r>
                        <a:rPr lang="uk-UA" sz="11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овощей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uk-UA" sz="11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Дверные</a:t>
                      </a:r>
                      <a:r>
                        <a:rPr lang="uk-UA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uk-UA" sz="11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корзины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Полки холодильной камеры (материал/кол-во)</a:t>
                      </a:r>
                      <a:b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Полезный объем морозильной камеры</a:t>
                      </a:r>
                      <a:b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Полезный объем холодильной камеры</a:t>
                      </a:r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100" dirty="0" smtClean="0"/>
                        <a:t/>
                      </a:r>
                      <a:br>
                        <a:rPr lang="ru-RU" sz="1100" dirty="0" smtClean="0"/>
                      </a:b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uk-UA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Общий </a:t>
                      </a:r>
                      <a:r>
                        <a:rPr lang="uk-UA" sz="11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объем</a:t>
                      </a:r>
                      <a:r>
                        <a:rPr lang="uk-UA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холодильника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uk-UA" sz="11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Уровень</a:t>
                      </a:r>
                      <a:r>
                        <a:rPr lang="uk-UA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uk-UA" sz="11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шума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uk-UA" sz="11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Климатический</a:t>
                      </a:r>
                      <a:r>
                        <a:rPr lang="uk-UA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uk-UA" sz="11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класс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uk-UA" sz="11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Хладагент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uk-UA" sz="11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Вес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uk-UA" sz="11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Габариты</a:t>
                      </a:r>
                      <a:r>
                        <a:rPr lang="uk-UA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uk-UA" sz="11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ВхШхГ</a:t>
                      </a:r>
                      <a:r>
                        <a:rPr lang="uk-UA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49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84072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dirty="0" smtClean="0">
                          <a:solidFill>
                            <a:srgbClr val="000000"/>
                          </a:solidFill>
                        </a:rPr>
                        <a:t>GRW-85 </a:t>
                      </a:r>
                      <a:endParaRPr lang="en-US" sz="1100" b="1" kern="1200" spc="50" dirty="0">
                        <a:ln w="11430"/>
                        <a:solidFill>
                          <a:srgbClr val="006666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дверях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1шт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uk-UA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5шт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Стекло, 2шт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uk-UA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9л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75л</a:t>
                      </a:r>
                    </a:p>
                    <a:p>
                      <a:pPr marL="0" algn="ctr" defTabSz="914400" rtl="0" eaLnBrk="1" fontAlgn="ctr" latinLnBrk="0" hangingPunct="1"/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84л</a:t>
                      </a:r>
                      <a:endParaRPr lang="ru-RU" sz="1100" b="1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 </a:t>
                      </a:r>
                      <a:r>
                        <a:rPr lang="uk-UA" sz="11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дБ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N-ST (от +16 до +38 C)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R600a</a:t>
                      </a:r>
                      <a:endParaRPr lang="ru-RU" sz="1100" b="1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23кг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47,4*44,6*85,3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2940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Рисунок 1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076481"/>
            <a:ext cx="10681341" cy="369150"/>
          </a:xfrm>
          <a:prstGeom prst="rect">
            <a:avLst/>
          </a:prstGeom>
        </p:spPr>
      </p:pic>
      <p:pic>
        <p:nvPicPr>
          <p:cNvPr id="38" name="Рисунок 3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1141" y="0"/>
            <a:ext cx="10692481" cy="7561263"/>
          </a:xfrm>
          <a:prstGeom prst="rect">
            <a:avLst/>
          </a:prstGeom>
        </p:spPr>
      </p:pic>
      <p:sp>
        <p:nvSpPr>
          <p:cNvPr id="8" name="Скругленный прямоугольник 7"/>
          <p:cNvSpPr/>
          <p:nvPr/>
        </p:nvSpPr>
        <p:spPr>
          <a:xfrm>
            <a:off x="1326324" y="504084"/>
            <a:ext cx="9196312" cy="85695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05997" y="504084"/>
            <a:ext cx="9475343" cy="884076"/>
          </a:xfrm>
          <a:effectLst/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sz="2400" b="1" spc="50" dirty="0" smtClean="0">
                <a:ln w="11430"/>
                <a:solidFill>
                  <a:srgbClr val="FF0000"/>
                </a:solidFill>
                <a:latin typeface="Arial Black" panose="020B0A04020102020204" pitchFamily="34" charset="0"/>
              </a:rPr>
              <a:t/>
            </a:r>
            <a:br>
              <a:rPr lang="ru-RU" sz="2400" b="1" spc="50" dirty="0" smtClean="0">
                <a:ln w="11430"/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lang="ru-RU" sz="2400" b="1" spc="50" dirty="0" smtClean="0">
                <a:ln w="11430"/>
                <a:solidFill>
                  <a:srgbClr val="FF0000"/>
                </a:solidFill>
                <a:latin typeface="Arial Black" panose="020B0A04020102020204" pitchFamily="34" charset="0"/>
              </a:rPr>
              <a:t>Холодильник - </a:t>
            </a:r>
            <a:r>
              <a:rPr lang="ru-RU" sz="2300" b="1" spc="50" dirty="0">
                <a:ln w="11430"/>
                <a:solidFill>
                  <a:srgbClr val="006666"/>
                </a:solidFill>
                <a:latin typeface="Arial Black" panose="020B0A04020102020204" pitchFamily="34" charset="0"/>
              </a:rPr>
              <a:t>GRW-50</a:t>
            </a:r>
            <a:endParaRPr lang="uk-UA" sz="2300" b="1" spc="50" dirty="0">
              <a:ln w="11430"/>
              <a:solidFill>
                <a:srgbClr val="006666"/>
              </a:solidFill>
              <a:latin typeface="Arial Black" panose="020B0A04020102020204" pitchFamily="34" charset="0"/>
            </a:endParaRPr>
          </a:p>
        </p:txBody>
      </p:sp>
      <p:pic>
        <p:nvPicPr>
          <p:cNvPr id="4" name="Picture 2" descr="Y:\Без имени-1.png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0"/>
            <a:ext cx="10704539" cy="504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0" y="5122556"/>
            <a:ext cx="47457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rgbClr val="FF0000"/>
                </a:solidFill>
                <a:latin typeface="Arial Black" pitchFamily="34" charset="0"/>
              </a:rPr>
              <a:t>ТЕХНИЧЕСКИЕ  ХАРАКТЕРИСТИКИ:</a:t>
            </a:r>
            <a:endParaRPr lang="ru-RU" sz="12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grpSp>
        <p:nvGrpSpPr>
          <p:cNvPr id="13" name="Группа 12"/>
          <p:cNvGrpSpPr/>
          <p:nvPr/>
        </p:nvGrpSpPr>
        <p:grpSpPr>
          <a:xfrm>
            <a:off x="112544" y="145353"/>
            <a:ext cx="1093453" cy="1136806"/>
            <a:chOff x="0" y="24430"/>
            <a:chExt cx="1093453" cy="1136806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0" y="24430"/>
              <a:ext cx="1093453" cy="1136806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6" name="Picture 3" descr="Y:\лого Будпостач.png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304" y="129004"/>
              <a:ext cx="868569" cy="92404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" name="TextBox 15"/>
          <p:cNvSpPr txBox="1"/>
          <p:nvPr/>
        </p:nvSpPr>
        <p:spPr>
          <a:xfrm>
            <a:off x="4859923" y="1459118"/>
            <a:ext cx="47457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rgbClr val="FF0000"/>
                </a:solidFill>
                <a:latin typeface="Arial Black" pitchFamily="34" charset="0"/>
              </a:rPr>
              <a:t>ХАРАКТЕРИСТИКА </a:t>
            </a:r>
            <a:r>
              <a:rPr lang="ru-RU" sz="1200" b="1" dirty="0" smtClean="0">
                <a:solidFill>
                  <a:srgbClr val="FF0000"/>
                </a:solidFill>
                <a:latin typeface="Arial Black" pitchFamily="34" charset="0"/>
              </a:rPr>
              <a:t>МОДЕЛИ</a:t>
            </a:r>
            <a:endParaRPr lang="ru-RU" sz="12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pic>
        <p:nvPicPr>
          <p:cNvPr id="32" name="Рисунок 31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87475" y="642996"/>
            <a:ext cx="3009305" cy="579129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3694867" y="1690757"/>
            <a:ext cx="698647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698" t="76345" r="8699" b="7159"/>
          <a:stretch/>
        </p:blipFill>
        <p:spPr bwMode="auto">
          <a:xfrm>
            <a:off x="5072964" y="4574728"/>
            <a:ext cx="638175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 descr="https://i2.rozetka.ua/goods/3134062/elenberg_mr-51-o_images_3134062807.jpg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708" y="1690757"/>
            <a:ext cx="4606574" cy="274475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9" name="Таблица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4992941"/>
              </p:ext>
            </p:extLst>
          </p:nvPr>
        </p:nvGraphicFramePr>
        <p:xfrm>
          <a:off x="33980" y="5602159"/>
          <a:ext cx="10488658" cy="1564059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486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21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317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031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88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0990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90868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8440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962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262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563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79530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79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951041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Код 1С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Модель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effectLst/>
                        </a:rPr>
                        <a:t>Напряжение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9" marR="9149" marT="9149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uk-UA" sz="11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Уровень</a:t>
                      </a:r>
                      <a:r>
                        <a:rPr lang="uk-UA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uk-UA" sz="11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шума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Енергия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Полки холодильной камеры (материал/кол-во)</a:t>
                      </a:r>
                      <a:b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Полезный объем морозильной </a:t>
                      </a: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камеры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Полезный объем холодильной </a:t>
                      </a: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камеры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uk-UA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Общий </a:t>
                      </a:r>
                      <a:r>
                        <a:rPr lang="uk-UA" sz="11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объем</a:t>
                      </a:r>
                      <a:r>
                        <a:rPr lang="uk-UA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холодильника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Тип компрессора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uk-UA" sz="11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Климатический</a:t>
                      </a:r>
                      <a:r>
                        <a:rPr lang="uk-UA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uk-UA" sz="11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класс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uk-UA" sz="11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Хладагент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uk-UA" sz="11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Вес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uk-UA" sz="11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Габариты</a:t>
                      </a:r>
                      <a:r>
                        <a:rPr lang="uk-UA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uk-UA" sz="11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ВхШхГ</a:t>
                      </a:r>
                      <a:r>
                        <a:rPr lang="uk-UA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8694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84073</a:t>
                      </a:r>
                      <a:endParaRPr lang="ru-RU" sz="1000" b="1" i="1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GRW-50</a:t>
                      </a:r>
                      <a:endParaRPr lang="en-US" sz="1000" b="1" i="1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220 - 240 В</a:t>
                      </a:r>
                      <a:endParaRPr lang="ru-RU" sz="10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49" marR="9149" marT="9149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000" b="1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 </a:t>
                      </a:r>
                      <a:r>
                        <a:rPr lang="uk-UA" sz="1000" b="1" i="1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дБ</a:t>
                      </a:r>
                      <a:endParaRPr lang="ru-RU" sz="1000" b="1" i="1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105 кВт/год</a:t>
                      </a:r>
                      <a:endParaRPr lang="ru-RU" sz="1000" b="1" i="1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1шт</a:t>
                      </a:r>
                      <a:endParaRPr lang="ru-RU" sz="1000" b="1" i="1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uk-UA" sz="1000" b="1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2л</a:t>
                      </a:r>
                      <a:endParaRPr lang="ru-RU" sz="1000" b="1" i="1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39</a:t>
                      </a:r>
                    </a:p>
                    <a:p>
                      <a:pPr marL="0" algn="ctr" defTabSz="914400" rtl="0" eaLnBrk="1" fontAlgn="ctr" latinLnBrk="0" hangingPunct="1"/>
                      <a:endParaRPr lang="ru-RU" sz="1000" b="1" i="1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000" b="1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41л</a:t>
                      </a:r>
                      <a:endParaRPr lang="ru-RU" sz="1000" b="1" i="1" u="none" strike="noStrike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Обычный</a:t>
                      </a:r>
                      <a:endParaRPr lang="ru-RU" sz="1000" b="1" i="1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N-ST (от +16 до +38 C)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R600a</a:t>
                      </a:r>
                      <a:endParaRPr lang="ru-RU" sz="1000" b="1" i="1" u="none" strike="noStrike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15кг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47,4*44,6*49,3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4865457" y="1737408"/>
            <a:ext cx="53467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/>
            <a:r>
              <a:rPr lang="ru-RU" sz="1200" dirty="0"/>
              <a:t>Однокамерные холодильники всегда пользуются большим спросом благодаря своей </a:t>
            </a:r>
            <a:r>
              <a:rPr lang="ru-RU" sz="1200" dirty="0" smtClean="0"/>
              <a:t>компактности</a:t>
            </a:r>
            <a:r>
              <a:rPr lang="en-US" sz="1200" dirty="0" smtClean="0"/>
              <a:t> </a:t>
            </a:r>
            <a:r>
              <a:rPr lang="ru-RU" sz="1200" dirty="0" smtClean="0"/>
              <a:t>это идеальный </a:t>
            </a:r>
            <a:r>
              <a:rPr lang="ru-RU" sz="1200" dirty="0"/>
              <a:t>вариант для приобретения на дачу, маленькую квартиру или офис. </a:t>
            </a:r>
            <a:r>
              <a:rPr lang="ru-RU" sz="1200" dirty="0" smtClean="0"/>
              <a:t>Холодильник </a:t>
            </a:r>
            <a:r>
              <a:rPr lang="en-US" sz="1200" b="1" dirty="0" smtClean="0"/>
              <a:t>GRUNHELM </a:t>
            </a:r>
            <a:r>
              <a:rPr lang="ru-RU" sz="1200" b="1" dirty="0" smtClean="0">
                <a:solidFill>
                  <a:srgbClr val="000000"/>
                </a:solidFill>
              </a:rPr>
              <a:t>GRW-50</a:t>
            </a:r>
            <a:r>
              <a:rPr lang="en-US" sz="1200" dirty="0" smtClean="0"/>
              <a:t> </a:t>
            </a:r>
            <a:r>
              <a:rPr lang="uk-UA" sz="1200" dirty="0" smtClean="0"/>
              <a:t>в</a:t>
            </a:r>
            <a:r>
              <a:rPr lang="ru-RU" sz="1200" dirty="0" err="1" smtClean="0"/>
              <a:t>ыполнен</a:t>
            </a:r>
            <a:r>
              <a:rPr lang="ru-RU" sz="1200" dirty="0" smtClean="0"/>
              <a:t> с использованием безопасных современных высококачественных материалов. Низкий уровень шума в купе с компактными размерами будут весьма к месту. Небольшая и скромная морозильная камера имеет объём </a:t>
            </a:r>
            <a:r>
              <a:rPr lang="en-US" sz="1200" dirty="0" smtClean="0"/>
              <a:t>2</a:t>
            </a:r>
            <a:r>
              <a:rPr lang="ru-RU" sz="1200" dirty="0" smtClean="0"/>
              <a:t> л. Класс энергопотребления А+, что говорит о том, что это еще и очень экономичный холодильник. </a:t>
            </a:r>
            <a:endParaRPr lang="ru-RU" sz="1200" dirty="0"/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10" t="76536" r="37684" b="7159"/>
          <a:stretch/>
        </p:blipFill>
        <p:spPr bwMode="auto">
          <a:xfrm>
            <a:off x="6427482" y="4574728"/>
            <a:ext cx="62865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2"/>
          <p:cNvPicPr>
            <a:picLocks noChangeAspect="1" noChangeArrowheads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23" t="76345" r="66669" b="7350"/>
          <a:stretch/>
        </p:blipFill>
        <p:spPr bwMode="auto">
          <a:xfrm>
            <a:off x="5750438" y="4574728"/>
            <a:ext cx="619125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2"/>
          <p:cNvPicPr>
            <a:picLocks noChangeAspect="1" noChangeArrowheads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52" t="3302" r="7104" b="49318"/>
          <a:stretch/>
        </p:blipFill>
        <p:spPr bwMode="auto">
          <a:xfrm>
            <a:off x="8304406" y="3096210"/>
            <a:ext cx="2075397" cy="2298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4832526" y="3394049"/>
            <a:ext cx="343258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uk-UA" sz="1200" b="1" dirty="0" err="1"/>
              <a:t>Дополнительн</a:t>
            </a:r>
            <a:r>
              <a:rPr lang="ru-RU" sz="1200" b="1" dirty="0" err="1"/>
              <a:t>ые</a:t>
            </a:r>
            <a:r>
              <a:rPr lang="ru-RU" sz="1200" b="1" dirty="0"/>
              <a:t> </a:t>
            </a:r>
            <a:r>
              <a:rPr lang="ru-RU" sz="1200" b="1" dirty="0" smtClean="0"/>
              <a:t>характеристики:</a:t>
            </a:r>
            <a:endParaRPr lang="uk-UA" sz="1200" b="1" dirty="0"/>
          </a:p>
          <a:p>
            <a:pPr fontAlgn="base"/>
            <a:r>
              <a:rPr lang="ru-RU" sz="1200" b="1" i="1" dirty="0"/>
              <a:t> ► </a:t>
            </a:r>
            <a:r>
              <a:rPr lang="ru-RU" sz="1200" dirty="0"/>
              <a:t>Расположение </a:t>
            </a:r>
            <a:r>
              <a:rPr lang="ru-RU" sz="1200" dirty="0"/>
              <a:t>морозильной камеры </a:t>
            </a:r>
            <a:r>
              <a:rPr lang="ru-RU" sz="1200" dirty="0" smtClean="0"/>
              <a:t>верхнее</a:t>
            </a:r>
          </a:p>
          <a:p>
            <a:pPr fontAlgn="base"/>
            <a:r>
              <a:rPr lang="ru-RU" sz="1200" dirty="0"/>
              <a:t> ► Полка для бутылок в дверях</a:t>
            </a:r>
          </a:p>
          <a:p>
            <a:pPr fontAlgn="base"/>
            <a:r>
              <a:rPr lang="ru-RU" sz="1200" dirty="0" smtClean="0"/>
              <a:t> </a:t>
            </a:r>
            <a:r>
              <a:rPr lang="ru-RU" sz="1200" dirty="0"/>
              <a:t>► </a:t>
            </a:r>
            <a:r>
              <a:rPr lang="ru-RU" sz="1200" dirty="0"/>
              <a:t>Мини-бар нет</a:t>
            </a:r>
          </a:p>
          <a:p>
            <a:pPr fontAlgn="base"/>
            <a:r>
              <a:rPr lang="ru-RU" sz="1200" dirty="0"/>
              <a:t> ► </a:t>
            </a:r>
            <a:r>
              <a:rPr lang="ru-RU" sz="1200" dirty="0"/>
              <a:t>Контейнера для </a:t>
            </a:r>
            <a:r>
              <a:rPr lang="ru-RU" sz="1200" dirty="0" smtClean="0"/>
              <a:t>овощей </a:t>
            </a:r>
            <a:r>
              <a:rPr lang="ru-RU" sz="1200" dirty="0"/>
              <a:t>нет</a:t>
            </a:r>
            <a:endParaRPr lang="ru-RU" sz="1200" dirty="0"/>
          </a:p>
          <a:p>
            <a:pPr fontAlgn="base"/>
            <a:r>
              <a:rPr lang="ru-RU" sz="1200" dirty="0"/>
              <a:t> ► </a:t>
            </a:r>
            <a:r>
              <a:rPr lang="ru-RU" sz="1200" dirty="0"/>
              <a:t>Дверные </a:t>
            </a:r>
            <a:r>
              <a:rPr lang="ru-RU" sz="1200" dirty="0"/>
              <a:t>корзины </a:t>
            </a:r>
            <a:r>
              <a:rPr lang="ru-RU" sz="1200" dirty="0" smtClean="0"/>
              <a:t>2шт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168805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Рисунок 1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076481"/>
            <a:ext cx="10681341" cy="369150"/>
          </a:xfrm>
          <a:prstGeom prst="rect">
            <a:avLst/>
          </a:prstGeom>
        </p:spPr>
      </p:pic>
      <p:pic>
        <p:nvPicPr>
          <p:cNvPr id="38" name="Рисунок 3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765" y="-27345"/>
            <a:ext cx="10692481" cy="7561263"/>
          </a:xfrm>
          <a:prstGeom prst="rect">
            <a:avLst/>
          </a:prstGeom>
        </p:spPr>
      </p:pic>
      <p:sp>
        <p:nvSpPr>
          <p:cNvPr id="8" name="Скругленный прямоугольник 7"/>
          <p:cNvSpPr/>
          <p:nvPr/>
        </p:nvSpPr>
        <p:spPr>
          <a:xfrm>
            <a:off x="1205996" y="531835"/>
            <a:ext cx="9196312" cy="85695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05997" y="504084"/>
            <a:ext cx="9475343" cy="884076"/>
          </a:xfrm>
          <a:effectLst/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ru-RU" sz="2400" b="1" spc="50" dirty="0" smtClean="0">
                <a:ln w="11430"/>
                <a:solidFill>
                  <a:srgbClr val="FF0000"/>
                </a:solidFill>
                <a:latin typeface="Arial Black" panose="020B0A04020102020204" pitchFamily="34" charset="0"/>
              </a:rPr>
              <a:t>Холодильник </a:t>
            </a:r>
            <a:r>
              <a:rPr lang="en-US" sz="2300" b="1" spc="50" dirty="0" smtClean="0">
                <a:ln w="11430"/>
                <a:solidFill>
                  <a:srgbClr val="006666"/>
                </a:solidFill>
                <a:latin typeface="Arial Black" panose="020B0A04020102020204" pitchFamily="34" charset="0"/>
              </a:rPr>
              <a:t>GRW-185DD</a:t>
            </a:r>
            <a:r>
              <a:rPr lang="ru-RU" sz="2300" b="1" spc="50" dirty="0" smtClean="0">
                <a:ln w="11430"/>
                <a:solidFill>
                  <a:srgbClr val="006666"/>
                </a:solidFill>
                <a:latin typeface="Arial Black" panose="020B0A04020102020204" pitchFamily="34" charset="0"/>
              </a:rPr>
              <a:t> </a:t>
            </a:r>
            <a:endParaRPr lang="uk-UA" sz="2300" b="1" spc="50" dirty="0">
              <a:ln w="11430"/>
              <a:solidFill>
                <a:srgbClr val="006666"/>
              </a:solidFill>
              <a:latin typeface="Arial Black" panose="020B0A04020102020204" pitchFamily="34" charset="0"/>
            </a:endParaRPr>
          </a:p>
        </p:txBody>
      </p:sp>
      <p:pic>
        <p:nvPicPr>
          <p:cNvPr id="4" name="Picture 2" descr="Y:\Без имени-1.png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0"/>
            <a:ext cx="10704539" cy="504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12544" y="5692000"/>
            <a:ext cx="47457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rgbClr val="FF0000"/>
                </a:solidFill>
                <a:latin typeface="Arial Black" pitchFamily="34" charset="0"/>
              </a:rPr>
              <a:t>ТЕХНИЧЕСКИЕ  ХАРАКТЕРИСТИКИ:</a:t>
            </a:r>
            <a:endParaRPr lang="ru-RU" sz="12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grpSp>
        <p:nvGrpSpPr>
          <p:cNvPr id="13" name="Группа 12"/>
          <p:cNvGrpSpPr/>
          <p:nvPr/>
        </p:nvGrpSpPr>
        <p:grpSpPr>
          <a:xfrm>
            <a:off x="112544" y="145353"/>
            <a:ext cx="1093453" cy="1136806"/>
            <a:chOff x="0" y="24430"/>
            <a:chExt cx="1093453" cy="1136806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0" y="24430"/>
              <a:ext cx="1093453" cy="1136806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6" name="Picture 3" descr="Y:\лого Будпостач.png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304" y="129004"/>
              <a:ext cx="868569" cy="92404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" name="TextBox 15"/>
          <p:cNvSpPr txBox="1"/>
          <p:nvPr/>
        </p:nvSpPr>
        <p:spPr>
          <a:xfrm>
            <a:off x="3431277" y="1718735"/>
            <a:ext cx="47457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rgbClr val="FF0000"/>
                </a:solidFill>
                <a:latin typeface="Arial Black" pitchFamily="34" charset="0"/>
              </a:rPr>
              <a:t>ОПИСАНИЕ </a:t>
            </a:r>
            <a:r>
              <a:rPr lang="ru-RU" sz="1200" b="1" dirty="0" smtClean="0">
                <a:solidFill>
                  <a:srgbClr val="FF0000"/>
                </a:solidFill>
                <a:latin typeface="Arial Black" pitchFamily="34" charset="0"/>
              </a:rPr>
              <a:t>МОДЕЛИ</a:t>
            </a:r>
            <a:endParaRPr lang="ru-RU" sz="12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pic>
        <p:nvPicPr>
          <p:cNvPr id="32" name="Рисунок 31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87475" y="642996"/>
            <a:ext cx="3009305" cy="579129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3694867" y="1690757"/>
            <a:ext cx="698647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308" y="946122"/>
            <a:ext cx="1978297" cy="494754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80" y="1459118"/>
            <a:ext cx="1174094" cy="814380"/>
          </a:xfrm>
          <a:prstGeom prst="rect">
            <a:avLst/>
          </a:prstGeom>
        </p:spPr>
      </p:pic>
      <p:graphicFrame>
        <p:nvGraphicFramePr>
          <p:cNvPr id="24" name="Таблица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6500751"/>
              </p:ext>
            </p:extLst>
          </p:nvPr>
        </p:nvGraphicFramePr>
        <p:xfrm>
          <a:off x="66674" y="6067820"/>
          <a:ext cx="10614665" cy="1466098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5357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95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3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92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793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7228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7788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5923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48683">
                  <a:extLst>
                    <a:ext uri="{9D8B030D-6E8A-4147-A177-3AD203B41FA5}">
                      <a16:colId xmlns:a16="http://schemas.microsoft.com/office/drawing/2014/main" val="1354904623"/>
                    </a:ext>
                  </a:extLst>
                </a:gridCol>
                <a:gridCol w="620596">
                  <a:extLst>
                    <a:ext uri="{9D8B030D-6E8A-4147-A177-3AD203B41FA5}">
                      <a16:colId xmlns:a16="http://schemas.microsoft.com/office/drawing/2014/main" val="3660019557"/>
                    </a:ext>
                  </a:extLst>
                </a:gridCol>
                <a:gridCol w="652786">
                  <a:extLst>
                    <a:ext uri="{9D8B030D-6E8A-4147-A177-3AD203B41FA5}">
                      <a16:colId xmlns:a16="http://schemas.microsoft.com/office/drawing/2014/main" val="2060849350"/>
                    </a:ext>
                  </a:extLst>
                </a:gridCol>
                <a:gridCol w="733425">
                  <a:extLst>
                    <a:ext uri="{9D8B030D-6E8A-4147-A177-3AD203B41FA5}">
                      <a16:colId xmlns:a16="http://schemas.microsoft.com/office/drawing/2014/main" val="3403873771"/>
                    </a:ext>
                  </a:extLst>
                </a:gridCol>
                <a:gridCol w="63680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81014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6903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626915">
                  <a:extLst>
                    <a:ext uri="{9D8B030D-6E8A-4147-A177-3AD203B41FA5}">
                      <a16:colId xmlns:a16="http://schemas.microsoft.com/office/drawing/2014/main" val="458796841"/>
                    </a:ext>
                  </a:extLst>
                </a:gridCol>
                <a:gridCol w="408919">
                  <a:extLst>
                    <a:ext uri="{9D8B030D-6E8A-4147-A177-3AD203B41FA5}">
                      <a16:colId xmlns:a16="http://schemas.microsoft.com/office/drawing/2014/main" val="3766144163"/>
                    </a:ext>
                  </a:extLst>
                </a:gridCol>
              </a:tblGrid>
              <a:tr h="7551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effectLst/>
                        </a:rPr>
                        <a:t>Модель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9" marR="9149" marT="9149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Мощность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9" marR="9149" marT="9149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u="none" strike="noStrike" dirty="0" smtClean="0">
                          <a:effectLst/>
                        </a:rPr>
                        <a:t>Напряжение</a:t>
                      </a:r>
                      <a:endParaRPr lang="ru-RU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49" marR="9149" marT="9149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u="none" strike="noStrike" dirty="0" smtClean="0">
                          <a:effectLst/>
                        </a:rPr>
                        <a:t>Частота</a:t>
                      </a:r>
                      <a:endParaRPr lang="ru-RU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49" marR="9149" marT="9149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Климатический класс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9" marR="9149" marT="9149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Защита от удара током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9" marR="9149" marT="9149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Класс энергосбережения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49" marR="9149" marT="9149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1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Мощность</a:t>
                      </a:r>
                      <a:r>
                        <a:rPr lang="uk-UA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заморозки</a:t>
                      </a:r>
                      <a:endParaRPr lang="ru-RU" sz="1100" b="1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9" marR="9149" marT="9149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Энергия потребления</a:t>
                      </a:r>
                      <a:r>
                        <a:rPr lang="ru-RU" sz="11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 год</a:t>
                      </a:r>
                      <a:endParaRPr lang="ru-RU" sz="1100" b="1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9" marR="9149" marT="9149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1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Уровень</a:t>
                      </a:r>
                      <a:r>
                        <a:rPr lang="uk-UA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uk-UA" sz="11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шума</a:t>
                      </a:r>
                      <a:endParaRPr lang="ru-RU" sz="1100" b="1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9" marR="9149" marT="9149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1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Хладагент</a:t>
                      </a:r>
                      <a:endParaRPr lang="ru-RU" sz="1100" b="1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9" marR="9149" marT="9149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Полезный объем морозильной камеры</a:t>
                      </a:r>
                    </a:p>
                  </a:txBody>
                  <a:tcPr marL="9149" marR="9149" marT="9149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Об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ъ</a:t>
                      </a:r>
                      <a:r>
                        <a:rPr lang="uk-UA" sz="11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ем</a:t>
                      </a:r>
                      <a:r>
                        <a:rPr lang="uk-UA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uk-UA" sz="11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холодиной</a:t>
                      </a:r>
                      <a:r>
                        <a:rPr lang="uk-UA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uk-UA" sz="11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камеры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9" marR="9149" marT="9149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Об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ъ</a:t>
                      </a:r>
                      <a:r>
                        <a:rPr lang="uk-UA" sz="11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ем</a:t>
                      </a:r>
                      <a:r>
                        <a:rPr lang="uk-UA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uk-UA" sz="11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морозильной</a:t>
                      </a:r>
                      <a:r>
                        <a:rPr lang="uk-UA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uk-UA" sz="11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камеры</a:t>
                      </a:r>
                      <a:endParaRPr lang="ru-RU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9" marR="9149" marT="9149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Автоматический час работы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9" marR="9149" marT="9149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Габаритный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размер изделия/упаковки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49" marR="9149" marT="9149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Вес ,кг </a:t>
                      </a:r>
                    </a:p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нетто/ брутто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49" marR="9149" marT="9149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507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b="1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GRW-185DD</a:t>
                      </a:r>
                      <a:r>
                        <a:rPr lang="ru-RU" sz="1000" b="1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000" b="1" i="1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95 Вт</a:t>
                      </a:r>
                      <a:endParaRPr lang="en-US" sz="1000" b="1" i="1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220-240 В</a:t>
                      </a:r>
                      <a:endParaRPr lang="ru-RU" sz="1000" b="1" i="1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9" marR="9149" marT="9149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-50/60 Гц</a:t>
                      </a:r>
                      <a:endParaRPr lang="ru-RU" sz="1000" b="1" i="1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9" marR="9149" marT="91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 </a:t>
                      </a:r>
                      <a:endParaRPr lang="ru-RU" sz="1000" b="1" i="1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9" marR="9149" marT="91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000" b="1" i="1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класс</a:t>
                      </a:r>
                      <a:r>
                        <a:rPr lang="uk-UA" sz="1000" b="1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00" b="1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lang="ru-RU" sz="1000" b="1" i="1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9" marR="9149" marT="91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А+</a:t>
                      </a:r>
                      <a:endParaRPr lang="ru-RU" sz="1000" b="1" i="1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9" marR="9149" marT="91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4кг/24г</a:t>
                      </a:r>
                      <a:endParaRPr lang="ru-RU" sz="1000" b="1" i="1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9" marR="9149" marT="91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273 </a:t>
                      </a:r>
                      <a:r>
                        <a:rPr lang="ru-RU" sz="1000" b="1" i="1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кВт.г</a:t>
                      </a:r>
                      <a:r>
                        <a:rPr lang="ru-RU" sz="1000" b="1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/год</a:t>
                      </a:r>
                      <a:endParaRPr lang="ru-RU" sz="1000" b="1" i="1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9" marR="9149" marT="91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42 дБ</a:t>
                      </a:r>
                      <a:endParaRPr lang="ru-RU" sz="1000" b="1" i="1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9" marR="9149" marT="91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b="1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R600A</a:t>
                      </a:r>
                      <a:endParaRPr lang="ru-RU" sz="1000" b="1" i="1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9" marR="9149" marT="91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uk-UA" sz="1000" b="1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312 л</a:t>
                      </a:r>
                      <a:endParaRPr lang="ru-RU" sz="1000" b="1" i="1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9" marR="9149" marT="91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223 </a:t>
                      </a:r>
                      <a:r>
                        <a:rPr lang="uk-UA" sz="1000" b="1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</a:t>
                      </a:r>
                      <a:endParaRPr lang="ru-RU" sz="1000" b="1" i="1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9" marR="9149" marT="91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89 </a:t>
                      </a:r>
                      <a:r>
                        <a:rPr lang="uk-UA" sz="1000" b="1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</a:t>
                      </a:r>
                      <a:endParaRPr lang="ru-RU" sz="1000" b="1" i="1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9" marR="9149" marT="91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21.7 ч</a:t>
                      </a:r>
                      <a:endParaRPr lang="ru-RU" sz="1000" b="1" i="1" u="none" strike="noStrike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9" marR="9149" marT="91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600х600х1850 мм/ 840х640х1930 мм</a:t>
                      </a:r>
                      <a:endParaRPr lang="ru-RU" sz="1000" b="1" i="1" u="none" strike="noStrike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9" marR="9149" marT="91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58 кг /64кг</a:t>
                      </a:r>
                      <a:endParaRPr lang="ru-RU" sz="1000" b="1" i="1" u="none" strike="noStrike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9" marR="9149" marT="91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440721" y="1930006"/>
            <a:ext cx="717082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err="1"/>
              <a:t>Отдельностоящий</a:t>
            </a:r>
            <a:r>
              <a:rPr lang="ru-RU" sz="1200" dirty="0"/>
              <a:t> холодильник с нижним расположением холодильной камеры создаст оптимальные климатические условия для длительного хранения различных продуктов. Данная модель выполнена в белом корпусе и надежно размещается на полу благодаря устойчивым ножкам.</a:t>
            </a:r>
          </a:p>
          <a:p>
            <a:endParaRPr lang="en-US" sz="1200" b="1" i="1" dirty="0" smtClean="0"/>
          </a:p>
          <a:p>
            <a:r>
              <a:rPr lang="ru-RU" sz="1200" b="1" i="1" dirty="0" smtClean="0"/>
              <a:t>Холодильное </a:t>
            </a:r>
            <a:r>
              <a:rPr lang="ru-RU" sz="1200" b="1" i="1" dirty="0"/>
              <a:t>отделение</a:t>
            </a:r>
            <a:r>
              <a:rPr lang="ru-RU" sz="1200" dirty="0"/>
              <a:t/>
            </a:r>
            <a:br>
              <a:rPr lang="ru-RU" sz="1200" dirty="0"/>
            </a:br>
            <a:r>
              <a:rPr lang="ru-RU" sz="1200" dirty="0"/>
              <a:t>Полезный объем холодильного отсека составляет </a:t>
            </a:r>
            <a:r>
              <a:rPr lang="ru-RU" sz="1200" dirty="0" smtClean="0"/>
              <a:t>223 литра. </a:t>
            </a:r>
            <a:r>
              <a:rPr lang="ru-RU" sz="1200" dirty="0"/>
              <a:t>Данный отсек имеет автоматический тип </a:t>
            </a:r>
            <a:r>
              <a:rPr lang="ru-RU" sz="1200" dirty="0" err="1"/>
              <a:t>разморозки</a:t>
            </a:r>
            <a:r>
              <a:rPr lang="ru-RU" sz="1200" dirty="0"/>
              <a:t>. Полки в холодильном отделении изготовлены из высокопрочного стекла, которое выдерживает большие нагрузки и устойчиво к царапинам. </a:t>
            </a:r>
            <a:r>
              <a:rPr lang="ru-RU" sz="1200" dirty="0"/>
              <a:t>Всего насчитывается </a:t>
            </a:r>
            <a:r>
              <a:rPr lang="ru-RU" sz="1200" dirty="0" smtClean="0"/>
              <a:t>3 </a:t>
            </a:r>
            <a:r>
              <a:rPr lang="ru-RU" sz="1200" dirty="0"/>
              <a:t>полки.</a:t>
            </a:r>
          </a:p>
          <a:p>
            <a:endParaRPr lang="en-US" sz="1200" b="1" i="1" dirty="0" smtClean="0"/>
          </a:p>
          <a:p>
            <a:r>
              <a:rPr lang="ru-RU" sz="1200" b="1" i="1" dirty="0" smtClean="0"/>
              <a:t>Морозильное </a:t>
            </a:r>
            <a:r>
              <a:rPr lang="ru-RU" sz="1200" b="1" i="1" dirty="0"/>
              <a:t>отделение</a:t>
            </a:r>
            <a:r>
              <a:rPr lang="ru-RU" sz="1200" dirty="0"/>
              <a:t/>
            </a:r>
            <a:br>
              <a:rPr lang="ru-RU" sz="1200" dirty="0"/>
            </a:br>
            <a:r>
              <a:rPr lang="ru-RU" sz="1200" dirty="0"/>
              <a:t>Морозильный отсек холодильника </a:t>
            </a:r>
            <a:r>
              <a:rPr lang="en-US" sz="1200" dirty="0" smtClean="0"/>
              <a:t>GRUNHELM</a:t>
            </a:r>
            <a:r>
              <a:rPr lang="en-US" sz="1200" dirty="0"/>
              <a:t> </a:t>
            </a:r>
            <a:r>
              <a:rPr lang="en-US" sz="1200" dirty="0"/>
              <a:t>GRW-185DD </a:t>
            </a:r>
            <a:r>
              <a:rPr lang="ru-RU" sz="1200" dirty="0" smtClean="0"/>
              <a:t>размораживается </a:t>
            </a:r>
            <a:r>
              <a:rPr lang="ru-RU" sz="1200" dirty="0"/>
              <a:t>вручную. Его полезный объем составляет </a:t>
            </a:r>
            <a:r>
              <a:rPr lang="en-US" sz="1200" dirty="0" smtClean="0"/>
              <a:t>89</a:t>
            </a:r>
            <a:r>
              <a:rPr lang="ru-RU" sz="1200" dirty="0" smtClean="0"/>
              <a:t> </a:t>
            </a:r>
            <a:r>
              <a:rPr lang="ru-RU" sz="1200" dirty="0"/>
              <a:t>литров. </a:t>
            </a:r>
            <a:r>
              <a:rPr lang="ru-RU" sz="1200" dirty="0"/>
              <a:t>В оснащение данного отсека входят три просторных ящика для хранения рыбы, мяса, птицы, морепродуктов и пр. При необходимости они легко выдвигаются и ставятся обратно.</a:t>
            </a:r>
            <a:br>
              <a:rPr lang="ru-RU" sz="1200" dirty="0"/>
            </a:br>
            <a:endParaRPr lang="ru-RU" sz="1200" dirty="0"/>
          </a:p>
        </p:txBody>
      </p:sp>
      <p:pic>
        <p:nvPicPr>
          <p:cNvPr id="25" name="Picture 2"/>
          <p:cNvPicPr>
            <a:picLocks noChangeAspect="1" noChangeArrowheads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52" t="3302" r="7104" b="49318"/>
          <a:stretch/>
        </p:blipFill>
        <p:spPr bwMode="auto">
          <a:xfrm>
            <a:off x="8965975" y="4562144"/>
            <a:ext cx="1262002" cy="1397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8375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одготовка к Осени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10709</TotalTime>
  <Words>757</Words>
  <Application>Microsoft Office PowerPoint</Application>
  <PresentationFormat>Произвольный</PresentationFormat>
  <Paragraphs>305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Arial Black</vt:lpstr>
      <vt:lpstr>Calibri</vt:lpstr>
      <vt:lpstr>Calibri Light</vt:lpstr>
      <vt:lpstr>Times New Roman</vt:lpstr>
      <vt:lpstr>Подготовка к Осени</vt:lpstr>
      <vt:lpstr>БЫТОВАЯ ТЕХНИКА ТМ «GRUNHELM»</vt:lpstr>
      <vt:lpstr>  Морозильные лари- GCFW-200, GCFW-260,  GCFW-316  </vt:lpstr>
      <vt:lpstr> Холодильники -GRW-138DD двухкамерный.</vt:lpstr>
      <vt:lpstr> Холодильники -GRW-143DD, двухкамерный.</vt:lpstr>
      <vt:lpstr> Холодильники- GRW-176DD двухкамерный.</vt:lpstr>
      <vt:lpstr> Холодильник - GRW-85 </vt:lpstr>
      <vt:lpstr> Холодильник - GRW-50</vt:lpstr>
      <vt:lpstr>Холодильник GRW-185DD </vt:lpstr>
    </vt:vector>
  </TitlesOfParts>
  <Company>Krokoz™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СЕЗОННЫЕ ПРОДУКТЫ</dc:title>
  <dc:creator>Admin</dc:creator>
  <cp:lastModifiedBy>Светлана Долженко</cp:lastModifiedBy>
  <cp:revision>759</cp:revision>
  <cp:lastPrinted>2018-06-20T12:02:43Z</cp:lastPrinted>
  <dcterms:created xsi:type="dcterms:W3CDTF">2014-08-22T05:57:17Z</dcterms:created>
  <dcterms:modified xsi:type="dcterms:W3CDTF">2019-04-05T15:57:54Z</dcterms:modified>
</cp:coreProperties>
</file>