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2" r:id="rId3"/>
    <p:sldId id="276" r:id="rId4"/>
    <p:sldId id="275" r:id="rId5"/>
    <p:sldId id="277" r:id="rId6"/>
    <p:sldId id="279" r:id="rId7"/>
  </p:sldIdLst>
  <p:sldSz cx="10693400" cy="756126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0D2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23" autoAdjust="0"/>
    <p:restoredTop sz="97748" autoAdjust="0"/>
  </p:normalViewPr>
  <p:slideViewPr>
    <p:cSldViewPr snapToGrid="0">
      <p:cViewPr varScale="1">
        <p:scale>
          <a:sx n="105" d="100"/>
          <a:sy n="105" d="100"/>
        </p:scale>
        <p:origin x="1422" y="102"/>
      </p:cViewPr>
      <p:guideLst>
        <p:guide orient="horz" pos="2160"/>
        <p:guide pos="3840"/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6675" y="1237457"/>
            <a:ext cx="8020050" cy="263244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6675" y="3971414"/>
            <a:ext cx="8020050" cy="182555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66F8-B6DD-4353-A7E0-794420035F2C}" type="datetimeFigureOut">
              <a:rPr lang="uk-UA" smtClean="0"/>
              <a:t>12.03.2019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8752-716A-4461-A64A-DFD06BC957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4897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66F8-B6DD-4353-A7E0-794420035F2C}" type="datetimeFigureOut">
              <a:rPr lang="uk-UA" smtClean="0"/>
              <a:t>12.03.2019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8752-716A-4461-A64A-DFD06BC957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0034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652465" y="402567"/>
            <a:ext cx="2305764" cy="64078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35171" y="402567"/>
            <a:ext cx="6783626" cy="6407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66F8-B6DD-4353-A7E0-794420035F2C}" type="datetimeFigureOut">
              <a:rPr lang="uk-UA" smtClean="0"/>
              <a:t>12.03.2019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8752-716A-4461-A64A-DFD06BC957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6797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66F8-B6DD-4353-A7E0-794420035F2C}" type="datetimeFigureOut">
              <a:rPr lang="uk-UA" smtClean="0"/>
              <a:t>12.03.2019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8752-716A-4461-A64A-DFD06BC957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43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9602" y="1885066"/>
            <a:ext cx="9223058" cy="31452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9602" y="5060096"/>
            <a:ext cx="9223058" cy="165402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66F8-B6DD-4353-A7E0-794420035F2C}" type="datetimeFigureOut">
              <a:rPr lang="uk-UA" smtClean="0"/>
              <a:t>12.03.2019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8752-716A-4461-A64A-DFD06BC957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469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35171" y="2012836"/>
            <a:ext cx="4544695" cy="47975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13534" y="2012836"/>
            <a:ext cx="4544695" cy="47975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66F8-B6DD-4353-A7E0-794420035F2C}" type="datetimeFigureOut">
              <a:rPr lang="uk-UA" smtClean="0"/>
              <a:t>12.03.2019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8752-716A-4461-A64A-DFD06BC957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236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564" y="402568"/>
            <a:ext cx="9223058" cy="146149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6565" y="1853560"/>
            <a:ext cx="4523809" cy="9084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36565" y="2761961"/>
            <a:ext cx="4523809" cy="406242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13534" y="1853560"/>
            <a:ext cx="4546088" cy="9084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13534" y="2761961"/>
            <a:ext cx="4546088" cy="406242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66F8-B6DD-4353-A7E0-794420035F2C}" type="datetimeFigureOut">
              <a:rPr lang="uk-UA" smtClean="0"/>
              <a:t>12.03.2019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8752-716A-4461-A64A-DFD06BC957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6193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66F8-B6DD-4353-A7E0-794420035F2C}" type="datetimeFigureOut">
              <a:rPr lang="uk-UA" smtClean="0"/>
              <a:t>12.03.2019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8752-716A-4461-A64A-DFD06BC957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9055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66F8-B6DD-4353-A7E0-794420035F2C}" type="datetimeFigureOut">
              <a:rPr lang="uk-UA" smtClean="0"/>
              <a:t>12.03.2019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8752-716A-4461-A64A-DFD06BC957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8432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564" y="504084"/>
            <a:ext cx="3448900" cy="176429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46088" y="1088682"/>
            <a:ext cx="5413534" cy="53733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6564" y="2268379"/>
            <a:ext cx="3448900" cy="420245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66F8-B6DD-4353-A7E0-794420035F2C}" type="datetimeFigureOut">
              <a:rPr lang="uk-UA" smtClean="0"/>
              <a:t>12.03.2019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8752-716A-4461-A64A-DFD06BC957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6043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564" y="504084"/>
            <a:ext cx="3448900" cy="176429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46088" y="1088682"/>
            <a:ext cx="5413534" cy="53733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6564" y="2268379"/>
            <a:ext cx="3448900" cy="420245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66F8-B6DD-4353-A7E0-794420035F2C}" type="datetimeFigureOut">
              <a:rPr lang="uk-UA" smtClean="0"/>
              <a:t>12.03.2019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8752-716A-4461-A64A-DFD06BC957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1830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171" y="402568"/>
            <a:ext cx="9223058" cy="1461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5171" y="2012836"/>
            <a:ext cx="9223058" cy="4797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35171" y="7008171"/>
            <a:ext cx="2406015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266F8-B6DD-4353-A7E0-794420035F2C}" type="datetimeFigureOut">
              <a:rPr lang="uk-UA" smtClean="0"/>
              <a:t>12.03.2019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42189" y="7008171"/>
            <a:ext cx="3609023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552214" y="7008171"/>
            <a:ext cx="2406015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78752-716A-4461-A64A-DFD06BC957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1279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7.png"/><Relationship Id="rId10" Type="http://schemas.openxmlformats.org/officeDocument/2006/relationships/image" Target="../media/image17.png"/><Relationship Id="rId4" Type="http://schemas.openxmlformats.org/officeDocument/2006/relationships/image" Target="../media/image4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3.png"/><Relationship Id="rId7" Type="http://schemas.openxmlformats.org/officeDocument/2006/relationships/image" Target="../media/image18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7.png"/><Relationship Id="rId10" Type="http://schemas.openxmlformats.org/officeDocument/2006/relationships/image" Target="../media/image21.emf"/><Relationship Id="rId4" Type="http://schemas.openxmlformats.org/officeDocument/2006/relationships/image" Target="../media/image4.png"/><Relationship Id="rId9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13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582" y="3963403"/>
            <a:ext cx="625993" cy="15070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10" y="3607538"/>
            <a:ext cx="3359297" cy="24703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893277"/>
            <a:ext cx="10681341" cy="36915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3" y="-781166"/>
            <a:ext cx="10692481" cy="7561263"/>
          </a:xfrm>
          <a:prstGeom prst="rect">
            <a:avLst/>
          </a:prstGeom>
        </p:spPr>
      </p:pic>
      <p:pic>
        <p:nvPicPr>
          <p:cNvPr id="5" name="Picture 2" descr="Y:\Без имени-1.png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1139" y="7069181"/>
            <a:ext cx="10704539" cy="492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Y:\лого Будпостач.pn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13552" y="2999466"/>
            <a:ext cx="1856004" cy="2139955"/>
          </a:xfrm>
          <a:prstGeom prst="rect">
            <a:avLst/>
          </a:prstGeom>
          <a:noFill/>
          <a:effectLst>
            <a:glow rad="901700">
              <a:schemeClr val="bg1"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Y:\Без имени-1.png"/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1139" y="0"/>
            <a:ext cx="10704539" cy="504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11139" y="6357571"/>
            <a:ext cx="10704539" cy="83822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Заголовок 1"/>
          <p:cNvSpPr>
            <a:spLocks noGrp="1"/>
          </p:cNvSpPr>
          <p:nvPr>
            <p:ph type="ctrTitle"/>
          </p:nvPr>
        </p:nvSpPr>
        <p:spPr>
          <a:xfrm>
            <a:off x="-1" y="6365284"/>
            <a:ext cx="10681341" cy="830509"/>
          </a:xfrm>
        </p:spPr>
        <p:txBody>
          <a:bodyPr anchor="ctr">
            <a:noAutofit/>
          </a:bodyPr>
          <a:lstStyle/>
          <a:p>
            <a:r>
              <a:rPr lang="ru-RU" sz="2800" b="1" spc="50" dirty="0" smtClean="0">
                <a:ln w="11430"/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КОНДИЦИОНЕРЫ                                  </a:t>
            </a:r>
            <a:r>
              <a:rPr lang="en-US" sz="2800" b="1" spc="50" dirty="0" smtClean="0">
                <a:ln w="11430"/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                                 </a:t>
            </a:r>
            <a:r>
              <a:rPr lang="ru-RU" sz="2800" b="1" spc="50" dirty="0" smtClean="0">
                <a:ln w="11430"/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ТМ «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GRUNHELM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»</a:t>
            </a:r>
            <a:endParaRPr lang="ru-RU" sz="2800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7330"/>
          <a:stretch/>
        </p:blipFill>
        <p:spPr>
          <a:xfrm>
            <a:off x="5685295" y="1391756"/>
            <a:ext cx="4105804" cy="5742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46" y="894641"/>
            <a:ext cx="4867284" cy="23571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9191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19" y="6341955"/>
            <a:ext cx="7104888" cy="902359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126126"/>
            <a:ext cx="10681341" cy="36915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998" y="1"/>
            <a:ext cx="10692481" cy="6332810"/>
          </a:xfrm>
          <a:prstGeom prst="rect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</p:pic>
      <p:sp>
        <p:nvSpPr>
          <p:cNvPr id="8" name="Скругленный прямоугольник 7"/>
          <p:cNvSpPr/>
          <p:nvPr/>
        </p:nvSpPr>
        <p:spPr>
          <a:xfrm>
            <a:off x="1326324" y="626071"/>
            <a:ext cx="9196312" cy="65608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1072" y="626069"/>
            <a:ext cx="8973952" cy="656090"/>
          </a:xfrm>
          <a:effectLst/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spc="50" dirty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  <a:t>Настенный кондиционер (сплит-система)</a:t>
            </a:r>
          </a:p>
        </p:txBody>
      </p:sp>
      <p:pic>
        <p:nvPicPr>
          <p:cNvPr id="4" name="Picture 2" descr="Y:\Без имени-1.png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10704539" cy="504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Группа 12"/>
          <p:cNvGrpSpPr/>
          <p:nvPr/>
        </p:nvGrpSpPr>
        <p:grpSpPr>
          <a:xfrm>
            <a:off x="112544" y="145353"/>
            <a:ext cx="1093453" cy="1136806"/>
            <a:chOff x="0" y="24430"/>
            <a:chExt cx="1093453" cy="113680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24430"/>
              <a:ext cx="1093453" cy="1136806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3" descr="Y:\лого Будпостач.png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304" y="129004"/>
              <a:ext cx="868569" cy="9240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Прямоугольник 2"/>
          <p:cNvSpPr/>
          <p:nvPr/>
        </p:nvSpPr>
        <p:spPr>
          <a:xfrm>
            <a:off x="256848" y="1672211"/>
            <a:ext cx="985641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кондиционирования предназначена для создания комфортных для людей климатических условий в помещении. Она может охлаждать и осушать, а также нагревать воздух в автоматическом режиме.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Воздух, всасываемый вентилятором внутреннего блока, проходит через решетку на передней панели и пылевой фильтр. Затем воздух проходит через теплообменник, где он охлаждается и осушается или нагревается. Далее вентилятор выбрасывает обработанный воздух в помещение. Направление выхода воздуха регулируется жалюзи, движущимися автоматически вверх и вниз. Тепло, удаленное из помещения, рассеивается снаружи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Самый распространенный и наиболее доступный по цене —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настенный кондиционер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сплит-система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настенного типа. Иногда его еще называют бытовой, домашний или комнатный кондиционер, поскольку в домах и квартирах чаще всего применяются именно они. Настенный кондиционер можно установить в любом небольшом помещении — офисе, квартире, магазине. Их мощность (2–7 кВт) позволяет охлаждать от 15 до 70 м². Внутренний блок бытовых кондиционеров обычно устанавливают в верхней части стены, недалеко от окна, а наружный — под окном. Такое размещение позволяет сократить расстояние между блоками и длину межблочных коммуникаций, которая обычно не превышает 5–7 метров. Заметим, что бытовые настенные кондиционеры не могут подавать в помещение свежий воздух, для этого необходима отдельная система вентиляции.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Кондиционеры 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GRUNHELM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объединяет в себе простоту конструкции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высокую степень надежности. Обладает множеством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нововведений в вопросах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ветроустойчивости элементов корпуса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влагозащищённости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электрической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 кондиционера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Имеет низкий уровень шума 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высокую энергоэффективность.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нашем ассортименте представлены кондиционеры двух видов –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ON/OFF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инверторные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Inverter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инверторные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Кондиционеры 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GRUNHELM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обладают рядом преимуществ: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38652" y="1415818"/>
            <a:ext cx="3992894" cy="250194"/>
          </a:xfrm>
          <a:prstGeom prst="rect">
            <a:avLst/>
          </a:prstGeom>
          <a:noFill/>
        </p:spPr>
        <p:txBody>
          <a:bodyPr wrap="square" lIns="80133" tIns="40067" rIns="80133" bIns="40067" rtlCol="0">
            <a:spAutoFit/>
          </a:bodyPr>
          <a:lstStyle/>
          <a:p>
            <a:pPr marL="0" marR="0" lvl="0" indent="0" algn="ctr" defTabSz="801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b="1" dirty="0" smtClean="0">
                <a:solidFill>
                  <a:srgbClr val="FF0000"/>
                </a:solidFill>
                <a:latin typeface="Arial Black" pitchFamily="34" charset="0"/>
              </a:rPr>
              <a:t>ОБЩИЕ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ХАРАКТЕРИСТИКИ 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И ПРЕИМУЩЕСТВА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857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Прямая соединительная линия 32"/>
          <p:cNvCxnSpPr/>
          <p:nvPr/>
        </p:nvCxnSpPr>
        <p:spPr>
          <a:xfrm flipH="1">
            <a:off x="5320672" y="6019440"/>
            <a:ext cx="3632" cy="102962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5317644" y="4568747"/>
            <a:ext cx="3632" cy="102962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126126"/>
            <a:ext cx="10681341" cy="36915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996" y="0"/>
            <a:ext cx="10692481" cy="7561263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1326324" y="626071"/>
            <a:ext cx="9196312" cy="656088"/>
          </a:xfrm>
          <a:prstGeom prst="roundRect">
            <a:avLst/>
          </a:prstGeom>
          <a:solidFill>
            <a:srgbClr val="CFD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1072" y="626069"/>
            <a:ext cx="8973952" cy="656090"/>
          </a:xfrm>
          <a:effectLst/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spc="50" dirty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  <a:t>Настенный кондиционер (сплит-система)</a:t>
            </a:r>
          </a:p>
        </p:txBody>
      </p:sp>
      <p:pic>
        <p:nvPicPr>
          <p:cNvPr id="4" name="Picture 2" descr="Y:\Без имени-1.pn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10704539" cy="504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Группа 12"/>
          <p:cNvGrpSpPr/>
          <p:nvPr/>
        </p:nvGrpSpPr>
        <p:grpSpPr>
          <a:xfrm>
            <a:off x="112544" y="145353"/>
            <a:ext cx="1093453" cy="1136806"/>
            <a:chOff x="0" y="24430"/>
            <a:chExt cx="1093453" cy="113680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24430"/>
              <a:ext cx="1093453" cy="1136806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3" descr="Y:\лого Будпостач.pn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304" y="129004"/>
              <a:ext cx="868569" cy="9240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Прямоугольник 2"/>
          <p:cNvSpPr/>
          <p:nvPr/>
        </p:nvSpPr>
        <p:spPr>
          <a:xfrm>
            <a:off x="256848" y="1715098"/>
            <a:ext cx="1012159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Классический кондиционер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работает по системе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выкл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n/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ff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То есть, если Вы выставляете на пульте комфортную температуру, кондиционер стремиться её достичь. Когда показания датчика температуры воздуха совпадают с заданными Вами на пульте дистанционного управления, оборудование отключается. При повышении температуры кондиционер снова автоматически включается и цикл повторяется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Инверторные кондиционеры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Inverter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работают по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иному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принципу. В наружном блоке стоит преобразователь частоты электрического тока с 50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Гц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более низкую, что позволяет регулировать скорость вращения электродвигателя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соответственно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мощность охлаждения. При приближении температуры воздуха в комнате к заданной Вами на пульте, кондиционер не выключается, а переходит на более слабый режим работы. Данная схема позволяет отказаться от моментов включения/выключения (тихих щелчков термостата и срабатывания автоматики на запуск наружного блока), более плавно регулировать температуру в помещении и экономить электроэнергию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38652" y="1415818"/>
            <a:ext cx="3992894" cy="250194"/>
          </a:xfrm>
          <a:prstGeom prst="rect">
            <a:avLst/>
          </a:prstGeom>
          <a:noFill/>
        </p:spPr>
        <p:txBody>
          <a:bodyPr wrap="square" lIns="80133" tIns="40067" rIns="80133" bIns="40067" rtlCol="0">
            <a:spAutoFit/>
          </a:bodyPr>
          <a:lstStyle/>
          <a:p>
            <a:pPr marL="0" marR="0" lvl="0" indent="0" algn="ctr" defTabSz="801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b="1" dirty="0" smtClean="0">
                <a:solidFill>
                  <a:srgbClr val="FF0000"/>
                </a:solidFill>
                <a:latin typeface="Arial Black" pitchFamily="34" charset="0"/>
              </a:rPr>
              <a:t>ОБЩИЕ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ХАРАКТЕРИСТИКИ 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И ПРЕИМУЩЕСТВА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5" name="Плюс 4"/>
          <p:cNvSpPr/>
          <p:nvPr/>
        </p:nvSpPr>
        <p:spPr>
          <a:xfrm>
            <a:off x="2423876" y="4188036"/>
            <a:ext cx="356647" cy="336484"/>
          </a:xfrm>
          <a:prstGeom prst="mathPlu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Минус 6"/>
          <p:cNvSpPr/>
          <p:nvPr/>
        </p:nvSpPr>
        <p:spPr>
          <a:xfrm>
            <a:off x="7748182" y="4167873"/>
            <a:ext cx="356647" cy="356647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56848" y="4506319"/>
            <a:ext cx="466512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Относительная дешевизна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Простота и легкость конструкции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Ремонтопригодность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Меньшая чувствительность к качеству электроэнергии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 моторесурс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593946" y="4506319"/>
            <a:ext cx="46651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Менее точное поддержание температуры в помещении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Слышимые в ночное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щелчки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срабатывания автоматики на включение/выключение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Повышенный расход электроэнергии.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21197" y="4231181"/>
            <a:ext cx="3992894" cy="250194"/>
          </a:xfrm>
          <a:prstGeom prst="rect">
            <a:avLst/>
          </a:prstGeom>
          <a:noFill/>
        </p:spPr>
        <p:txBody>
          <a:bodyPr wrap="square" lIns="80133" tIns="40067" rIns="80133" bIns="40067" rtlCol="0">
            <a:spAutoFit/>
          </a:bodyPr>
          <a:lstStyle/>
          <a:p>
            <a:pPr marL="0" marR="0" lvl="0" indent="0" algn="ctr" defTabSz="801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b="1" dirty="0" smtClean="0">
                <a:solidFill>
                  <a:srgbClr val="FF0000"/>
                </a:solidFill>
                <a:latin typeface="Arial Black" pitchFamily="34" charset="0"/>
              </a:rPr>
              <a:t>«</a:t>
            </a:r>
            <a:r>
              <a:rPr lang="en-US" sz="1100" b="1" dirty="0" smtClean="0">
                <a:solidFill>
                  <a:srgbClr val="FF0000"/>
                </a:solidFill>
                <a:latin typeface="Arial Black" pitchFamily="34" charset="0"/>
              </a:rPr>
              <a:t>On/Off</a:t>
            </a:r>
            <a:r>
              <a:rPr lang="ru-RU" sz="1100" b="1" dirty="0" smtClean="0">
                <a:solidFill>
                  <a:srgbClr val="FF0000"/>
                </a:solidFill>
                <a:latin typeface="Arial Black" pitchFamily="34" charset="0"/>
              </a:rPr>
              <a:t>»</a:t>
            </a:r>
            <a:r>
              <a:rPr lang="en-US" sz="1100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ru-RU" sz="1100" b="1" dirty="0" smtClean="0">
                <a:solidFill>
                  <a:srgbClr val="FF0000"/>
                </a:solidFill>
                <a:latin typeface="Arial Black" pitchFamily="34" charset="0"/>
              </a:rPr>
              <a:t>Кондиционеры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25" name="Плюс 24"/>
          <p:cNvSpPr/>
          <p:nvPr/>
        </p:nvSpPr>
        <p:spPr>
          <a:xfrm>
            <a:off x="2423876" y="5626420"/>
            <a:ext cx="356647" cy="336484"/>
          </a:xfrm>
          <a:prstGeom prst="mathPlu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Минус 25"/>
          <p:cNvSpPr/>
          <p:nvPr/>
        </p:nvSpPr>
        <p:spPr>
          <a:xfrm>
            <a:off x="7770118" y="5612429"/>
            <a:ext cx="356647" cy="356647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3330528" y="5665655"/>
            <a:ext cx="3992894" cy="250194"/>
          </a:xfrm>
          <a:prstGeom prst="rect">
            <a:avLst/>
          </a:prstGeom>
          <a:noFill/>
        </p:spPr>
        <p:txBody>
          <a:bodyPr wrap="square" lIns="80133" tIns="40067" rIns="80133" bIns="40067" rtlCol="0">
            <a:spAutoFit/>
          </a:bodyPr>
          <a:lstStyle/>
          <a:p>
            <a:pPr lvl="0" algn="ctr" defTabSz="801330">
              <a:defRPr/>
            </a:pPr>
            <a:r>
              <a:rPr lang="ru-RU" sz="1100" b="1" dirty="0" smtClean="0">
                <a:solidFill>
                  <a:srgbClr val="FF0000"/>
                </a:solidFill>
                <a:latin typeface="Arial Black" pitchFamily="34" charset="0"/>
              </a:rPr>
              <a:t>«</a:t>
            </a:r>
            <a:r>
              <a:rPr lang="en-US" sz="1100" b="1" dirty="0" smtClean="0">
                <a:solidFill>
                  <a:srgbClr val="FF0000"/>
                </a:solidFill>
                <a:latin typeface="Arial Black" pitchFamily="34" charset="0"/>
              </a:rPr>
              <a:t>Inverter</a:t>
            </a:r>
            <a:r>
              <a:rPr lang="ru-RU" sz="1100" b="1" dirty="0" smtClean="0">
                <a:solidFill>
                  <a:srgbClr val="FF0000"/>
                </a:solidFill>
                <a:latin typeface="Arial Black" pitchFamily="34" charset="0"/>
              </a:rPr>
              <a:t>»</a:t>
            </a:r>
            <a:r>
              <a:rPr lang="en-US" sz="1100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ru-RU" sz="1100" b="1" dirty="0" smtClean="0">
                <a:solidFill>
                  <a:srgbClr val="FF0000"/>
                </a:solidFill>
                <a:latin typeface="Arial Black" pitchFamily="34" charset="0"/>
              </a:rPr>
              <a:t>Кондиционеры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56848" y="5956546"/>
            <a:ext cx="466512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точное поддержание температуры в помещении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Пониженный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 электроэнергии до 50%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моментов включения/выключения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тихий наружный блок (не путать с внутренним, который работает точно также)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5593946" y="5870351"/>
            <a:ext cx="46651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высокая стоимость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(более 50%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сравнению с классическими моделями)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Меньший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моторесурс из-за отсутствия выключения системы. 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Меньшая ремонтопригодность и большая чувствительность к качеству электроэнергии.</a:t>
            </a:r>
          </a:p>
        </p:txBody>
      </p:sp>
    </p:spTree>
    <p:extLst>
      <p:ext uri="{BB962C8B-B14F-4D97-AF65-F5344CB8AC3E}">
        <p14:creationId xmlns:p14="http://schemas.microsoft.com/office/powerpoint/2010/main" val="188328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501" y="295647"/>
            <a:ext cx="564289" cy="697383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126126"/>
            <a:ext cx="10681341" cy="36915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996" y="0"/>
            <a:ext cx="10692481" cy="7561263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1326324" y="626071"/>
            <a:ext cx="8288677" cy="656088"/>
          </a:xfrm>
          <a:prstGeom prst="roundRect">
            <a:avLst/>
          </a:prstGeom>
          <a:solidFill>
            <a:srgbClr val="CFD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1072" y="626069"/>
            <a:ext cx="8019544" cy="656090"/>
          </a:xfrm>
          <a:effectLst/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800" b="1" spc="50" dirty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  <a:t>«On/Off» </a:t>
            </a:r>
            <a:r>
              <a:rPr lang="ru-RU" sz="2800" b="1" spc="50" dirty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  <a:t>Кондиционеры</a:t>
            </a:r>
          </a:p>
        </p:txBody>
      </p:sp>
      <p:pic>
        <p:nvPicPr>
          <p:cNvPr id="4" name="Picture 2" descr="Y:\Без имени-1.pn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10704539" cy="504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Группа 12"/>
          <p:cNvGrpSpPr/>
          <p:nvPr/>
        </p:nvGrpSpPr>
        <p:grpSpPr>
          <a:xfrm>
            <a:off x="112544" y="145353"/>
            <a:ext cx="1093453" cy="1136806"/>
            <a:chOff x="0" y="24430"/>
            <a:chExt cx="1093453" cy="113680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24430"/>
              <a:ext cx="1093453" cy="1136806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3" descr="Y:\лого Будпостач.png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304" y="129004"/>
              <a:ext cx="868569" cy="9240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5" name="Рисунок 1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2269" y="1404144"/>
            <a:ext cx="1629777" cy="11984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149588"/>
              </p:ext>
            </p:extLst>
          </p:nvPr>
        </p:nvGraphicFramePr>
        <p:xfrm>
          <a:off x="847917" y="2725059"/>
          <a:ext cx="8845141" cy="40484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0995">
                  <a:extLst>
                    <a:ext uri="{9D8B030D-6E8A-4147-A177-3AD203B41FA5}">
                      <a16:colId xmlns:a16="http://schemas.microsoft.com/office/drawing/2014/main" val="2477702158"/>
                    </a:ext>
                  </a:extLst>
                </a:gridCol>
                <a:gridCol w="1426636">
                  <a:extLst>
                    <a:ext uri="{9D8B030D-6E8A-4147-A177-3AD203B41FA5}">
                      <a16:colId xmlns:a16="http://schemas.microsoft.com/office/drawing/2014/main" val="500590787"/>
                    </a:ext>
                  </a:extLst>
                </a:gridCol>
                <a:gridCol w="526870">
                  <a:extLst>
                    <a:ext uri="{9D8B030D-6E8A-4147-A177-3AD203B41FA5}">
                      <a16:colId xmlns:a16="http://schemas.microsoft.com/office/drawing/2014/main" val="2665166196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1020815682"/>
                    </a:ext>
                  </a:extLst>
                </a:gridCol>
                <a:gridCol w="1060704">
                  <a:extLst>
                    <a:ext uri="{9D8B030D-6E8A-4147-A177-3AD203B41FA5}">
                      <a16:colId xmlns:a16="http://schemas.microsoft.com/office/drawing/2014/main" val="1262115597"/>
                    </a:ext>
                  </a:extLst>
                </a:gridCol>
                <a:gridCol w="1014984">
                  <a:extLst>
                    <a:ext uri="{9D8B030D-6E8A-4147-A177-3AD203B41FA5}">
                      <a16:colId xmlns:a16="http://schemas.microsoft.com/office/drawing/2014/main" val="1661018963"/>
                    </a:ext>
                  </a:extLst>
                </a:gridCol>
                <a:gridCol w="978408">
                  <a:extLst>
                    <a:ext uri="{9D8B030D-6E8A-4147-A177-3AD203B41FA5}">
                      <a16:colId xmlns:a16="http://schemas.microsoft.com/office/drawing/2014/main" val="2185929990"/>
                    </a:ext>
                  </a:extLst>
                </a:gridCol>
                <a:gridCol w="1133856">
                  <a:extLst>
                    <a:ext uri="{9D8B030D-6E8A-4147-A177-3AD203B41FA5}">
                      <a16:colId xmlns:a16="http://schemas.microsoft.com/office/drawing/2014/main" val="3864917959"/>
                    </a:ext>
                  </a:extLst>
                </a:gridCol>
              </a:tblGrid>
              <a:tr h="17386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ХАРАКТЕРИСТИКИ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МОДЕЛЬ ВНУТРЕННЕГО БЛОКА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GAC-07GH/in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GAC-09GH/in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GAC-12GH/in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GAC-18GH/in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GAC-24GH/in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71715"/>
                  </a:ext>
                </a:extLst>
              </a:tr>
              <a:tr h="1738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МОДЕЛЬ НАРУЖНОГО БЛОКА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GAC-07GH/out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GAC-09GH/out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GAC-12GH/out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GAC-18GH/out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GAC-24GH/out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646893"/>
                  </a:ext>
                </a:extLst>
              </a:tr>
              <a:tr h="17386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Мощность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i="1" u="none" strike="noStrike" dirty="0" err="1">
                          <a:effectLst/>
                        </a:rPr>
                        <a:t>btu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7000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9000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12000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18000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24000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654789"/>
                  </a:ext>
                </a:extLst>
              </a:tr>
              <a:tr h="1738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Площадь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Мин. – Макс.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м2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15 - 20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20 - 25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25 - 30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35 - 50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40 - 70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724856"/>
                  </a:ext>
                </a:extLst>
              </a:tr>
              <a:tr h="17386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Просветный </a:t>
                      </a:r>
                      <a:r>
                        <a:rPr lang="en-US" sz="1100" b="1" u="none" strike="noStrike" dirty="0">
                          <a:effectLst/>
                        </a:rPr>
                        <a:t>LED </a:t>
                      </a:r>
                      <a:r>
                        <a:rPr lang="ru-RU" sz="1100" b="1" u="none" strike="noStrike" dirty="0">
                          <a:effectLst/>
                        </a:rPr>
                        <a:t>дисплей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 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172814"/>
                  </a:ext>
                </a:extLst>
              </a:tr>
              <a:tr h="17386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Компрессор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 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Роторный,</a:t>
                      </a:r>
                      <a:r>
                        <a:rPr lang="ru-RU" sz="1100" u="none" strike="noStrike" baseline="0" dirty="0" smtClean="0">
                          <a:effectLst/>
                        </a:rPr>
                        <a:t> производства - </a:t>
                      </a:r>
                      <a:r>
                        <a:rPr lang="en-US" sz="1100" u="none" strike="noStrike" dirty="0" smtClean="0">
                          <a:effectLst/>
                        </a:rPr>
                        <a:t>RECHI </a:t>
                      </a:r>
                      <a:r>
                        <a:rPr lang="en-US" sz="1100" u="none" strike="noStrike" dirty="0">
                          <a:effectLst/>
                        </a:rPr>
                        <a:t>(Taiwan)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HITACHI</a:t>
                      </a:r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Japan</a:t>
                      </a:r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3458561"/>
                  </a:ext>
                </a:extLst>
              </a:tr>
              <a:tr h="17386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Тип хладагента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R410A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800500"/>
                  </a:ext>
                </a:extLst>
              </a:tr>
              <a:tr h="17386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Мощность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Охлаждение¹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кВт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2,05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2,64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3,52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5,28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7,03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5556374"/>
                  </a:ext>
                </a:extLst>
              </a:tr>
              <a:tr h="1738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Обогрев²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2,20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2,80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3,70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5,42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7,20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302251"/>
                  </a:ext>
                </a:extLst>
              </a:tr>
              <a:tr h="17386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Потребление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Охлаждение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кВт/ч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0,640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0,820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1,100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1,640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2,180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7434802"/>
                  </a:ext>
                </a:extLst>
              </a:tr>
              <a:tr h="1738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Обогрев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0,610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0,775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1,020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1,500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1,985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13684"/>
                  </a:ext>
                </a:extLst>
              </a:tr>
              <a:tr h="3477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Уровень шума внутреннего блока³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Выс./Сред./Низ.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дБ(А)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34/30/26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35/31/27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36/33/28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38/33/30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40/34/31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320280"/>
                  </a:ext>
                </a:extLst>
              </a:tr>
              <a:tr h="3477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Уровень шума наружного блока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 </a:t>
                      </a:r>
                      <a:endParaRPr lang="ru-RU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дБ(А)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080403"/>
                  </a:ext>
                </a:extLst>
              </a:tr>
              <a:tr h="3477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Масса Нетто</a:t>
                      </a:r>
                      <a:endParaRPr lang="ru-RU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Внутр</a:t>
                      </a:r>
                      <a:r>
                        <a:rPr lang="ru-R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/ наружный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кг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022968"/>
                  </a:ext>
                </a:extLst>
              </a:tr>
              <a:tr h="3477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Габаритные размеры</a:t>
                      </a:r>
                      <a:endParaRPr lang="ru-RU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Внутр</a:t>
                      </a:r>
                      <a:r>
                        <a:rPr lang="ru-R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/ наружный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см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69,8*25,5*19,0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/ 65,4*27,6*50,7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69,8*25,5*19,0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/ 65,4*27,6*50,7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77,7*25,0*20,1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/ 75,4*30,0*55,2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91,0*29,4*20,6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/ 81,7*32,8*55,3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91,0*29,4*20,6 / 88,6*35,7*60,5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7001738"/>
                  </a:ext>
                </a:extLst>
              </a:tr>
              <a:tr h="17386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Рабочий диапазон наружных температур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Охлаждение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°С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 0 ~ + 43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486281"/>
                  </a:ext>
                </a:extLst>
              </a:tr>
              <a:tr h="1738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Обогрев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-7 ~ + 24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691746"/>
                  </a:ext>
                </a:extLst>
              </a:tr>
              <a:tr h="1738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Дренаж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внутреннего блока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Сторона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Возможность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проложить как с 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левой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так и с 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правой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стороны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76528"/>
                  </a:ext>
                </a:extLst>
              </a:tr>
              <a:tr h="1738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Диаметр Газовой Трубы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3/8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” (</a:t>
                      </a:r>
                      <a:r>
                        <a:rPr lang="uk-UA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ф9.52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1/2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” (</a:t>
                      </a:r>
                      <a:r>
                        <a:rPr lang="uk-UA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ф12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5/8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” (</a:t>
                      </a:r>
                      <a:r>
                        <a:rPr lang="uk-UA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ф15.88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632108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6848" y="6737431"/>
            <a:ext cx="98173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rgbClr val="5C5C5C"/>
                </a:solidFill>
                <a:latin typeface="Calibri" panose="020F0502020204030204" pitchFamily="34" charset="0"/>
              </a:rPr>
              <a:t>Номинальные технические характеристики кондиционеров приведены при следующих параметрах окружающей среды:</a:t>
            </a:r>
          </a:p>
          <a:p>
            <a:r>
              <a:rPr lang="ru-RU" sz="8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*</a:t>
            </a:r>
            <a:r>
              <a:rPr lang="en-US" sz="8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 </a:t>
            </a:r>
            <a:r>
              <a:rPr lang="ru-RU" sz="8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1 </a:t>
            </a:r>
            <a:r>
              <a:rPr lang="ru-RU" sz="800" dirty="0">
                <a:solidFill>
                  <a:srgbClr val="5C5C5C"/>
                </a:solidFill>
                <a:latin typeface="Calibri" panose="020F0502020204030204" pitchFamily="34" charset="0"/>
              </a:rPr>
              <a:t>Режим охлаждения: внутренняя температура 27/19ºС (сухой / влажный термометр), наружная температура 35ºС</a:t>
            </a:r>
          </a:p>
          <a:p>
            <a:r>
              <a:rPr lang="ru-RU" sz="8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*</a:t>
            </a:r>
            <a:r>
              <a:rPr lang="en-US" sz="8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 </a:t>
            </a:r>
            <a:r>
              <a:rPr lang="ru-RU" sz="8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2 </a:t>
            </a:r>
            <a:r>
              <a:rPr lang="ru-RU" sz="800" dirty="0">
                <a:solidFill>
                  <a:srgbClr val="5C5C5C"/>
                </a:solidFill>
                <a:latin typeface="Calibri" panose="020F0502020204030204" pitchFamily="34" charset="0"/>
              </a:rPr>
              <a:t>Режим обогрева: внутренняя температура 20ºС (сухой термометр), наружная температура 7/6ºС (сухой / влажный термометр)</a:t>
            </a:r>
          </a:p>
          <a:p>
            <a:r>
              <a:rPr lang="ru-RU" sz="8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*</a:t>
            </a:r>
            <a:r>
              <a:rPr lang="en-US" sz="8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 </a:t>
            </a:r>
            <a:r>
              <a:rPr lang="ru-RU" sz="8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3 </a:t>
            </a:r>
            <a:r>
              <a:rPr lang="ru-RU" sz="800" dirty="0">
                <a:solidFill>
                  <a:srgbClr val="5C5C5C"/>
                </a:solidFill>
                <a:latin typeface="Calibri" panose="020F0502020204030204" pitchFamily="34" charset="0"/>
              </a:rPr>
              <a:t>Показания получены в результате испытаний в условиях безэховой камеры, в реальных условиях эксплуатации заявленные значения могут незначительно отличаться</a:t>
            </a:r>
          </a:p>
          <a:p>
            <a:r>
              <a:rPr lang="ru-RU" sz="800" dirty="0">
                <a:solidFill>
                  <a:srgbClr val="5C5C5C"/>
                </a:solidFill>
                <a:latin typeface="Calibri" panose="020F0502020204030204" pitchFamily="34" charset="0"/>
              </a:rPr>
              <a:t>Схема электропитания: напряжение </a:t>
            </a:r>
            <a:r>
              <a:rPr lang="ru-RU" sz="8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220-240В/50Гц; </a:t>
            </a:r>
            <a:r>
              <a:rPr lang="ru-RU" sz="800" dirty="0">
                <a:solidFill>
                  <a:srgbClr val="5C5C5C"/>
                </a:solidFill>
                <a:latin typeface="Calibri" panose="020F0502020204030204" pitchFamily="34" charset="0"/>
              </a:rPr>
              <a:t>подключение силового кабеля - внутренний блок (07-24 модель) </a:t>
            </a:r>
            <a:endParaRPr lang="en-US" sz="800" dirty="0" smtClean="0">
              <a:solidFill>
                <a:srgbClr val="5C5C5C"/>
              </a:solidFill>
              <a:latin typeface="Calibri" panose="020F0502020204030204" pitchFamily="34" charset="0"/>
            </a:endParaRPr>
          </a:p>
          <a:p>
            <a:r>
              <a:rPr lang="ru-RU" sz="8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Допустимая </a:t>
            </a:r>
            <a:r>
              <a:rPr lang="ru-RU" sz="800" dirty="0">
                <a:solidFill>
                  <a:srgbClr val="5C5C5C"/>
                </a:solidFill>
                <a:latin typeface="Calibri" panose="020F0502020204030204" pitchFamily="34" charset="0"/>
              </a:rPr>
              <a:t>длина трассы (перепад высот): 20(5) м.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1963" y="1498935"/>
            <a:ext cx="447491" cy="10401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771" y="1470074"/>
            <a:ext cx="3221581" cy="10670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166597">
            <a:off x="104369" y="1867429"/>
            <a:ext cx="93345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529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501" y="295647"/>
            <a:ext cx="564289" cy="697383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126126"/>
            <a:ext cx="10681341" cy="36915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112"/>
            <a:ext cx="10692481" cy="7561263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1326324" y="626071"/>
            <a:ext cx="8288678" cy="656088"/>
          </a:xfrm>
          <a:prstGeom prst="roundRect">
            <a:avLst/>
          </a:prstGeom>
          <a:solidFill>
            <a:srgbClr val="CFD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1072" y="626069"/>
            <a:ext cx="6903976" cy="656090"/>
          </a:xfrm>
          <a:effectLst/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800" b="1" spc="50" dirty="0" smtClean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  <a:t>«Inverter» </a:t>
            </a:r>
            <a:r>
              <a:rPr lang="ru-RU" sz="2800" b="1" spc="50" dirty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  <a:t>Кондиционеры</a:t>
            </a:r>
          </a:p>
        </p:txBody>
      </p:sp>
      <p:pic>
        <p:nvPicPr>
          <p:cNvPr id="4" name="Picture 2" descr="Y:\Без имени-1.pn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10704539" cy="504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Группа 12"/>
          <p:cNvGrpSpPr/>
          <p:nvPr/>
        </p:nvGrpSpPr>
        <p:grpSpPr>
          <a:xfrm>
            <a:off x="112544" y="145353"/>
            <a:ext cx="1093453" cy="1136806"/>
            <a:chOff x="0" y="24430"/>
            <a:chExt cx="1093453" cy="113680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24430"/>
              <a:ext cx="1093453" cy="1136806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3" descr="Y:\лого Будпостач.png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304" y="129004"/>
              <a:ext cx="868569" cy="9240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Прямоугольник 4"/>
          <p:cNvSpPr/>
          <p:nvPr/>
        </p:nvSpPr>
        <p:spPr>
          <a:xfrm>
            <a:off x="256848" y="6764863"/>
            <a:ext cx="98173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rgbClr val="5C5C5C"/>
                </a:solidFill>
                <a:latin typeface="Calibri" panose="020F0502020204030204" pitchFamily="34" charset="0"/>
              </a:rPr>
              <a:t>Номинальные технические характеристики кондиционеров приведены при следующих параметрах окружающей среды:</a:t>
            </a:r>
          </a:p>
          <a:p>
            <a:r>
              <a:rPr lang="ru-RU" sz="8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*</a:t>
            </a:r>
            <a:r>
              <a:rPr lang="en-US" sz="8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 </a:t>
            </a:r>
            <a:r>
              <a:rPr lang="ru-RU" sz="8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1 </a:t>
            </a:r>
            <a:r>
              <a:rPr lang="ru-RU" sz="800" dirty="0">
                <a:solidFill>
                  <a:srgbClr val="5C5C5C"/>
                </a:solidFill>
                <a:latin typeface="Calibri" panose="020F0502020204030204" pitchFamily="34" charset="0"/>
              </a:rPr>
              <a:t>Режим охлаждения: внутренняя температура 27/19ºС (сухой / влажный термометр), наружная температура 35ºС</a:t>
            </a:r>
          </a:p>
          <a:p>
            <a:r>
              <a:rPr lang="ru-RU" sz="8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*</a:t>
            </a:r>
            <a:r>
              <a:rPr lang="en-US" sz="8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 </a:t>
            </a:r>
            <a:r>
              <a:rPr lang="ru-RU" sz="8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2 </a:t>
            </a:r>
            <a:r>
              <a:rPr lang="ru-RU" sz="800" dirty="0">
                <a:solidFill>
                  <a:srgbClr val="5C5C5C"/>
                </a:solidFill>
                <a:latin typeface="Calibri" panose="020F0502020204030204" pitchFamily="34" charset="0"/>
              </a:rPr>
              <a:t>Режим обогрева: внутренняя температура 20ºС (сухой термометр), наружная температура 7/6ºС (сухой / влажный термометр)</a:t>
            </a:r>
          </a:p>
          <a:p>
            <a:r>
              <a:rPr lang="ru-RU" sz="8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*</a:t>
            </a:r>
            <a:r>
              <a:rPr lang="en-US" sz="8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 </a:t>
            </a:r>
            <a:r>
              <a:rPr lang="ru-RU" sz="8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3 </a:t>
            </a:r>
            <a:r>
              <a:rPr lang="ru-RU" sz="800" dirty="0">
                <a:solidFill>
                  <a:srgbClr val="5C5C5C"/>
                </a:solidFill>
                <a:latin typeface="Calibri" panose="020F0502020204030204" pitchFamily="34" charset="0"/>
              </a:rPr>
              <a:t>Показания получены в результате испытаний в условиях безэховой камеры, в реальных условиях эксплуатации заявленные значения могут незначительно отличаться</a:t>
            </a:r>
          </a:p>
          <a:p>
            <a:r>
              <a:rPr lang="ru-RU" sz="800" dirty="0">
                <a:solidFill>
                  <a:srgbClr val="5C5C5C"/>
                </a:solidFill>
                <a:latin typeface="Calibri" panose="020F0502020204030204" pitchFamily="34" charset="0"/>
              </a:rPr>
              <a:t>Схема электропитания: напряжение </a:t>
            </a:r>
            <a:r>
              <a:rPr lang="ru-RU" sz="8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220-240В/50Гц; </a:t>
            </a:r>
            <a:r>
              <a:rPr lang="ru-RU" sz="800" dirty="0">
                <a:solidFill>
                  <a:srgbClr val="5C5C5C"/>
                </a:solidFill>
                <a:latin typeface="Calibri" panose="020F0502020204030204" pitchFamily="34" charset="0"/>
              </a:rPr>
              <a:t>подключение силового кабеля - внутренний блок (07-24 модель) </a:t>
            </a:r>
            <a:endParaRPr lang="en-US" sz="800" dirty="0" smtClean="0">
              <a:solidFill>
                <a:srgbClr val="5C5C5C"/>
              </a:solidFill>
              <a:latin typeface="Calibri" panose="020F0502020204030204" pitchFamily="34" charset="0"/>
            </a:endParaRPr>
          </a:p>
          <a:p>
            <a:r>
              <a:rPr lang="ru-RU" sz="8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Допустимая </a:t>
            </a:r>
            <a:r>
              <a:rPr lang="ru-RU" sz="800" dirty="0">
                <a:solidFill>
                  <a:srgbClr val="5C5C5C"/>
                </a:solidFill>
                <a:latin typeface="Calibri" panose="020F0502020204030204" pitchFamily="34" charset="0"/>
              </a:rPr>
              <a:t>длина трассы (перепад высот): 20(5) м.</a:t>
            </a:r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471723"/>
              </p:ext>
            </p:extLst>
          </p:nvPr>
        </p:nvGraphicFramePr>
        <p:xfrm>
          <a:off x="893219" y="2748707"/>
          <a:ext cx="8845141" cy="4053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0343">
                  <a:extLst>
                    <a:ext uri="{9D8B030D-6E8A-4147-A177-3AD203B41FA5}">
                      <a16:colId xmlns:a16="http://schemas.microsoft.com/office/drawing/2014/main" val="3731537406"/>
                    </a:ext>
                  </a:extLst>
                </a:gridCol>
                <a:gridCol w="1410210">
                  <a:extLst>
                    <a:ext uri="{9D8B030D-6E8A-4147-A177-3AD203B41FA5}">
                      <a16:colId xmlns:a16="http://schemas.microsoft.com/office/drawing/2014/main" val="46399877"/>
                    </a:ext>
                  </a:extLst>
                </a:gridCol>
                <a:gridCol w="643585">
                  <a:extLst>
                    <a:ext uri="{9D8B030D-6E8A-4147-A177-3AD203B41FA5}">
                      <a16:colId xmlns:a16="http://schemas.microsoft.com/office/drawing/2014/main" val="1729893082"/>
                    </a:ext>
                  </a:extLst>
                </a:gridCol>
                <a:gridCol w="2593272">
                  <a:extLst>
                    <a:ext uri="{9D8B030D-6E8A-4147-A177-3AD203B41FA5}">
                      <a16:colId xmlns:a16="http://schemas.microsoft.com/office/drawing/2014/main" val="3766468631"/>
                    </a:ext>
                  </a:extLst>
                </a:gridCol>
                <a:gridCol w="2427731">
                  <a:extLst>
                    <a:ext uri="{9D8B030D-6E8A-4147-A177-3AD203B41FA5}">
                      <a16:colId xmlns:a16="http://schemas.microsoft.com/office/drawing/2014/main" val="2416816291"/>
                    </a:ext>
                  </a:extLst>
                </a:gridCol>
              </a:tblGrid>
              <a:tr h="17664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ХАРАКТЕРИСТИКИ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МОДЕЛЬ ВНУТРЕННЕГО БЛОКА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GAC-09GH-I/in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GAC-12GH-I/in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05244"/>
                  </a:ext>
                </a:extLst>
              </a:tr>
              <a:tr h="1766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МОДЕЛЬ НАРУЖНОГО БЛОКА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GAC-09GH-I/out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GAC-12GH-I/out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142418"/>
                  </a:ext>
                </a:extLst>
              </a:tr>
              <a:tr h="17664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Мощность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i="1" u="none" strike="noStrike" dirty="0" err="1">
                          <a:effectLst/>
                        </a:rPr>
                        <a:t>btu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9000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12000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5687699"/>
                  </a:ext>
                </a:extLst>
              </a:tr>
              <a:tr h="1766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Площадь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Мин.</a:t>
                      </a:r>
                      <a:r>
                        <a:rPr lang="ru-RU" sz="1100" i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Макс.</a:t>
                      </a:r>
                      <a:endParaRPr lang="ru-RU" sz="1100" i="1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м2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16 </a:t>
                      </a:r>
                      <a:r>
                        <a:rPr lang="en-US" sz="1100" u="none" strike="noStrike" dirty="0" smtClean="0">
                          <a:effectLst/>
                        </a:rPr>
                        <a:t>–</a:t>
                      </a:r>
                      <a:r>
                        <a:rPr lang="ru-RU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smtClean="0">
                          <a:effectLst/>
                        </a:rPr>
                        <a:t>25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24 </a:t>
                      </a:r>
                      <a:r>
                        <a:rPr lang="en-US" sz="1100" u="none" strike="noStrike" dirty="0" smtClean="0">
                          <a:effectLst/>
                        </a:rPr>
                        <a:t>-</a:t>
                      </a:r>
                      <a:r>
                        <a:rPr lang="ru-RU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smtClean="0">
                          <a:effectLst/>
                        </a:rPr>
                        <a:t>35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956726"/>
                  </a:ext>
                </a:extLst>
              </a:tr>
              <a:tr h="17664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Просветный </a:t>
                      </a:r>
                      <a:r>
                        <a:rPr lang="en-US" sz="1100" b="1" u="none" strike="noStrike" dirty="0">
                          <a:effectLst/>
                        </a:rPr>
                        <a:t>LED </a:t>
                      </a:r>
                      <a:r>
                        <a:rPr lang="ru-RU" sz="1100" b="1" u="none" strike="noStrike" dirty="0">
                          <a:effectLst/>
                        </a:rPr>
                        <a:t>дисплей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 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543718"/>
                  </a:ext>
                </a:extLst>
              </a:tr>
              <a:tr h="17664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Компрессор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 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Роторный,</a:t>
                      </a:r>
                      <a:r>
                        <a:rPr lang="ru-RU" sz="1100" u="none" strike="noStrike" baseline="0" dirty="0" smtClean="0">
                          <a:effectLst/>
                        </a:rPr>
                        <a:t> производства - </a:t>
                      </a:r>
                      <a:r>
                        <a:rPr lang="en-US" sz="1100" u="none" strike="noStrike" dirty="0" smtClean="0">
                          <a:effectLst/>
                        </a:rPr>
                        <a:t>RECHI (Taiwan)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774576"/>
                  </a:ext>
                </a:extLst>
              </a:tr>
              <a:tr h="17664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Тип хладагента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R410A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59480334"/>
                  </a:ext>
                </a:extLst>
              </a:tr>
              <a:tr h="17664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Мощность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Охлаждение¹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кВт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2,64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3,52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0938408"/>
                  </a:ext>
                </a:extLst>
              </a:tr>
              <a:tr h="1766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Обогрев²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2,78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812666"/>
                  </a:ext>
                </a:extLst>
              </a:tr>
              <a:tr h="17664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Потребление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Охлаждение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кВт/ч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0,820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1,090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850292"/>
                  </a:ext>
                </a:extLst>
              </a:tr>
              <a:tr h="1766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Обогрев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0,770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1,010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216425"/>
                  </a:ext>
                </a:extLst>
              </a:tr>
              <a:tr h="349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Уровень шума внутреннего блока³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Выс./Сред./Низ.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дБ(А)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35/30/24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36/30/24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9731869"/>
                  </a:ext>
                </a:extLst>
              </a:tr>
              <a:tr h="349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Уровень шума наружного блока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 </a:t>
                      </a:r>
                      <a:endParaRPr lang="ru-RU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дБ(А)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1152492"/>
                  </a:ext>
                </a:extLst>
              </a:tr>
              <a:tr h="349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Масса Нетто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Внутр</a:t>
                      </a:r>
                      <a:r>
                        <a:rPr lang="ru-R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/ наружный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Кг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/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25,5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/ 25,5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2051656"/>
                  </a:ext>
                </a:extLst>
              </a:tr>
              <a:tr h="349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Габаритные размеры</a:t>
                      </a:r>
                      <a:endParaRPr lang="ru-RU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Внутр</a:t>
                      </a:r>
                      <a:r>
                        <a:rPr lang="ru-R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/ наружный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см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69,8*25,5*19,0 / 75,4*30,0*55,2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77,7*25,0*20,1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/ 75,4*30,0*55,2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460910"/>
                  </a:ext>
                </a:extLst>
              </a:tr>
              <a:tr h="17664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Рабочий диапазон наружных температур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Охлаждение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°С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 0 ~ + 53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5162063"/>
                  </a:ext>
                </a:extLst>
              </a:tr>
              <a:tr h="1766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u="none" strike="noStrike" dirty="0">
                          <a:effectLst/>
                        </a:rPr>
                        <a:t>Обогрев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-15 ~ + 30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0607455"/>
                  </a:ext>
                </a:extLst>
              </a:tr>
              <a:tr h="1766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Дренаж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внутреннего блока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Сторона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Возможность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проложить как с 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левой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так и с 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правой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стороны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94426"/>
                  </a:ext>
                </a:extLst>
              </a:tr>
              <a:tr h="1766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Диаметр Газовой Трубы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3/8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” (</a:t>
                      </a:r>
                      <a:r>
                        <a:rPr lang="uk-UA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ф9.52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031415"/>
                  </a:ext>
                </a:extLst>
              </a:tr>
            </a:tbl>
          </a:graphicData>
        </a:graphic>
      </p:graphicFrame>
      <p:pic>
        <p:nvPicPr>
          <p:cNvPr id="19" name="Рисунок 1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507" y="1466176"/>
            <a:ext cx="1467327" cy="10790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735" y="1529551"/>
            <a:ext cx="418054" cy="9717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497" y="1490797"/>
            <a:ext cx="2874109" cy="10405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136467" y="626070"/>
            <a:ext cx="1061214" cy="656090"/>
          </a:xfrm>
          <a:prstGeom prst="rect">
            <a:avLst/>
          </a:prstGeom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166597">
            <a:off x="179937" y="1865516"/>
            <a:ext cx="93345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987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126126"/>
            <a:ext cx="10681341" cy="36915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58" y="0"/>
            <a:ext cx="10692481" cy="7561263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1326324" y="626071"/>
            <a:ext cx="9196312" cy="656088"/>
          </a:xfrm>
          <a:prstGeom prst="roundRect">
            <a:avLst/>
          </a:prstGeom>
          <a:solidFill>
            <a:srgbClr val="CFD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1072" y="626069"/>
            <a:ext cx="8973952" cy="656090"/>
          </a:xfrm>
          <a:effectLst/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spc="50" dirty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  <a:t>Дополнительная </a:t>
            </a:r>
            <a:r>
              <a:rPr lang="ru-RU" sz="2800" b="1" spc="50" dirty="0" smtClean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  <a:t>информация</a:t>
            </a:r>
            <a:endParaRPr lang="ru-RU" sz="2800" b="1" spc="50" dirty="0">
              <a:ln w="11430"/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Picture 2" descr="Y:\Без имени-1.pn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10704539" cy="504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Группа 12"/>
          <p:cNvGrpSpPr/>
          <p:nvPr/>
        </p:nvGrpSpPr>
        <p:grpSpPr>
          <a:xfrm>
            <a:off x="112544" y="145353"/>
            <a:ext cx="1093453" cy="1136806"/>
            <a:chOff x="0" y="24430"/>
            <a:chExt cx="1093453" cy="113680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24430"/>
              <a:ext cx="1093453" cy="1136806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3" descr="Y:\лого Будпостач.pn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304" y="129004"/>
              <a:ext cx="868569" cy="9240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Прямоугольник 2"/>
          <p:cNvSpPr/>
          <p:nvPr/>
        </p:nvSpPr>
        <p:spPr>
          <a:xfrm>
            <a:off x="256848" y="1641946"/>
            <a:ext cx="10121592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Кондиционеры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GRUNHELM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изготовляются на заводе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десятилетия работы на рынке потребительской электроники компания накопила серьезный опыт в различных сегментах рынка бытовой техники. На сегодняшний день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TCL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Сorporation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одним из ведущих производителей: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Телевизоров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Холодильников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Мобильных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ЖК-панелей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Стиральных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Систем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кондиционирования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воздуха</a:t>
            </a:r>
          </a:p>
          <a:p>
            <a:endParaRPr lang="uk-UA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Начала свою работу в 1999 году и на данный момент входит в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ТОП 3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производителей Кондиционеров в Китае, по критериям: 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уровень качества выпускаемой продукции.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изготовляемых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единиц/год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10 млн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Глобальное присутствие в мире (собственные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Alcatel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Thomson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Линии полностью автоматизированы, участие человека снижено до минимума. Каждая единица выпускаемая с конвейера проходит ряд тестов. </a:t>
            </a:r>
          </a:p>
          <a:p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ТМ которые производятся или же производились на данном заводе: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SATURN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ERGO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LEBERG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LUBERG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LIBERTON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OLMO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OSAKA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DAIKO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SENSEI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C&amp;H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BALLU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 предоставлена заводом за 2017год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38652" y="1397530"/>
            <a:ext cx="3992894" cy="250194"/>
          </a:xfrm>
          <a:prstGeom prst="rect">
            <a:avLst/>
          </a:prstGeom>
          <a:noFill/>
        </p:spPr>
        <p:txBody>
          <a:bodyPr wrap="square" lIns="80133" tIns="40067" rIns="80133" bIns="40067" rtlCol="0">
            <a:spAutoFit/>
          </a:bodyPr>
          <a:lstStyle/>
          <a:p>
            <a:pPr marL="0" marR="0" lvl="0" indent="0" algn="ctr" defTabSz="801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b="1" dirty="0" smtClean="0">
                <a:solidFill>
                  <a:srgbClr val="FF0000"/>
                </a:solidFill>
                <a:latin typeface="Arial Black" pitchFamily="34" charset="0"/>
              </a:rPr>
              <a:t>ЗАВОД ИЗГОТОВИТЕЛЬ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21197" y="5803181"/>
            <a:ext cx="3992894" cy="250194"/>
          </a:xfrm>
          <a:prstGeom prst="rect">
            <a:avLst/>
          </a:prstGeom>
          <a:noFill/>
        </p:spPr>
        <p:txBody>
          <a:bodyPr wrap="square" lIns="80133" tIns="40067" rIns="80133" bIns="40067" rtlCol="0">
            <a:spAutoFit/>
          </a:bodyPr>
          <a:lstStyle/>
          <a:p>
            <a:pPr marL="0" marR="0" lvl="0" indent="0" algn="ctr" defTabSz="801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b="1" dirty="0" smtClean="0">
                <a:solidFill>
                  <a:srgbClr val="FF0000"/>
                </a:solidFill>
                <a:latin typeface="Arial Black" pitchFamily="34" charset="0"/>
              </a:rPr>
              <a:t>КОМПРЕССОР</a:t>
            </a:r>
            <a:endParaRPr lang="ru-RU" sz="11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74303" y="6063829"/>
            <a:ext cx="101215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наших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кондиционерах серии </a:t>
            </a: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On/Off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Inverter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установлены Компрессора производства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RECHI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Тайвань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HITACHI</a:t>
            </a:r>
            <a:r>
              <a:rPr lang="uk-UA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Япония</a:t>
            </a:r>
            <a:r>
              <a:rPr lang="uk-UA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endParaRPr lang="uk-UA" sz="1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Фабрика</a:t>
            </a:r>
            <a:r>
              <a:rPr lang="uk-UA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RECHI</a:t>
            </a:r>
            <a:r>
              <a:rPr lang="uk-UA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числе трех крупнейших производителей компрессоров в мире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Основные производственные мощности размещены в Китае с 2000 года. 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58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одготовка к Осени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10447</TotalTime>
  <Words>1179</Words>
  <Application>Microsoft Office PowerPoint</Application>
  <PresentationFormat>Произвольный</PresentationFormat>
  <Paragraphs>253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Times New Roman</vt:lpstr>
      <vt:lpstr>Подготовка к Осени</vt:lpstr>
      <vt:lpstr>КОНДИЦИОНЕРЫ                                                                   ТМ «GRUNHELM»</vt:lpstr>
      <vt:lpstr>Настенный кондиционер (сплит-система)</vt:lpstr>
      <vt:lpstr>Настенный кондиционер (сплит-система)</vt:lpstr>
      <vt:lpstr>«On/Off» Кондиционеры</vt:lpstr>
      <vt:lpstr>«Inverter» Кондиционеры</vt:lpstr>
      <vt:lpstr>Дополнительная информация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СЕЗОННЫЕ ПРОДУКТЫ</dc:title>
  <dc:creator>Admin</dc:creator>
  <cp:lastModifiedBy>Денис Онилов</cp:lastModifiedBy>
  <cp:revision>671</cp:revision>
  <dcterms:created xsi:type="dcterms:W3CDTF">2014-08-22T05:57:17Z</dcterms:created>
  <dcterms:modified xsi:type="dcterms:W3CDTF">2019-03-12T08:35:21Z</dcterms:modified>
</cp:coreProperties>
</file>