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5" r:id="rId3"/>
    <p:sldId id="276" r:id="rId4"/>
    <p:sldId id="259" r:id="rId5"/>
    <p:sldId id="263" r:id="rId6"/>
    <p:sldId id="260" r:id="rId7"/>
    <p:sldId id="264" r:id="rId8"/>
    <p:sldId id="261" r:id="rId9"/>
    <p:sldId id="265" r:id="rId10"/>
    <p:sldId id="262" r:id="rId11"/>
    <p:sldId id="266" r:id="rId12"/>
    <p:sldId id="270" r:id="rId13"/>
    <p:sldId id="272" r:id="rId14"/>
    <p:sldId id="271" r:id="rId15"/>
    <p:sldId id="274" r:id="rId16"/>
  </p:sldIdLst>
  <p:sldSz cx="10691813" cy="7559675"/>
  <p:notesSz cx="6858000" cy="9144000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488" y="72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1"/>
            <a:ext cx="10685126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36587"/>
            <a:ext cx="10685126" cy="7560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827321"/>
              </p:ext>
            </p:extLst>
          </p:nvPr>
        </p:nvGraphicFramePr>
        <p:xfrm>
          <a:off x="377354" y="5127861"/>
          <a:ext cx="9991392" cy="236525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9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6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85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2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45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143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14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72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1С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Модель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Статическая контрастность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Разъёмы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объёмного звука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Процессор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2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87908/87909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GTV43T2FS</a:t>
                      </a:r>
                      <a:endParaRPr lang="en-US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1200:1</a:t>
                      </a:r>
                      <a:endParaRPr lang="en-US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RF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x RJ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USB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HDMI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(HDCP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　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Version:1.4)</a:t>
                      </a: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x Coax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VGA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ПК-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Audio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CVBS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Component video (YPBPR)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аналоговий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цифровой)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Dolby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Surround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(4-х ядерный ) 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564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х968х86 мм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616х968х240 мм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200x200 mm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5345906" y="1540046"/>
            <a:ext cx="4752528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</a:t>
            </a:r>
            <a:b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</a:t>
            </a:r>
            <a:r>
              <a:rPr lang="en-US" sz="3600" b="1" i="1" dirty="0" smtClean="0">
                <a:latin typeface="Arial Black" panose="020B0A04020102020204" pitchFamily="34" charset="0"/>
              </a:rPr>
              <a:t>43</a:t>
            </a:r>
            <a:r>
              <a:rPr lang="uk-UA" sz="3600" b="1" i="1" dirty="0" smtClean="0">
                <a:latin typeface="Arial Black" panose="020B0A04020102020204" pitchFamily="34" charset="0"/>
              </a:rPr>
              <a:t>T2</a:t>
            </a:r>
            <a:r>
              <a:rPr lang="en-US" sz="3600" b="1" i="1" dirty="0" smtClean="0">
                <a:latin typeface="Arial Black" panose="020B0A04020102020204" pitchFamily="34" charset="0"/>
              </a:rPr>
              <a:t>FS</a:t>
            </a:r>
            <a:r>
              <a:rPr lang="uk-UA" sz="3600" b="1" i="1" dirty="0" smtClean="0">
                <a:latin typeface="Arial Black" panose="020B0A04020102020204" pitchFamily="34" charset="0"/>
              </a:rPr>
              <a:t> 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17914" y="2670100"/>
            <a:ext cx="525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IPS </a:t>
            </a:r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атрица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atin typeface="Arial Black" panose="020B0A04020102020204" pitchFamily="34" charset="0"/>
              </a:rPr>
              <a:t>Samsung</a:t>
            </a:r>
            <a:r>
              <a:rPr lang="en-US" sz="2400" dirty="0"/>
              <a:t> </a:t>
            </a:r>
            <a:endParaRPr lang="uk-UA" sz="24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" t="77113" r="30474" b="-3010"/>
          <a:stretch/>
        </p:blipFill>
        <p:spPr>
          <a:xfrm>
            <a:off x="453102" y="3089288"/>
            <a:ext cx="9861356" cy="9785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5" t="83278" r="347" b="4693"/>
          <a:stretch/>
        </p:blipFill>
        <p:spPr>
          <a:xfrm>
            <a:off x="495366" y="3851845"/>
            <a:ext cx="9701540" cy="10985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85666" y="4800132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90" y="107429"/>
            <a:ext cx="3456384" cy="333734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" y="2438965"/>
            <a:ext cx="945094" cy="5846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6" y="2205580"/>
            <a:ext cx="1193362" cy="85417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468062" y="611485"/>
            <a:ext cx="931166" cy="10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3698" y="1835621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3350" y="1331565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</a:t>
            </a:r>
            <a:r>
              <a:rPr lang="en-US" sz="2400" b="1" i="1" dirty="0" smtClean="0">
                <a:latin typeface="Arial Black" panose="020B0A04020102020204" pitchFamily="34" charset="0"/>
              </a:rPr>
              <a:t>43</a:t>
            </a:r>
            <a:r>
              <a:rPr lang="uk-UA" sz="2400" b="1" i="1" dirty="0" smtClean="0">
                <a:latin typeface="Arial Black" panose="020B0A04020102020204" pitchFamily="34" charset="0"/>
              </a:rPr>
              <a:t>T2</a:t>
            </a:r>
            <a:r>
              <a:rPr lang="en-US" sz="2400" b="1" i="1" dirty="0" smtClean="0">
                <a:latin typeface="Arial Black" panose="020B0A04020102020204" pitchFamily="34" charset="0"/>
              </a:rPr>
              <a:t>FS</a:t>
            </a:r>
            <a:r>
              <a:rPr lang="uk-UA" sz="2400" b="1" i="1" dirty="0" smtClean="0"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12208" y="2076928"/>
            <a:ext cx="9814991" cy="5663349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 телевизора  43 с   узкой черной рамкой, которая визуально увеличивает экран.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-Максимально разрешение   экрана </a:t>
            </a:r>
            <a:r>
              <a:rPr lang="uk-UA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1920х1080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отвечает стандартам высокой четкости</a:t>
            </a:r>
          </a:p>
          <a:p>
            <a:pPr algn="ctr" defTabSz="883306">
              <a:lnSpc>
                <a:spcPts val="1700"/>
              </a:lnSpc>
            </a:pPr>
            <a:r>
              <a:rPr lang="ru-RU" sz="1764" b="1" u="sng" dirty="0">
                <a:solidFill>
                  <a:srgbClr val="FF0000"/>
                </a:solidFill>
              </a:rPr>
              <a:t>"Широкий угол обзора (178° / 178°)"</a:t>
            </a:r>
          </a:p>
          <a:p>
            <a:pPr defTabSz="883306">
              <a:lnSpc>
                <a:spcPts val="1700"/>
              </a:lnSpc>
            </a:pPr>
            <a:r>
              <a:rPr lang="ru-RU" sz="1764" b="1" u="sng" dirty="0"/>
              <a:t>IPS матрица — усовершенствованная технология жидкокристаллических экранов, обладающая  углами обзора (178 градусов) и более качественной передачей цветов и яркостью. , IPS матрицей можно четко видеть даже под прямыми солнечными лучами и под любым углом.</a:t>
            </a:r>
            <a:endParaRPr lang="ru-RU" sz="1764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специальная подставка, так и специальное крепление на задней части корпуса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100000:1 дает красивую красочную картинку с хорошей цветопередачей.</a:t>
            </a:r>
          </a:p>
          <a:p>
            <a:pPr defTabSz="883306">
              <a:lnSpc>
                <a:spcPts val="1700"/>
              </a:lnSpc>
            </a:pPr>
            <a:endParaRPr lang="ru-RU" sz="154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GTV43T2FS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накопителей. </a:t>
            </a:r>
          </a:p>
          <a:p>
            <a:pPr algn="ctr" defTabSz="883306">
              <a:lnSpc>
                <a:spcPts val="1700"/>
              </a:lnSpc>
            </a:pP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Смарт-телевизор работает на ОС </a:t>
            </a:r>
            <a:r>
              <a:rPr lang="ru-RU" sz="176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 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Объем внутренней памяти составляет 8Гб,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 Объем оперативной – 1ГБ , можно хранить фотографии и видеоролики непосредственно в телевизоре и просматривать их в любой момент. 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записать любимые телепрограммы на USB-накопитель, ставить на паузу и перематывать телевизионный эфир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 полноценный USB медиа-плеер для просмотра видео и фото многих форматов с внешних USB-накопителей.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Два динамика по 10Вт, которыми оснащен телевизор, создают стереоэффект</a:t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</a:t>
            </a:r>
            <a:r>
              <a:rPr lang="ru-RU" sz="1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83306"/>
            <a:r>
              <a:rPr lang="ru-RU" sz="1213" dirty="0"/>
              <a:t/>
            </a:r>
            <a:br>
              <a:rPr lang="ru-RU" sz="1213" dirty="0"/>
            </a:br>
            <a:r>
              <a:rPr lang="ru-RU" sz="1213" dirty="0"/>
              <a:t/>
            </a:r>
            <a:br>
              <a:rPr lang="ru-RU" sz="1213" dirty="0"/>
            </a:br>
            <a:endParaRPr lang="ru-RU" sz="121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36587"/>
            <a:ext cx="10685126" cy="7560000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5345906" y="1475581"/>
            <a:ext cx="4752528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</a:t>
            </a:r>
            <a:b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</a:t>
            </a:r>
            <a:r>
              <a:rPr lang="en-US" sz="3600" b="1" i="1" dirty="0" smtClean="0">
                <a:latin typeface="Arial Black" panose="020B0A04020102020204" pitchFamily="34" charset="0"/>
              </a:rPr>
              <a:t>50UHD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8802290" y="1475580"/>
            <a:ext cx="931166" cy="103772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14136"/>
              </p:ext>
            </p:extLst>
          </p:nvPr>
        </p:nvGraphicFramePr>
        <p:xfrm>
          <a:off x="233338" y="4838393"/>
          <a:ext cx="10104789" cy="24780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10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1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29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712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6487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648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1262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8126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0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9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0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код 1С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Модель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Статическая контрастность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</a:t>
                      </a:r>
                      <a:r>
                        <a:rPr lang="uk-UA" sz="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</a:t>
                      </a:r>
                      <a:r>
                        <a:rPr lang="uk-UA" sz="8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экрана</a:t>
                      </a:r>
                      <a:r>
                        <a:rPr lang="uk-UA" sz="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8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Разъёмы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Оперативна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память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Встроенная память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Тип матрицы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Формати</a:t>
                      </a: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Процессор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Частота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развертки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панели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: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99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89172/89173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GTV50UHD, UHD(4K)</a:t>
                      </a:r>
                      <a:endParaRPr lang="en-US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4000:1</a:t>
                      </a:r>
                      <a:endParaRPr lang="en-US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3840x2160</a:t>
                      </a:r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(4R ULTRA HD)</a:t>
                      </a:r>
                      <a:endParaRPr lang="uk-UA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AV In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Component video (YPBPR)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HDMI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(HDCP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MS Gothic"/>
                          <a:ea typeface="Calibri"/>
                          <a:cs typeface="MS Gothic"/>
                        </a:rPr>
                        <a:t>　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Version:1.4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VGA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RF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2)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х ПК-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Audio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1*USB 2.0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1*USB 3.0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x RJ45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x Coax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</a:t>
                      </a:r>
                      <a:r>
                        <a:rPr lang="uk-UA" sz="800" b="1" dirty="0" err="1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віхід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на навушники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800" dirty="0">
                          <a:solidFill>
                            <a:srgbClr val="201F1C"/>
                          </a:solidFill>
                          <a:effectLst/>
                          <a:latin typeface="Calibri"/>
                          <a:ea typeface="Calibri"/>
                          <a:cs typeface="*Calibri-5722-Identity-H"/>
                        </a:rPr>
                        <a:t> 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597" marR="7559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19:</a:t>
                      </a:r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аналоговий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цифровой)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ГБ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Відео: 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avi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mkv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/mp4/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vob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Аудіо: mp3/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/m4a</a:t>
                      </a:r>
                      <a:b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Фото: </a:t>
                      </a:r>
                      <a:b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jpg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jpeg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png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 </a:t>
                      </a:r>
                      <a:r>
                        <a:rPr lang="ru-RU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A53 (4-х ядерный ) 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Гц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665х1129х88 мм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713х1129х260 мм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200х200 </a:t>
                      </a:r>
                      <a:r>
                        <a:rPr lang="ru-RU" sz="9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" y="251445"/>
            <a:ext cx="3701471" cy="23338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4"/>
          <a:stretch/>
        </p:blipFill>
        <p:spPr>
          <a:xfrm>
            <a:off x="593378" y="3609692"/>
            <a:ext cx="9430531" cy="9622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4" b="26623"/>
          <a:stretch/>
        </p:blipFill>
        <p:spPr>
          <a:xfrm>
            <a:off x="449362" y="2627709"/>
            <a:ext cx="9430531" cy="9646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7" t="78308" r="42645" b="-1812"/>
          <a:stretch/>
        </p:blipFill>
        <p:spPr>
          <a:xfrm>
            <a:off x="4059717" y="755501"/>
            <a:ext cx="1286189" cy="122074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185666" y="4512100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3698" y="2035039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81610" y="151797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</a:t>
            </a:r>
            <a:r>
              <a:rPr lang="en-US" sz="2400" b="1" i="1" dirty="0" smtClean="0">
                <a:latin typeface="Arial Black" panose="020B0A04020102020204" pitchFamily="34" charset="0"/>
              </a:rPr>
              <a:t>50UHD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2208" y="2294936"/>
            <a:ext cx="9814991" cy="5445341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 телевизора  50  с   узкой черной рамкой, которая визуально увеличивает экран.</a:t>
            </a:r>
            <a:r>
              <a:rPr lang="ru-RU" sz="1543" i="1" dirty="0"/>
              <a:t> Супер быстрый 4K телевизор, благодаря </a:t>
            </a:r>
            <a:r>
              <a:rPr lang="ru-RU" sz="1543" i="1" dirty="0" err="1"/>
              <a:t>четырехядерному</a:t>
            </a:r>
            <a:r>
              <a:rPr lang="ru-RU" sz="1543" i="1" dirty="0"/>
              <a:t> процессору.</a:t>
            </a: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/>
              <a:t>                                                        </a:t>
            </a:r>
            <a:r>
              <a:rPr lang="ru-RU" sz="1764" b="1" u="sng" dirty="0">
                <a:solidFill>
                  <a:srgbClr val="FF0000"/>
                </a:solidFill>
              </a:rPr>
              <a:t>"Широкий угол обзора (176° / 176°)"</a:t>
            </a:r>
          </a:p>
          <a:p>
            <a:pPr defTabSz="883306">
              <a:lnSpc>
                <a:spcPts val="1700"/>
              </a:lnSpc>
            </a:pPr>
            <a:r>
              <a:rPr lang="ru-RU" sz="1543" b="1" i="1" dirty="0"/>
              <a:t>Разрешение в 4к (</a:t>
            </a:r>
            <a:r>
              <a:rPr lang="en-US" sz="1543" b="1" i="1" dirty="0"/>
              <a:t>UHD) -</a:t>
            </a:r>
            <a:r>
              <a:rPr lang="ru-RU" sz="1543" b="1" i="1" dirty="0"/>
              <a:t>оптимизирует качество изображения и обеспечивает плавную передачу сцен с невероятной детализацией и глубиной</a:t>
            </a:r>
            <a:r>
              <a:rPr lang="en-US" sz="1543" b="1" i="1" dirty="0"/>
              <a:t>,</a:t>
            </a:r>
            <a:r>
              <a:rPr lang="ru-RU" sz="1543" b="1" i="1" dirty="0"/>
              <a:t> яркие оттенки  белого и глубокими оттенками черного</a:t>
            </a: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специальная подставка, так и специальное крепление на задней части корпуса</a:t>
            </a:r>
          </a:p>
          <a:p>
            <a:pPr defTabSz="883306">
              <a:lnSpc>
                <a:spcPts val="1700"/>
              </a:lnSpc>
            </a:pPr>
            <a:endParaRPr lang="ru-RU" sz="154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543" b="1" dirty="0" smtClean="0"/>
              <a:t>GTV50UHD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накопителей. </a:t>
            </a:r>
          </a:p>
          <a:p>
            <a:pPr algn="ctr" defTabSz="883306">
              <a:lnSpc>
                <a:spcPts val="1700"/>
              </a:lnSpc>
            </a:pP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Смарт-телевизор работает на ОС </a:t>
            </a:r>
            <a:r>
              <a:rPr lang="ru-RU" sz="176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 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Объем внутренней памяти составляет 8Гб,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 Объем оперативной – 1,5 ГБ , можно хранить фотографии и видеоролики непосредственно в телевизоре и просматривать их в любой момент. 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записать любимые телепрограммы на USB-накопитель, ставить на паузу и перематывать телевизионный эфир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 полноценный USB медиа-плеер для просмотра видео и фото многих форматов с внешних USB-накопителей.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Два динамика по 10Вт, которыми оснащен телевизор, создают стереоэффект</a:t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</a:t>
            </a:r>
            <a:r>
              <a:rPr lang="ru-RU" sz="1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83306"/>
            <a:r>
              <a:rPr lang="ru-RU" sz="1213" dirty="0"/>
              <a:t/>
            </a:r>
            <a:br>
              <a:rPr lang="ru-RU" sz="1213" dirty="0"/>
            </a:br>
            <a:r>
              <a:rPr lang="ru-RU" sz="1213" dirty="0"/>
              <a:t/>
            </a:r>
            <a:br>
              <a:rPr lang="ru-RU" sz="1213" dirty="0"/>
            </a:br>
            <a:endParaRPr lang="ru-RU" sz="121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0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36587"/>
            <a:ext cx="10685126" cy="7560000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5345906" y="1331565"/>
            <a:ext cx="4752528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</a:t>
            </a:r>
            <a:b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</a:t>
            </a:r>
            <a:r>
              <a:rPr lang="en-US" sz="3600" b="1" i="1" dirty="0" smtClean="0">
                <a:latin typeface="Arial Black" panose="020B0A04020102020204" pitchFamily="34" charset="0"/>
              </a:rPr>
              <a:t>55UHD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8802290" y="1259557"/>
            <a:ext cx="931166" cy="10377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" t="27821" r="-702" b="54433"/>
          <a:stretch/>
        </p:blipFill>
        <p:spPr>
          <a:xfrm>
            <a:off x="521370" y="3537684"/>
            <a:ext cx="9562989" cy="9622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4" b="26623"/>
          <a:stretch/>
        </p:blipFill>
        <p:spPr>
          <a:xfrm>
            <a:off x="449362" y="2673588"/>
            <a:ext cx="9430531" cy="9646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7" t="78308" r="42645" b="-1812"/>
          <a:stretch/>
        </p:blipFill>
        <p:spPr>
          <a:xfrm>
            <a:off x="4059717" y="755501"/>
            <a:ext cx="1286189" cy="12207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85666" y="4440092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57009"/>
              </p:ext>
            </p:extLst>
          </p:nvPr>
        </p:nvGraphicFramePr>
        <p:xfrm>
          <a:off x="353915" y="4823591"/>
          <a:ext cx="9983982" cy="255664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8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97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6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7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848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409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409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833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833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2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99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4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код 1С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Модель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Статическая контрастность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</a:t>
                      </a:r>
                      <a:r>
                        <a:rPr lang="uk-UA" sz="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</a:t>
                      </a:r>
                      <a:r>
                        <a:rPr lang="uk-UA" sz="8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экрана</a:t>
                      </a:r>
                      <a:r>
                        <a:rPr lang="uk-UA" sz="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8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Разъёмы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Оперативна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память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Встроенная память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Тип матрицы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Формати</a:t>
                      </a: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Процессор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Частота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развертки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панели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7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84075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GTV5</a:t>
                      </a:r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UHD, UHD(4K)</a:t>
                      </a:r>
                      <a:endParaRPr lang="en-US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4000:1</a:t>
                      </a:r>
                      <a:endParaRPr lang="en-US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8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3840x2160</a:t>
                      </a:r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(4R ULTRA HD)</a:t>
                      </a:r>
                      <a:endParaRPr lang="uk-UA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AV In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Component video (YPBPR)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HDMI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(HDCP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MS Gothic"/>
                          <a:ea typeface="Calibri"/>
                          <a:cs typeface="MS Gothic"/>
                        </a:rPr>
                        <a:t>　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Version:1.4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VGA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х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RF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2)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х ПК-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Audio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1*USB 2.0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1*USB 3.0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x RJ45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 x Coax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1*</a:t>
                      </a:r>
                      <a:r>
                        <a:rPr lang="uk-UA" sz="800" b="1" dirty="0" err="1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віхід</a:t>
                      </a:r>
                      <a:r>
                        <a:rPr lang="uk-UA" sz="800" b="1" dirty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 на </a:t>
                      </a:r>
                      <a:r>
                        <a:rPr lang="uk-UA" sz="800" b="1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навушники </a:t>
                      </a:r>
                      <a:endParaRPr lang="uk-UA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597" marR="7559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19:</a:t>
                      </a:r>
                      <a:r>
                        <a:rPr lang="ru-RU" sz="800" b="1" i="1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аналоговий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цифровой)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ru-RU" sz="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</a:t>
                      </a:r>
                      <a:endParaRPr lang="ru-RU" sz="8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ГБ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</a:t>
                      </a:r>
                    </a:p>
                    <a:p>
                      <a:pPr marL="0" algn="ctr" defTabSz="914400" rtl="0" eaLnBrk="1" fontAlgn="b" latinLnBrk="0" hangingPunct="1"/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Відео: 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avi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mkv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/mp4/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vob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Аудіо: mp3/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/m4a</a:t>
                      </a:r>
                      <a:b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Фото: </a:t>
                      </a:r>
                      <a:b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jpg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jpeg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</a:t>
                      </a: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png</a:t>
                      </a: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 </a:t>
                      </a:r>
                      <a:r>
                        <a:rPr lang="ru-RU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A53 (4-х ядерный ) 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uk-UA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  <a:r>
                        <a:rPr lang="uk-UA" sz="9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Гц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1253 х738х83 мм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1253х791х305 мм</a:t>
                      </a:r>
                      <a:endParaRPr lang="ru-RU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en-US" sz="9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9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400х200 мм</a:t>
                      </a:r>
                      <a:endParaRPr lang="uk-UA" sz="9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5" y="221375"/>
            <a:ext cx="3744417" cy="24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3698" y="2035039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81610" y="151797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</a:t>
            </a:r>
            <a:r>
              <a:rPr lang="en-US" sz="2400" b="1" i="1" dirty="0" smtClean="0">
                <a:latin typeface="Arial Black" panose="020B0A04020102020204" pitchFamily="34" charset="0"/>
              </a:rPr>
              <a:t>55UHD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2208" y="2366944"/>
            <a:ext cx="9814991" cy="5445341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 телевизора  55  с   узкой черной рамкой, которая визуально увеличивает экран.</a:t>
            </a:r>
            <a:r>
              <a:rPr lang="ru-RU" sz="1543" i="1" dirty="0"/>
              <a:t> Супер быстрый 4K телевизор, благодаря </a:t>
            </a:r>
            <a:r>
              <a:rPr lang="ru-RU" sz="1543" i="1" dirty="0" err="1"/>
              <a:t>четырехядерному</a:t>
            </a:r>
            <a:r>
              <a:rPr lang="ru-RU" sz="1543" i="1" dirty="0"/>
              <a:t> процессору.</a:t>
            </a: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/>
              <a:t>                                                        </a:t>
            </a:r>
            <a:r>
              <a:rPr lang="ru-RU" sz="1764" b="1" u="sng" dirty="0">
                <a:solidFill>
                  <a:srgbClr val="FF0000"/>
                </a:solidFill>
              </a:rPr>
              <a:t>"Широкий угол обзора (176° / 176°)"</a:t>
            </a:r>
          </a:p>
          <a:p>
            <a:pPr defTabSz="883306">
              <a:lnSpc>
                <a:spcPts val="1700"/>
              </a:lnSpc>
            </a:pPr>
            <a:r>
              <a:rPr lang="ru-RU" sz="1543" b="1" i="1" dirty="0"/>
              <a:t>Разрешение в 4к (</a:t>
            </a:r>
            <a:r>
              <a:rPr lang="en-US" sz="1543" b="1" i="1" dirty="0"/>
              <a:t>UHD) -</a:t>
            </a:r>
            <a:r>
              <a:rPr lang="ru-RU" sz="1543" b="1" i="1" dirty="0"/>
              <a:t>оптимизирует качество изображения и обеспечивает плавную передачу сцен с невероятной детализацией и глубиной</a:t>
            </a:r>
            <a:r>
              <a:rPr lang="en-US" sz="1543" b="1" i="1" dirty="0"/>
              <a:t>,</a:t>
            </a:r>
            <a:r>
              <a:rPr lang="ru-RU" sz="1543" b="1" i="1" dirty="0"/>
              <a:t> яркие оттенки  белого и глубокими оттенками черного</a:t>
            </a: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/>
              <a:t/>
            </a:r>
            <a:br>
              <a:rPr lang="ru-RU" sz="1543" dirty="0"/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специальная подставка, так и специальное крепление на задней части корпуса</a:t>
            </a:r>
          </a:p>
          <a:p>
            <a:pPr defTabSz="883306">
              <a:lnSpc>
                <a:spcPts val="1700"/>
              </a:lnSpc>
            </a:pPr>
            <a:endParaRPr lang="ru-RU" sz="154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43" b="1" dirty="0"/>
              <a:t>GTV5</a:t>
            </a:r>
            <a:r>
              <a:rPr lang="ru-RU" sz="1543" b="1" dirty="0"/>
              <a:t>5</a:t>
            </a:r>
            <a:r>
              <a:rPr lang="en-US" sz="1543" b="1" dirty="0"/>
              <a:t>UHD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накопителей. </a:t>
            </a:r>
          </a:p>
          <a:p>
            <a:pPr algn="ctr" defTabSz="883306">
              <a:lnSpc>
                <a:spcPts val="1700"/>
              </a:lnSpc>
            </a:pP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Смарт-телевизор работает на ОС </a:t>
            </a:r>
            <a:r>
              <a:rPr lang="ru-RU" sz="176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 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Объем внутренней памяти составляет 8Гб,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 Объем оперативной – 1,5 ГБ , можно хранить фотографии и видеоролики непосредственно в телевизоре и просматривать их в любой момент. 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записать любимые телепрограммы на USB-накопитель, ставить на паузу и перематывать телевизионный эфир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 полноценный USB медиа-плеер для просмотра видео и фото многих форматов с внешних USB-накопителей.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Два динамика по 10Вт, которыми оснащен телевизор, создают стереоэффект</a:t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</a:t>
            </a:r>
            <a:r>
              <a:rPr lang="ru-RU" sz="1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83306"/>
            <a:r>
              <a:rPr lang="ru-RU" sz="1213" dirty="0"/>
              <a:t/>
            </a:r>
            <a:br>
              <a:rPr lang="ru-RU" sz="1213" dirty="0"/>
            </a:br>
            <a:r>
              <a:rPr lang="ru-RU" sz="1213" dirty="0"/>
              <a:t/>
            </a:r>
            <a:br>
              <a:rPr lang="ru-RU" sz="1213" dirty="0"/>
            </a:br>
            <a:endParaRPr lang="ru-RU" sz="121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2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37594" y="1763613"/>
            <a:ext cx="547690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>
              <a:defRPr/>
            </a:pPr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ОБЩИЕ</a:t>
            </a:r>
            <a:r>
              <a:rPr lang="en-US" sz="14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ХАРАКТЕРИСТИКИ </a:t>
            </a:r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И </a:t>
            </a:r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ПРЕИМУЩЕСТВА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8410" y="1979637"/>
            <a:ext cx="9814991" cy="6118794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  <a:defRPr/>
            </a:pP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Телевизоры </a:t>
            </a:r>
            <a:r>
              <a:rPr lang="en-US" sz="15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en-US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производятся на одном из крупнейших заводов в Китае, на котором производятся как известные бренды так и </a:t>
            </a:r>
            <a:r>
              <a:rPr lang="en-US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бренды, широко представленные на нашем рынке.</a:t>
            </a:r>
          </a:p>
          <a:p>
            <a:pPr defTabSz="883306">
              <a:lnSpc>
                <a:spcPts val="1700"/>
              </a:lnSpc>
              <a:defRPr/>
            </a:pP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комплектующей </a:t>
            </a:r>
            <a:r>
              <a:rPr lang="en-US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</a:t>
            </a: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 является матрица. Матрицы производятся на отдельных заводах. </a:t>
            </a:r>
          </a:p>
          <a:p>
            <a:pPr defTabSz="883306">
              <a:lnSpc>
                <a:spcPts val="1700"/>
              </a:lnSpc>
              <a:defRPr/>
            </a:pPr>
            <a:r>
              <a:rPr lang="ru-RU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телевизорах </a:t>
            </a:r>
            <a:r>
              <a:rPr lang="en-US" sz="1543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en-US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матрицы, произведенные на заводах </a:t>
            </a:r>
            <a:r>
              <a:rPr lang="en-US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Samsung </a:t>
            </a:r>
            <a:r>
              <a:rPr lang="ru-RU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ru-RU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ru-RU" sz="154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50 диагонали и выше)!</a:t>
            </a:r>
          </a:p>
          <a:p>
            <a:pPr defTabSz="883306">
              <a:lnSpc>
                <a:spcPts val="1700"/>
              </a:lnSpc>
              <a:defRPr/>
            </a:pPr>
            <a:endParaRPr lang="en-US" sz="154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  <a:defRPr/>
            </a:pPr>
            <a:r>
              <a:rPr lang="ru-RU" sz="154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 выполнена в дизайне </a:t>
            </a:r>
            <a:r>
              <a:rPr lang="en-US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Black </a:t>
            </a: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тонкой рамочкой, что визуально увеличивает экран. </a:t>
            </a:r>
          </a:p>
          <a:p>
            <a:pPr defTabSz="883306">
              <a:lnSpc>
                <a:spcPts val="1700"/>
              </a:lnSpc>
              <a:defRPr/>
            </a:pPr>
            <a:r>
              <a:rPr lang="ru-RU" sz="15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тонкий и легкий, что соответствует современным требованиям и тенденциям.</a:t>
            </a: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модели имеют широкой угол обзора - </a:t>
            </a:r>
            <a:r>
              <a:rPr lang="ru-RU" sz="1543" b="1" u="sng" dirty="0">
                <a:solidFill>
                  <a:srgbClr val="FF0000"/>
                </a:solidFill>
              </a:rPr>
              <a:t>178°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 диагональю </a:t>
            </a:r>
            <a:r>
              <a:rPr lang="en-US" sz="154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sz="154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4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54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дюйма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разрешение 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 – 1366 x 768</a:t>
            </a: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 диагональю 40 и 43 дюйма имеют разрешение 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HD – 1920 x 1080</a:t>
            </a: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украинского и русского меню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(большинство конкурентов только русское)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модели имеют </a:t>
            </a:r>
            <a:r>
              <a:rPr lang="ru-RU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встроенную поддержку DVB-T2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благодаря которой подключив обычную уличную или домашнюю антенну можно принимать и смотреть более 27 каналов в цифровом качестве.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со 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TV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на </a:t>
            </a:r>
            <a:r>
              <a:rPr lang="ru-RU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 новой платформе </a:t>
            </a:r>
            <a:r>
              <a:rPr lang="en-US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 7.1</a:t>
            </a:r>
            <a:r>
              <a:rPr lang="ru-RU" sz="154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 конкурентов 4,1, 4,4 и 6,0). На практике это качественно сказывается на скорости работы с приложениями.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модели со 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TV </a:t>
            </a:r>
            <a:r>
              <a:rPr lang="ru-RU" sz="154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комплектуются дополнительным </a:t>
            </a:r>
            <a:r>
              <a:rPr lang="en-US" sz="154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154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пультом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конкурентов нет такой опции) для комфортной работы в интернете, с приложениями и набирания текста.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модели имеют </a:t>
            </a:r>
            <a:r>
              <a:rPr lang="ru-RU" sz="154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 систему 2х10 Вт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создающую объёмный звук (конкуренты зачастую используют один динамик, в лучшем случае 2 х 8 Вт)</a:t>
            </a:r>
          </a:p>
          <a:p>
            <a:pPr defTabSz="883306">
              <a:defRPr/>
            </a:pPr>
            <a:endParaRPr lang="ru-RU" sz="154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defRPr/>
            </a:pPr>
            <a:r>
              <a:rPr lang="ru-RU" sz="1213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213" dirty="0">
                <a:solidFill>
                  <a:prstClr val="black"/>
                </a:solidFill>
                <a:latin typeface="Calibri"/>
              </a:rPr>
            </a:br>
            <a:r>
              <a:rPr lang="ru-RU" sz="1213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213" dirty="0">
                <a:solidFill>
                  <a:prstClr val="black"/>
                </a:solidFill>
                <a:latin typeface="Calibri"/>
              </a:rPr>
            </a:br>
            <a:endParaRPr lang="ru-RU" sz="1213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3418" y="1216538"/>
            <a:ext cx="8928992" cy="619083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>
              <a:lnSpc>
                <a:spcPts val="2000"/>
              </a:lnSpc>
              <a:defRPr/>
            </a:pPr>
            <a:r>
              <a:rPr lang="ru-RU" sz="2400" b="1" i="1" dirty="0" smtClean="0">
                <a:solidFill>
                  <a:srgbClr val="930D2D"/>
                </a:solidFill>
                <a:latin typeface="Arial Black" panose="020B0A04020102020204" pitchFamily="34" charset="0"/>
              </a:rPr>
              <a:t>ТЕЛЕВИЗОРЫ: </a:t>
            </a:r>
            <a:r>
              <a:rPr lang="en-US" sz="2400" b="1" i="1" dirty="0" smtClean="0">
                <a:solidFill>
                  <a:srgbClr val="930D2D"/>
                </a:solidFill>
                <a:latin typeface="Arial Black" panose="020B0A04020102020204" pitchFamily="34" charset="0"/>
              </a:rPr>
              <a:t>HD, FUL HD, ULTRA HD</a:t>
            </a:r>
            <a:endParaRPr lang="ru-RU" sz="2400" b="1" i="1" dirty="0">
              <a:solidFill>
                <a:srgbClr val="930D2D"/>
              </a:solidFill>
              <a:latin typeface="Arial Black" panose="020B0A04020102020204" pitchFamily="34" charset="0"/>
            </a:endParaRPr>
          </a:p>
          <a:p>
            <a:pPr algn="ctr" defTabSz="883306">
              <a:lnSpc>
                <a:spcPts val="2000"/>
              </a:lnSpc>
              <a:defRPr/>
            </a:pPr>
            <a:r>
              <a:rPr lang="en-US" sz="2400" b="1" i="1" dirty="0" smtClean="0">
                <a:solidFill>
                  <a:srgbClr val="930D2D"/>
                </a:solidFill>
                <a:latin typeface="Arial Black" panose="020B0A04020102020204" pitchFamily="34" charset="0"/>
              </a:rPr>
              <a:t>(Smart </a:t>
            </a:r>
            <a:r>
              <a:rPr lang="en-US" sz="2400" b="1" i="1" dirty="0">
                <a:solidFill>
                  <a:srgbClr val="930D2D"/>
                </a:solidFill>
                <a:latin typeface="Arial Black" panose="020B0A04020102020204" pitchFamily="34" charset="0"/>
              </a:rPr>
              <a:t>TV)</a:t>
            </a:r>
            <a:endParaRPr lang="ru-RU" sz="2400" b="1" i="1" dirty="0">
              <a:solidFill>
                <a:srgbClr val="930D2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18" y="-81997"/>
            <a:ext cx="10916918" cy="7723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" y="124451"/>
            <a:ext cx="4375264" cy="47227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2337" y="1499167"/>
            <a:ext cx="4340634" cy="1111258"/>
          </a:xfrm>
          <a:effectLst/>
        </p:spPr>
        <p:txBody>
          <a:bodyPr>
            <a:noAutofit/>
          </a:bodyPr>
          <a:lstStyle/>
          <a:p>
            <a:pPr>
              <a:lnSpc>
                <a:spcPts val="3576"/>
              </a:lnSpc>
            </a:pPr>
            <a:r>
              <a:rPr lang="en-US" sz="3678" b="1" i="1" spc="50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3678" b="1" i="1" spc="50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78" b="1" i="1" spc="50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78" b="1" i="1" spc="50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en-US" sz="3678" b="1" i="1" dirty="0" smtClean="0">
                <a:latin typeface="Arial Black" panose="020B0A04020102020204" pitchFamily="34" charset="0"/>
              </a:rPr>
              <a:t>GTV24T2</a:t>
            </a:r>
            <a:endParaRPr lang="uk-UA" sz="3678" b="1" i="1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43143" y="5398379"/>
          <a:ext cx="10238829" cy="18204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6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43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2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40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83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04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1С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Модель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Разрешением экрана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Разъёмы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объёмного звука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10" marR="8810" marT="93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91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87910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/87911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73" marR="9173" marT="9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GTV24T2</a:t>
                      </a:r>
                      <a:r>
                        <a:rPr lang="uk-UA" sz="1000" b="1" dirty="0" smtClean="0"/>
                        <a:t> 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73" marR="9173" marT="9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1366x768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73" marR="9173" marT="973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RF (T2)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USB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 HDMI(HDCP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Version:1.4)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</a:t>
                      </a:r>
                      <a:r>
                        <a:rPr lang="uk-UA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Coax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Вихід на навушники 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810" marR="8810" marT="9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(аналоговый + цифровой)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Dolby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Surround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556,5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340,6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83,8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мм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7237" marR="772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481х728х205</a:t>
                      </a:r>
                      <a:r>
                        <a:rPr lang="ru-RU" sz="1000" b="1" i="1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мм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810" marR="8810" marT="9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200x100</a:t>
                      </a:r>
                      <a:r>
                        <a:rPr lang="en-US" sz="10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mm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810" marR="8810" marT="9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345908" y="2646028"/>
            <a:ext cx="5370614" cy="47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39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uk-UA" sz="1839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атрица</a:t>
            </a:r>
            <a:r>
              <a:rPr lang="uk-UA" sz="1839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39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uk-UA" sz="1839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9" b="1" dirty="0">
                <a:latin typeface="Arial Black" panose="020B0A04020102020204" pitchFamily="34" charset="0"/>
              </a:rPr>
              <a:t>Samsung</a:t>
            </a:r>
            <a:r>
              <a:rPr lang="en-US" sz="2452" dirty="0"/>
              <a:t> </a:t>
            </a:r>
            <a:endParaRPr lang="uk-UA" sz="2452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07" y="4115393"/>
            <a:ext cx="1465720" cy="10491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4463066" y="3044139"/>
            <a:ext cx="951366" cy="10602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38806" y="5104099"/>
            <a:ext cx="4570369" cy="285960"/>
          </a:xfrm>
          <a:prstGeom prst="rect">
            <a:avLst/>
          </a:prstGeom>
          <a:noFill/>
        </p:spPr>
        <p:txBody>
          <a:bodyPr wrap="square" lIns="90248" tIns="45124" rIns="90248" bIns="45124" rtlCol="0">
            <a:spAutoFit/>
          </a:bodyPr>
          <a:lstStyle/>
          <a:p>
            <a:pPr algn="ctr" defTabSz="902480"/>
            <a:r>
              <a:rPr lang="ru-RU" sz="1239" b="1" dirty="0">
                <a:latin typeface="Arial Black" pitchFamily="34" charset="0"/>
              </a:rPr>
              <a:t>ТЕХНИЧЕСКИЕ  ХАРАКТЕРИСТИКИ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38605" r="15485" b="34329"/>
          <a:stretch/>
        </p:blipFill>
        <p:spPr>
          <a:xfrm>
            <a:off x="5548981" y="3194454"/>
            <a:ext cx="5032992" cy="1351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28"/>
          <a:stretch/>
        </p:blipFill>
        <p:spPr>
          <a:xfrm>
            <a:off x="343144" y="261469"/>
            <a:ext cx="461296" cy="2348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9"/>
          <a:stretch/>
        </p:blipFill>
        <p:spPr>
          <a:xfrm>
            <a:off x="2981909" y="4293919"/>
            <a:ext cx="7734613" cy="9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1"/>
            <a:ext cx="10685126" cy="75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4" y="202064"/>
            <a:ext cx="4282367" cy="46224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98" y="1547589"/>
            <a:ext cx="4248472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GTV32T2 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93975"/>
              </p:ext>
            </p:extLst>
          </p:nvPr>
        </p:nvGraphicFramePr>
        <p:xfrm>
          <a:off x="377355" y="5364013"/>
          <a:ext cx="9813347" cy="17818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9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67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23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19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31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91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1С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Модель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Разрешением экрана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Разъёмы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объёмного звука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1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87902/87903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1" dirty="0" smtClean="0"/>
                        <a:t>GTV32T2 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1366x768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RF (T2)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USB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 HDMI(HDCP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Version:1.4)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</a:t>
                      </a:r>
                      <a:r>
                        <a:rPr lang="uk-UA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Coax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CVBS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Вихід на навушники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 video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YPBPR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(аналоговый + цифровой)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Dolby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Surround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430х728х86 </a:t>
                      </a:r>
                      <a:r>
                        <a:rPr lang="ru-RU" sz="10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мм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481х728х205</a:t>
                      </a:r>
                      <a:r>
                        <a:rPr lang="ru-RU" sz="1000" b="1" i="1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мм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100x100</a:t>
                      </a:r>
                      <a:r>
                        <a:rPr lang="en-US" sz="10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mm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345906" y="2670100"/>
            <a:ext cx="525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атрица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atin typeface="Arial Black" panose="020B0A04020102020204" pitchFamily="34" charset="0"/>
              </a:rPr>
              <a:t>Samsung</a:t>
            </a:r>
            <a:r>
              <a:rPr lang="en-US" sz="2400" dirty="0"/>
              <a:t> </a:t>
            </a:r>
            <a:endParaRPr lang="uk-UA" sz="24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3" t="-1995" r="23535" b="79914"/>
          <a:stretch/>
        </p:blipFill>
        <p:spPr>
          <a:xfrm>
            <a:off x="5489923" y="2987749"/>
            <a:ext cx="4824535" cy="11539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4" t="2632" b="85339"/>
          <a:stretch/>
        </p:blipFill>
        <p:spPr>
          <a:xfrm>
            <a:off x="2825626" y="3977398"/>
            <a:ext cx="7704856" cy="1098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4" y="4108268"/>
            <a:ext cx="1434599" cy="1026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4481810" y="3059757"/>
            <a:ext cx="931166" cy="10377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85666" y="5075981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73698" y="2107047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90379" y="2411685"/>
            <a:ext cx="9408055" cy="4652944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популярный размер телевизора  - это 32 диагональ с узкой черной рамкой, которая визуально увеличивает экран.</a:t>
            </a:r>
          </a:p>
          <a:p>
            <a:pPr defTabSz="883306">
              <a:lnSpc>
                <a:spcPts val="1700"/>
              </a:lnSpc>
            </a:pPr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 экрана 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1366 х 768</a:t>
            </a:r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83306">
              <a:lnSpc>
                <a:spcPts val="1700"/>
              </a:lnSpc>
            </a:pPr>
            <a:r>
              <a:rPr lang="ru-RU" sz="1543" b="1" u="sng" dirty="0">
                <a:solidFill>
                  <a:srgbClr val="FF0000"/>
                </a:solidFill>
              </a:rPr>
              <a:t>"Широкий угол обзора (178° / 178°)“</a:t>
            </a:r>
            <a:endParaRPr lang="en-US" sz="1543" b="1" u="sng" dirty="0">
              <a:solidFill>
                <a:srgbClr val="FF0000"/>
              </a:solidFill>
            </a:endParaRPr>
          </a:p>
          <a:p>
            <a:pPr algn="ctr" defTabSz="883306">
              <a:lnSpc>
                <a:spcPts val="1700"/>
              </a:lnSpc>
            </a:pPr>
            <a:r>
              <a:rPr lang="ru-RU" sz="1543" b="1" u="sng" dirty="0"/>
              <a:t>МАТРИЦА VA легко обеспечивает лучшую эффективность в трёх из наиболее важных характеристик: </a:t>
            </a:r>
            <a:r>
              <a:rPr lang="ru-RU" sz="1764" b="1" u="sng" dirty="0"/>
              <a:t>уровень чёрного, контрастность и равномерность чёрного цвета.</a:t>
            </a:r>
            <a:endParaRPr lang="ru-RU" sz="1764" b="1" u="sng" dirty="0">
              <a:solidFill>
                <a:srgbClr val="FF0000"/>
              </a:solidFill>
            </a:endParaRPr>
          </a:p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модель обладает небольшими габаритами, размещение предусмотрено как на специальной подставке, так и на стене благодаря специальному креплению на задней части корпуса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100000:1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дает красивую красочную картинку с хорошей цветопередачей.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GTV32T2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накопителей, что придает устройству широкие мультимедийные возможности. 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-Два динамика по 10Вт, которыми оснащен телевизор, создают стереоэффект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качестве.</a:t>
            </a:r>
          </a:p>
          <a:p>
            <a:pPr defTabSz="883306"/>
            <a:endParaRPr lang="ru-RU" sz="1323" b="1" i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73350" y="1475581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GTV32T2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1"/>
            <a:ext cx="10685126" cy="7560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035039"/>
              </p:ext>
            </p:extLst>
          </p:nvPr>
        </p:nvGraphicFramePr>
        <p:xfrm>
          <a:off x="449361" y="5387606"/>
          <a:ext cx="9713086" cy="16300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2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3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03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1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6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1С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Модель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Разрешением экрана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Разъёмы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объёмного звука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7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87906/87907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000" b="1" dirty="0" smtClean="0"/>
                        <a:t>GTV</a:t>
                      </a:r>
                      <a:r>
                        <a:rPr lang="en-US" sz="1000" b="1" dirty="0" smtClean="0"/>
                        <a:t>40</a:t>
                      </a:r>
                      <a:r>
                        <a:rPr lang="uk-UA" sz="1000" b="1" dirty="0" smtClean="0"/>
                        <a:t>T2</a:t>
                      </a:r>
                      <a:r>
                        <a:rPr lang="en-US" sz="1000" b="1" dirty="0" smtClean="0"/>
                        <a:t>F</a:t>
                      </a:r>
                      <a:r>
                        <a:rPr lang="uk-UA" sz="1000" b="1" dirty="0" smtClean="0"/>
                        <a:t>  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1920х1080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RF (T2)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USB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 HDMI(HDCP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Version:1.4)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</a:t>
                      </a:r>
                      <a:r>
                        <a:rPr lang="uk-UA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Coax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CVBS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х Вихід на навушники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 video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YPBPR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аналоговий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цифровой)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Dolby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Surround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521*905*84 мм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574*905*220 мм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200x100</a:t>
                      </a:r>
                      <a:r>
                        <a:rPr lang="en-US" sz="10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mm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5273898" y="1547589"/>
            <a:ext cx="4248472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</a:t>
            </a:r>
            <a:r>
              <a:rPr lang="en-US" sz="3600" b="1" i="1" dirty="0" smtClean="0">
                <a:latin typeface="Arial Black" panose="020B0A04020102020204" pitchFamily="34" charset="0"/>
              </a:rPr>
              <a:t>40</a:t>
            </a:r>
            <a:r>
              <a:rPr lang="uk-UA" sz="3600" b="1" i="1" dirty="0" smtClean="0">
                <a:latin typeface="Arial Black" panose="020B0A04020102020204" pitchFamily="34" charset="0"/>
              </a:rPr>
              <a:t>T2</a:t>
            </a:r>
            <a:r>
              <a:rPr lang="en-US" sz="3600" b="1" i="1" dirty="0" smtClean="0">
                <a:latin typeface="Arial Black" panose="020B0A04020102020204" pitchFamily="34" charset="0"/>
              </a:rPr>
              <a:t>F</a:t>
            </a:r>
            <a:r>
              <a:rPr lang="uk-UA" sz="3600" b="1" i="1" dirty="0" smtClean="0">
                <a:latin typeface="Arial Black" panose="020B0A04020102020204" pitchFamily="34" charset="0"/>
              </a:rPr>
              <a:t> 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45906" y="2670100"/>
            <a:ext cx="525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атрица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atin typeface="Arial Black" panose="020B0A04020102020204" pitchFamily="34" charset="0"/>
              </a:rPr>
              <a:t>Samsung</a:t>
            </a:r>
            <a:r>
              <a:rPr lang="en-US" sz="2400" dirty="0"/>
              <a:t> </a:t>
            </a:r>
            <a:endParaRPr lang="uk-UA" sz="24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5" t="48110" r="23581" b="28979"/>
          <a:stretch/>
        </p:blipFill>
        <p:spPr>
          <a:xfrm>
            <a:off x="5262567" y="3059757"/>
            <a:ext cx="4979883" cy="11973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9" t="52364" r="505" b="35607"/>
          <a:stretch/>
        </p:blipFill>
        <p:spPr>
          <a:xfrm>
            <a:off x="2681610" y="4121414"/>
            <a:ext cx="7704856" cy="10985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4481810" y="3059757"/>
            <a:ext cx="931166" cy="103772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85666" y="5075981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145077"/>
            <a:ext cx="3744416" cy="47148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4" y="4211885"/>
            <a:ext cx="1434599" cy="10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3698" y="2051645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73350" y="1475581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</a:t>
            </a:r>
            <a:r>
              <a:rPr lang="en-US" sz="2400" b="1" i="1" dirty="0" smtClean="0">
                <a:latin typeface="Arial Black" panose="020B0A04020102020204" pitchFamily="34" charset="0"/>
              </a:rPr>
              <a:t>40</a:t>
            </a:r>
            <a:r>
              <a:rPr lang="uk-UA" sz="2400" b="1" i="1" dirty="0" smtClean="0">
                <a:latin typeface="Arial Black" panose="020B0A04020102020204" pitchFamily="34" charset="0"/>
              </a:rPr>
              <a:t>T2</a:t>
            </a:r>
            <a:r>
              <a:rPr lang="en-US" sz="2400" b="1" i="1" dirty="0">
                <a:latin typeface="Arial Black" panose="020B0A04020102020204" pitchFamily="34" charset="0"/>
              </a:rPr>
              <a:t>F</a:t>
            </a:r>
            <a:r>
              <a:rPr lang="uk-UA" sz="2400" b="1" i="1" dirty="0" smtClean="0"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48229" y="2358611"/>
            <a:ext cx="9662474" cy="5597690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 телевизора 40 с   узкой черной рамкой, которая визуально увеличивает экран. 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-Максимально разрешение   экрана </a:t>
            </a:r>
            <a:r>
              <a:rPr lang="uk-UA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1920х1080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- высокая четкость обусловлена повышением детализации за счет увеличения количества пикселей матрицы экрана.</a:t>
            </a:r>
            <a:endParaRPr lang="en-US" sz="154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матрица обеспечивает детальное, контрастное изображение и хорошие углы обзора</a:t>
            </a:r>
          </a:p>
          <a:p>
            <a:pPr defTabSz="883306">
              <a:lnSpc>
                <a:spcPts val="1700"/>
              </a:lnSpc>
            </a:pPr>
            <a:endParaRPr lang="ru-RU" sz="176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3306">
              <a:lnSpc>
                <a:spcPts val="1700"/>
              </a:lnSpc>
            </a:pPr>
            <a:r>
              <a:rPr lang="ru-RU" sz="1543" b="1" u="sng" dirty="0">
                <a:solidFill>
                  <a:srgbClr val="FF0000"/>
                </a:solidFill>
              </a:rPr>
              <a:t>"Широкий угол обзора (17</a:t>
            </a:r>
            <a:r>
              <a:rPr lang="en-US" sz="1543" b="1" u="sng" dirty="0">
                <a:solidFill>
                  <a:srgbClr val="FF0000"/>
                </a:solidFill>
              </a:rPr>
              <a:t>6</a:t>
            </a:r>
            <a:r>
              <a:rPr lang="ru-RU" sz="1543" b="1" u="sng" dirty="0">
                <a:solidFill>
                  <a:srgbClr val="FF0000"/>
                </a:solidFill>
              </a:rPr>
              <a:t>° / </a:t>
            </a:r>
            <a:r>
              <a:rPr lang="en-US" sz="1543" b="1" u="sng" dirty="0">
                <a:solidFill>
                  <a:srgbClr val="FF0000"/>
                </a:solidFill>
              </a:rPr>
              <a:t>176</a:t>
            </a:r>
            <a:r>
              <a:rPr lang="ru-RU" sz="1543" b="1" u="sng" dirty="0">
                <a:solidFill>
                  <a:srgbClr val="FF0000"/>
                </a:solidFill>
              </a:rPr>
              <a:t>°)«</a:t>
            </a:r>
          </a:p>
          <a:p>
            <a:pPr algn="ctr" defTabSz="883306">
              <a:lnSpc>
                <a:spcPts val="1700"/>
              </a:lnSpc>
            </a:pPr>
            <a:r>
              <a:rPr lang="ru-RU" sz="1543" b="1" u="sng" dirty="0"/>
              <a:t>МАТРИЦА VA легко обеспечивает лучшую эффективность в трёх из наиболее важных характеристик: уровень чёрного, контрастность и равномерность чёрного цвета.</a:t>
            </a:r>
            <a:endParaRPr lang="ru-RU" sz="1543" b="1" u="sng" dirty="0">
              <a:solidFill>
                <a:srgbClr val="FF0000"/>
              </a:solidFill>
            </a:endParaRPr>
          </a:p>
          <a:p>
            <a:pPr algn="ctr" defTabSz="883306">
              <a:lnSpc>
                <a:spcPts val="1700"/>
              </a:lnSpc>
            </a:pPr>
            <a:endParaRPr lang="ru-RU" sz="1543" b="1" u="sng" dirty="0">
              <a:solidFill>
                <a:srgbClr val="FF0000"/>
              </a:solidFill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-Предусмотрена специальная подставка, так и специальное крепление на задней части корпуса 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Низкое время отклика 8,5 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обеспечит плавную картинку без рывков и мерцаний.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Контрастность 100000:1 дает красивую красочную картинку с хорошей цветопередачей.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GTV</a:t>
            </a:r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uk-UA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накопителей. В том числе, телевизор можно подключить к персональному компьютеру в качестве монитора.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-Два динамика по 10Вт, которыми оснащен телевизор, создают стереоэффект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качестве.</a:t>
            </a:r>
          </a:p>
          <a:p>
            <a:pPr defTabSz="883306"/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43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-36587"/>
            <a:ext cx="10685126" cy="756000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5345906" y="1540046"/>
            <a:ext cx="4752528" cy="108766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</a:t>
            </a:r>
            <a:br>
              <a:rPr lang="en-US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/>
            </a:r>
            <a:br>
              <a:rPr lang="en-US" sz="36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</a:br>
            <a:r>
              <a:rPr lang="uk-UA" sz="3600" b="1" i="1" dirty="0" smtClean="0">
                <a:latin typeface="Arial Black" panose="020B0A04020102020204" pitchFamily="34" charset="0"/>
              </a:rPr>
              <a:t>GTV32T2</a:t>
            </a:r>
            <a:r>
              <a:rPr lang="en-US" sz="3600" b="1" i="1" dirty="0" smtClean="0">
                <a:latin typeface="Arial Black" panose="020B0A04020102020204" pitchFamily="34" charset="0"/>
              </a:rPr>
              <a:t>FS</a:t>
            </a:r>
            <a:r>
              <a:rPr lang="uk-UA" sz="3600" b="1" i="1" dirty="0" smtClean="0">
                <a:latin typeface="Arial Black" panose="020B0A04020102020204" pitchFamily="34" charset="0"/>
              </a:rPr>
              <a:t> </a:t>
            </a:r>
            <a:endParaRPr lang="uk-UA" sz="3600" b="1" i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17914" y="2670100"/>
            <a:ext cx="525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атрица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b="1" dirty="0" err="1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atin typeface="Arial Black" panose="020B0A04020102020204" pitchFamily="34" charset="0"/>
              </a:rPr>
              <a:t>Samsung</a:t>
            </a:r>
            <a:r>
              <a:rPr lang="en-US" sz="2400" dirty="0"/>
              <a:t> </a:t>
            </a:r>
            <a:endParaRPr lang="uk-UA" sz="24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" t="19409" r="30126" b="54694"/>
          <a:stretch/>
        </p:blipFill>
        <p:spPr>
          <a:xfrm>
            <a:off x="500651" y="3161296"/>
            <a:ext cx="9861356" cy="9785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8" t="25625" r="-386" b="62346"/>
          <a:stretch/>
        </p:blipFill>
        <p:spPr>
          <a:xfrm>
            <a:off x="495366" y="3905390"/>
            <a:ext cx="9701540" cy="10985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51"/>
          <a:stretch/>
        </p:blipFill>
        <p:spPr>
          <a:xfrm>
            <a:off x="3879059" y="948014"/>
            <a:ext cx="931166" cy="1037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85666" y="4787949"/>
            <a:ext cx="4473329" cy="275849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213" b="1" dirty="0">
                <a:latin typeface="Arial Black" pitchFamily="34" charset="0"/>
              </a:rPr>
              <a:t>ТЕХНИЧЕСКИЕ  </a:t>
            </a:r>
            <a:r>
              <a:rPr lang="ru-RU" sz="1213" b="1" dirty="0" smtClean="0">
                <a:latin typeface="Arial Black" pitchFamily="34" charset="0"/>
              </a:rPr>
              <a:t>ХАРАКТЕРИСТИКИ</a:t>
            </a:r>
            <a:endParaRPr lang="ru-RU" sz="1213" b="1" dirty="0">
              <a:latin typeface="Arial Black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85991"/>
              </p:ext>
            </p:extLst>
          </p:nvPr>
        </p:nvGraphicFramePr>
        <p:xfrm>
          <a:off x="305345" y="5147989"/>
          <a:ext cx="10056662" cy="21986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6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78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778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78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12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1С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Модель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Разрешением экрана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Разъёмы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Формат экрана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Тип тюнера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объёмного звука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Процессор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подставки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Телевизор</a:t>
                      </a:r>
                      <a:r>
                        <a:rPr lang="uk-UA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uk-UA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подставкой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Крепление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VESA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3" marR="8623" marT="914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2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87904/87905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 GTV32T2FS</a:t>
                      </a:r>
                      <a:endParaRPr lang="en-US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1366x768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78" marR="8978" marT="9523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RF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x RJ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USB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HDMI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(HDCP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　</a:t>
                      </a:r>
                      <a:r>
                        <a:rPr lang="uk-UA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Version:1.4)</a:t>
                      </a: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x Coax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VGA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ПК-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Audio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CVBS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х 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Component video (YPBPR)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аналоговий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цифровой)</a:t>
                      </a:r>
                      <a:endParaRPr lang="uk-UA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ATV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DVB-Т/Т2/C)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Dolby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Surround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 </a:t>
                      </a:r>
                      <a:r>
                        <a:rPr lang="ru-RU" sz="1000" b="1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(4-х ядерный ) 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endParaRPr lang="ru-RU" sz="1000" b="1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430х728х86 мм</a:t>
                      </a:r>
                      <a:endParaRPr lang="uk-UA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481х728х205</a:t>
                      </a:r>
                      <a:r>
                        <a:rPr lang="ru-RU" sz="1000" b="1" i="1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00x100 mm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3" marR="8623" marT="91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08" y="2741652"/>
            <a:ext cx="923285" cy="5712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6" y="35421"/>
            <a:ext cx="3172581" cy="342456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30" y="2555701"/>
            <a:ext cx="1165824" cy="8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3698" y="1747007"/>
            <a:ext cx="3430248" cy="304638"/>
          </a:xfrm>
          <a:prstGeom prst="rect">
            <a:avLst/>
          </a:prstGeom>
          <a:noFill/>
        </p:spPr>
        <p:txBody>
          <a:bodyPr wrap="square" lIns="88332" tIns="44166" rIns="88332" bIns="44166" rtlCol="0">
            <a:spAutoFit/>
          </a:bodyPr>
          <a:lstStyle/>
          <a:p>
            <a:pPr algn="ctr" defTabSz="883306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</a:rPr>
              <a:t>ХАРАКТЕРИСТИКА МОДЕЛИ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3350" y="1259557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spc="49" dirty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LED </a:t>
            </a:r>
            <a:r>
              <a:rPr lang="ru-RU" sz="2400" b="1" i="1" spc="49" dirty="0" smtClean="0">
                <a:ln w="11430"/>
                <a:solidFill>
                  <a:srgbClr val="FF0000"/>
                </a:solidFill>
                <a:latin typeface="Arial Black" panose="020B0A04020102020204" pitchFamily="34" charset="0"/>
              </a:rPr>
              <a:t>ТЕЛЕВИЗОР</a:t>
            </a:r>
            <a:r>
              <a:rPr lang="en-US" sz="2400" b="1" i="1" spc="49" dirty="0" smtClean="0">
                <a:ln w="11430"/>
                <a:solidFill>
                  <a:srgbClr val="930D2D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 smtClean="0">
                <a:latin typeface="Arial Black" panose="020B0A04020102020204" pitchFamily="34" charset="0"/>
              </a:rPr>
              <a:t>GTV</a:t>
            </a:r>
            <a:r>
              <a:rPr lang="en-US" sz="2400" b="1" i="1" dirty="0" smtClean="0">
                <a:latin typeface="Arial Black" panose="020B0A04020102020204" pitchFamily="34" charset="0"/>
              </a:rPr>
              <a:t>32</a:t>
            </a:r>
            <a:r>
              <a:rPr lang="uk-UA" sz="2400" b="1" i="1" dirty="0" smtClean="0">
                <a:latin typeface="Arial Black" panose="020B0A04020102020204" pitchFamily="34" charset="0"/>
              </a:rPr>
              <a:t>T2</a:t>
            </a:r>
            <a:r>
              <a:rPr lang="en-US" sz="2400" b="1" i="1" dirty="0" smtClean="0">
                <a:latin typeface="Arial Black" panose="020B0A04020102020204" pitchFamily="34" charset="0"/>
              </a:rPr>
              <a:t>FS</a:t>
            </a:r>
            <a:r>
              <a:rPr lang="uk-UA" sz="2400" b="1" i="1" dirty="0" smtClean="0"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48229" y="1799991"/>
            <a:ext cx="9676500" cy="5796270"/>
          </a:xfrm>
          <a:prstGeom prst="rect">
            <a:avLst/>
          </a:prstGeom>
        </p:spPr>
        <p:txBody>
          <a:bodyPr wrap="square" lIns="88332" tIns="44166" rIns="88332" bIns="44166">
            <a:spAutoFit/>
          </a:bodyPr>
          <a:lstStyle/>
          <a:p>
            <a:pPr defTabSz="883306">
              <a:lnSpc>
                <a:spcPts val="1700"/>
              </a:lnSpc>
            </a:pP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популярный размер телевизора  - это 32 диагональ с узкой черной рамкой, которая визуально увеличивает экран. Максимально разрешение   экрана 1366 х 768</a:t>
            </a: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3306">
              <a:lnSpc>
                <a:spcPts val="1700"/>
              </a:lnSpc>
            </a:pP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b="1" u="sng" dirty="0">
                <a:solidFill>
                  <a:srgbClr val="FF0000"/>
                </a:solidFill>
              </a:rPr>
              <a:t>"Широкий угол обзора (178° / 178°)«</a:t>
            </a:r>
          </a:p>
          <a:p>
            <a:pPr algn="ctr" defTabSz="883306">
              <a:lnSpc>
                <a:spcPts val="1700"/>
              </a:lnSpc>
            </a:pPr>
            <a:r>
              <a:rPr lang="ru-RU" sz="1543" b="1" u="sng" dirty="0"/>
              <a:t>МАТРИЦА VA легко обеспечивает лучшую эффективность в трёх из наиболее важных характеристик: уровень чёрного, контрастность и равномерность чёрного цвета.</a:t>
            </a:r>
            <a:endParaRPr lang="ru-RU" sz="1543" b="1" u="sng" dirty="0">
              <a:solidFill>
                <a:srgbClr val="FF0000"/>
              </a:solidFill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специальная подставка, так и специальное крепление на задней части корпуса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время отклика, обеспечит плавную картинку без рывков и мерцаний.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100000:1 дает красивую красочную картинку с хорошей цветопередачей.</a:t>
            </a:r>
          </a:p>
          <a:p>
            <a:pPr defTabSz="883306">
              <a:lnSpc>
                <a:spcPts val="1700"/>
              </a:lnSpc>
            </a:pP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 </a:t>
            </a:r>
            <a:r>
              <a:rPr lang="en-US" sz="15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Grunhelm</a:t>
            </a:r>
            <a:r>
              <a:rPr lang="ru-RU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543" dirty="0"/>
              <a:t>GTV32T2FS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имеет, все необходимы разъемы и входы для подключения  кабелей, наушников и внешних накопителей. 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3306">
              <a:lnSpc>
                <a:spcPts val="1700"/>
              </a:lnSpc>
            </a:pP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Смарт-телевизор работает на ОС </a:t>
            </a:r>
            <a:r>
              <a:rPr lang="ru-RU" sz="176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7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 </a:t>
            </a:r>
          </a:p>
          <a:p>
            <a:pPr defTabSz="883306">
              <a:lnSpc>
                <a:spcPts val="1700"/>
              </a:lnSpc>
            </a:pPr>
            <a:r>
              <a:rPr lang="en-US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Объем внутренней памяти составляет 8Гб, </a:t>
            </a:r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Объем Оперативной – 1ГБ , можно хранить фотографии и видеоролики непосредственно в телевизоре и просматривать их в любой момент. 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записать любимые телепрограммы на USB-накопитель, ставить на паузу и перематывать телевизионный эфир</a:t>
            </a:r>
          </a:p>
          <a:p>
            <a:pPr marL="314982" indent="-314982" defTabSz="883306">
              <a:lnSpc>
                <a:spcPts val="1700"/>
              </a:lnSpc>
              <a:buFontTx/>
              <a:buChar char="-"/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 полноценный USB медиа-плеер для просмотра видео и фото многих форматов с внешних USB-накопителей.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Два динамика по 10Вт, которыми оснащен телевизор, создают стереоэффект</a:t>
            </a:r>
          </a:p>
          <a:p>
            <a:pPr defTabSz="883306">
              <a:lnSpc>
                <a:spcPts val="1700"/>
              </a:lnSpc>
            </a:pP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Встроенная поддержка DVB-T2, благодаря которой подключив обычную уличную или домашнюю антенну можно принимать и смотреть более 27 каналов в цифровом качестве.</a:t>
            </a:r>
          </a:p>
          <a:p>
            <a:pPr defTabSz="883306"/>
            <a:r>
              <a:rPr lang="ru-RU" sz="1543" dirty="0"/>
              <a:t/>
            </a:r>
            <a:br>
              <a:rPr lang="ru-RU" sz="1543" dirty="0"/>
            </a:br>
            <a:endParaRPr lang="ru-RU" sz="154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981</Words>
  <Application>Microsoft Office PowerPoint</Application>
  <PresentationFormat>Произвольный</PresentationFormat>
  <Paragraphs>441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MS Gothic</vt:lpstr>
      <vt:lpstr>*Calibri-5722-Identity-H</vt:lpstr>
      <vt:lpstr>Arial</vt:lpstr>
      <vt:lpstr>Arial Black</vt:lpstr>
      <vt:lpstr>Calibri</vt:lpstr>
      <vt:lpstr>Segoe UI</vt:lpstr>
      <vt:lpstr>Tahoma</vt:lpstr>
      <vt:lpstr>Times New Roman</vt:lpstr>
      <vt:lpstr>Тема Office</vt:lpstr>
      <vt:lpstr>Презентация PowerPoint</vt:lpstr>
      <vt:lpstr>Презентация PowerPoint</vt:lpstr>
      <vt:lpstr>LED ТЕЛЕВИЗОР GTV24T2</vt:lpstr>
      <vt:lpstr>LED ТЕЛЕВИЗОР GTV32T2 </vt:lpstr>
      <vt:lpstr>Презентация PowerPoint</vt:lpstr>
      <vt:lpstr>LED ТЕЛЕВИЗОР GTV40T2F </vt:lpstr>
      <vt:lpstr>Презентация PowerPoint</vt:lpstr>
      <vt:lpstr>LED ТЕЛЕВИЗОР GTV32T2FS </vt:lpstr>
      <vt:lpstr>Презентация PowerPoint</vt:lpstr>
      <vt:lpstr>LED ТЕЛЕВИЗОР GTV43T2FS </vt:lpstr>
      <vt:lpstr>Презентация PowerPoint</vt:lpstr>
      <vt:lpstr>LED ТЕЛЕВИЗОР GTV50UHD</vt:lpstr>
      <vt:lpstr>Презентация PowerPoint</vt:lpstr>
      <vt:lpstr>LED ТЕЛЕВИЗОР GTV55UHD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Антонина Мельник</dc:creator>
  <cp:lastModifiedBy>Светлана Долженко</cp:lastModifiedBy>
  <cp:revision>99</cp:revision>
  <dcterms:created xsi:type="dcterms:W3CDTF">2018-07-03T15:26:32Z</dcterms:created>
  <dcterms:modified xsi:type="dcterms:W3CDTF">2019-09-10T07:37:40Z</dcterms:modified>
</cp:coreProperties>
</file>