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37" r:id="rId3"/>
    <p:sldId id="391" r:id="rId4"/>
    <p:sldId id="385" r:id="rId5"/>
    <p:sldId id="387" r:id="rId6"/>
    <p:sldId id="441" r:id="rId7"/>
    <p:sldId id="389" r:id="rId8"/>
    <p:sldId id="299" r:id="rId9"/>
    <p:sldId id="301" r:id="rId10"/>
    <p:sldId id="302" r:id="rId11"/>
    <p:sldId id="325" r:id="rId12"/>
    <p:sldId id="327" r:id="rId13"/>
    <p:sldId id="328" r:id="rId14"/>
    <p:sldId id="364" r:id="rId15"/>
    <p:sldId id="383" r:id="rId16"/>
    <p:sldId id="423" r:id="rId17"/>
    <p:sldId id="442" r:id="rId18"/>
    <p:sldId id="378" r:id="rId19"/>
    <p:sldId id="443" r:id="rId20"/>
    <p:sldId id="444" r:id="rId21"/>
    <p:sldId id="445" r:id="rId22"/>
    <p:sldId id="446" r:id="rId23"/>
    <p:sldId id="447" r:id="rId24"/>
    <p:sldId id="448" r:id="rId25"/>
    <p:sldId id="449" r:id="rId26"/>
    <p:sldId id="450" r:id="rId27"/>
    <p:sldId id="451" r:id="rId28"/>
    <p:sldId id="452" r:id="rId29"/>
    <p:sldId id="453" r:id="rId30"/>
    <p:sldId id="454" r:id="rId31"/>
    <p:sldId id="274" r:id="rId32"/>
    <p:sldId id="273" r:id="rId33"/>
    <p:sldId id="275" r:id="rId34"/>
    <p:sldId id="338" r:id="rId35"/>
    <p:sldId id="294" r:id="rId36"/>
    <p:sldId id="339" r:id="rId37"/>
    <p:sldId id="365" r:id="rId38"/>
    <p:sldId id="366" r:id="rId39"/>
    <p:sldId id="404" r:id="rId40"/>
    <p:sldId id="355" r:id="rId41"/>
    <p:sldId id="395" r:id="rId42"/>
    <p:sldId id="357" r:id="rId43"/>
    <p:sldId id="358" r:id="rId44"/>
    <p:sldId id="359" r:id="rId45"/>
    <p:sldId id="344" r:id="rId46"/>
    <p:sldId id="345" r:id="rId47"/>
    <p:sldId id="276" r:id="rId48"/>
    <p:sldId id="321" r:id="rId49"/>
    <p:sldId id="341" r:id="rId50"/>
    <p:sldId id="309" r:id="rId51"/>
    <p:sldId id="348" r:id="rId52"/>
    <p:sldId id="425" r:id="rId53"/>
    <p:sldId id="430" r:id="rId54"/>
    <p:sldId id="431" r:id="rId55"/>
    <p:sldId id="432" r:id="rId56"/>
    <p:sldId id="433" r:id="rId57"/>
    <p:sldId id="434" r:id="rId58"/>
    <p:sldId id="346" r:id="rId59"/>
    <p:sldId id="398" r:id="rId60"/>
    <p:sldId id="347" r:id="rId61"/>
    <p:sldId id="386" r:id="rId62"/>
    <p:sldId id="380" r:id="rId63"/>
    <p:sldId id="388" r:id="rId64"/>
    <p:sldId id="379" r:id="rId65"/>
    <p:sldId id="354" r:id="rId66"/>
    <p:sldId id="272" r:id="rId67"/>
    <p:sldId id="279" r:id="rId68"/>
    <p:sldId id="312" r:id="rId69"/>
    <p:sldId id="342" r:id="rId70"/>
    <p:sldId id="343" r:id="rId71"/>
    <p:sldId id="311" r:id="rId72"/>
    <p:sldId id="397" r:id="rId73"/>
    <p:sldId id="280" r:id="rId74"/>
    <p:sldId id="281" r:id="rId75"/>
    <p:sldId id="313" r:id="rId76"/>
    <p:sldId id="367" r:id="rId77"/>
    <p:sldId id="415" r:id="rId78"/>
    <p:sldId id="362" r:id="rId79"/>
    <p:sldId id="361" r:id="rId80"/>
    <p:sldId id="351" r:id="rId81"/>
    <p:sldId id="352" r:id="rId82"/>
    <p:sldId id="412" r:id="rId83"/>
    <p:sldId id="331" r:id="rId84"/>
    <p:sldId id="282" r:id="rId85"/>
    <p:sldId id="283" r:id="rId86"/>
    <p:sldId id="284" r:id="rId87"/>
    <p:sldId id="297" r:id="rId88"/>
    <p:sldId id="298" r:id="rId89"/>
    <p:sldId id="329" r:id="rId90"/>
    <p:sldId id="305" r:id="rId91"/>
    <p:sldId id="381" r:id="rId92"/>
    <p:sldId id="314" r:id="rId93"/>
    <p:sldId id="315" r:id="rId94"/>
    <p:sldId id="413" r:id="rId95"/>
    <p:sldId id="306" r:id="rId96"/>
    <p:sldId id="271" r:id="rId97"/>
    <p:sldId id="308" r:id="rId98"/>
    <p:sldId id="285" r:id="rId99"/>
    <p:sldId id="334" r:id="rId100"/>
    <p:sldId id="372" r:id="rId101"/>
    <p:sldId id="373" r:id="rId102"/>
    <p:sldId id="286" r:id="rId103"/>
    <p:sldId id="287" r:id="rId104"/>
    <p:sldId id="375" r:id="rId105"/>
    <p:sldId id="376" r:id="rId106"/>
    <p:sldId id="377" r:id="rId107"/>
    <p:sldId id="322" r:id="rId108"/>
    <p:sldId id="323" r:id="rId109"/>
    <p:sldId id="436" r:id="rId110"/>
    <p:sldId id="437" r:id="rId111"/>
    <p:sldId id="438" r:id="rId112"/>
    <p:sldId id="439" r:id="rId113"/>
    <p:sldId id="440" r:id="rId114"/>
    <p:sldId id="289" r:id="rId115"/>
    <p:sldId id="290" r:id="rId116"/>
    <p:sldId id="291" r:id="rId117"/>
    <p:sldId id="324" r:id="rId118"/>
    <p:sldId id="408" r:id="rId119"/>
    <p:sldId id="409" r:id="rId120"/>
    <p:sldId id="410" r:id="rId121"/>
    <p:sldId id="411" r:id="rId122"/>
    <p:sldId id="332" r:id="rId123"/>
    <p:sldId id="333" r:id="rId124"/>
    <p:sldId id="360" r:id="rId125"/>
    <p:sldId id="416" r:id="rId126"/>
    <p:sldId id="417" r:id="rId127"/>
    <p:sldId id="418" r:id="rId128"/>
    <p:sldId id="419" r:id="rId129"/>
    <p:sldId id="422" r:id="rId130"/>
    <p:sldId id="421" r:id="rId131"/>
    <p:sldId id="303" r:id="rId132"/>
    <p:sldId id="349" r:id="rId133"/>
    <p:sldId id="304" r:id="rId134"/>
    <p:sldId id="350" r:id="rId135"/>
    <p:sldId id="335" r:id="rId136"/>
    <p:sldId id="336" r:id="rId137"/>
    <p:sldId id="393" r:id="rId138"/>
    <p:sldId id="394" r:id="rId139"/>
    <p:sldId id="392" r:id="rId140"/>
    <p:sldId id="295" r:id="rId141"/>
    <p:sldId id="340" r:id="rId142"/>
    <p:sldId id="384" r:id="rId143"/>
    <p:sldId id="353" r:id="rId144"/>
  </p:sldIdLst>
  <p:sldSz cx="10693400" cy="7561263"/>
  <p:notesSz cx="6735763" cy="9866313"/>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281557CD-004E-4C58-9D2B-051280E662C3}">
          <p14:sldIdLst>
            <p14:sldId id="256"/>
            <p14:sldId id="337"/>
            <p14:sldId id="391"/>
            <p14:sldId id="385"/>
            <p14:sldId id="387"/>
            <p14:sldId id="441"/>
            <p14:sldId id="389"/>
            <p14:sldId id="299"/>
            <p14:sldId id="301"/>
            <p14:sldId id="302"/>
            <p14:sldId id="325"/>
            <p14:sldId id="327"/>
            <p14:sldId id="328"/>
            <p14:sldId id="364"/>
            <p14:sldId id="383"/>
            <p14:sldId id="423"/>
            <p14:sldId id="442"/>
            <p14:sldId id="378"/>
            <p14:sldId id="443"/>
            <p14:sldId id="444"/>
            <p14:sldId id="445"/>
            <p14:sldId id="446"/>
            <p14:sldId id="447"/>
            <p14:sldId id="448"/>
            <p14:sldId id="449"/>
            <p14:sldId id="450"/>
            <p14:sldId id="451"/>
            <p14:sldId id="452"/>
            <p14:sldId id="453"/>
            <p14:sldId id="454"/>
            <p14:sldId id="274"/>
            <p14:sldId id="273"/>
            <p14:sldId id="275"/>
            <p14:sldId id="338"/>
            <p14:sldId id="294"/>
            <p14:sldId id="339"/>
            <p14:sldId id="365"/>
            <p14:sldId id="366"/>
            <p14:sldId id="404"/>
            <p14:sldId id="355"/>
            <p14:sldId id="395"/>
            <p14:sldId id="357"/>
            <p14:sldId id="358"/>
            <p14:sldId id="359"/>
            <p14:sldId id="344"/>
            <p14:sldId id="345"/>
            <p14:sldId id="276"/>
            <p14:sldId id="321"/>
            <p14:sldId id="341"/>
            <p14:sldId id="309"/>
            <p14:sldId id="348"/>
            <p14:sldId id="425"/>
            <p14:sldId id="430"/>
            <p14:sldId id="431"/>
            <p14:sldId id="432"/>
            <p14:sldId id="433"/>
            <p14:sldId id="434"/>
          </p14:sldIdLst>
        </p14:section>
        <p14:section name="Раздел без заголовка" id="{1F85A810-B98C-4CE3-B0AC-5ED39E6A221B}">
          <p14:sldIdLst>
            <p14:sldId id="346"/>
            <p14:sldId id="398"/>
            <p14:sldId id="347"/>
            <p14:sldId id="386"/>
            <p14:sldId id="380"/>
            <p14:sldId id="388"/>
            <p14:sldId id="379"/>
            <p14:sldId id="354"/>
            <p14:sldId id="272"/>
            <p14:sldId id="279"/>
            <p14:sldId id="312"/>
            <p14:sldId id="342"/>
            <p14:sldId id="343"/>
            <p14:sldId id="311"/>
            <p14:sldId id="397"/>
            <p14:sldId id="280"/>
            <p14:sldId id="281"/>
            <p14:sldId id="313"/>
            <p14:sldId id="367"/>
            <p14:sldId id="415"/>
            <p14:sldId id="362"/>
            <p14:sldId id="361"/>
            <p14:sldId id="351"/>
            <p14:sldId id="352"/>
            <p14:sldId id="412"/>
            <p14:sldId id="331"/>
            <p14:sldId id="282"/>
            <p14:sldId id="283"/>
            <p14:sldId id="284"/>
            <p14:sldId id="297"/>
            <p14:sldId id="298"/>
            <p14:sldId id="329"/>
            <p14:sldId id="305"/>
            <p14:sldId id="381"/>
            <p14:sldId id="314"/>
            <p14:sldId id="315"/>
            <p14:sldId id="413"/>
            <p14:sldId id="306"/>
            <p14:sldId id="271"/>
            <p14:sldId id="308"/>
            <p14:sldId id="285"/>
            <p14:sldId id="334"/>
            <p14:sldId id="372"/>
            <p14:sldId id="373"/>
            <p14:sldId id="286"/>
            <p14:sldId id="287"/>
            <p14:sldId id="375"/>
            <p14:sldId id="376"/>
            <p14:sldId id="377"/>
            <p14:sldId id="322"/>
            <p14:sldId id="323"/>
            <p14:sldId id="436"/>
            <p14:sldId id="437"/>
            <p14:sldId id="438"/>
            <p14:sldId id="439"/>
            <p14:sldId id="440"/>
            <p14:sldId id="289"/>
            <p14:sldId id="290"/>
            <p14:sldId id="291"/>
            <p14:sldId id="324"/>
            <p14:sldId id="408"/>
            <p14:sldId id="409"/>
            <p14:sldId id="410"/>
            <p14:sldId id="411"/>
            <p14:sldId id="332"/>
            <p14:sldId id="333"/>
            <p14:sldId id="360"/>
            <p14:sldId id="416"/>
            <p14:sldId id="417"/>
            <p14:sldId id="418"/>
            <p14:sldId id="419"/>
            <p14:sldId id="422"/>
            <p14:sldId id="421"/>
            <p14:sldId id="303"/>
            <p14:sldId id="349"/>
            <p14:sldId id="304"/>
            <p14:sldId id="350"/>
            <p14:sldId id="335"/>
            <p14:sldId id="336"/>
            <p14:sldId id="393"/>
            <p14:sldId id="394"/>
            <p14:sldId id="392"/>
            <p14:sldId id="295"/>
            <p14:sldId id="340"/>
            <p14:sldId id="384"/>
            <p14:sldId id="353"/>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guide id="3" orient="horz" pos="2382">
          <p15:clr>
            <a:srgbClr val="A4A3A4"/>
          </p15:clr>
        </p15:guide>
        <p15:guide id="4" pos="33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0D2D"/>
    <a:srgbClr val="FFFFFF"/>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Стиль из темы 1 - акцент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Светлый стиль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31" autoAdjust="0"/>
    <p:restoredTop sz="97748" autoAdjust="0"/>
  </p:normalViewPr>
  <p:slideViewPr>
    <p:cSldViewPr snapToGrid="0">
      <p:cViewPr varScale="1">
        <p:scale>
          <a:sx n="101" d="100"/>
          <a:sy n="101" d="100"/>
        </p:scale>
        <p:origin x="1434" y="120"/>
      </p:cViewPr>
      <p:guideLst>
        <p:guide orient="horz" pos="2160"/>
        <p:guide pos="3840"/>
        <p:guide orient="horz" pos="2382"/>
        <p:guide pos="336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336675" y="1237457"/>
            <a:ext cx="8020050" cy="2632440"/>
          </a:xfrm>
        </p:spPr>
        <p:txBody>
          <a:bodyPr anchor="b"/>
          <a:lstStyle>
            <a:lvl1pPr algn="ctr">
              <a:defRPr sz="6000"/>
            </a:lvl1pPr>
          </a:lstStyle>
          <a:p>
            <a:r>
              <a:rPr lang="ru-RU" smtClean="0"/>
              <a:t>Образец заголовка</a:t>
            </a:r>
            <a:endParaRPr lang="uk-UA"/>
          </a:p>
        </p:txBody>
      </p:sp>
      <p:sp>
        <p:nvSpPr>
          <p:cNvPr id="3" name="Подзаголовок 2"/>
          <p:cNvSpPr>
            <a:spLocks noGrp="1"/>
          </p:cNvSpPr>
          <p:nvPr>
            <p:ph type="subTitle" idx="1"/>
          </p:nvPr>
        </p:nvSpPr>
        <p:spPr>
          <a:xfrm>
            <a:off x="1336675" y="3971414"/>
            <a:ext cx="8020050" cy="1825554"/>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uk-UA"/>
          </a:p>
        </p:txBody>
      </p:sp>
      <p:sp>
        <p:nvSpPr>
          <p:cNvPr id="4" name="Дата 3"/>
          <p:cNvSpPr>
            <a:spLocks noGrp="1"/>
          </p:cNvSpPr>
          <p:nvPr>
            <p:ph type="dt" sz="half" idx="10"/>
          </p:nvPr>
        </p:nvSpPr>
        <p:spPr/>
        <p:txBody>
          <a:bodyPr/>
          <a:lstStyle/>
          <a:p>
            <a:fld id="{5A6266F8-B6DD-4353-A7E0-794420035F2C}" type="datetimeFigureOut">
              <a:rPr lang="uk-UA" smtClean="0"/>
              <a:t>01.11.2019</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8F578752-716A-4461-A64A-DFD06BC957F9}" type="slidenum">
              <a:rPr lang="uk-UA" smtClean="0"/>
              <a:t>‹#›</a:t>
            </a:fld>
            <a:endParaRPr lang="uk-UA"/>
          </a:p>
        </p:txBody>
      </p:sp>
    </p:spTree>
    <p:extLst>
      <p:ext uri="{BB962C8B-B14F-4D97-AF65-F5344CB8AC3E}">
        <p14:creationId xmlns:p14="http://schemas.microsoft.com/office/powerpoint/2010/main" val="1364897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5A6266F8-B6DD-4353-A7E0-794420035F2C}" type="datetimeFigureOut">
              <a:rPr lang="uk-UA" smtClean="0"/>
              <a:t>01.11.2019</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8F578752-716A-4461-A64A-DFD06BC957F9}" type="slidenum">
              <a:rPr lang="uk-UA" smtClean="0"/>
              <a:t>‹#›</a:t>
            </a:fld>
            <a:endParaRPr lang="uk-UA"/>
          </a:p>
        </p:txBody>
      </p:sp>
    </p:spTree>
    <p:extLst>
      <p:ext uri="{BB962C8B-B14F-4D97-AF65-F5344CB8AC3E}">
        <p14:creationId xmlns:p14="http://schemas.microsoft.com/office/powerpoint/2010/main" val="3110034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7652465" y="402567"/>
            <a:ext cx="2305764" cy="6407821"/>
          </a:xfrm>
        </p:spPr>
        <p:txBody>
          <a:bodyPr vert="eaVert"/>
          <a:lstStyle/>
          <a:p>
            <a:r>
              <a:rPr lang="ru-RU" smtClean="0"/>
              <a:t>Образец заголовка</a:t>
            </a:r>
            <a:endParaRPr lang="uk-UA"/>
          </a:p>
        </p:txBody>
      </p:sp>
      <p:sp>
        <p:nvSpPr>
          <p:cNvPr id="3" name="Вертикальный текст 2"/>
          <p:cNvSpPr>
            <a:spLocks noGrp="1"/>
          </p:cNvSpPr>
          <p:nvPr>
            <p:ph type="body" orient="vert" idx="1"/>
          </p:nvPr>
        </p:nvSpPr>
        <p:spPr>
          <a:xfrm>
            <a:off x="735171" y="402567"/>
            <a:ext cx="6783626" cy="6407821"/>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5A6266F8-B6DD-4353-A7E0-794420035F2C}" type="datetimeFigureOut">
              <a:rPr lang="uk-UA" smtClean="0"/>
              <a:t>01.11.2019</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8F578752-716A-4461-A64A-DFD06BC957F9}" type="slidenum">
              <a:rPr lang="uk-UA" smtClean="0"/>
              <a:t>‹#›</a:t>
            </a:fld>
            <a:endParaRPr lang="uk-UA"/>
          </a:p>
        </p:txBody>
      </p:sp>
    </p:spTree>
    <p:extLst>
      <p:ext uri="{BB962C8B-B14F-4D97-AF65-F5344CB8AC3E}">
        <p14:creationId xmlns:p14="http://schemas.microsoft.com/office/powerpoint/2010/main" val="2696797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5A6266F8-B6DD-4353-A7E0-794420035F2C}" type="datetimeFigureOut">
              <a:rPr lang="uk-UA" smtClean="0"/>
              <a:t>01.11.2019</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8F578752-716A-4461-A64A-DFD06BC957F9}" type="slidenum">
              <a:rPr lang="uk-UA" smtClean="0"/>
              <a:t>‹#›</a:t>
            </a:fld>
            <a:endParaRPr lang="uk-UA"/>
          </a:p>
        </p:txBody>
      </p:sp>
    </p:spTree>
    <p:extLst>
      <p:ext uri="{BB962C8B-B14F-4D97-AF65-F5344CB8AC3E}">
        <p14:creationId xmlns:p14="http://schemas.microsoft.com/office/powerpoint/2010/main" val="185430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9602" y="1885066"/>
            <a:ext cx="9223058" cy="3145275"/>
          </a:xfrm>
        </p:spPr>
        <p:txBody>
          <a:bodyPr anchor="b"/>
          <a:lstStyle>
            <a:lvl1pPr>
              <a:defRPr sz="6000"/>
            </a:lvl1pPr>
          </a:lstStyle>
          <a:p>
            <a:r>
              <a:rPr lang="ru-RU" smtClean="0"/>
              <a:t>Образец заголовка</a:t>
            </a:r>
            <a:endParaRPr lang="uk-UA"/>
          </a:p>
        </p:txBody>
      </p:sp>
      <p:sp>
        <p:nvSpPr>
          <p:cNvPr id="3" name="Текст 2"/>
          <p:cNvSpPr>
            <a:spLocks noGrp="1"/>
          </p:cNvSpPr>
          <p:nvPr>
            <p:ph type="body" idx="1"/>
          </p:nvPr>
        </p:nvSpPr>
        <p:spPr>
          <a:xfrm>
            <a:off x="729602" y="5060096"/>
            <a:ext cx="9223058" cy="1654026"/>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A6266F8-B6DD-4353-A7E0-794420035F2C}" type="datetimeFigureOut">
              <a:rPr lang="uk-UA" smtClean="0"/>
              <a:t>01.11.2019</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8F578752-716A-4461-A64A-DFD06BC957F9}" type="slidenum">
              <a:rPr lang="uk-UA" smtClean="0"/>
              <a:t>‹#›</a:t>
            </a:fld>
            <a:endParaRPr lang="uk-UA"/>
          </a:p>
        </p:txBody>
      </p:sp>
    </p:spTree>
    <p:extLst>
      <p:ext uri="{BB962C8B-B14F-4D97-AF65-F5344CB8AC3E}">
        <p14:creationId xmlns:p14="http://schemas.microsoft.com/office/powerpoint/2010/main" val="544699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sz="half" idx="1"/>
          </p:nvPr>
        </p:nvSpPr>
        <p:spPr>
          <a:xfrm>
            <a:off x="735171" y="2012836"/>
            <a:ext cx="4544695" cy="479755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Объект 3"/>
          <p:cNvSpPr>
            <a:spLocks noGrp="1"/>
          </p:cNvSpPr>
          <p:nvPr>
            <p:ph sz="half" idx="2"/>
          </p:nvPr>
        </p:nvSpPr>
        <p:spPr>
          <a:xfrm>
            <a:off x="5413534" y="2012836"/>
            <a:ext cx="4544695" cy="479755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Дата 4"/>
          <p:cNvSpPr>
            <a:spLocks noGrp="1"/>
          </p:cNvSpPr>
          <p:nvPr>
            <p:ph type="dt" sz="half" idx="10"/>
          </p:nvPr>
        </p:nvSpPr>
        <p:spPr/>
        <p:txBody>
          <a:bodyPr/>
          <a:lstStyle/>
          <a:p>
            <a:fld id="{5A6266F8-B6DD-4353-A7E0-794420035F2C}" type="datetimeFigureOut">
              <a:rPr lang="uk-UA" smtClean="0"/>
              <a:t>01.11.2019</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8F578752-716A-4461-A64A-DFD06BC957F9}" type="slidenum">
              <a:rPr lang="uk-UA" smtClean="0"/>
              <a:t>‹#›</a:t>
            </a:fld>
            <a:endParaRPr lang="uk-UA"/>
          </a:p>
        </p:txBody>
      </p:sp>
    </p:spTree>
    <p:extLst>
      <p:ext uri="{BB962C8B-B14F-4D97-AF65-F5344CB8AC3E}">
        <p14:creationId xmlns:p14="http://schemas.microsoft.com/office/powerpoint/2010/main" val="12123646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36564" y="402568"/>
            <a:ext cx="9223058" cy="1461495"/>
          </a:xfrm>
        </p:spPr>
        <p:txBody>
          <a:bodyPr/>
          <a:lstStyle/>
          <a:p>
            <a:r>
              <a:rPr lang="ru-RU" smtClean="0"/>
              <a:t>Образец заголовка</a:t>
            </a:r>
            <a:endParaRPr lang="uk-UA"/>
          </a:p>
        </p:txBody>
      </p:sp>
      <p:sp>
        <p:nvSpPr>
          <p:cNvPr id="3" name="Текст 2"/>
          <p:cNvSpPr>
            <a:spLocks noGrp="1"/>
          </p:cNvSpPr>
          <p:nvPr>
            <p:ph type="body" idx="1"/>
          </p:nvPr>
        </p:nvSpPr>
        <p:spPr>
          <a:xfrm>
            <a:off x="736565" y="1853560"/>
            <a:ext cx="4523809" cy="9084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736565" y="2761961"/>
            <a:ext cx="4523809" cy="406242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Текст 4"/>
          <p:cNvSpPr>
            <a:spLocks noGrp="1"/>
          </p:cNvSpPr>
          <p:nvPr>
            <p:ph type="body" sz="quarter" idx="3"/>
          </p:nvPr>
        </p:nvSpPr>
        <p:spPr>
          <a:xfrm>
            <a:off x="5413534" y="1853560"/>
            <a:ext cx="4546088" cy="9084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5413534" y="2761961"/>
            <a:ext cx="4546088" cy="406242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7" name="Дата 6"/>
          <p:cNvSpPr>
            <a:spLocks noGrp="1"/>
          </p:cNvSpPr>
          <p:nvPr>
            <p:ph type="dt" sz="half" idx="10"/>
          </p:nvPr>
        </p:nvSpPr>
        <p:spPr/>
        <p:txBody>
          <a:bodyPr/>
          <a:lstStyle/>
          <a:p>
            <a:fld id="{5A6266F8-B6DD-4353-A7E0-794420035F2C}" type="datetimeFigureOut">
              <a:rPr lang="uk-UA" smtClean="0"/>
              <a:t>01.11.2019</a:t>
            </a:fld>
            <a:endParaRPr lang="uk-UA"/>
          </a:p>
        </p:txBody>
      </p:sp>
      <p:sp>
        <p:nvSpPr>
          <p:cNvPr id="8" name="Нижний колонтитул 7"/>
          <p:cNvSpPr>
            <a:spLocks noGrp="1"/>
          </p:cNvSpPr>
          <p:nvPr>
            <p:ph type="ftr" sz="quarter" idx="11"/>
          </p:nvPr>
        </p:nvSpPr>
        <p:spPr/>
        <p:txBody>
          <a:bodyPr/>
          <a:lstStyle/>
          <a:p>
            <a:endParaRPr lang="uk-UA"/>
          </a:p>
        </p:txBody>
      </p:sp>
      <p:sp>
        <p:nvSpPr>
          <p:cNvPr id="9" name="Номер слайда 8"/>
          <p:cNvSpPr>
            <a:spLocks noGrp="1"/>
          </p:cNvSpPr>
          <p:nvPr>
            <p:ph type="sldNum" sz="quarter" idx="12"/>
          </p:nvPr>
        </p:nvSpPr>
        <p:spPr/>
        <p:txBody>
          <a:bodyPr/>
          <a:lstStyle/>
          <a:p>
            <a:fld id="{8F578752-716A-4461-A64A-DFD06BC957F9}" type="slidenum">
              <a:rPr lang="uk-UA" smtClean="0"/>
              <a:t>‹#›</a:t>
            </a:fld>
            <a:endParaRPr lang="uk-UA"/>
          </a:p>
        </p:txBody>
      </p:sp>
    </p:spTree>
    <p:extLst>
      <p:ext uri="{BB962C8B-B14F-4D97-AF65-F5344CB8AC3E}">
        <p14:creationId xmlns:p14="http://schemas.microsoft.com/office/powerpoint/2010/main" val="3456193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Дата 2"/>
          <p:cNvSpPr>
            <a:spLocks noGrp="1"/>
          </p:cNvSpPr>
          <p:nvPr>
            <p:ph type="dt" sz="half" idx="10"/>
          </p:nvPr>
        </p:nvSpPr>
        <p:spPr/>
        <p:txBody>
          <a:bodyPr/>
          <a:lstStyle/>
          <a:p>
            <a:fld id="{5A6266F8-B6DD-4353-A7E0-794420035F2C}" type="datetimeFigureOut">
              <a:rPr lang="uk-UA" smtClean="0"/>
              <a:t>01.11.2019</a:t>
            </a:fld>
            <a:endParaRPr lang="uk-UA"/>
          </a:p>
        </p:txBody>
      </p:sp>
      <p:sp>
        <p:nvSpPr>
          <p:cNvPr id="4" name="Нижний колонтитул 3"/>
          <p:cNvSpPr>
            <a:spLocks noGrp="1"/>
          </p:cNvSpPr>
          <p:nvPr>
            <p:ph type="ftr" sz="quarter" idx="11"/>
          </p:nvPr>
        </p:nvSpPr>
        <p:spPr/>
        <p:txBody>
          <a:bodyPr/>
          <a:lstStyle/>
          <a:p>
            <a:endParaRPr lang="uk-UA"/>
          </a:p>
        </p:txBody>
      </p:sp>
      <p:sp>
        <p:nvSpPr>
          <p:cNvPr id="5" name="Номер слайда 4"/>
          <p:cNvSpPr>
            <a:spLocks noGrp="1"/>
          </p:cNvSpPr>
          <p:nvPr>
            <p:ph type="sldNum" sz="quarter" idx="12"/>
          </p:nvPr>
        </p:nvSpPr>
        <p:spPr/>
        <p:txBody>
          <a:bodyPr/>
          <a:lstStyle/>
          <a:p>
            <a:fld id="{8F578752-716A-4461-A64A-DFD06BC957F9}" type="slidenum">
              <a:rPr lang="uk-UA" smtClean="0"/>
              <a:t>‹#›</a:t>
            </a:fld>
            <a:endParaRPr lang="uk-UA"/>
          </a:p>
        </p:txBody>
      </p:sp>
    </p:spTree>
    <p:extLst>
      <p:ext uri="{BB962C8B-B14F-4D97-AF65-F5344CB8AC3E}">
        <p14:creationId xmlns:p14="http://schemas.microsoft.com/office/powerpoint/2010/main" val="2519055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A6266F8-B6DD-4353-A7E0-794420035F2C}" type="datetimeFigureOut">
              <a:rPr lang="uk-UA" smtClean="0"/>
              <a:t>01.11.2019</a:t>
            </a:fld>
            <a:endParaRPr lang="uk-UA"/>
          </a:p>
        </p:txBody>
      </p:sp>
      <p:sp>
        <p:nvSpPr>
          <p:cNvPr id="3" name="Нижний колонтитул 2"/>
          <p:cNvSpPr>
            <a:spLocks noGrp="1"/>
          </p:cNvSpPr>
          <p:nvPr>
            <p:ph type="ftr" sz="quarter" idx="11"/>
          </p:nvPr>
        </p:nvSpPr>
        <p:spPr/>
        <p:txBody>
          <a:bodyPr/>
          <a:lstStyle/>
          <a:p>
            <a:endParaRPr lang="uk-UA"/>
          </a:p>
        </p:txBody>
      </p:sp>
      <p:sp>
        <p:nvSpPr>
          <p:cNvPr id="4" name="Номер слайда 3"/>
          <p:cNvSpPr>
            <a:spLocks noGrp="1"/>
          </p:cNvSpPr>
          <p:nvPr>
            <p:ph type="sldNum" sz="quarter" idx="12"/>
          </p:nvPr>
        </p:nvSpPr>
        <p:spPr/>
        <p:txBody>
          <a:bodyPr/>
          <a:lstStyle/>
          <a:p>
            <a:fld id="{8F578752-716A-4461-A64A-DFD06BC957F9}" type="slidenum">
              <a:rPr lang="uk-UA" smtClean="0"/>
              <a:t>‹#›</a:t>
            </a:fld>
            <a:endParaRPr lang="uk-UA"/>
          </a:p>
        </p:txBody>
      </p:sp>
    </p:spTree>
    <p:extLst>
      <p:ext uri="{BB962C8B-B14F-4D97-AF65-F5344CB8AC3E}">
        <p14:creationId xmlns:p14="http://schemas.microsoft.com/office/powerpoint/2010/main" val="3088432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36564" y="504084"/>
            <a:ext cx="3448900" cy="1764295"/>
          </a:xfrm>
        </p:spPr>
        <p:txBody>
          <a:bodyPr anchor="b"/>
          <a:lstStyle>
            <a:lvl1pPr>
              <a:defRPr sz="3200"/>
            </a:lvl1pPr>
          </a:lstStyle>
          <a:p>
            <a:r>
              <a:rPr lang="ru-RU" smtClean="0"/>
              <a:t>Образец заголовка</a:t>
            </a:r>
            <a:endParaRPr lang="uk-UA"/>
          </a:p>
        </p:txBody>
      </p:sp>
      <p:sp>
        <p:nvSpPr>
          <p:cNvPr id="3" name="Объект 2"/>
          <p:cNvSpPr>
            <a:spLocks noGrp="1"/>
          </p:cNvSpPr>
          <p:nvPr>
            <p:ph idx="1"/>
          </p:nvPr>
        </p:nvSpPr>
        <p:spPr>
          <a:xfrm>
            <a:off x="4546088" y="1088682"/>
            <a:ext cx="5413534" cy="537339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Текст 3"/>
          <p:cNvSpPr>
            <a:spLocks noGrp="1"/>
          </p:cNvSpPr>
          <p:nvPr>
            <p:ph type="body" sz="half" idx="2"/>
          </p:nvPr>
        </p:nvSpPr>
        <p:spPr>
          <a:xfrm>
            <a:off x="736564" y="2268379"/>
            <a:ext cx="3448900" cy="420245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5A6266F8-B6DD-4353-A7E0-794420035F2C}" type="datetimeFigureOut">
              <a:rPr lang="uk-UA" smtClean="0"/>
              <a:t>01.11.2019</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8F578752-716A-4461-A64A-DFD06BC957F9}" type="slidenum">
              <a:rPr lang="uk-UA" smtClean="0"/>
              <a:t>‹#›</a:t>
            </a:fld>
            <a:endParaRPr lang="uk-UA"/>
          </a:p>
        </p:txBody>
      </p:sp>
    </p:spTree>
    <p:extLst>
      <p:ext uri="{BB962C8B-B14F-4D97-AF65-F5344CB8AC3E}">
        <p14:creationId xmlns:p14="http://schemas.microsoft.com/office/powerpoint/2010/main" val="4126043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36564" y="504084"/>
            <a:ext cx="3448900" cy="1764295"/>
          </a:xfrm>
        </p:spPr>
        <p:txBody>
          <a:bodyPr anchor="b"/>
          <a:lstStyle>
            <a:lvl1pPr>
              <a:defRPr sz="3200"/>
            </a:lvl1pPr>
          </a:lstStyle>
          <a:p>
            <a:r>
              <a:rPr lang="ru-RU" smtClean="0"/>
              <a:t>Образец заголовка</a:t>
            </a:r>
            <a:endParaRPr lang="uk-UA"/>
          </a:p>
        </p:txBody>
      </p:sp>
      <p:sp>
        <p:nvSpPr>
          <p:cNvPr id="3" name="Рисунок 2"/>
          <p:cNvSpPr>
            <a:spLocks noGrp="1"/>
          </p:cNvSpPr>
          <p:nvPr>
            <p:ph type="pic" idx="1"/>
          </p:nvPr>
        </p:nvSpPr>
        <p:spPr>
          <a:xfrm>
            <a:off x="4546088" y="1088682"/>
            <a:ext cx="5413534" cy="537339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uk-UA"/>
          </a:p>
        </p:txBody>
      </p:sp>
      <p:sp>
        <p:nvSpPr>
          <p:cNvPr id="4" name="Текст 3"/>
          <p:cNvSpPr>
            <a:spLocks noGrp="1"/>
          </p:cNvSpPr>
          <p:nvPr>
            <p:ph type="body" sz="half" idx="2"/>
          </p:nvPr>
        </p:nvSpPr>
        <p:spPr>
          <a:xfrm>
            <a:off x="736564" y="2268379"/>
            <a:ext cx="3448900" cy="420245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5A6266F8-B6DD-4353-A7E0-794420035F2C}" type="datetimeFigureOut">
              <a:rPr lang="uk-UA" smtClean="0"/>
              <a:t>01.11.2019</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8F578752-716A-4461-A64A-DFD06BC957F9}" type="slidenum">
              <a:rPr lang="uk-UA" smtClean="0"/>
              <a:t>‹#›</a:t>
            </a:fld>
            <a:endParaRPr lang="uk-UA"/>
          </a:p>
        </p:txBody>
      </p:sp>
    </p:spTree>
    <p:extLst>
      <p:ext uri="{BB962C8B-B14F-4D97-AF65-F5344CB8AC3E}">
        <p14:creationId xmlns:p14="http://schemas.microsoft.com/office/powerpoint/2010/main" val="2001830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35171" y="402568"/>
            <a:ext cx="9223058" cy="1461495"/>
          </a:xfrm>
          <a:prstGeom prst="rect">
            <a:avLst/>
          </a:prstGeom>
        </p:spPr>
        <p:txBody>
          <a:bodyPr vert="horz" lIns="91440" tIns="45720" rIns="91440" bIns="45720" rtlCol="0" anchor="ctr">
            <a:normAutofit/>
          </a:bodyPr>
          <a:lstStyle/>
          <a:p>
            <a:r>
              <a:rPr lang="ru-RU" smtClean="0"/>
              <a:t>Образец заголовка</a:t>
            </a:r>
            <a:endParaRPr lang="uk-UA"/>
          </a:p>
        </p:txBody>
      </p:sp>
      <p:sp>
        <p:nvSpPr>
          <p:cNvPr id="3" name="Текст 2"/>
          <p:cNvSpPr>
            <a:spLocks noGrp="1"/>
          </p:cNvSpPr>
          <p:nvPr>
            <p:ph type="body" idx="1"/>
          </p:nvPr>
        </p:nvSpPr>
        <p:spPr>
          <a:xfrm>
            <a:off x="735171" y="2012836"/>
            <a:ext cx="9223058" cy="4797552"/>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2"/>
          </p:nvPr>
        </p:nvSpPr>
        <p:spPr>
          <a:xfrm>
            <a:off x="735171" y="7008171"/>
            <a:ext cx="2406015" cy="402567"/>
          </a:xfrm>
          <a:prstGeom prst="rect">
            <a:avLst/>
          </a:prstGeom>
        </p:spPr>
        <p:txBody>
          <a:bodyPr vert="horz" lIns="91440" tIns="45720" rIns="91440" bIns="45720" rtlCol="0" anchor="ctr"/>
          <a:lstStyle>
            <a:lvl1pPr algn="l">
              <a:defRPr sz="1200">
                <a:solidFill>
                  <a:schemeClr val="tx1">
                    <a:tint val="75000"/>
                  </a:schemeClr>
                </a:solidFill>
              </a:defRPr>
            </a:lvl1pPr>
          </a:lstStyle>
          <a:p>
            <a:fld id="{5A6266F8-B6DD-4353-A7E0-794420035F2C}" type="datetimeFigureOut">
              <a:rPr lang="uk-UA" smtClean="0"/>
              <a:t>01.11.2019</a:t>
            </a:fld>
            <a:endParaRPr lang="uk-UA"/>
          </a:p>
        </p:txBody>
      </p:sp>
      <p:sp>
        <p:nvSpPr>
          <p:cNvPr id="5" name="Нижний колонтитул 4"/>
          <p:cNvSpPr>
            <a:spLocks noGrp="1"/>
          </p:cNvSpPr>
          <p:nvPr>
            <p:ph type="ftr" sz="quarter" idx="3"/>
          </p:nvPr>
        </p:nvSpPr>
        <p:spPr>
          <a:xfrm>
            <a:off x="3542189" y="7008171"/>
            <a:ext cx="3609023" cy="40256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uk-UA"/>
          </a:p>
        </p:txBody>
      </p:sp>
      <p:sp>
        <p:nvSpPr>
          <p:cNvPr id="6" name="Номер слайда 5"/>
          <p:cNvSpPr>
            <a:spLocks noGrp="1"/>
          </p:cNvSpPr>
          <p:nvPr>
            <p:ph type="sldNum" sz="quarter" idx="4"/>
          </p:nvPr>
        </p:nvSpPr>
        <p:spPr>
          <a:xfrm>
            <a:off x="7552214" y="7008171"/>
            <a:ext cx="2406015" cy="402567"/>
          </a:xfrm>
          <a:prstGeom prst="rect">
            <a:avLst/>
          </a:prstGeom>
        </p:spPr>
        <p:txBody>
          <a:bodyPr vert="horz" lIns="91440" tIns="45720" rIns="91440" bIns="45720" rtlCol="0" anchor="ctr"/>
          <a:lstStyle>
            <a:lvl1pPr algn="r">
              <a:defRPr sz="1200">
                <a:solidFill>
                  <a:schemeClr val="tx1">
                    <a:tint val="75000"/>
                  </a:schemeClr>
                </a:solidFill>
              </a:defRPr>
            </a:lvl1pPr>
          </a:lstStyle>
          <a:p>
            <a:fld id="{8F578752-716A-4461-A64A-DFD06BC957F9}" type="slidenum">
              <a:rPr lang="uk-UA" smtClean="0"/>
              <a:t>‹#›</a:t>
            </a:fld>
            <a:endParaRPr lang="uk-UA"/>
          </a:p>
        </p:txBody>
      </p:sp>
    </p:spTree>
    <p:extLst>
      <p:ext uri="{BB962C8B-B14F-4D97-AF65-F5344CB8AC3E}">
        <p14:creationId xmlns:p14="http://schemas.microsoft.com/office/powerpoint/2010/main" val="41312798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00.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33.png"/><Relationship Id="rId5" Type="http://schemas.openxmlformats.org/officeDocument/2006/relationships/image" Target="../media/image232.png"/><Relationship Id="rId4" Type="http://schemas.openxmlformats.org/officeDocument/2006/relationships/image" Target="../media/image231.png"/></Relationships>
</file>

<file path=ppt/slides/_rels/slide101.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36.png"/><Relationship Id="rId4" Type="http://schemas.openxmlformats.org/officeDocument/2006/relationships/image" Target="../media/image235.png"/></Relationships>
</file>

<file path=ppt/slides/_rels/slide102.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39.png"/><Relationship Id="rId4" Type="http://schemas.openxmlformats.org/officeDocument/2006/relationships/image" Target="../media/image238.png"/></Relationships>
</file>

<file path=ppt/slides/_rels/slide103.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46.png"/></Relationships>
</file>

<file path=ppt/slides/_rels/slide109.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50.png"/><Relationship Id="rId5" Type="http://schemas.openxmlformats.org/officeDocument/2006/relationships/image" Target="../media/image249.png"/><Relationship Id="rId4" Type="http://schemas.openxmlformats.org/officeDocument/2006/relationships/image" Target="../media/image248.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1.png"/></Relationships>
</file>

<file path=ppt/slides/_rels/slide110.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50.png"/><Relationship Id="rId5" Type="http://schemas.openxmlformats.org/officeDocument/2006/relationships/image" Target="../media/image249.png"/><Relationship Id="rId4" Type="http://schemas.openxmlformats.org/officeDocument/2006/relationships/image" Target="../media/image248.png"/></Relationships>
</file>

<file path=ppt/slides/_rels/slide111.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50.png"/><Relationship Id="rId5" Type="http://schemas.openxmlformats.org/officeDocument/2006/relationships/image" Target="../media/image253.png"/><Relationship Id="rId4" Type="http://schemas.openxmlformats.org/officeDocument/2006/relationships/image" Target="../media/image252.png"/></Relationships>
</file>

<file path=ppt/slides/_rels/slide112.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56.png"/><Relationship Id="rId5" Type="http://schemas.openxmlformats.org/officeDocument/2006/relationships/image" Target="../media/image250.png"/><Relationship Id="rId4" Type="http://schemas.openxmlformats.org/officeDocument/2006/relationships/image" Target="../media/image255.png"/></Relationships>
</file>

<file path=ppt/slides/_rels/slide113.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59.png"/><Relationship Id="rId5" Type="http://schemas.openxmlformats.org/officeDocument/2006/relationships/image" Target="../media/image250.png"/><Relationship Id="rId4" Type="http://schemas.openxmlformats.org/officeDocument/2006/relationships/image" Target="../media/image258.png"/></Relationships>
</file>

<file path=ppt/slides/_rels/slide114.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61.png"/></Relationships>
</file>

<file path=ppt/slides/_rels/slide115.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63.png"/></Relationships>
</file>

<file path=ppt/slides/_rels/slide116.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65.png"/></Relationships>
</file>

<file path=ppt/slides/_rels/slide117.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68.png"/><Relationship Id="rId4" Type="http://schemas.openxmlformats.org/officeDocument/2006/relationships/image" Target="../media/image267.png"/></Relationships>
</file>

<file path=ppt/slides/_rels/slide11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69.png"/><Relationship Id="rId7" Type="http://schemas.openxmlformats.org/officeDocument/2006/relationships/image" Target="../media/image272.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71.png"/><Relationship Id="rId4" Type="http://schemas.openxmlformats.org/officeDocument/2006/relationships/image" Target="../media/image270.png"/></Relationships>
</file>

<file path=ppt/slides/_rels/slide11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72.png"/><Relationship Id="rId5" Type="http://schemas.openxmlformats.org/officeDocument/2006/relationships/image" Target="../media/image274.png"/><Relationship Id="rId4" Type="http://schemas.openxmlformats.org/officeDocument/2006/relationships/image" Target="../media/image273.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1.png"/></Relationships>
</file>

<file path=ppt/slides/_rels/slide12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3.png"/><Relationship Id="rId7" Type="http://schemas.openxmlformats.org/officeDocument/2006/relationships/image" Target="../media/image270.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69.png"/><Relationship Id="rId5" Type="http://schemas.openxmlformats.org/officeDocument/2006/relationships/image" Target="../media/image276.png"/><Relationship Id="rId4" Type="http://schemas.openxmlformats.org/officeDocument/2006/relationships/image" Target="../media/image275.png"/></Relationships>
</file>

<file path=ppt/slides/_rels/slide12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77.png"/><Relationship Id="rId7" Type="http://schemas.openxmlformats.org/officeDocument/2006/relationships/image" Target="../media/image270.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69.png"/><Relationship Id="rId5" Type="http://schemas.openxmlformats.org/officeDocument/2006/relationships/image" Target="../media/image23.png"/><Relationship Id="rId4" Type="http://schemas.openxmlformats.org/officeDocument/2006/relationships/image" Target="../media/image276.png"/></Relationships>
</file>

<file path=ppt/slides/_rels/slide122.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81.png"/><Relationship Id="rId5" Type="http://schemas.openxmlformats.org/officeDocument/2006/relationships/image" Target="../media/image280.png"/><Relationship Id="rId4" Type="http://schemas.openxmlformats.org/officeDocument/2006/relationships/image" Target="../media/image279.png"/></Relationships>
</file>

<file path=ppt/slides/_rels/slide123.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84.png"/><Relationship Id="rId5" Type="http://schemas.openxmlformats.org/officeDocument/2006/relationships/image" Target="../media/image283.png"/><Relationship Id="rId4" Type="http://schemas.openxmlformats.org/officeDocument/2006/relationships/image" Target="../media/image282.png"/></Relationships>
</file>

<file path=ppt/slides/_rels/slide124.xml.rels><?xml version="1.0" encoding="UTF-8" standalone="yes"?>
<Relationships xmlns="http://schemas.openxmlformats.org/package/2006/relationships"><Relationship Id="rId8" Type="http://schemas.openxmlformats.org/officeDocument/2006/relationships/image" Target="../media/image289.png"/><Relationship Id="rId3" Type="http://schemas.openxmlformats.org/officeDocument/2006/relationships/image" Target="../media/image285.png"/><Relationship Id="rId7" Type="http://schemas.openxmlformats.org/officeDocument/2006/relationships/image" Target="../media/image26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88.png"/><Relationship Id="rId5" Type="http://schemas.openxmlformats.org/officeDocument/2006/relationships/image" Target="../media/image287.png"/><Relationship Id="rId4" Type="http://schemas.openxmlformats.org/officeDocument/2006/relationships/image" Target="../media/image286.png"/></Relationships>
</file>

<file path=ppt/slides/_rels/slide125.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291.png"/></Relationships>
</file>

<file path=ppt/slides/_rels/slide1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93.png"/><Relationship Id="rId4" Type="http://schemas.openxmlformats.org/officeDocument/2006/relationships/image" Target="../media/image292.png"/></Relationships>
</file>

<file path=ppt/slides/_rels/slide127.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30.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98.png"/></Relationships>
</file>

<file path=ppt/slides/_rels/slide131.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00.png"/></Relationships>
</file>

<file path=ppt/slides/_rels/slide132.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04.png"/><Relationship Id="rId5" Type="http://schemas.microsoft.com/office/2007/relationships/hdphoto" Target="../media/hdphoto9.wdp"/><Relationship Id="rId4" Type="http://schemas.openxmlformats.org/officeDocument/2006/relationships/image" Target="../media/image303.png"/></Relationships>
</file>

<file path=ppt/slides/_rels/slide134.xml.rels><?xml version="1.0" encoding="UTF-8" standalone="yes"?>
<Relationships xmlns="http://schemas.openxmlformats.org/package/2006/relationships"><Relationship Id="rId3" Type="http://schemas.openxmlformats.org/officeDocument/2006/relationships/image" Target="../media/image30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07.png"/><Relationship Id="rId4" Type="http://schemas.openxmlformats.org/officeDocument/2006/relationships/image" Target="../media/image306.png"/></Relationships>
</file>

<file path=ppt/slides/_rels/slide136.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08.png"/></Relationships>
</file>

<file path=ppt/slides/_rels/slide137.xml.rels><?xml version="1.0" encoding="UTF-8" standalone="yes"?>
<Relationships xmlns="http://schemas.openxmlformats.org/package/2006/relationships"><Relationship Id="rId3" Type="http://schemas.openxmlformats.org/officeDocument/2006/relationships/image" Target="../media/image309.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13.png"/><Relationship Id="rId4" Type="http://schemas.openxmlformats.org/officeDocument/2006/relationships/image" Target="../media/image312.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1.png"/></Relationships>
</file>

<file path=ppt/slides/_rels/slide140.xml.rels><?xml version="1.0" encoding="UTF-8" standalone="yes"?>
<Relationships xmlns="http://schemas.openxmlformats.org/package/2006/relationships"><Relationship Id="rId3" Type="http://schemas.openxmlformats.org/officeDocument/2006/relationships/image" Target="../media/image31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31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17.png"/></Relationships>
</file>

<file path=ppt/slides/_rels/slide143.xml.rels><?xml version="1.0" encoding="UTF-8" standalone="yes"?>
<Relationships xmlns="http://schemas.openxmlformats.org/package/2006/relationships"><Relationship Id="rId3" Type="http://schemas.openxmlformats.org/officeDocument/2006/relationships/image" Target="../media/image318.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20.png"/><Relationship Id="rId4" Type="http://schemas.openxmlformats.org/officeDocument/2006/relationships/image" Target="../media/image319.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3.png"/><Relationship Id="rId7" Type="http://schemas.openxmlformats.org/officeDocument/2006/relationships/image" Target="../media/image4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43.png"/><Relationship Id="rId4" Type="http://schemas.openxmlformats.org/officeDocument/2006/relationships/image" Target="../media/image45.png"/><Relationship Id="rId9"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23.png"/><Relationship Id="rId7" Type="http://schemas.openxmlformats.org/officeDocument/2006/relationships/image" Target="../media/image5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43.png"/><Relationship Id="rId4" Type="http://schemas.openxmlformats.org/officeDocument/2006/relationships/image" Target="../media/image50.png"/><Relationship Id="rId9"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png"/><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png"/><Relationship Id="rId1" Type="http://schemas.openxmlformats.org/officeDocument/2006/relationships/slideLayout" Target="../slideLayouts/slideLayout2.xml"/><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3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png"/><Relationship Id="rId7"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8.png"/></Relationships>
</file>

<file path=ppt/slides/_rels/slide40.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78.png"/><Relationship Id="rId7" Type="http://schemas.openxmlformats.org/officeDocument/2006/relationships/image" Target="../media/image8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 Id="rId9" Type="http://schemas.openxmlformats.org/officeDocument/2006/relationships/image" Target="../media/image90.png"/></Relationships>
</file>

<file path=ppt/slides/_rels/slide41.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78.png"/><Relationship Id="rId7" Type="http://schemas.openxmlformats.org/officeDocument/2006/relationships/image" Target="../media/image9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s>
</file>

<file path=ppt/slides/_rels/slide42.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78.png"/><Relationship Id="rId7" Type="http://schemas.openxmlformats.org/officeDocument/2006/relationships/image" Target="../media/image8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5.png"/><Relationship Id="rId4" Type="http://schemas.openxmlformats.org/officeDocument/2006/relationships/image" Target="../media/image98.png"/></Relationships>
</file>

<file path=ppt/slides/_rels/slide43.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78.png"/><Relationship Id="rId7" Type="http://schemas.openxmlformats.org/officeDocument/2006/relationships/image" Target="../media/image10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4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8.png"/><Relationship Id="rId7" Type="http://schemas.openxmlformats.org/officeDocument/2006/relationships/image" Target="../media/image10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10" Type="http://schemas.openxmlformats.org/officeDocument/2006/relationships/image" Target="../media/image110.png"/><Relationship Id="rId4" Type="http://schemas.openxmlformats.org/officeDocument/2006/relationships/image" Target="../media/image105.png"/><Relationship Id="rId9" Type="http://schemas.openxmlformats.org/officeDocument/2006/relationships/image" Target="../media/image109.png"/></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47.xml.rels><?xml version="1.0" encoding="UTF-8" standalone="yes"?>
<Relationships xmlns="http://schemas.openxmlformats.org/package/2006/relationships"><Relationship Id="rId3" Type="http://schemas.openxmlformats.org/officeDocument/2006/relationships/image" Target="../media/image113.tif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3.tiff"/><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49.xml.rels><?xml version="1.0" encoding="UTF-8" standalone="yes"?>
<Relationships xmlns="http://schemas.openxmlformats.org/package/2006/relationships"><Relationship Id="rId3" Type="http://schemas.openxmlformats.org/officeDocument/2006/relationships/image" Target="../media/image113.tif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png"/><Relationship Id="rId7"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21.png"/></Relationships>
</file>

<file path=ppt/slides/_rels/slide5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5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5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2.png"/><Relationship Id="rId1" Type="http://schemas.openxmlformats.org/officeDocument/2006/relationships/slideLayout" Target="../slideLayouts/slideLayout2.xml"/><Relationship Id="rId4" Type="http://schemas.microsoft.com/office/2007/relationships/hdphoto" Target="../media/hdphoto4.wdp"/></Relationships>
</file>

<file path=ppt/slides/_rels/slide5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2.png"/><Relationship Id="rId1" Type="http://schemas.openxmlformats.org/officeDocument/2006/relationships/slideLayout" Target="../slideLayouts/slideLayout2.xml"/><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6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 Id="rId9" Type="http://schemas.openxmlformats.org/officeDocument/2006/relationships/image" Target="../media/image134.png"/></Relationships>
</file>

<file path=ppt/slides/_rels/slide62.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5.png"/><Relationship Id="rId7" Type="http://schemas.openxmlformats.org/officeDocument/2006/relationships/image" Target="../media/image13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4.png"/><Relationship Id="rId9" Type="http://schemas.openxmlformats.org/officeDocument/2006/relationships/image" Target="../media/image140.png"/></Relationships>
</file>

<file path=ppt/slides/_rels/slide63.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41.png"/><Relationship Id="rId7" Type="http://schemas.openxmlformats.org/officeDocument/2006/relationships/image" Target="../media/image14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34.png"/><Relationship Id="rId9" Type="http://schemas.openxmlformats.org/officeDocument/2006/relationships/image" Target="../media/image146.png"/></Relationships>
</file>

<file path=ppt/slides/_rels/slide64.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147.png"/><Relationship Id="rId7" Type="http://schemas.openxmlformats.org/officeDocument/2006/relationships/image" Target="../media/image151.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 Id="rId9" Type="http://schemas.openxmlformats.org/officeDocument/2006/relationships/image" Target="../media/image153.png"/></Relationships>
</file>

<file path=ppt/slides/_rels/slide6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2.png"/><Relationship Id="rId1" Type="http://schemas.openxmlformats.org/officeDocument/2006/relationships/slideLayout" Target="../slideLayouts/slideLayout2.xml"/><Relationship Id="rId4" Type="http://schemas.microsoft.com/office/2007/relationships/hdphoto" Target="../media/hdphoto6.wdp"/></Relationships>
</file>

<file path=ppt/slides/_rels/slide66.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53.png"/></Relationships>
</file>

<file path=ppt/slides/_rels/slide6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57.png"/></Relationships>
</file>

<file path=ppt/slides/_rels/slide6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57.png"/></Relationships>
</file>

<file path=ppt/slides/_rels/slide6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7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61.png"/></Relationships>
</file>

<file path=ppt/slides/_rels/slide7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164.png"/><Relationship Id="rId4" Type="http://schemas.microsoft.com/office/2007/relationships/hdphoto" Target="../media/hdphoto7.wdp"/></Relationships>
</file>

<file path=ppt/slides/_rels/slide7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69.png"/></Relationships>
</file>

<file path=ppt/slides/_rels/slide77.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172.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71.png"/><Relationship Id="rId5" Type="http://schemas.openxmlformats.org/officeDocument/2006/relationships/image" Target="../media/image23.png"/><Relationship Id="rId4" Type="http://schemas.openxmlformats.org/officeDocument/2006/relationships/image" Target="../media/image170.png"/></Relationships>
</file>

<file path=ppt/slides/_rels/slide78.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75.png"/><Relationship Id="rId4" Type="http://schemas.openxmlformats.org/officeDocument/2006/relationships/image" Target="../media/image174.png"/></Relationships>
</file>

<file path=ppt/slides/_rels/slide79.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75.png"/><Relationship Id="rId4" Type="http://schemas.openxmlformats.org/officeDocument/2006/relationships/image" Target="../media/image174.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80.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image" Target="../media/image177.png"/><Relationship Id="rId7" Type="http://schemas.openxmlformats.org/officeDocument/2006/relationships/image" Target="../media/image181.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178.png"/><Relationship Id="rId9" Type="http://schemas.openxmlformats.org/officeDocument/2006/relationships/image" Target="../media/image175.png"/></Relationships>
</file>

<file path=ppt/slides/_rels/slide81.xml.rels><?xml version="1.0" encoding="UTF-8" standalone="yes"?>
<Relationships xmlns="http://schemas.openxmlformats.org/package/2006/relationships"><Relationship Id="rId3" Type="http://schemas.openxmlformats.org/officeDocument/2006/relationships/image" Target="../media/image177.png"/><Relationship Id="rId7" Type="http://schemas.openxmlformats.org/officeDocument/2006/relationships/image" Target="../media/image175.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78.png"/></Relationships>
</file>

<file path=ppt/slides/_rels/slide82.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image" Target="../media/image184.png"/><Relationship Id="rId7" Type="http://schemas.openxmlformats.org/officeDocument/2006/relationships/image" Target="../media/image23.png"/><Relationship Id="rId2" Type="http://schemas.openxmlformats.org/officeDocument/2006/relationships/image" Target="../media/image185.png"/><Relationship Id="rId1" Type="http://schemas.openxmlformats.org/officeDocument/2006/relationships/slideLayout" Target="../slideLayouts/slideLayout2.xml"/><Relationship Id="rId6" Type="http://schemas.openxmlformats.org/officeDocument/2006/relationships/image" Target="../media/image187.png"/><Relationship Id="rId5" Type="http://schemas.openxmlformats.org/officeDocument/2006/relationships/image" Target="../media/image186.png"/><Relationship Id="rId4" Type="http://schemas.openxmlformats.org/officeDocument/2006/relationships/image" Target="../media/image175.png"/><Relationship Id="rId9" Type="http://schemas.openxmlformats.org/officeDocument/2006/relationships/image" Target="../media/image182.png"/></Relationships>
</file>

<file path=ppt/slides/_rels/slide8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89.png"/><Relationship Id="rId7" Type="http://schemas.openxmlformats.org/officeDocument/2006/relationships/image" Target="../media/image192.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91.png"/><Relationship Id="rId5" Type="http://schemas.openxmlformats.org/officeDocument/2006/relationships/image" Target="../media/image190.png"/><Relationship Id="rId4" Type="http://schemas.microsoft.com/office/2007/relationships/hdphoto" Target="NULL"/></Relationships>
</file>

<file path=ppt/slides/_rels/slide84.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194.png"/></Relationships>
</file>

<file path=ppt/slides/_rels/slide85.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196.png"/></Relationships>
</file>

<file path=ppt/slides/_rels/slide86.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198.png"/></Relationships>
</file>

<file path=ppt/slides/_rels/slide87.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02.png"/><Relationship Id="rId5" Type="http://schemas.openxmlformats.org/officeDocument/2006/relationships/image" Target="../media/image201.png"/><Relationship Id="rId4" Type="http://schemas.openxmlformats.org/officeDocument/2006/relationships/image" Target="../media/image200.png"/></Relationships>
</file>

<file path=ppt/slides/_rels/slide88.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04.png"/><Relationship Id="rId5" Type="http://schemas.openxmlformats.org/officeDocument/2006/relationships/image" Target="../media/image200.png"/><Relationship Id="rId4" Type="http://schemas.openxmlformats.org/officeDocument/2006/relationships/image" Target="../media/image199.png"/></Relationships>
</file>

<file path=ppt/slides/_rels/slide89.xml.rels><?xml version="1.0" encoding="UTF-8" standalone="yes"?>
<Relationships xmlns="http://schemas.openxmlformats.org/package/2006/relationships"><Relationship Id="rId8" Type="http://schemas.openxmlformats.org/officeDocument/2006/relationships/image" Target="../media/image207.png"/><Relationship Id="rId3" Type="http://schemas.openxmlformats.org/officeDocument/2006/relationships/image" Target="../media/image203.png"/><Relationship Id="rId7" Type="http://schemas.openxmlformats.org/officeDocument/2006/relationships/image" Target="../media/image20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05.jpeg"/><Relationship Id="rId5" Type="http://schemas.openxmlformats.org/officeDocument/2006/relationships/image" Target="../media/image200.png"/><Relationship Id="rId4" Type="http://schemas.openxmlformats.org/officeDocument/2006/relationships/image" Target="../media/image199.png"/><Relationship Id="rId9" Type="http://schemas.openxmlformats.org/officeDocument/2006/relationships/image" Target="../media/image208.jpe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3.png"/><Relationship Id="rId4" Type="http://schemas.openxmlformats.org/officeDocument/2006/relationships/image" Target="../media/image32.png"/></Relationships>
</file>

<file path=ppt/slides/_rels/slide90.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10.png"/><Relationship Id="rId4" Type="http://schemas.openxmlformats.org/officeDocument/2006/relationships/image" Target="../media/image209.png"/></Relationships>
</file>

<file path=ppt/slides/_rels/slide91.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99.png"/><Relationship Id="rId4" Type="http://schemas.openxmlformats.org/officeDocument/2006/relationships/image" Target="../media/image211.png"/></Relationships>
</file>

<file path=ppt/slides/_rels/slide92.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213.png"/></Relationships>
</file>

<file path=ppt/slides/_rels/slide93.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213.png"/></Relationships>
</file>

<file path=ppt/slides/_rels/slide94.xml.rels><?xml version="1.0" encoding="UTF-8" standalone="yes"?>
<Relationships xmlns="http://schemas.openxmlformats.org/package/2006/relationships"><Relationship Id="rId8" Type="http://schemas.openxmlformats.org/officeDocument/2006/relationships/image" Target="../media/image218.png"/><Relationship Id="rId3" Type="http://schemas.openxmlformats.org/officeDocument/2006/relationships/image" Target="../media/image175.png"/><Relationship Id="rId7" Type="http://schemas.openxmlformats.org/officeDocument/2006/relationships/image" Target="../media/image217.png"/><Relationship Id="rId2" Type="http://schemas.openxmlformats.org/officeDocument/2006/relationships/image" Target="../media/image185.png"/><Relationship Id="rId1" Type="http://schemas.openxmlformats.org/officeDocument/2006/relationships/slideLayout" Target="../slideLayouts/slideLayout2.xml"/><Relationship Id="rId6" Type="http://schemas.openxmlformats.org/officeDocument/2006/relationships/image" Target="../media/image216.png"/><Relationship Id="rId5" Type="http://schemas.openxmlformats.org/officeDocument/2006/relationships/image" Target="../media/image23.png"/><Relationship Id="rId4" Type="http://schemas.openxmlformats.org/officeDocument/2006/relationships/image" Target="../media/image215.png"/></Relationships>
</file>

<file path=ppt/slides/_rels/slide95.xml.rels><?xml version="1.0" encoding="UTF-8" standalone="yes"?>
<Relationships xmlns="http://schemas.openxmlformats.org/package/2006/relationships"><Relationship Id="rId3" Type="http://schemas.openxmlformats.org/officeDocument/2006/relationships/image" Target="../media/image199.png"/><Relationship Id="rId7" Type="http://schemas.openxmlformats.org/officeDocument/2006/relationships/image" Target="../media/image220.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219.png"/><Relationship Id="rId4" Type="http://schemas.openxmlformats.org/officeDocument/2006/relationships/image" Target="../media/image209.png"/></Relationships>
</file>

<file path=ppt/slides/_rels/slide96.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97.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223.png"/></Relationships>
</file>

<file path=ppt/slides/_rels/slide98.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27.png"/><Relationship Id="rId5" Type="http://schemas.openxmlformats.org/officeDocument/2006/relationships/image" Target="../media/image226.png"/><Relationship Id="rId4" Type="http://schemas.openxmlformats.org/officeDocument/2006/relationships/image" Target="../media/image225.png"/></Relationships>
</file>

<file path=ppt/slides/_rels/slide99.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ctrTitle"/>
          </p:nvPr>
        </p:nvSpPr>
        <p:spPr/>
        <p:txBody>
          <a:bodyPr/>
          <a:lstStyle/>
          <a:p>
            <a:endParaRPr lang="ru-RU"/>
          </a:p>
        </p:txBody>
      </p:sp>
      <p:pic>
        <p:nvPicPr>
          <p:cNvPr id="6" name="Рисунок 5"/>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Tree>
    <p:extLst>
      <p:ext uri="{BB962C8B-B14F-4D97-AF65-F5344CB8AC3E}">
        <p14:creationId xmlns:p14="http://schemas.microsoft.com/office/powerpoint/2010/main" val="21924566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411819" y="871210"/>
            <a:ext cx="4805429" cy="533213"/>
          </a:xfrm>
          <a:effectLst/>
        </p:spPr>
        <p:txBody>
          <a:bodyPr>
            <a:noAutofit/>
          </a:bodyPr>
          <a:lstStyle/>
          <a:p>
            <a:pPr>
              <a:lnSpc>
                <a:spcPct val="100000"/>
              </a:lnSpc>
            </a:pPr>
            <a:r>
              <a:rPr lang="ru-RU" sz="1600" b="1" spc="50" dirty="0">
                <a:ln w="11430"/>
                <a:solidFill>
                  <a:srgbClr val="930D2D"/>
                </a:solidFill>
                <a:effectLst>
                  <a:outerShdw blurRad="38100" dist="38100" dir="2700000" algn="tl">
                    <a:srgbClr val="000000">
                      <a:alpha val="43137"/>
                    </a:srgbClr>
                  </a:outerShdw>
                </a:effectLst>
              </a:rPr>
              <a:t>ПЕЧЬ</a:t>
            </a:r>
            <a:r>
              <a:rPr lang="en-US" sz="1600" b="1" spc="50" dirty="0">
                <a:ln w="11430"/>
                <a:solidFill>
                  <a:srgbClr val="930D2D"/>
                </a:solidFill>
                <a:effectLst>
                  <a:outerShdw blurRad="38100" dist="38100" dir="2700000" algn="tl">
                    <a:srgbClr val="000000">
                      <a:alpha val="43137"/>
                    </a:srgbClr>
                  </a:outerShdw>
                </a:effectLst>
              </a:rPr>
              <a:t>-</a:t>
            </a:r>
            <a:r>
              <a:rPr lang="ru-RU" sz="1600" b="1" spc="50" dirty="0">
                <a:ln w="11430"/>
                <a:solidFill>
                  <a:srgbClr val="930D2D"/>
                </a:solidFill>
                <a:effectLst>
                  <a:outerShdw blurRad="38100" dist="38100" dir="2700000" algn="tl">
                    <a:srgbClr val="000000">
                      <a:alpha val="43137"/>
                    </a:srgbClr>
                  </a:outerShdw>
                </a:effectLst>
              </a:rPr>
              <a:t>ПЛИТА ЭЛЕКТРИЧЕСКАЯ С ГРИЛЕМ</a:t>
            </a:r>
            <a:r>
              <a:rPr lang="en-US" sz="1600" b="1" spc="50" dirty="0">
                <a:ln w="11430"/>
                <a:solidFill>
                  <a:srgbClr val="930D2D"/>
                </a:solidFill>
                <a:effectLst>
                  <a:outerShdw blurRad="38100" dist="38100" dir="2700000" algn="tl">
                    <a:srgbClr val="000000">
                      <a:alpha val="43137"/>
                    </a:srgbClr>
                  </a:outerShdw>
                </a:effectLst>
              </a:rPr>
              <a:t> GN33AH</a:t>
            </a:r>
            <a:endParaRPr lang="uk-UA" sz="16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276392" y="6088479"/>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sp>
        <p:nvSpPr>
          <p:cNvPr id="16" name="TextBox 15"/>
          <p:cNvSpPr txBox="1"/>
          <p:nvPr/>
        </p:nvSpPr>
        <p:spPr>
          <a:xfrm>
            <a:off x="3848939" y="1396811"/>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31" name="Прямоугольник 30"/>
          <p:cNvSpPr/>
          <p:nvPr/>
        </p:nvSpPr>
        <p:spPr>
          <a:xfrm>
            <a:off x="806658" y="5711232"/>
            <a:ext cx="3160365" cy="646331"/>
          </a:xfrm>
          <a:prstGeom prst="rect">
            <a:avLst/>
          </a:prstGeom>
        </p:spPr>
        <p:txBody>
          <a:bodyPr wrap="square">
            <a:spAutoFit/>
          </a:bodyPr>
          <a:lstStyle/>
          <a:p>
            <a:r>
              <a:rPr lang="ru-RU" dirty="0">
                <a:solidFill>
                  <a:srgbClr val="006666"/>
                </a:solidFill>
                <a:latin typeface="EpsilonCTT" pitchFamily="2" charset="0"/>
              </a:rPr>
              <a:t>ПОЛЕЗНО! БЫСТРО! ВКУСНО!</a:t>
            </a:r>
          </a:p>
        </p:txBody>
      </p:sp>
      <p:sp>
        <p:nvSpPr>
          <p:cNvPr id="7" name="Прямоугольник 6"/>
          <p:cNvSpPr/>
          <p:nvPr/>
        </p:nvSpPr>
        <p:spPr>
          <a:xfrm>
            <a:off x="3819692" y="1760847"/>
            <a:ext cx="7877008" cy="2492990"/>
          </a:xfrm>
          <a:prstGeom prst="rect">
            <a:avLst/>
          </a:prstGeom>
        </p:spPr>
        <p:txBody>
          <a:bodyPr wrap="square">
            <a:spAutoFit/>
          </a:bodyPr>
          <a:lstStyle/>
          <a:p>
            <a:r>
              <a:rPr lang="ru-RU" sz="1100" b="1" i="1" dirty="0">
                <a:solidFill>
                  <a:srgbClr val="4D4B4B"/>
                </a:solidFill>
              </a:rPr>
              <a:t>Электрическая печь</a:t>
            </a:r>
            <a:r>
              <a:rPr lang="en-US" sz="1100" b="1" i="1" dirty="0">
                <a:solidFill>
                  <a:srgbClr val="4D4B4B"/>
                </a:solidFill>
              </a:rPr>
              <a:t>-</a:t>
            </a:r>
            <a:r>
              <a:rPr lang="ru-RU" sz="1100" b="1" i="1" dirty="0">
                <a:solidFill>
                  <a:srgbClr val="4D4B4B"/>
                </a:solidFill>
              </a:rPr>
              <a:t>плита с грилем - для нагрева температуры в которой встроены</a:t>
            </a:r>
          </a:p>
          <a:p>
            <a:r>
              <a:rPr lang="ru-RU" sz="1100" b="1" i="1" dirty="0">
                <a:solidFill>
                  <a:srgbClr val="4D4B4B"/>
                </a:solidFill>
              </a:rPr>
              <a:t>специальные нагревательные элементы (</a:t>
            </a:r>
            <a:r>
              <a:rPr lang="ru-RU" sz="1100" b="1" i="1" dirty="0" err="1">
                <a:solidFill>
                  <a:srgbClr val="4D4B4B"/>
                </a:solidFill>
              </a:rPr>
              <a:t>ТЭНы</a:t>
            </a:r>
            <a:r>
              <a:rPr lang="ru-RU" sz="1100" b="1" i="1" dirty="0">
                <a:solidFill>
                  <a:srgbClr val="4D4B4B"/>
                </a:solidFill>
              </a:rPr>
              <a:t>), которые расположены, как правило в верхней</a:t>
            </a:r>
          </a:p>
          <a:p>
            <a:r>
              <a:rPr lang="ru-RU" sz="1100" b="1" i="1" dirty="0">
                <a:solidFill>
                  <a:srgbClr val="4D4B4B"/>
                </a:solidFill>
              </a:rPr>
              <a:t>и нижней частях печи.</a:t>
            </a:r>
          </a:p>
          <a:p>
            <a:r>
              <a:rPr lang="ru-RU" sz="1100" b="1" i="1" dirty="0">
                <a:solidFill>
                  <a:srgbClr val="4D4B4B"/>
                </a:solidFill>
              </a:rPr>
              <a:t>Наличие утолщенных стенок снижает потребление электроэнергии в процессе готовки. </a:t>
            </a:r>
          </a:p>
          <a:p>
            <a:r>
              <a:rPr lang="ru-RU" sz="1100" b="1" i="1" dirty="0">
                <a:solidFill>
                  <a:srgbClr val="4D4B4B"/>
                </a:solidFill>
              </a:rPr>
              <a:t>Внутреннее и внешнее исполнение печи выполнены из эмалированной стали.</a:t>
            </a:r>
          </a:p>
          <a:p>
            <a:r>
              <a:rPr lang="ru-RU" sz="1100" b="1" i="1" dirty="0">
                <a:solidFill>
                  <a:srgbClr val="4D4B4B"/>
                </a:solidFill>
              </a:rPr>
              <a:t>Встроенный таймер упростит процесс готовки и вовремя оповестить вас о готовности</a:t>
            </a:r>
          </a:p>
          <a:p>
            <a:r>
              <a:rPr lang="ru-RU" sz="1100" b="1" i="1" dirty="0">
                <a:solidFill>
                  <a:srgbClr val="4D4B4B"/>
                </a:solidFill>
              </a:rPr>
              <a:t>вашего блюда звуковым сигналом. Наличие специальной съемной ручки (ухвата) для извлечения</a:t>
            </a:r>
          </a:p>
          <a:p>
            <a:r>
              <a:rPr lang="ru-RU" sz="1100" b="1" i="1" dirty="0">
                <a:solidFill>
                  <a:srgbClr val="4D4B4B"/>
                </a:solidFill>
              </a:rPr>
              <a:t>решетки для гриля и противня сделает ваш процесс готовки максимально комфортным. Электропечь, благодаря своим небольшим размерам идеально вольется в обстановку, где необходимо сохранить максимум пространства, как на небольшой по площади кухне в городской квартире, или в загородном доме.</a:t>
            </a:r>
          </a:p>
          <a:p>
            <a:r>
              <a:rPr lang="ru-RU" sz="1100" b="1" i="1" dirty="0">
                <a:solidFill>
                  <a:srgbClr val="4D4B4B"/>
                </a:solidFill>
              </a:rPr>
              <a:t>Наличие конфорок делают печь-плиту максимально универсальной и многофункциональной.</a:t>
            </a:r>
          </a:p>
          <a:p>
            <a:r>
              <a:rPr lang="ru-RU" sz="1200" b="1" i="1" dirty="0" smtClean="0">
                <a:solidFill>
                  <a:srgbClr val="FF0000"/>
                </a:solidFill>
              </a:rPr>
              <a:t>ВНИМАНИЕ: Одновременная работа духовки и плиты (конфорки) исключена, для </a:t>
            </a:r>
            <a:r>
              <a:rPr lang="ru-RU" sz="1200" b="1" i="1" dirty="0" err="1" smtClean="0">
                <a:solidFill>
                  <a:srgbClr val="FF0000"/>
                </a:solidFill>
              </a:rPr>
              <a:t>предотвра</a:t>
            </a:r>
            <a:r>
              <a:rPr lang="ru-RU" sz="1200" b="1" i="1" dirty="0" smtClean="0">
                <a:solidFill>
                  <a:srgbClr val="FF0000"/>
                </a:solidFill>
              </a:rPr>
              <a:t>-</a:t>
            </a:r>
          </a:p>
          <a:p>
            <a:r>
              <a:rPr lang="ru-RU" sz="1200" b="1" i="1" dirty="0" err="1" smtClean="0">
                <a:solidFill>
                  <a:srgbClr val="FF0000"/>
                </a:solidFill>
              </a:rPr>
              <a:t>щения</a:t>
            </a:r>
            <a:r>
              <a:rPr lang="ru-RU" sz="1200" b="1" i="1" dirty="0" smtClean="0">
                <a:solidFill>
                  <a:srgbClr val="FF0000"/>
                </a:solidFill>
              </a:rPr>
              <a:t> перегрузки в электросети.</a:t>
            </a:r>
            <a:endParaRPr lang="ru-RU" sz="1200" b="1" i="1" dirty="0">
              <a:solidFill>
                <a:srgbClr val="FF0000"/>
              </a:solidFill>
            </a:endParaRPr>
          </a:p>
        </p:txBody>
      </p:sp>
      <p:sp>
        <p:nvSpPr>
          <p:cNvPr id="24" name="Прямоугольник 23"/>
          <p:cNvSpPr/>
          <p:nvPr/>
        </p:nvSpPr>
        <p:spPr>
          <a:xfrm>
            <a:off x="3811298" y="4526645"/>
            <a:ext cx="1709122" cy="276999"/>
          </a:xfrm>
          <a:prstGeom prst="rect">
            <a:avLst/>
          </a:prstGeom>
        </p:spPr>
        <p:txBody>
          <a:bodyPr wrap="none">
            <a:spAutoFit/>
          </a:bodyPr>
          <a:lstStyle/>
          <a:p>
            <a:r>
              <a:rPr lang="ru-RU" sz="1200" b="1" dirty="0" smtClean="0">
                <a:solidFill>
                  <a:srgbClr val="FF0000"/>
                </a:solidFill>
                <a:latin typeface="Arial Black" pitchFamily="34" charset="0"/>
              </a:rPr>
              <a:t>КОМПЛЕКТАЦИЯ:</a:t>
            </a:r>
            <a:endParaRPr lang="ru-RU" sz="1200" b="1" dirty="0">
              <a:solidFill>
                <a:srgbClr val="FF0000"/>
              </a:solidFill>
              <a:latin typeface="Arial Black" pitchFamily="34" charset="0"/>
            </a:endParaRPr>
          </a:p>
        </p:txBody>
      </p:sp>
      <p:sp>
        <p:nvSpPr>
          <p:cNvPr id="35" name="Прямоугольник 34"/>
          <p:cNvSpPr/>
          <p:nvPr/>
        </p:nvSpPr>
        <p:spPr>
          <a:xfrm>
            <a:off x="488492" y="4192690"/>
            <a:ext cx="922047" cy="338554"/>
          </a:xfrm>
          <a:prstGeom prst="rect">
            <a:avLst/>
          </a:prstGeom>
        </p:spPr>
        <p:txBody>
          <a:bodyPr wrap="none">
            <a:spAutoFit/>
          </a:bodyPr>
          <a:lstStyle/>
          <a:p>
            <a:pPr algn="ctr" fontAlgn="ctr"/>
            <a:r>
              <a:rPr lang="en-US" sz="1600" b="1" spc="50" dirty="0">
                <a:ln w="11430"/>
                <a:solidFill>
                  <a:srgbClr val="930D2D"/>
                </a:solidFill>
                <a:effectLst>
                  <a:outerShdw blurRad="38100" dist="38100" dir="2700000" algn="tl">
                    <a:srgbClr val="000000">
                      <a:alpha val="43137"/>
                    </a:srgbClr>
                  </a:outerShdw>
                </a:effectLst>
                <a:latin typeface="+mj-lt"/>
                <a:ea typeface="+mj-ea"/>
                <a:cs typeface="+mj-cs"/>
              </a:rPr>
              <a:t>GN33AH</a:t>
            </a:r>
          </a:p>
        </p:txBody>
      </p:sp>
      <p:graphicFrame>
        <p:nvGraphicFramePr>
          <p:cNvPr id="25" name="Таблица 24"/>
          <p:cNvGraphicFramePr>
            <a:graphicFrameLocks noGrp="1"/>
          </p:cNvGraphicFramePr>
          <p:nvPr>
            <p:extLst>
              <p:ext uri="{D42A27DB-BD31-4B8C-83A1-F6EECF244321}">
                <p14:modId xmlns:p14="http://schemas.microsoft.com/office/powerpoint/2010/main" val="2959559351"/>
              </p:ext>
            </p:extLst>
          </p:nvPr>
        </p:nvGraphicFramePr>
        <p:xfrm>
          <a:off x="256845" y="6387950"/>
          <a:ext cx="10198179" cy="957142"/>
        </p:xfrm>
        <a:graphic>
          <a:graphicData uri="http://schemas.openxmlformats.org/drawingml/2006/table">
            <a:tbl>
              <a:tblPr>
                <a:tableStyleId>{616DA210-FB5B-4158-B5E0-FEB733F419BA}</a:tableStyleId>
              </a:tblPr>
              <a:tblGrid>
                <a:gridCol w="492426">
                  <a:extLst>
                    <a:ext uri="{9D8B030D-6E8A-4147-A177-3AD203B41FA5}">
                      <a16:colId xmlns:a16="http://schemas.microsoft.com/office/drawing/2014/main" val="20000"/>
                    </a:ext>
                  </a:extLst>
                </a:gridCol>
                <a:gridCol w="659190">
                  <a:extLst>
                    <a:ext uri="{9D8B030D-6E8A-4147-A177-3AD203B41FA5}">
                      <a16:colId xmlns:a16="http://schemas.microsoft.com/office/drawing/2014/main" val="20001"/>
                    </a:ext>
                  </a:extLst>
                </a:gridCol>
                <a:gridCol w="673519">
                  <a:extLst>
                    <a:ext uri="{9D8B030D-6E8A-4147-A177-3AD203B41FA5}">
                      <a16:colId xmlns:a16="http://schemas.microsoft.com/office/drawing/2014/main" val="20002"/>
                    </a:ext>
                  </a:extLst>
                </a:gridCol>
                <a:gridCol w="845482">
                  <a:extLst>
                    <a:ext uri="{9D8B030D-6E8A-4147-A177-3AD203B41FA5}">
                      <a16:colId xmlns:a16="http://schemas.microsoft.com/office/drawing/2014/main" val="20003"/>
                    </a:ext>
                  </a:extLst>
                </a:gridCol>
                <a:gridCol w="544548">
                  <a:extLst>
                    <a:ext uri="{9D8B030D-6E8A-4147-A177-3AD203B41FA5}">
                      <a16:colId xmlns:a16="http://schemas.microsoft.com/office/drawing/2014/main" val="20004"/>
                    </a:ext>
                  </a:extLst>
                </a:gridCol>
                <a:gridCol w="788161">
                  <a:extLst>
                    <a:ext uri="{9D8B030D-6E8A-4147-A177-3AD203B41FA5}">
                      <a16:colId xmlns:a16="http://schemas.microsoft.com/office/drawing/2014/main" val="20005"/>
                    </a:ext>
                  </a:extLst>
                </a:gridCol>
                <a:gridCol w="730841">
                  <a:extLst>
                    <a:ext uri="{9D8B030D-6E8A-4147-A177-3AD203B41FA5}">
                      <a16:colId xmlns:a16="http://schemas.microsoft.com/office/drawing/2014/main" val="20006"/>
                    </a:ext>
                  </a:extLst>
                </a:gridCol>
                <a:gridCol w="724720">
                  <a:extLst>
                    <a:ext uri="{9D8B030D-6E8A-4147-A177-3AD203B41FA5}">
                      <a16:colId xmlns:a16="http://schemas.microsoft.com/office/drawing/2014/main" val="20007"/>
                    </a:ext>
                  </a:extLst>
                </a:gridCol>
                <a:gridCol w="630678">
                  <a:extLst>
                    <a:ext uri="{9D8B030D-6E8A-4147-A177-3AD203B41FA5}">
                      <a16:colId xmlns:a16="http://schemas.microsoft.com/office/drawing/2014/main" val="20008"/>
                    </a:ext>
                  </a:extLst>
                </a:gridCol>
                <a:gridCol w="931464">
                  <a:extLst>
                    <a:ext uri="{9D8B030D-6E8A-4147-A177-3AD203B41FA5}">
                      <a16:colId xmlns:a16="http://schemas.microsoft.com/office/drawing/2014/main" val="20009"/>
                    </a:ext>
                  </a:extLst>
                </a:gridCol>
                <a:gridCol w="601570">
                  <a:extLst>
                    <a:ext uri="{9D8B030D-6E8A-4147-A177-3AD203B41FA5}">
                      <a16:colId xmlns:a16="http://schemas.microsoft.com/office/drawing/2014/main" val="20010"/>
                    </a:ext>
                  </a:extLst>
                </a:gridCol>
                <a:gridCol w="931464">
                  <a:extLst>
                    <a:ext uri="{9D8B030D-6E8A-4147-A177-3AD203B41FA5}">
                      <a16:colId xmlns:a16="http://schemas.microsoft.com/office/drawing/2014/main" val="20011"/>
                    </a:ext>
                  </a:extLst>
                </a:gridCol>
                <a:gridCol w="1047896">
                  <a:extLst>
                    <a:ext uri="{9D8B030D-6E8A-4147-A177-3AD203B41FA5}">
                      <a16:colId xmlns:a16="http://schemas.microsoft.com/office/drawing/2014/main" val="20012"/>
                    </a:ext>
                  </a:extLst>
                </a:gridCol>
                <a:gridCol w="596220">
                  <a:extLst>
                    <a:ext uri="{9D8B030D-6E8A-4147-A177-3AD203B41FA5}">
                      <a16:colId xmlns:a16="http://schemas.microsoft.com/office/drawing/2014/main" val="20013"/>
                    </a:ext>
                  </a:extLst>
                </a:gridCol>
              </a:tblGrid>
              <a:tr h="48130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Тип управления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Термостат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Мощность конфорок</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Объем камеры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Нагревательные элементы</a:t>
                      </a:r>
                    </a:p>
                    <a:p>
                      <a:pPr algn="ctr" fontAlgn="ctr"/>
                      <a:r>
                        <a:rPr lang="ru-RU" sz="1100" b="1" i="0" u="none" strike="noStrike" dirty="0" smtClean="0">
                          <a:solidFill>
                            <a:srgbClr val="000000"/>
                          </a:solidFill>
                          <a:effectLst/>
                          <a:latin typeface="+mn-lt"/>
                        </a:rPr>
                        <a:t>верх./</a:t>
                      </a:r>
                      <a:r>
                        <a:rPr lang="ru-RU" sz="1100" b="1" i="0" u="none" strike="noStrike" baseline="0" dirty="0" smtClean="0">
                          <a:solidFill>
                            <a:srgbClr val="000000"/>
                          </a:solidFill>
                          <a:effectLst/>
                          <a:latin typeface="+mn-lt"/>
                        </a:rPr>
                        <a:t> </a:t>
                      </a:r>
                      <a:r>
                        <a:rPr lang="ru-RU" sz="1100" b="1" i="0" u="none" strike="noStrike" baseline="0" dirty="0" err="1" smtClean="0">
                          <a:solidFill>
                            <a:srgbClr val="000000"/>
                          </a:solidFill>
                          <a:effectLst/>
                          <a:latin typeface="+mn-lt"/>
                        </a:rPr>
                        <a:t>ниж</a:t>
                      </a:r>
                      <a:r>
                        <a:rPr lang="ru-RU" sz="1100" b="1" i="0" u="none" strike="noStrike" baseline="0" dirty="0" smtClean="0">
                          <a:solidFill>
                            <a:srgbClr val="000000"/>
                          </a:solidFill>
                          <a:effectLst/>
                          <a:latin typeface="+mn-lt"/>
                        </a:rPr>
                        <a:t>.</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Таймер работы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Размер противня</a:t>
                      </a:r>
                      <a:endParaRPr lang="ru-RU" sz="1100" b="1" i="0" u="none" strike="noStrike" dirty="0">
                        <a:solidFill>
                          <a:srgbClr val="000000"/>
                        </a:solidFill>
                        <a:effectLst/>
                        <a:latin typeface="+mn-lt"/>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Габаритный размер, мм печи/</a:t>
                      </a:r>
                      <a:r>
                        <a:rPr lang="ru-RU" sz="1100" b="1" i="0" u="none" strike="noStrike" dirty="0" err="1" smtClean="0">
                          <a:solidFill>
                            <a:srgbClr val="000000"/>
                          </a:solidFill>
                          <a:effectLst/>
                          <a:latin typeface="+mn-lt"/>
                        </a:rPr>
                        <a:t>упаков</a:t>
                      </a:r>
                      <a:r>
                        <a:rPr lang="ru-RU" sz="1100" b="1" i="0" u="none" strike="noStrike" dirty="0" smtClean="0">
                          <a:solidFill>
                            <a:srgbClr val="000000"/>
                          </a:solidFill>
                          <a:effectLst/>
                          <a:latin typeface="+mn-lt"/>
                        </a:rPr>
                        <a:t>.</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 ,кг </a:t>
                      </a:r>
                    </a:p>
                    <a:p>
                      <a:pPr algn="ctr" fontAlgn="ctr"/>
                      <a:r>
                        <a:rPr lang="ru-RU" sz="1100" b="1" i="0" u="none" strike="noStrike" dirty="0" smtClean="0">
                          <a:solidFill>
                            <a:srgbClr val="000000"/>
                          </a:solidFill>
                          <a:effectLst/>
                          <a:latin typeface="+mn-lt"/>
                        </a:rPr>
                        <a:t> нетто/ брутто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5073">
                <a:tc>
                  <a:txBody>
                    <a:bodyPr/>
                    <a:lstStyle/>
                    <a:p>
                      <a:pPr marL="0" algn="ctr" defTabSz="914400" rtl="0" eaLnBrk="1" fontAlgn="ctr" latinLnBrk="0" hangingPunct="1"/>
                      <a:r>
                        <a:rPr lang="en-US" sz="1000" b="0" i="1" u="none" strike="noStrike" kern="1200" dirty="0" smtClean="0">
                          <a:solidFill>
                            <a:schemeClr val="tx1"/>
                          </a:solidFill>
                          <a:effectLst/>
                          <a:latin typeface="+mn-lt"/>
                          <a:ea typeface="+mn-ea"/>
                          <a:cs typeface="+mn-cs"/>
                        </a:rPr>
                        <a:t>66628</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spc="50" dirty="0" smtClean="0">
                          <a:ln w="11430"/>
                        </a:rPr>
                        <a:t>GN33AH</a:t>
                      </a:r>
                      <a:endParaRPr lang="en-US" sz="1000" b="1" i="1" dirty="0"/>
                    </a:p>
                  </a:txBody>
                  <a:tcPr marL="9525" marR="9525" marT="9525" marB="0" anchor="ctr"/>
                </a:tc>
                <a:tc>
                  <a:txBody>
                    <a:bodyPr/>
                    <a:lstStyle/>
                    <a:p>
                      <a:pPr algn="ctr" fontAlgn="ctr"/>
                      <a:r>
                        <a:rPr lang="ru-RU" sz="1000" b="1" i="1" u="none" strike="noStrike" dirty="0" smtClean="0">
                          <a:solidFill>
                            <a:srgbClr val="000000"/>
                          </a:solidFill>
                          <a:effectLst/>
                          <a:latin typeface="+mn-lt"/>
                        </a:rPr>
                        <a:t>1600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err="1" smtClean="0">
                          <a:solidFill>
                            <a:srgbClr val="000000"/>
                          </a:solidFill>
                          <a:effectLst/>
                          <a:latin typeface="Arial"/>
                        </a:rPr>
                        <a:t>Механ</a:t>
                      </a:r>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100 - 250 °С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600 Вт / 1000 Вт</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33 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60</a:t>
                      </a:r>
                      <a:r>
                        <a:rPr lang="en-US" sz="1000" b="1" i="1" u="none" strike="noStrike" dirty="0" smtClean="0">
                          <a:solidFill>
                            <a:srgbClr val="000000"/>
                          </a:solidFill>
                          <a:effectLst/>
                          <a:latin typeface="Arial"/>
                        </a:rPr>
                        <a:t> </a:t>
                      </a:r>
                      <a:r>
                        <a:rPr lang="ru-RU" sz="1000" b="1" i="1" u="none" strike="noStrike" dirty="0" smtClean="0">
                          <a:solidFill>
                            <a:srgbClr val="000000"/>
                          </a:solidFill>
                          <a:effectLst/>
                          <a:latin typeface="Arial"/>
                        </a:rPr>
                        <a:t>мин.</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38х27 см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522х360х338 /</a:t>
                      </a:r>
                    </a:p>
                    <a:p>
                      <a:pPr algn="ctr" fontAlgn="b"/>
                      <a:r>
                        <a:rPr lang="ru-RU" sz="1000" b="1" i="1" u="none" strike="noStrike" dirty="0" smtClean="0">
                          <a:solidFill>
                            <a:srgbClr val="000000"/>
                          </a:solidFill>
                          <a:effectLst/>
                          <a:latin typeface="Arial"/>
                        </a:rPr>
                        <a:t>555х370х364</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8,4 /</a:t>
                      </a:r>
                    </a:p>
                    <a:p>
                      <a:pPr algn="ctr" fontAlgn="b"/>
                      <a:r>
                        <a:rPr lang="ru-RU" sz="1000" b="1" i="1" u="none" strike="noStrike" dirty="0" smtClean="0">
                          <a:solidFill>
                            <a:srgbClr val="000000"/>
                          </a:solidFill>
                          <a:effectLst/>
                          <a:latin typeface="Arial"/>
                        </a:rPr>
                        <a:t>9,4</a:t>
                      </a: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pic>
        <p:nvPicPr>
          <p:cNvPr id="22" name="Рисунок 2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6925" y="4768040"/>
            <a:ext cx="2669551" cy="853258"/>
          </a:xfrm>
          <a:prstGeom prst="rect">
            <a:avLst/>
          </a:prstGeom>
        </p:spPr>
      </p:pic>
      <p:pic>
        <p:nvPicPr>
          <p:cNvPr id="3" name="Рисунок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8492" y="1899335"/>
            <a:ext cx="3143780" cy="2174957"/>
          </a:xfrm>
          <a:prstGeom prst="rect">
            <a:avLst/>
          </a:prstGeom>
        </p:spPr>
      </p:pic>
      <p:grpSp>
        <p:nvGrpSpPr>
          <p:cNvPr id="5" name="Группа 4"/>
          <p:cNvGrpSpPr/>
          <p:nvPr/>
        </p:nvGrpSpPr>
        <p:grpSpPr>
          <a:xfrm>
            <a:off x="3928922" y="4855402"/>
            <a:ext cx="3839931" cy="1112258"/>
            <a:chOff x="3928922" y="4855402"/>
            <a:chExt cx="3839931" cy="1112258"/>
          </a:xfrm>
        </p:grpSpPr>
        <p:pic>
          <p:nvPicPr>
            <p:cNvPr id="15" name="Рисунок 14"/>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928922" y="4855402"/>
              <a:ext cx="2576653" cy="1112258"/>
            </a:xfrm>
            <a:prstGeom prst="rect">
              <a:avLst/>
            </a:prstGeom>
          </p:spPr>
        </p:pic>
        <p:pic>
          <p:nvPicPr>
            <p:cNvPr id="29" name="Рисунок 28"/>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515100" y="4855402"/>
              <a:ext cx="1253753" cy="1112258"/>
            </a:xfrm>
            <a:prstGeom prst="rect">
              <a:avLst/>
            </a:prstGeom>
          </p:spPr>
        </p:pic>
      </p:grpSp>
    </p:spTree>
    <p:extLst>
      <p:ext uri="{BB962C8B-B14F-4D97-AF65-F5344CB8AC3E}">
        <p14:creationId xmlns:p14="http://schemas.microsoft.com/office/powerpoint/2010/main" val="265794643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10686911" cy="7561263"/>
          </a:xfrm>
          <a:prstGeom prst="rect">
            <a:avLst/>
          </a:prstGeom>
        </p:spPr>
      </p:pic>
      <p:sp>
        <p:nvSpPr>
          <p:cNvPr id="5" name="Заголовок 1"/>
          <p:cNvSpPr txBox="1">
            <a:spLocks/>
          </p:cNvSpPr>
          <p:nvPr/>
        </p:nvSpPr>
        <p:spPr>
          <a:xfrm>
            <a:off x="88254" y="775192"/>
            <a:ext cx="9218298" cy="656090"/>
          </a:xfrm>
          <a:prstGeom prst="rect">
            <a:avLst/>
          </a:prstGeom>
          <a:effectLst/>
        </p:spPr>
        <p:txBody>
          <a:bodyP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endParaRPr lang="ru-RU" sz="2800" b="1" spc="50" dirty="0" smtClean="0">
              <a:ln w="11430"/>
              <a:solidFill>
                <a:srgbClr val="FF0000"/>
              </a:solidFill>
              <a:latin typeface="Arial Black" panose="020B0A04020102020204" pitchFamily="34" charset="0"/>
            </a:endParaRPr>
          </a:p>
          <a:p>
            <a:pPr>
              <a:lnSpc>
                <a:spcPct val="100000"/>
              </a:lnSpc>
            </a:pPr>
            <a:r>
              <a:rPr lang="ru-RU" sz="3800" b="1" spc="50" dirty="0">
                <a:ln w="11430"/>
                <a:solidFill>
                  <a:srgbClr val="930D2D"/>
                </a:solidFill>
                <a:effectLst>
                  <a:outerShdw blurRad="38100" dist="38100" dir="2700000" algn="tl">
                    <a:srgbClr val="000000">
                      <a:alpha val="43137"/>
                    </a:srgbClr>
                  </a:outerShdw>
                </a:effectLst>
              </a:rPr>
              <a:t>ВЕСЫ ЭЛЕКТРОННЫЕ </a:t>
            </a:r>
            <a:r>
              <a:rPr lang="en-US" sz="3800" b="1" spc="50" dirty="0">
                <a:ln w="11430"/>
                <a:solidFill>
                  <a:srgbClr val="930D2D"/>
                </a:solidFill>
                <a:effectLst>
                  <a:outerShdw blurRad="38100" dist="38100" dir="2700000" algn="tl">
                    <a:srgbClr val="000000">
                      <a:alpha val="43137"/>
                    </a:srgbClr>
                  </a:outerShdw>
                </a:effectLst>
              </a:rPr>
              <a:t>BES-MON,</a:t>
            </a:r>
            <a:r>
              <a:rPr lang="ru-RU" sz="3800" b="1" spc="50" dirty="0">
                <a:ln w="11430"/>
                <a:solidFill>
                  <a:srgbClr val="930D2D"/>
                </a:solidFill>
                <a:effectLst>
                  <a:outerShdw blurRad="38100" dist="38100" dir="2700000" algn="tl">
                    <a:srgbClr val="000000">
                      <a:alpha val="43137"/>
                    </a:srgbClr>
                  </a:outerShdw>
                </a:effectLst>
              </a:rPr>
              <a:t> </a:t>
            </a:r>
            <a:r>
              <a:rPr lang="en-US" sz="3800" b="1" spc="50" dirty="0">
                <a:ln w="11430"/>
                <a:solidFill>
                  <a:srgbClr val="930D2D"/>
                </a:solidFill>
                <a:effectLst>
                  <a:outerShdw blurRad="38100" dist="38100" dir="2700000" algn="tl">
                    <a:srgbClr val="000000">
                      <a:alpha val="43137"/>
                    </a:srgbClr>
                  </a:outerShdw>
                </a:effectLst>
              </a:rPr>
              <a:t>BES-1SL</a:t>
            </a:r>
            <a:r>
              <a:rPr lang="ru-RU" sz="3800" b="1" spc="50" dirty="0">
                <a:ln w="11430"/>
                <a:solidFill>
                  <a:srgbClr val="930D2D"/>
                </a:solidFill>
                <a:effectLst>
                  <a:outerShdw blurRad="38100" dist="38100" dir="2700000" algn="tl">
                    <a:srgbClr val="000000">
                      <a:alpha val="43137"/>
                    </a:srgbClr>
                  </a:outerShdw>
                </a:effectLst>
              </a:rPr>
              <a:t>, </a:t>
            </a:r>
            <a:r>
              <a:rPr lang="en-US" sz="3800" b="1" spc="50" dirty="0">
                <a:ln w="11430"/>
                <a:solidFill>
                  <a:srgbClr val="930D2D"/>
                </a:solidFill>
                <a:effectLst>
                  <a:outerShdw blurRad="38100" dist="38100" dir="2700000" algn="tl">
                    <a:srgbClr val="000000">
                      <a:alpha val="43137"/>
                    </a:srgbClr>
                  </a:outerShdw>
                </a:effectLst>
              </a:rPr>
              <a:t>BES-BLB,</a:t>
            </a:r>
            <a:r>
              <a:rPr lang="ru-RU" sz="3800" b="1" spc="50" dirty="0">
                <a:ln w="11430"/>
                <a:solidFill>
                  <a:srgbClr val="930D2D"/>
                </a:solidFill>
                <a:effectLst>
                  <a:outerShdw blurRad="38100" dist="38100" dir="2700000" algn="tl">
                    <a:srgbClr val="000000">
                      <a:alpha val="43137"/>
                    </a:srgbClr>
                  </a:outerShdw>
                </a:effectLst>
              </a:rPr>
              <a:t> </a:t>
            </a:r>
            <a:r>
              <a:rPr lang="en-US" sz="3800" b="1" spc="50" dirty="0">
                <a:ln w="11430"/>
                <a:solidFill>
                  <a:srgbClr val="930D2D"/>
                </a:solidFill>
                <a:effectLst>
                  <a:outerShdw blurRad="38100" dist="38100" dir="2700000" algn="tl">
                    <a:srgbClr val="000000">
                      <a:alpha val="43137"/>
                    </a:srgbClr>
                  </a:outerShdw>
                </a:effectLst>
              </a:rPr>
              <a:t>BES-BLG</a:t>
            </a:r>
            <a:endParaRPr lang="en-US" sz="3800" b="1" spc="50" dirty="0">
              <a:ln w="11430"/>
              <a:solidFill>
                <a:srgbClr val="930D2D"/>
              </a:solidFill>
              <a:effectLst>
                <a:outerShdw blurRad="38100" dist="38100" dir="2700000" algn="tl">
                  <a:srgbClr val="000000">
                    <a:alpha val="43137"/>
                  </a:srgbClr>
                </a:outerShdw>
              </a:effectLst>
            </a:endParaRPr>
          </a:p>
        </p:txBody>
      </p:sp>
      <p:graphicFrame>
        <p:nvGraphicFramePr>
          <p:cNvPr id="8" name="Таблица 7"/>
          <p:cNvGraphicFramePr>
            <a:graphicFrameLocks noGrp="1"/>
          </p:cNvGraphicFramePr>
          <p:nvPr>
            <p:extLst>
              <p:ext uri="{D42A27DB-BD31-4B8C-83A1-F6EECF244321}">
                <p14:modId xmlns:p14="http://schemas.microsoft.com/office/powerpoint/2010/main" val="2324142238"/>
              </p:ext>
            </p:extLst>
          </p:nvPr>
        </p:nvGraphicFramePr>
        <p:xfrm>
          <a:off x="88254" y="4592307"/>
          <a:ext cx="10366770" cy="2794186"/>
        </p:xfrm>
        <a:graphic>
          <a:graphicData uri="http://schemas.openxmlformats.org/drawingml/2006/table">
            <a:tbl>
              <a:tblPr>
                <a:tableStyleId>{616DA210-FB5B-4158-B5E0-FEB733F419BA}</a:tableStyleId>
              </a:tblPr>
              <a:tblGrid>
                <a:gridCol w="428350">
                  <a:extLst>
                    <a:ext uri="{9D8B030D-6E8A-4147-A177-3AD203B41FA5}">
                      <a16:colId xmlns:a16="http://schemas.microsoft.com/office/drawing/2014/main" val="20000"/>
                    </a:ext>
                  </a:extLst>
                </a:gridCol>
                <a:gridCol w="543193">
                  <a:extLst>
                    <a:ext uri="{9D8B030D-6E8A-4147-A177-3AD203B41FA5}">
                      <a16:colId xmlns:a16="http://schemas.microsoft.com/office/drawing/2014/main" val="20001"/>
                    </a:ext>
                  </a:extLst>
                </a:gridCol>
                <a:gridCol w="719151">
                  <a:extLst>
                    <a:ext uri="{9D8B030D-6E8A-4147-A177-3AD203B41FA5}">
                      <a16:colId xmlns:a16="http://schemas.microsoft.com/office/drawing/2014/main" val="20002"/>
                    </a:ext>
                  </a:extLst>
                </a:gridCol>
                <a:gridCol w="880001">
                  <a:extLst>
                    <a:ext uri="{9D8B030D-6E8A-4147-A177-3AD203B41FA5}">
                      <a16:colId xmlns:a16="http://schemas.microsoft.com/office/drawing/2014/main" val="20003"/>
                    </a:ext>
                  </a:extLst>
                </a:gridCol>
                <a:gridCol w="579192">
                  <a:extLst>
                    <a:ext uri="{9D8B030D-6E8A-4147-A177-3AD203B41FA5}">
                      <a16:colId xmlns:a16="http://schemas.microsoft.com/office/drawing/2014/main" val="20004"/>
                    </a:ext>
                  </a:extLst>
                </a:gridCol>
                <a:gridCol w="582612">
                  <a:extLst>
                    <a:ext uri="{9D8B030D-6E8A-4147-A177-3AD203B41FA5}">
                      <a16:colId xmlns:a16="http://schemas.microsoft.com/office/drawing/2014/main" val="20005"/>
                    </a:ext>
                  </a:extLst>
                </a:gridCol>
                <a:gridCol w="697928">
                  <a:extLst>
                    <a:ext uri="{9D8B030D-6E8A-4147-A177-3AD203B41FA5}">
                      <a16:colId xmlns:a16="http://schemas.microsoft.com/office/drawing/2014/main" val="20006"/>
                    </a:ext>
                  </a:extLst>
                </a:gridCol>
                <a:gridCol w="711200">
                  <a:extLst>
                    <a:ext uri="{9D8B030D-6E8A-4147-A177-3AD203B41FA5}">
                      <a16:colId xmlns:a16="http://schemas.microsoft.com/office/drawing/2014/main" val="20007"/>
                    </a:ext>
                  </a:extLst>
                </a:gridCol>
                <a:gridCol w="667658">
                  <a:extLst>
                    <a:ext uri="{9D8B030D-6E8A-4147-A177-3AD203B41FA5}">
                      <a16:colId xmlns:a16="http://schemas.microsoft.com/office/drawing/2014/main" val="20008"/>
                    </a:ext>
                  </a:extLst>
                </a:gridCol>
                <a:gridCol w="696685">
                  <a:extLst>
                    <a:ext uri="{9D8B030D-6E8A-4147-A177-3AD203B41FA5}">
                      <a16:colId xmlns:a16="http://schemas.microsoft.com/office/drawing/2014/main" val="20009"/>
                    </a:ext>
                  </a:extLst>
                </a:gridCol>
                <a:gridCol w="609600">
                  <a:extLst>
                    <a:ext uri="{9D8B030D-6E8A-4147-A177-3AD203B41FA5}">
                      <a16:colId xmlns:a16="http://schemas.microsoft.com/office/drawing/2014/main" val="20010"/>
                    </a:ext>
                  </a:extLst>
                </a:gridCol>
                <a:gridCol w="624115">
                  <a:extLst>
                    <a:ext uri="{9D8B030D-6E8A-4147-A177-3AD203B41FA5}">
                      <a16:colId xmlns:a16="http://schemas.microsoft.com/office/drawing/2014/main" val="20011"/>
                    </a:ext>
                  </a:extLst>
                </a:gridCol>
                <a:gridCol w="1146628">
                  <a:extLst>
                    <a:ext uri="{9D8B030D-6E8A-4147-A177-3AD203B41FA5}">
                      <a16:colId xmlns:a16="http://schemas.microsoft.com/office/drawing/2014/main" val="20012"/>
                    </a:ext>
                  </a:extLst>
                </a:gridCol>
                <a:gridCol w="580572">
                  <a:extLst>
                    <a:ext uri="{9D8B030D-6E8A-4147-A177-3AD203B41FA5}">
                      <a16:colId xmlns:a16="http://schemas.microsoft.com/office/drawing/2014/main" val="20013"/>
                    </a:ext>
                  </a:extLst>
                </a:gridCol>
                <a:gridCol w="391885">
                  <a:extLst>
                    <a:ext uri="{9D8B030D-6E8A-4147-A177-3AD203B41FA5}">
                      <a16:colId xmlns:a16="http://schemas.microsoft.com/office/drawing/2014/main" val="20014"/>
                    </a:ext>
                  </a:extLst>
                </a:gridCol>
                <a:gridCol w="508000">
                  <a:extLst>
                    <a:ext uri="{9D8B030D-6E8A-4147-A177-3AD203B41FA5}">
                      <a16:colId xmlns:a16="http://schemas.microsoft.com/office/drawing/2014/main" val="20015"/>
                    </a:ext>
                  </a:extLst>
                </a:gridCol>
              </a:tblGrid>
              <a:tr h="938444">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solidFill>
                            <a:schemeClr val="tx1"/>
                          </a:solidFill>
                          <a:effectLst/>
                        </a:rPr>
                        <a:t>Модель</a:t>
                      </a:r>
                      <a:endParaRPr lang="ru-RU" sz="1100" b="1" i="0" u="none" strike="noStrike" dirty="0">
                        <a:solidFill>
                          <a:schemeClr val="tx1"/>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Батарея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err="1" smtClean="0">
                          <a:effectLst/>
                        </a:rPr>
                        <a:t>Жидкокрис</a:t>
                      </a:r>
                      <a:r>
                        <a:rPr lang="en-US" sz="1100" b="1" u="none" strike="noStrike" dirty="0" smtClean="0">
                          <a:effectLst/>
                        </a:rPr>
                        <a:t>-</a:t>
                      </a:r>
                      <a:r>
                        <a:rPr lang="ru-RU" sz="1100" b="1" u="none" strike="noStrike" dirty="0" err="1" smtClean="0">
                          <a:effectLst/>
                        </a:rPr>
                        <a:t>таллический</a:t>
                      </a:r>
                      <a:r>
                        <a:rPr lang="ru-RU" sz="1100" b="1" u="none" strike="noStrike" dirty="0" smtClean="0">
                          <a:effectLst/>
                        </a:rPr>
                        <a:t> дисплей</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Сенсор</a:t>
                      </a:r>
                      <a:r>
                        <a:rPr lang="en-US" sz="1100" b="1" u="none" strike="noStrike" dirty="0" smtClean="0">
                          <a:effectLst/>
                        </a:rPr>
                        <a:t>-</a:t>
                      </a:r>
                      <a:r>
                        <a:rPr lang="ru-RU" sz="1100" b="1" u="none" strike="noStrike" dirty="0" err="1" smtClean="0">
                          <a:effectLst/>
                        </a:rPr>
                        <a:t>ное</a:t>
                      </a:r>
                      <a:r>
                        <a:rPr lang="ru-RU" sz="1100" b="1" u="none" strike="noStrike" dirty="0" smtClean="0">
                          <a:effectLst/>
                        </a:rPr>
                        <a:t> </a:t>
                      </a:r>
                      <a:r>
                        <a:rPr lang="ru-RU" sz="1100" b="1" u="none" strike="noStrike" dirty="0" err="1" smtClean="0">
                          <a:effectLst/>
                        </a:rPr>
                        <a:t>управле</a:t>
                      </a:r>
                      <a:r>
                        <a:rPr lang="en-US" sz="1100" b="1" u="none" strike="noStrike" dirty="0" smtClean="0">
                          <a:effectLst/>
                        </a:rPr>
                        <a:t>-</a:t>
                      </a:r>
                      <a:r>
                        <a:rPr lang="ru-RU" sz="1100" b="1" u="none" strike="noStrike" dirty="0" err="1" smtClean="0">
                          <a:effectLst/>
                        </a:rPr>
                        <a:t>ние</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Максимальная</a:t>
                      </a:r>
                      <a:r>
                        <a:rPr lang="ru-RU" sz="1100" b="1" i="0" u="none" strike="noStrike" baseline="0" dirty="0" smtClean="0">
                          <a:solidFill>
                            <a:srgbClr val="000000"/>
                          </a:solidFill>
                          <a:effectLst/>
                          <a:latin typeface="+mn-lt"/>
                        </a:rPr>
                        <a:t> нагрузка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err="1" smtClean="0">
                          <a:solidFill>
                            <a:srgbClr val="000000"/>
                          </a:solidFill>
                          <a:effectLst/>
                          <a:latin typeface="+mn-lt"/>
                        </a:rPr>
                        <a:t>Автомати-ческое</a:t>
                      </a:r>
                      <a:endParaRPr lang="ru-RU" sz="1100" b="1" i="0" u="none" strike="noStrike" dirty="0" smtClean="0">
                        <a:solidFill>
                          <a:srgbClr val="000000"/>
                        </a:solidFill>
                        <a:effectLst/>
                        <a:latin typeface="+mn-lt"/>
                      </a:endParaRPr>
                    </a:p>
                    <a:p>
                      <a:pPr algn="ctr" fontAlgn="ctr"/>
                      <a:r>
                        <a:rPr lang="ru-RU" sz="1100" b="1" i="0" u="none" strike="noStrike" dirty="0" smtClean="0">
                          <a:solidFill>
                            <a:srgbClr val="000000"/>
                          </a:solidFill>
                          <a:effectLst/>
                          <a:latin typeface="+mn-lt"/>
                        </a:rPr>
                        <a:t>отключение</a:t>
                      </a:r>
                    </a:p>
                  </a:txBody>
                  <a:tcPr marL="9149" marR="9149" marT="9149"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mn-lt"/>
                        </a:rPr>
                        <a:t>Выбор единицы измерения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err="1" smtClean="0">
                          <a:solidFill>
                            <a:srgbClr val="000000"/>
                          </a:solidFill>
                          <a:effectLst/>
                          <a:latin typeface="+mn-lt"/>
                        </a:rPr>
                        <a:t>Индика</a:t>
                      </a:r>
                      <a:r>
                        <a:rPr lang="ru-RU" sz="1100" b="1" i="0" u="none" strike="noStrike" dirty="0" smtClean="0">
                          <a:solidFill>
                            <a:srgbClr val="000000"/>
                          </a:solidFill>
                          <a:effectLst/>
                          <a:latin typeface="+mn-lt"/>
                        </a:rPr>
                        <a:t>-тор перегруз-</a:t>
                      </a:r>
                      <a:r>
                        <a:rPr lang="ru-RU" sz="1100" b="1" i="0" u="none" strike="noStrike" dirty="0" err="1" smtClean="0">
                          <a:solidFill>
                            <a:srgbClr val="000000"/>
                          </a:solidFill>
                          <a:effectLst/>
                          <a:latin typeface="+mn-lt"/>
                        </a:rPr>
                        <a:t>ки</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Индикатор низкого заряда элемента питания</a:t>
                      </a:r>
                    </a:p>
                  </a:txBody>
                  <a:tcPr marL="9149" marR="9149" marT="9149" marB="0" anchor="ctr">
                    <a:solidFill>
                      <a:schemeClr val="bg1">
                        <a:lumMod val="95000"/>
                      </a:schemeClr>
                    </a:solidFill>
                  </a:tcPr>
                </a:tc>
                <a:tc>
                  <a:txBody>
                    <a:bodyPr/>
                    <a:lstStyle/>
                    <a:p>
                      <a:pPr algn="ctr" fontAlgn="ctr"/>
                      <a:r>
                        <a:rPr lang="ru-RU" sz="1100" b="1" i="0" u="none" strike="noStrike" dirty="0" err="1" smtClean="0">
                          <a:solidFill>
                            <a:srgbClr val="000000"/>
                          </a:solidFill>
                          <a:effectLst/>
                          <a:latin typeface="+mn-lt"/>
                        </a:rPr>
                        <a:t>Дискрет</a:t>
                      </a:r>
                      <a:r>
                        <a:rPr lang="ru-RU" sz="1100" b="1" i="0" u="none" strike="noStrike" dirty="0" smtClean="0">
                          <a:solidFill>
                            <a:srgbClr val="000000"/>
                          </a:solidFill>
                          <a:effectLst/>
                          <a:latin typeface="+mn-lt"/>
                        </a:rPr>
                        <a:t>-</a:t>
                      </a:r>
                    </a:p>
                    <a:p>
                      <a:pPr algn="ctr" fontAlgn="ctr"/>
                      <a:r>
                        <a:rPr lang="ru-RU" sz="1100" b="1" i="0" u="none" strike="noStrike" dirty="0" err="1" smtClean="0">
                          <a:solidFill>
                            <a:srgbClr val="000000"/>
                          </a:solidFill>
                          <a:effectLst/>
                          <a:latin typeface="+mn-lt"/>
                        </a:rPr>
                        <a:t>ность</a:t>
                      </a:r>
                      <a:r>
                        <a:rPr lang="ru-RU" sz="1100" b="1" i="0" u="none" strike="noStrike" dirty="0" smtClean="0">
                          <a:solidFill>
                            <a:srgbClr val="000000"/>
                          </a:solidFill>
                          <a:effectLst/>
                          <a:latin typeface="+mn-lt"/>
                        </a:rPr>
                        <a:t> измерения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Материал корпуса</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i="0" u="none" strike="noStrike" dirty="0" smtClean="0">
                          <a:solidFill>
                            <a:schemeClr val="tx1"/>
                          </a:solidFill>
                          <a:effectLst/>
                          <a:latin typeface="+mn-lt"/>
                        </a:rPr>
                        <a:t>Цвет</a:t>
                      </a:r>
                      <a:endParaRPr lang="ru-RU" sz="1100" b="1" i="0" u="none" strike="noStrike" dirty="0">
                        <a:solidFill>
                          <a:schemeClr val="tx1"/>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a:t>
                      </a:r>
                      <a:r>
                        <a:rPr lang="ru-RU" sz="1100" b="1" i="0" u="none" strike="noStrike" dirty="0" err="1" smtClean="0">
                          <a:solidFill>
                            <a:srgbClr val="000000"/>
                          </a:solidFill>
                          <a:effectLst/>
                          <a:latin typeface="+mn-lt"/>
                        </a:rPr>
                        <a:t>ный</a:t>
                      </a:r>
                      <a:r>
                        <a:rPr lang="ru-RU" sz="1100" b="1" i="0" u="none" strike="noStrike" dirty="0" smtClean="0">
                          <a:solidFill>
                            <a:srgbClr val="000000"/>
                          </a:solidFill>
                          <a:effectLst/>
                          <a:latin typeface="+mn-lt"/>
                        </a:rPr>
                        <a:t> размер</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Запуск нажатием клавиши</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366028">
                <a:tc>
                  <a:txBody>
                    <a:bodyPr/>
                    <a:lstStyle/>
                    <a:p>
                      <a:pPr marL="0" algn="ctr" defTabSz="914400" rtl="0" eaLnBrk="1" fontAlgn="ctr" latinLnBrk="0" hangingPunct="1"/>
                      <a:r>
                        <a:rPr lang="ru-RU" sz="1000" b="0" i="1" u="none" strike="noStrike" kern="1200" dirty="0" smtClean="0">
                          <a:solidFill>
                            <a:srgbClr val="000000"/>
                          </a:solidFill>
                          <a:effectLst/>
                          <a:latin typeface="+mn-lt"/>
                          <a:ea typeface="+mn-ea"/>
                          <a:cs typeface="+mn-cs"/>
                        </a:rPr>
                        <a:t>83818</a:t>
                      </a:r>
                      <a:endParaRPr lang="ru-RU" sz="1000" b="0" i="1" u="none" strike="noStrike" kern="1200" dirty="0">
                        <a:solidFill>
                          <a:srgbClr val="000000"/>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en-US" sz="1000" b="1" i="1" u="none" strike="noStrike" kern="1200" dirty="0" smtClean="0">
                          <a:solidFill>
                            <a:schemeClr val="tx1"/>
                          </a:solidFill>
                          <a:effectLst/>
                          <a:latin typeface="+mn-lt"/>
                          <a:ea typeface="+mn-ea"/>
                          <a:cs typeface="+mn-cs"/>
                        </a:rPr>
                        <a:t>BES-MON</a:t>
                      </a:r>
                      <a:endParaRPr lang="en-US" sz="1000" b="1" i="1" u="none" strike="noStrike" kern="1200" dirty="0">
                        <a:solidFill>
                          <a:schemeClr val="tx1"/>
                        </a:solidFill>
                        <a:effectLst/>
                        <a:latin typeface="+mn-lt"/>
                        <a:ea typeface="+mn-ea"/>
                        <a:cs typeface="+mn-cs"/>
                      </a:endParaRPr>
                    </a:p>
                  </a:txBody>
                  <a:tcPr marL="9525" marR="9525" marT="9525" marB="0" anchor="ctr"/>
                </a:tc>
                <a:tc>
                  <a:txBody>
                    <a:bodyPr/>
                    <a:lstStyle/>
                    <a:p>
                      <a:pPr algn="ctr" fontAlgn="ctr"/>
                      <a:r>
                        <a:rPr lang="ru-RU" sz="1000" b="1" i="1" u="none" strike="noStrike" dirty="0" smtClean="0">
                          <a:solidFill>
                            <a:srgbClr val="000000"/>
                          </a:solidFill>
                          <a:effectLst/>
                          <a:latin typeface="+mn-lt"/>
                        </a:rPr>
                        <a:t>1х3</a:t>
                      </a:r>
                      <a:r>
                        <a:rPr lang="en-US" sz="1000" b="1" i="1" u="none" strike="noStrike" dirty="0" smtClean="0">
                          <a:solidFill>
                            <a:srgbClr val="000000"/>
                          </a:solidFill>
                          <a:effectLst/>
                          <a:latin typeface="+mn-lt"/>
                        </a:rPr>
                        <a:t>VCR2032</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65х28 мм</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a:t>
                      </a:r>
                      <a:r>
                        <a:rPr lang="en-US" sz="1000" b="1" i="1" u="none" strike="noStrike" dirty="0" smtClean="0">
                          <a:solidFill>
                            <a:srgbClr val="000000"/>
                          </a:solidFill>
                          <a:effectLst/>
                          <a:latin typeface="Arial"/>
                        </a:rPr>
                        <a:t>8</a:t>
                      </a:r>
                      <a:r>
                        <a:rPr lang="ru-RU" sz="1000" b="1" i="1" u="none" strike="noStrike" dirty="0" smtClean="0">
                          <a:solidFill>
                            <a:srgbClr val="000000"/>
                          </a:solidFill>
                          <a:effectLst/>
                          <a:latin typeface="Arial"/>
                        </a:rPr>
                        <a:t>0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г/кг/фунт/унция</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0,1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rowSpan="5">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закален-</a:t>
                      </a:r>
                      <a:r>
                        <a:rPr lang="ru-RU" sz="1000" b="1" i="1" u="none" strike="noStrike" dirty="0" err="1" smtClean="0">
                          <a:solidFill>
                            <a:srgbClr val="000000"/>
                          </a:solidFill>
                          <a:effectLst/>
                          <a:latin typeface="Arial"/>
                        </a:rPr>
                        <a:t>ное</a:t>
                      </a:r>
                      <a:r>
                        <a:rPr lang="ru-RU" sz="1000" b="1" i="1" u="none" strike="noStrike" dirty="0" smtClean="0">
                          <a:solidFill>
                            <a:srgbClr val="000000"/>
                          </a:solidFill>
                          <a:effectLst/>
                          <a:latin typeface="Arial"/>
                        </a:rPr>
                        <a:t> стекло + </a:t>
                      </a:r>
                      <a:r>
                        <a:rPr lang="en-US" sz="1000" b="1" i="1" u="none" strike="noStrike" dirty="0" smtClean="0">
                          <a:solidFill>
                            <a:srgbClr val="000000"/>
                          </a:solidFill>
                          <a:effectLst/>
                          <a:latin typeface="Arial"/>
                        </a:rPr>
                        <a:t>ABS</a:t>
                      </a:r>
                      <a:endParaRPr lang="ru-RU" sz="1000" b="1" i="1" u="none" strike="noStrike" dirty="0" smtClean="0">
                        <a:solidFill>
                          <a:srgbClr val="000000"/>
                        </a:solidFill>
                        <a:effectLst/>
                        <a:latin typeface="Arial"/>
                      </a:endParaRPr>
                    </a:p>
                    <a:p>
                      <a:pPr algn="ctr" fontAlgn="b"/>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ru-RU" sz="1000" b="1" i="1" u="none" strike="noStrike" dirty="0" err="1" smtClean="0">
                          <a:solidFill>
                            <a:schemeClr val="tx1"/>
                          </a:solidFill>
                          <a:effectLst/>
                          <a:latin typeface="Arial"/>
                        </a:rPr>
                        <a:t>Принт</a:t>
                      </a:r>
                      <a:endParaRPr lang="ru-RU" sz="1000" b="1" i="1" u="none" strike="noStrike" dirty="0" smtClean="0">
                        <a:solidFill>
                          <a:schemeClr val="tx1"/>
                        </a:solidFill>
                        <a:effectLst/>
                        <a:latin typeface="Arial"/>
                      </a:endParaRPr>
                    </a:p>
                    <a:p>
                      <a:pPr algn="ctr" fontAlgn="b"/>
                      <a:r>
                        <a:rPr lang="ru-RU" sz="1000" b="1" i="1" u="none" strike="noStrike" dirty="0" smtClean="0">
                          <a:solidFill>
                            <a:schemeClr val="tx1"/>
                          </a:solidFill>
                          <a:effectLst/>
                          <a:latin typeface="Arial"/>
                        </a:rPr>
                        <a:t>(Монстера)</a:t>
                      </a:r>
                      <a:endParaRPr lang="ru-RU" sz="1000" b="1" i="1" u="none" strike="noStrike" dirty="0">
                        <a:solidFill>
                          <a:schemeClr val="tx1"/>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280</a:t>
                      </a:r>
                      <a:r>
                        <a:rPr lang="ru-RU" sz="1000" b="1" i="1" u="none" strike="noStrike" dirty="0" smtClean="0">
                          <a:solidFill>
                            <a:srgbClr val="000000"/>
                          </a:solidFill>
                          <a:effectLst/>
                          <a:latin typeface="Arial"/>
                        </a:rPr>
                        <a:t>х2</a:t>
                      </a:r>
                      <a:r>
                        <a:rPr lang="en-US" sz="1000" b="1" i="1" u="none" strike="noStrike" dirty="0" smtClean="0">
                          <a:solidFill>
                            <a:srgbClr val="000000"/>
                          </a:solidFill>
                          <a:effectLst/>
                          <a:latin typeface="Arial"/>
                        </a:rPr>
                        <a:t>80</a:t>
                      </a:r>
                      <a:r>
                        <a:rPr lang="ru-RU" sz="1000" b="1" i="1" u="none" strike="noStrike" dirty="0" smtClean="0">
                          <a:solidFill>
                            <a:srgbClr val="000000"/>
                          </a:solidFill>
                          <a:effectLst/>
                          <a:latin typeface="Arial"/>
                        </a:rPr>
                        <a:t>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a:t>
                      </a:r>
                      <a:r>
                        <a:rPr lang="en-US" sz="1000" b="1" i="1" u="none" strike="noStrike" dirty="0" smtClean="0">
                          <a:solidFill>
                            <a:srgbClr val="000000"/>
                          </a:solidFill>
                          <a:effectLst/>
                          <a:latin typeface="Arial"/>
                        </a:rPr>
                        <a:t>1</a:t>
                      </a:r>
                      <a:r>
                        <a:rPr lang="ru-RU" sz="1000" b="1" i="1" u="none" strike="noStrike" dirty="0" smtClean="0">
                          <a:solidFill>
                            <a:srgbClr val="000000"/>
                          </a:solidFill>
                          <a:effectLst/>
                          <a:latin typeface="Arial"/>
                        </a:rPr>
                        <a:t>5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328071">
                <a:tc>
                  <a:txBody>
                    <a:bodyPr/>
                    <a:lstStyle/>
                    <a:p>
                      <a:pPr marL="0" algn="ctr" defTabSz="914400" rtl="0" eaLnBrk="1" fontAlgn="ctr" latinLnBrk="0" hangingPunct="1"/>
                      <a:r>
                        <a:rPr lang="ru-RU" sz="1000" b="0" i="1" u="none" strike="noStrike" kern="1200" dirty="0" smtClean="0">
                          <a:solidFill>
                            <a:srgbClr val="000000"/>
                          </a:solidFill>
                          <a:effectLst/>
                          <a:latin typeface="+mn-lt"/>
                          <a:ea typeface="+mn-ea"/>
                          <a:cs typeface="+mn-cs"/>
                        </a:rPr>
                        <a:t>83819</a:t>
                      </a:r>
                      <a:endParaRPr lang="ru-RU" sz="1000" b="0"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u="none" strike="noStrike" dirty="0" smtClean="0">
                          <a:solidFill>
                            <a:schemeClr val="tx1"/>
                          </a:solidFill>
                          <a:effectLst/>
                          <a:latin typeface="+mn-lt"/>
                        </a:rPr>
                        <a:t>BES-1SL</a:t>
                      </a:r>
                      <a:endParaRPr lang="en-US" sz="1000" b="1" i="1" u="none" strike="noStrike" dirty="0">
                        <a:solidFill>
                          <a:schemeClr val="tx1"/>
                        </a:solidFill>
                        <a:effectLst/>
                        <a:latin typeface="+mn-lt"/>
                      </a:endParaRPr>
                    </a:p>
                  </a:txBody>
                  <a:tcPr marL="9525" marR="9525" marT="9525" marB="0" anchor="ctr"/>
                </a:tc>
                <a:tc>
                  <a:txBody>
                    <a:bodyPr/>
                    <a:lstStyle/>
                    <a:p>
                      <a:pPr algn="ctr" fontAlgn="ctr"/>
                      <a:r>
                        <a:rPr lang="ru-RU" sz="1000" b="1" i="1" u="none" strike="noStrike" dirty="0" smtClean="0">
                          <a:solidFill>
                            <a:srgbClr val="000000"/>
                          </a:solidFill>
                          <a:effectLst/>
                          <a:latin typeface="+mn-lt"/>
                        </a:rPr>
                        <a:t>1х3</a:t>
                      </a:r>
                      <a:r>
                        <a:rPr lang="en-US" sz="1000" b="1" i="1" u="none" strike="noStrike" dirty="0" smtClean="0">
                          <a:solidFill>
                            <a:srgbClr val="000000"/>
                          </a:solidFill>
                          <a:effectLst/>
                          <a:latin typeface="+mn-lt"/>
                        </a:rPr>
                        <a:t>VCR2032</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65х28 мм</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a:t>
                      </a:r>
                      <a:r>
                        <a:rPr lang="en-US" sz="1000" b="1" i="1" u="none" strike="noStrike" dirty="0" smtClean="0">
                          <a:solidFill>
                            <a:srgbClr val="000000"/>
                          </a:solidFill>
                          <a:effectLst/>
                          <a:latin typeface="Arial"/>
                        </a:rPr>
                        <a:t>8</a:t>
                      </a:r>
                      <a:r>
                        <a:rPr lang="ru-RU" sz="1000" b="1" i="1" u="none" strike="noStrike" dirty="0" smtClean="0">
                          <a:solidFill>
                            <a:srgbClr val="000000"/>
                          </a:solidFill>
                          <a:effectLst/>
                          <a:latin typeface="Arial"/>
                        </a:rPr>
                        <a:t>0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г/кг/фунт/унция</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0,1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vMerge="1">
                  <a:txBody>
                    <a:bodyPr/>
                    <a:lstStyle/>
                    <a:p>
                      <a:pPr algn="ctr" fontAlgn="b"/>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fontAlgn="b"/>
                      <a:r>
                        <a:rPr lang="ru-RU" sz="1000" b="1" i="1" u="none" strike="noStrike" dirty="0" err="1" smtClean="0">
                          <a:solidFill>
                            <a:schemeClr val="tx1"/>
                          </a:solidFill>
                          <a:effectLst/>
                          <a:latin typeface="Arial"/>
                        </a:rPr>
                        <a:t>Принт</a:t>
                      </a:r>
                      <a:endParaRPr lang="ru-RU" sz="1000" b="1" i="1" u="none" strike="noStrike" dirty="0" smtClean="0">
                        <a:solidFill>
                          <a:schemeClr val="tx1"/>
                        </a:solidFill>
                        <a:effectLst/>
                        <a:latin typeface="Arial"/>
                      </a:endParaRPr>
                    </a:p>
                    <a:p>
                      <a:pPr algn="ctr" fontAlgn="b"/>
                      <a:r>
                        <a:rPr lang="ru-RU" sz="1000" b="1" i="1" u="none" strike="noStrike" dirty="0" smtClean="0">
                          <a:solidFill>
                            <a:schemeClr val="tx1"/>
                          </a:solidFill>
                          <a:effectLst/>
                          <a:latin typeface="Arial"/>
                        </a:rPr>
                        <a:t>(</a:t>
                      </a:r>
                      <a:r>
                        <a:rPr lang="en-US" sz="1000" b="1" i="1" u="none" strike="noStrike" dirty="0" smtClean="0">
                          <a:solidFill>
                            <a:schemeClr val="tx1"/>
                          </a:solidFill>
                          <a:effectLst/>
                          <a:latin typeface="Arial"/>
                        </a:rPr>
                        <a:t>Sale</a:t>
                      </a:r>
                      <a:r>
                        <a:rPr lang="ru-RU" sz="1000" b="1" i="1" u="none" strike="noStrike" dirty="0" smtClean="0">
                          <a:solidFill>
                            <a:schemeClr val="tx1"/>
                          </a:solidFill>
                          <a:effectLst/>
                          <a:latin typeface="Arial"/>
                        </a:rPr>
                        <a:t>)</a:t>
                      </a:r>
                      <a:endParaRPr lang="ru-RU" sz="1000" b="1" i="1" u="none" strike="noStrike" dirty="0">
                        <a:solidFill>
                          <a:schemeClr val="tx1"/>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280</a:t>
                      </a:r>
                      <a:r>
                        <a:rPr lang="ru-RU" sz="1000" b="1" i="1" u="none" strike="noStrike" dirty="0" smtClean="0">
                          <a:solidFill>
                            <a:srgbClr val="000000"/>
                          </a:solidFill>
                          <a:effectLst/>
                          <a:latin typeface="Arial"/>
                        </a:rPr>
                        <a:t>х2</a:t>
                      </a:r>
                      <a:r>
                        <a:rPr lang="en-US" sz="1000" b="1" i="1" u="none" strike="noStrike" dirty="0" smtClean="0">
                          <a:solidFill>
                            <a:srgbClr val="000000"/>
                          </a:solidFill>
                          <a:effectLst/>
                          <a:latin typeface="Arial"/>
                        </a:rPr>
                        <a:t>80</a:t>
                      </a:r>
                      <a:r>
                        <a:rPr lang="ru-RU" sz="1000" b="1" i="1" u="none" strike="noStrike" dirty="0" smtClean="0">
                          <a:solidFill>
                            <a:srgbClr val="000000"/>
                          </a:solidFill>
                          <a:effectLst/>
                          <a:latin typeface="Arial"/>
                        </a:rPr>
                        <a:t>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a:t>
                      </a:r>
                      <a:r>
                        <a:rPr lang="en-US" sz="1000" b="1" i="1" u="none" strike="noStrike" dirty="0" smtClean="0">
                          <a:solidFill>
                            <a:srgbClr val="000000"/>
                          </a:solidFill>
                          <a:effectLst/>
                          <a:latin typeface="Arial"/>
                        </a:rPr>
                        <a:t>1</a:t>
                      </a:r>
                      <a:r>
                        <a:rPr lang="ru-RU" sz="1000" b="1" i="1" u="none" strike="noStrike" dirty="0" smtClean="0">
                          <a:solidFill>
                            <a:srgbClr val="000000"/>
                          </a:solidFill>
                          <a:effectLst/>
                          <a:latin typeface="Arial"/>
                        </a:rPr>
                        <a:t>5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431179">
                <a:tc rowSpan="2">
                  <a:txBody>
                    <a:bodyPr/>
                    <a:lstStyle/>
                    <a:p>
                      <a:pPr marL="0" algn="ctr" defTabSz="914400" rtl="0" eaLnBrk="1" fontAlgn="ctr" latinLnBrk="0" hangingPunct="1"/>
                      <a:r>
                        <a:rPr lang="ru-RU" sz="1000" b="0" i="1" u="none" strike="noStrike" kern="1200" dirty="0" smtClean="0">
                          <a:solidFill>
                            <a:srgbClr val="000000"/>
                          </a:solidFill>
                          <a:effectLst/>
                          <a:latin typeface="+mn-lt"/>
                          <a:ea typeface="+mn-ea"/>
                          <a:cs typeface="+mn-cs"/>
                        </a:rPr>
                        <a:t> 83824</a:t>
                      </a:r>
                      <a:endParaRPr lang="ru-RU" sz="1000" b="0" i="1" u="none" strike="noStrike" kern="1200" dirty="0">
                        <a:solidFill>
                          <a:srgbClr val="000000"/>
                        </a:solidFill>
                        <a:effectLst/>
                        <a:latin typeface="+mn-lt"/>
                        <a:ea typeface="+mn-ea"/>
                        <a:cs typeface="+mn-cs"/>
                      </a:endParaRPr>
                    </a:p>
                  </a:txBody>
                  <a:tcPr marL="9525" marR="9525" marT="9525" marB="0" anchor="ctr"/>
                </a:tc>
                <a:tc rowSpan="2">
                  <a:txBody>
                    <a:bodyPr/>
                    <a:lstStyle/>
                    <a:p>
                      <a:pPr algn="ctr" fontAlgn="ctr"/>
                      <a:r>
                        <a:rPr lang="en-US" sz="1000" b="1" i="1" u="none" strike="noStrike" dirty="0" smtClean="0">
                          <a:solidFill>
                            <a:schemeClr val="tx1"/>
                          </a:solidFill>
                          <a:effectLst/>
                          <a:latin typeface="+mn-lt"/>
                        </a:rPr>
                        <a:t> BES-BLB</a:t>
                      </a:r>
                      <a:endParaRPr lang="en-US" sz="1000" b="1" i="1" u="none" strike="noStrike" dirty="0">
                        <a:solidFill>
                          <a:schemeClr val="tx1"/>
                        </a:solidFill>
                        <a:effectLst/>
                        <a:latin typeface="+mn-lt"/>
                      </a:endParaRPr>
                    </a:p>
                  </a:txBody>
                  <a:tcPr marL="9525" marR="9525" marT="9525" marB="0" anchor="ctr"/>
                </a:tc>
                <a:tc rowSpan="2">
                  <a:txBody>
                    <a:bodyPr/>
                    <a:lstStyle/>
                    <a:p>
                      <a:pPr algn="ctr" fontAlgn="ctr"/>
                      <a:r>
                        <a:rPr lang="ru-RU" sz="1000" b="1" i="1" u="none" strike="noStrike" dirty="0" smtClean="0">
                          <a:solidFill>
                            <a:srgbClr val="000000"/>
                          </a:solidFill>
                          <a:effectLst/>
                          <a:latin typeface="+mn-lt"/>
                        </a:rPr>
                        <a:t>1х3</a:t>
                      </a:r>
                      <a:r>
                        <a:rPr lang="en-US" sz="1000" b="1" i="1" u="none" strike="noStrike" dirty="0" smtClean="0">
                          <a:solidFill>
                            <a:srgbClr val="000000"/>
                          </a:solidFill>
                          <a:effectLst/>
                          <a:latin typeface="+mn-lt"/>
                        </a:rPr>
                        <a:t>VCR2032</a:t>
                      </a:r>
                      <a:endParaRPr lang="en-US" sz="1000" b="1" i="1" u="none" strike="noStrike" dirty="0">
                        <a:solidFill>
                          <a:srgbClr val="000000"/>
                        </a:solidFill>
                        <a:effectLst/>
                        <a:latin typeface="+mn-lt"/>
                      </a:endParaRPr>
                    </a:p>
                  </a:txBody>
                  <a:tcPr marL="9525" marR="9525" marT="9525" marB="0" anchor="ctr"/>
                </a:tc>
                <a:tc rowSpan="2">
                  <a:txBody>
                    <a:bodyPr/>
                    <a:lstStyle/>
                    <a:p>
                      <a:pPr algn="ctr" fontAlgn="b"/>
                      <a:r>
                        <a:rPr lang="ru-RU" sz="1000" b="1" i="1" u="none" strike="noStrike" dirty="0" smtClean="0">
                          <a:solidFill>
                            <a:srgbClr val="000000"/>
                          </a:solidFill>
                          <a:effectLst/>
                          <a:latin typeface="+mn-lt"/>
                        </a:rPr>
                        <a:t>65х28 мм</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rowSpan="2">
                  <a:txBody>
                    <a:bodyPr/>
                    <a:lstStyle/>
                    <a:p>
                      <a:pPr algn="ctr" fontAlgn="b"/>
                      <a:r>
                        <a:rPr lang="ru-RU" sz="1000" b="1" i="1" u="none" strike="noStrike" dirty="0" smtClean="0">
                          <a:solidFill>
                            <a:srgbClr val="000000"/>
                          </a:solidFill>
                          <a:effectLst/>
                          <a:latin typeface="Arial"/>
                        </a:rPr>
                        <a:t>1</a:t>
                      </a:r>
                      <a:r>
                        <a:rPr lang="en-US" sz="1000" b="1" i="1" u="none" strike="noStrike" dirty="0" smtClean="0">
                          <a:solidFill>
                            <a:srgbClr val="000000"/>
                          </a:solidFill>
                          <a:effectLst/>
                          <a:latin typeface="Arial"/>
                        </a:rPr>
                        <a:t>8</a:t>
                      </a:r>
                      <a:r>
                        <a:rPr lang="ru-RU" sz="1000" b="1" i="1" u="none" strike="noStrike" dirty="0" smtClean="0">
                          <a:solidFill>
                            <a:srgbClr val="000000"/>
                          </a:solidFill>
                          <a:effectLst/>
                          <a:latin typeface="Arial"/>
                        </a:rPr>
                        <a:t>0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rowSpan="2">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rowSpan="2">
                  <a:txBody>
                    <a:bodyPr/>
                    <a:lstStyle/>
                    <a:p>
                      <a:pPr algn="ctr" fontAlgn="b"/>
                      <a:r>
                        <a:rPr lang="ru-RU" sz="1000" b="1" i="1" u="none" strike="noStrike" dirty="0" smtClean="0">
                          <a:solidFill>
                            <a:srgbClr val="000000"/>
                          </a:solidFill>
                          <a:effectLst/>
                          <a:latin typeface="Arial"/>
                        </a:rPr>
                        <a:t>г/кг/фунт/унция</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rowSpan="2">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rowSpan="2">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rowSpan="2">
                  <a:txBody>
                    <a:bodyPr/>
                    <a:lstStyle/>
                    <a:p>
                      <a:pPr algn="ctr" fontAlgn="b"/>
                      <a:r>
                        <a:rPr lang="ru-RU" sz="1000" b="1" i="1" u="none" strike="noStrike" dirty="0" smtClean="0">
                          <a:solidFill>
                            <a:srgbClr val="000000"/>
                          </a:solidFill>
                          <a:effectLst/>
                          <a:latin typeface="Arial"/>
                        </a:rPr>
                        <a:t>0,1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vMerge="1">
                  <a:txBody>
                    <a:bodyPr/>
                    <a:lstStyle/>
                    <a:p>
                      <a:pPr algn="ctr" fontAlgn="b"/>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ru-RU" sz="1000" b="1" i="1" u="none" strike="noStrike" dirty="0" err="1" smtClean="0">
                          <a:solidFill>
                            <a:schemeClr val="tx1"/>
                          </a:solidFill>
                          <a:effectLst/>
                          <a:latin typeface="Arial"/>
                        </a:rPr>
                        <a:t>Принт</a:t>
                      </a:r>
                      <a:endParaRPr lang="ru-RU" sz="1000" b="1" i="1" u="none" strike="noStrike" dirty="0" smtClean="0">
                        <a:solidFill>
                          <a:schemeClr val="tx1"/>
                        </a:solidFill>
                        <a:effectLst/>
                        <a:latin typeface="Arial"/>
                      </a:endParaRPr>
                    </a:p>
                    <a:p>
                      <a:pPr algn="ctr" fontAlgn="b"/>
                      <a:r>
                        <a:rPr lang="ru-RU" sz="1000" b="1" i="1" u="none" strike="noStrike" dirty="0" smtClean="0">
                          <a:solidFill>
                            <a:schemeClr val="tx1"/>
                          </a:solidFill>
                          <a:effectLst/>
                          <a:latin typeface="Arial"/>
                        </a:rPr>
                        <a:t>(</a:t>
                      </a:r>
                      <a:r>
                        <a:rPr lang="ru-RU" sz="1000" b="1" i="1" u="none" strike="noStrike" dirty="0" err="1" smtClean="0">
                          <a:solidFill>
                            <a:schemeClr val="tx1"/>
                          </a:solidFill>
                          <a:effectLst/>
                          <a:latin typeface="Arial"/>
                        </a:rPr>
                        <a:t>Одуван</a:t>
                      </a:r>
                      <a:r>
                        <a:rPr lang="ru-RU" sz="1000" b="1" i="1" u="none" strike="noStrike" dirty="0" smtClean="0">
                          <a:solidFill>
                            <a:schemeClr val="tx1"/>
                          </a:solidFill>
                          <a:effectLst/>
                          <a:latin typeface="Arial"/>
                        </a:rPr>
                        <a:t>, фон голубой)</a:t>
                      </a:r>
                      <a:endParaRPr lang="ru-RU" sz="1000" b="1" i="1" u="none" strike="noStrike" dirty="0">
                        <a:solidFill>
                          <a:schemeClr val="tx1"/>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280</a:t>
                      </a:r>
                      <a:r>
                        <a:rPr lang="ru-RU" sz="1000" b="1" i="1" u="none" strike="noStrike" dirty="0" smtClean="0">
                          <a:solidFill>
                            <a:srgbClr val="000000"/>
                          </a:solidFill>
                          <a:effectLst/>
                          <a:latin typeface="Arial"/>
                        </a:rPr>
                        <a:t>х2</a:t>
                      </a:r>
                      <a:r>
                        <a:rPr lang="en-US" sz="1000" b="1" i="1" u="none" strike="noStrike" dirty="0" smtClean="0">
                          <a:solidFill>
                            <a:srgbClr val="000000"/>
                          </a:solidFill>
                          <a:effectLst/>
                          <a:latin typeface="Arial"/>
                        </a:rPr>
                        <a:t>80</a:t>
                      </a:r>
                      <a:r>
                        <a:rPr lang="ru-RU" sz="1000" b="1" i="1" u="none" strike="noStrike" dirty="0" smtClean="0">
                          <a:solidFill>
                            <a:srgbClr val="000000"/>
                          </a:solidFill>
                          <a:effectLst/>
                          <a:latin typeface="Arial"/>
                        </a:rPr>
                        <a:t>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a:t>
                      </a:r>
                      <a:r>
                        <a:rPr lang="en-US" sz="1000" b="1" i="1" u="none" strike="noStrike" dirty="0" smtClean="0">
                          <a:solidFill>
                            <a:srgbClr val="000000"/>
                          </a:solidFill>
                          <a:effectLst/>
                          <a:latin typeface="Arial"/>
                        </a:rPr>
                        <a:t>1</a:t>
                      </a:r>
                      <a:r>
                        <a:rPr lang="ru-RU" sz="1000" b="1" i="1" u="none" strike="noStrike" dirty="0" smtClean="0">
                          <a:solidFill>
                            <a:srgbClr val="000000"/>
                          </a:solidFill>
                          <a:effectLst/>
                          <a:latin typeface="Arial"/>
                        </a:rPr>
                        <a:t>5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r h="92609">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rowSpan="2">
                  <a:txBody>
                    <a:bodyPr/>
                    <a:lstStyle/>
                    <a:p>
                      <a:pPr algn="ctr" fontAlgn="b"/>
                      <a:r>
                        <a:rPr lang="ru-RU" sz="1000" b="1" i="1" u="none" strike="noStrike" dirty="0" err="1" smtClean="0">
                          <a:solidFill>
                            <a:schemeClr val="tx1"/>
                          </a:solidFill>
                          <a:effectLst/>
                          <a:latin typeface="Arial"/>
                        </a:rPr>
                        <a:t>Принт</a:t>
                      </a:r>
                      <a:endParaRPr lang="ru-RU" sz="1000" b="1" i="1" u="none" strike="noStrike" dirty="0" smtClean="0">
                        <a:solidFill>
                          <a:schemeClr val="tx1"/>
                        </a:solidFill>
                        <a:effectLst/>
                        <a:latin typeface="Arial"/>
                      </a:endParaRPr>
                    </a:p>
                    <a:p>
                      <a:pPr algn="ctr" fontAlgn="b"/>
                      <a:r>
                        <a:rPr lang="ru-RU" sz="1000" b="1" i="1" u="none" strike="noStrike" dirty="0" smtClean="0">
                          <a:solidFill>
                            <a:schemeClr val="tx1"/>
                          </a:solidFill>
                          <a:effectLst/>
                          <a:latin typeface="Arial"/>
                        </a:rPr>
                        <a:t>(</a:t>
                      </a:r>
                      <a:r>
                        <a:rPr lang="ru-RU" sz="1000" b="1" i="1" u="none" strike="noStrike" dirty="0" err="1" smtClean="0">
                          <a:solidFill>
                            <a:schemeClr val="tx1"/>
                          </a:solidFill>
                          <a:effectLst/>
                          <a:latin typeface="Arial"/>
                        </a:rPr>
                        <a:t>Одуван</a:t>
                      </a:r>
                      <a:r>
                        <a:rPr lang="ru-RU" sz="1000" b="1" i="1" u="none" strike="noStrike" dirty="0" smtClean="0">
                          <a:solidFill>
                            <a:schemeClr val="tx1"/>
                          </a:solidFill>
                          <a:effectLst/>
                          <a:latin typeface="Arial"/>
                        </a:rPr>
                        <a:t>, фон голубой)</a:t>
                      </a:r>
                    </a:p>
                    <a:p>
                      <a:pPr algn="ctr" fontAlgn="b"/>
                      <a:endParaRPr lang="ru-RU" sz="1000" b="1" i="1" u="none" strike="noStrike" dirty="0">
                        <a:solidFill>
                          <a:schemeClr val="tx1"/>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rowSpan="2">
                  <a:txBody>
                    <a:bodyPr/>
                    <a:lstStyle/>
                    <a:p>
                      <a:pPr algn="ctr" fontAlgn="b"/>
                      <a:r>
                        <a:rPr lang="en-US" sz="1000" b="1" i="1" u="none" strike="noStrike" dirty="0" smtClean="0">
                          <a:solidFill>
                            <a:srgbClr val="000000"/>
                          </a:solidFill>
                          <a:effectLst/>
                          <a:latin typeface="Arial"/>
                        </a:rPr>
                        <a:t>280</a:t>
                      </a:r>
                      <a:r>
                        <a:rPr lang="ru-RU" sz="1000" b="1" i="1" u="none" strike="noStrike" dirty="0" smtClean="0">
                          <a:solidFill>
                            <a:srgbClr val="000000"/>
                          </a:solidFill>
                          <a:effectLst/>
                          <a:latin typeface="Arial"/>
                        </a:rPr>
                        <a:t>х2</a:t>
                      </a:r>
                      <a:r>
                        <a:rPr lang="en-US" sz="1000" b="1" i="1" u="none" strike="noStrike" dirty="0" smtClean="0">
                          <a:solidFill>
                            <a:srgbClr val="000000"/>
                          </a:solidFill>
                          <a:effectLst/>
                          <a:latin typeface="Arial"/>
                        </a:rPr>
                        <a:t>80</a:t>
                      </a:r>
                      <a:r>
                        <a:rPr lang="ru-RU" sz="1000" b="1" i="1" u="none" strike="noStrike" dirty="0" smtClean="0">
                          <a:solidFill>
                            <a:srgbClr val="000000"/>
                          </a:solidFill>
                          <a:effectLst/>
                          <a:latin typeface="Arial"/>
                        </a:rPr>
                        <a:t>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rowSpan="2">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rowSpan="2">
                  <a:txBody>
                    <a:bodyPr/>
                    <a:lstStyle/>
                    <a:p>
                      <a:pPr algn="ctr" fontAlgn="b"/>
                      <a:r>
                        <a:rPr lang="ru-RU" sz="1000" b="1" i="1" u="none" strike="noStrike" dirty="0" smtClean="0">
                          <a:solidFill>
                            <a:srgbClr val="000000"/>
                          </a:solidFill>
                          <a:effectLst/>
                          <a:latin typeface="Arial"/>
                        </a:rPr>
                        <a:t>1,</a:t>
                      </a:r>
                      <a:r>
                        <a:rPr lang="en-US" sz="1000" b="1" i="1" u="none" strike="noStrike" dirty="0" smtClean="0">
                          <a:solidFill>
                            <a:srgbClr val="000000"/>
                          </a:solidFill>
                          <a:effectLst/>
                          <a:latin typeface="Arial"/>
                        </a:rPr>
                        <a:t>1</a:t>
                      </a:r>
                      <a:r>
                        <a:rPr lang="ru-RU" sz="1000" b="1" i="1" u="none" strike="noStrike" dirty="0" smtClean="0">
                          <a:solidFill>
                            <a:srgbClr val="000000"/>
                          </a:solidFill>
                          <a:effectLst/>
                          <a:latin typeface="Arial"/>
                        </a:rPr>
                        <a:t>5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698384679"/>
                  </a:ext>
                </a:extLst>
              </a:tr>
              <a:tr h="479477">
                <a:tc>
                  <a:txBody>
                    <a:bodyPr/>
                    <a:lstStyle/>
                    <a:p>
                      <a:pPr marL="0" algn="ctr" defTabSz="914400" rtl="0" eaLnBrk="1" fontAlgn="ctr" latinLnBrk="0" hangingPunct="1"/>
                      <a:r>
                        <a:rPr lang="ru-RU" sz="1000" b="0" i="1" u="none" strike="noStrike" kern="1200" dirty="0" smtClean="0">
                          <a:solidFill>
                            <a:srgbClr val="000000"/>
                          </a:solidFill>
                          <a:effectLst/>
                          <a:latin typeface="+mn-lt"/>
                          <a:ea typeface="+mn-ea"/>
                          <a:cs typeface="+mn-cs"/>
                        </a:rPr>
                        <a:t> 83825</a:t>
                      </a:r>
                      <a:endParaRPr lang="ru-RU" sz="1000" b="0"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u="none" strike="noStrike" dirty="0" smtClean="0">
                          <a:solidFill>
                            <a:schemeClr val="tx1"/>
                          </a:solidFill>
                          <a:effectLst/>
                          <a:latin typeface="+mn-lt"/>
                        </a:rPr>
                        <a:t>BES-BLG</a:t>
                      </a:r>
                      <a:endParaRPr lang="en-US" sz="1000" b="1" i="1" u="none" strike="noStrike" dirty="0">
                        <a:solidFill>
                          <a:schemeClr val="tx1"/>
                        </a:solidFill>
                        <a:effectLst/>
                        <a:latin typeface="+mn-lt"/>
                      </a:endParaRPr>
                    </a:p>
                  </a:txBody>
                  <a:tcPr marL="9525" marR="9525" marT="9525" marB="0" anchor="ctr"/>
                </a:tc>
                <a:tc>
                  <a:txBody>
                    <a:bodyPr/>
                    <a:lstStyle/>
                    <a:p>
                      <a:pPr algn="ctr" fontAlgn="ctr"/>
                      <a:r>
                        <a:rPr lang="ru-RU" sz="1000" b="1" i="1" u="none" strike="noStrike" dirty="0" smtClean="0">
                          <a:solidFill>
                            <a:srgbClr val="000000"/>
                          </a:solidFill>
                          <a:effectLst/>
                          <a:latin typeface="+mn-lt"/>
                        </a:rPr>
                        <a:t>1х3</a:t>
                      </a:r>
                      <a:r>
                        <a:rPr lang="en-US" sz="1000" b="1" i="1" u="none" strike="noStrike" dirty="0" smtClean="0">
                          <a:solidFill>
                            <a:srgbClr val="000000"/>
                          </a:solidFill>
                          <a:effectLst/>
                          <a:latin typeface="+mn-lt"/>
                        </a:rPr>
                        <a:t>VCR2032</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65х28 мм</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a:t>
                      </a:r>
                      <a:r>
                        <a:rPr lang="en-US" sz="1000" b="1" i="1" u="none" strike="noStrike" dirty="0" smtClean="0">
                          <a:solidFill>
                            <a:srgbClr val="000000"/>
                          </a:solidFill>
                          <a:effectLst/>
                          <a:latin typeface="Arial"/>
                        </a:rPr>
                        <a:t>8</a:t>
                      </a:r>
                      <a:r>
                        <a:rPr lang="ru-RU" sz="1000" b="1" i="1" u="none" strike="noStrike" dirty="0" smtClean="0">
                          <a:solidFill>
                            <a:srgbClr val="000000"/>
                          </a:solidFill>
                          <a:effectLst/>
                          <a:latin typeface="Arial"/>
                        </a:rPr>
                        <a:t>0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г/кг/фунт/унция</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0,1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vMerge="1">
                  <a:txBody>
                    <a:bodyPr/>
                    <a:lstStyle/>
                    <a:p>
                      <a:pPr algn="ctr" fontAlgn="b"/>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pPr algn="ctr" fontAlgn="b"/>
                      <a:endParaRPr lang="ru-RU" sz="1000" b="1" i="1" u="none" strike="noStrike" dirty="0">
                        <a:solidFill>
                          <a:srgbClr val="FF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vMerge="1">
                  <a:txBody>
                    <a:bodyPr/>
                    <a:lstStyle/>
                    <a:p>
                      <a:pPr algn="ctr" fontAlgn="b"/>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vMerge="1">
                  <a:txBody>
                    <a:bodyPr/>
                    <a:lstStyle/>
                    <a:p>
                      <a:pPr algn="ctr" fontAlgn="b"/>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vMerge="1">
                  <a:txBody>
                    <a:bodyPr/>
                    <a:lstStyle/>
                    <a:p>
                      <a:pPr algn="ctr" fontAlgn="b"/>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880020697"/>
                  </a:ext>
                </a:extLst>
              </a:tr>
            </a:tbl>
          </a:graphicData>
        </a:graphic>
      </p:graphicFrame>
      <p:sp>
        <p:nvSpPr>
          <p:cNvPr id="12" name="TextBox 11"/>
          <p:cNvSpPr txBox="1"/>
          <p:nvPr/>
        </p:nvSpPr>
        <p:spPr>
          <a:xfrm>
            <a:off x="4142744" y="2025461"/>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13" name="Прямоугольник 12"/>
          <p:cNvSpPr/>
          <p:nvPr/>
        </p:nvSpPr>
        <p:spPr>
          <a:xfrm>
            <a:off x="3958434" y="4242080"/>
            <a:ext cx="4725898" cy="369332"/>
          </a:xfrm>
          <a:prstGeom prst="rect">
            <a:avLst/>
          </a:prstGeom>
        </p:spPr>
        <p:txBody>
          <a:bodyPr wrap="square">
            <a:spAutoFit/>
          </a:bodyPr>
          <a:lstStyle/>
          <a:p>
            <a:r>
              <a:rPr lang="ru-RU" dirty="0">
                <a:solidFill>
                  <a:srgbClr val="006666"/>
                </a:solidFill>
                <a:latin typeface="EpsilonCTT" pitchFamily="2" charset="0"/>
              </a:rPr>
              <a:t>С</a:t>
            </a:r>
            <a:r>
              <a:rPr lang="ru-RU" dirty="0" smtClean="0">
                <a:solidFill>
                  <a:srgbClr val="006666"/>
                </a:solidFill>
                <a:latin typeface="EpsilonCTT" pitchFamily="2" charset="0"/>
              </a:rPr>
              <a:t>ЛЕДИТЬ </a:t>
            </a:r>
            <a:r>
              <a:rPr lang="ru-RU" dirty="0">
                <a:solidFill>
                  <a:srgbClr val="006666"/>
                </a:solidFill>
                <a:latin typeface="EpsilonCTT" pitchFamily="2" charset="0"/>
              </a:rPr>
              <a:t>ЗА </a:t>
            </a:r>
            <a:r>
              <a:rPr lang="ru-RU" dirty="0" smtClean="0">
                <a:solidFill>
                  <a:srgbClr val="006666"/>
                </a:solidFill>
                <a:latin typeface="EpsilonCTT" pitchFamily="2" charset="0"/>
              </a:rPr>
              <a:t>ЗДОРОВЬЕМ - ЭТО ПРОСТО</a:t>
            </a:r>
            <a:r>
              <a:rPr lang="ru-RU" dirty="0">
                <a:solidFill>
                  <a:srgbClr val="006666"/>
                </a:solidFill>
                <a:latin typeface="EpsilonCTT" pitchFamily="2" charset="0"/>
              </a:rPr>
              <a:t>!</a:t>
            </a:r>
          </a:p>
        </p:txBody>
      </p:sp>
      <p:sp>
        <p:nvSpPr>
          <p:cNvPr id="15" name="Прямоугольник 14"/>
          <p:cNvSpPr/>
          <p:nvPr/>
        </p:nvSpPr>
        <p:spPr>
          <a:xfrm>
            <a:off x="4142743" y="2295085"/>
            <a:ext cx="6327577" cy="1169551"/>
          </a:xfrm>
          <a:prstGeom prst="rect">
            <a:avLst/>
          </a:prstGeom>
        </p:spPr>
        <p:txBody>
          <a:bodyPr wrap="square">
            <a:spAutoFit/>
          </a:bodyPr>
          <a:lstStyle/>
          <a:p>
            <a:r>
              <a:rPr lang="ru-RU" sz="1400" b="1" i="1" dirty="0">
                <a:solidFill>
                  <a:srgbClr val="4D4B4B"/>
                </a:solidFill>
              </a:rPr>
              <a:t>Персональные напольные весы – устройство для измерения собственного веса. Особенности данных весов ультратонкий дизайн, корпус изготовлен из закаленного стекла и прочного пластика, максимальный вес измерения – 1</a:t>
            </a:r>
            <a:r>
              <a:rPr lang="en-US" sz="1400" b="1" i="1" dirty="0">
                <a:solidFill>
                  <a:srgbClr val="4D4B4B"/>
                </a:solidFill>
              </a:rPr>
              <a:t>8</a:t>
            </a:r>
            <a:r>
              <a:rPr lang="ru-RU" sz="1400" b="1" i="1" dirty="0">
                <a:solidFill>
                  <a:srgbClr val="4D4B4B"/>
                </a:solidFill>
              </a:rPr>
              <a:t>0 кг. Нейтральная цветовая гамма подходит как для мужчин так и для женщин</a:t>
            </a:r>
            <a:r>
              <a:rPr lang="ru-RU" sz="1400" b="1" i="1" dirty="0" smtClean="0"/>
              <a:t>.</a:t>
            </a:r>
            <a:endParaRPr lang="ru-RU" sz="1400" b="1" i="1" dirty="0"/>
          </a:p>
        </p:txBody>
      </p:sp>
      <p:pic>
        <p:nvPicPr>
          <p:cNvPr id="17" name="Рисунок 1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80084" y="1551783"/>
            <a:ext cx="2077371" cy="1778628"/>
          </a:xfrm>
          <a:prstGeom prst="rect">
            <a:avLst/>
          </a:prstGeom>
        </p:spPr>
      </p:pic>
      <p:pic>
        <p:nvPicPr>
          <p:cNvPr id="18" name="Рисунок 1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4753" y="1217043"/>
            <a:ext cx="1916153" cy="1640593"/>
          </a:xfrm>
          <a:prstGeom prst="rect">
            <a:avLst/>
          </a:prstGeom>
        </p:spPr>
      </p:pic>
      <p:pic>
        <p:nvPicPr>
          <p:cNvPr id="19" name="Рисунок 1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75634" y="2884771"/>
            <a:ext cx="2078380" cy="1779491"/>
          </a:xfrm>
          <a:prstGeom prst="rect">
            <a:avLst/>
          </a:prstGeom>
        </p:spPr>
      </p:pic>
      <p:pic>
        <p:nvPicPr>
          <p:cNvPr id="20" name="Рисунок 1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888" y="2518916"/>
            <a:ext cx="1979693" cy="1694996"/>
          </a:xfrm>
          <a:prstGeom prst="rect">
            <a:avLst/>
          </a:prstGeom>
        </p:spPr>
      </p:pic>
      <p:sp>
        <p:nvSpPr>
          <p:cNvPr id="7" name="TextBox 6"/>
          <p:cNvSpPr txBox="1"/>
          <p:nvPr/>
        </p:nvSpPr>
        <p:spPr>
          <a:xfrm>
            <a:off x="250457" y="4334413"/>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spTree>
    <p:extLst>
      <p:ext uri="{BB962C8B-B14F-4D97-AF65-F5344CB8AC3E}">
        <p14:creationId xmlns:p14="http://schemas.microsoft.com/office/powerpoint/2010/main" val="37128806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5" name="Заголовок 1"/>
          <p:cNvSpPr txBox="1">
            <a:spLocks/>
          </p:cNvSpPr>
          <p:nvPr/>
        </p:nvSpPr>
        <p:spPr>
          <a:xfrm>
            <a:off x="250457" y="768984"/>
            <a:ext cx="8973952" cy="656090"/>
          </a:xfrm>
          <a:prstGeom prst="rect">
            <a:avLst/>
          </a:prstGeom>
          <a:effectLst/>
        </p:spPr>
        <p:txBody>
          <a:bodyP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endParaRPr lang="ru-RU" sz="2800" b="1" spc="50" dirty="0" smtClean="0">
              <a:ln w="11430"/>
              <a:solidFill>
                <a:srgbClr val="FF0000"/>
              </a:solidFill>
              <a:latin typeface="Arial Black" panose="020B0A04020102020204" pitchFamily="34" charset="0"/>
            </a:endParaRPr>
          </a:p>
          <a:p>
            <a:pPr>
              <a:lnSpc>
                <a:spcPct val="100000"/>
              </a:lnSpc>
            </a:pPr>
            <a:r>
              <a:rPr lang="ru-RU" sz="3100" b="1" spc="50" dirty="0">
                <a:ln w="11430"/>
                <a:solidFill>
                  <a:srgbClr val="930D2D"/>
                </a:solidFill>
                <a:effectLst>
                  <a:outerShdw blurRad="38100" dist="38100" dir="2700000" algn="tl">
                    <a:srgbClr val="000000">
                      <a:alpha val="43137"/>
                    </a:srgbClr>
                  </a:outerShdw>
                </a:effectLst>
              </a:rPr>
              <a:t>ВЕСЫ ЭЛЕКТРОННЫЕ </a:t>
            </a:r>
            <a:r>
              <a:rPr lang="en-US" sz="3100" b="1" spc="50" dirty="0">
                <a:ln w="11430"/>
                <a:solidFill>
                  <a:srgbClr val="930D2D"/>
                </a:solidFill>
                <a:effectLst>
                  <a:outerShdw blurRad="38100" dist="38100" dir="2700000" algn="tl">
                    <a:srgbClr val="000000">
                      <a:alpha val="43137"/>
                    </a:srgbClr>
                  </a:outerShdw>
                </a:effectLst>
              </a:rPr>
              <a:t>BES-MOU</a:t>
            </a:r>
            <a:r>
              <a:rPr lang="ru-RU" sz="3100" b="1" spc="50" dirty="0">
                <a:ln w="11430"/>
                <a:solidFill>
                  <a:srgbClr val="930D2D"/>
                </a:solidFill>
                <a:effectLst>
                  <a:outerShdw blurRad="38100" dist="38100" dir="2700000" algn="tl">
                    <a:srgbClr val="000000">
                      <a:alpha val="43137"/>
                    </a:srgbClr>
                  </a:outerShdw>
                </a:effectLst>
              </a:rPr>
              <a:t>, </a:t>
            </a:r>
            <a:r>
              <a:rPr lang="en-US" sz="3100" b="1" spc="50" dirty="0">
                <a:ln w="11430"/>
                <a:solidFill>
                  <a:srgbClr val="930D2D"/>
                </a:solidFill>
                <a:effectLst>
                  <a:outerShdw blurRad="38100" dist="38100" dir="2700000" algn="tl">
                    <a:srgbClr val="000000">
                      <a:alpha val="43137"/>
                    </a:srgbClr>
                  </a:outerShdw>
                </a:effectLst>
              </a:rPr>
              <a:t>BES-1AP</a:t>
            </a:r>
            <a:r>
              <a:rPr lang="ru-RU" sz="3100" b="1" spc="50" dirty="0">
                <a:ln w="11430"/>
                <a:solidFill>
                  <a:srgbClr val="930D2D"/>
                </a:solidFill>
                <a:effectLst>
                  <a:outerShdw blurRad="38100" dist="38100" dir="2700000" algn="tl">
                    <a:srgbClr val="000000">
                      <a:alpha val="43137"/>
                    </a:srgbClr>
                  </a:outerShdw>
                </a:effectLst>
              </a:rPr>
              <a:t>, </a:t>
            </a:r>
            <a:r>
              <a:rPr lang="en-US" sz="3100" b="1" spc="50" dirty="0">
                <a:ln w="11430"/>
                <a:solidFill>
                  <a:srgbClr val="930D2D"/>
                </a:solidFill>
                <a:effectLst>
                  <a:outerShdw blurRad="38100" dist="38100" dir="2700000" algn="tl">
                    <a:srgbClr val="000000">
                      <a:alpha val="43137"/>
                    </a:srgbClr>
                  </a:outerShdw>
                </a:effectLst>
              </a:rPr>
              <a:t>BES-BOA</a:t>
            </a:r>
            <a:endParaRPr lang="en-US" sz="3100" b="1" spc="50" dirty="0">
              <a:ln w="11430"/>
              <a:solidFill>
                <a:srgbClr val="930D2D"/>
              </a:solidFill>
              <a:effectLst>
                <a:outerShdw blurRad="38100" dist="38100" dir="2700000" algn="tl">
                  <a:srgbClr val="000000">
                    <a:alpha val="43137"/>
                  </a:srgbClr>
                </a:outerShdw>
              </a:effectLst>
            </a:endParaRPr>
          </a:p>
          <a:p>
            <a:pPr>
              <a:lnSpc>
                <a:spcPct val="100000"/>
              </a:lnSpc>
            </a:pPr>
            <a:endParaRPr lang="uk-UA" sz="2800" b="1" dirty="0">
              <a:solidFill>
                <a:srgbClr val="006666"/>
              </a:solidFill>
              <a:latin typeface="Arial Black" pitchFamily="34" charset="0"/>
              <a:cs typeface="Arial" pitchFamily="34" charset="0"/>
            </a:endParaRPr>
          </a:p>
        </p:txBody>
      </p:sp>
      <p:graphicFrame>
        <p:nvGraphicFramePr>
          <p:cNvPr id="8" name="Таблица 7"/>
          <p:cNvGraphicFramePr>
            <a:graphicFrameLocks noGrp="1"/>
          </p:cNvGraphicFramePr>
          <p:nvPr>
            <p:extLst>
              <p:ext uri="{D42A27DB-BD31-4B8C-83A1-F6EECF244321}">
                <p14:modId xmlns:p14="http://schemas.microsoft.com/office/powerpoint/2010/main" val="3482508956"/>
              </p:ext>
            </p:extLst>
          </p:nvPr>
        </p:nvGraphicFramePr>
        <p:xfrm>
          <a:off x="314069" y="4634038"/>
          <a:ext cx="10140955" cy="2775576"/>
        </p:xfrm>
        <a:graphic>
          <a:graphicData uri="http://schemas.openxmlformats.org/drawingml/2006/table">
            <a:tbl>
              <a:tblPr>
                <a:tableStyleId>{616DA210-FB5B-4158-B5E0-FEB733F419BA}</a:tableStyleId>
              </a:tblPr>
              <a:tblGrid>
                <a:gridCol w="382617">
                  <a:extLst>
                    <a:ext uri="{9D8B030D-6E8A-4147-A177-3AD203B41FA5}">
                      <a16:colId xmlns:a16="http://schemas.microsoft.com/office/drawing/2014/main" val="20000"/>
                    </a:ext>
                  </a:extLst>
                </a:gridCol>
                <a:gridCol w="581256">
                  <a:extLst>
                    <a:ext uri="{9D8B030D-6E8A-4147-A177-3AD203B41FA5}">
                      <a16:colId xmlns:a16="http://schemas.microsoft.com/office/drawing/2014/main" val="20001"/>
                    </a:ext>
                  </a:extLst>
                </a:gridCol>
                <a:gridCol w="713474">
                  <a:extLst>
                    <a:ext uri="{9D8B030D-6E8A-4147-A177-3AD203B41FA5}">
                      <a16:colId xmlns:a16="http://schemas.microsoft.com/office/drawing/2014/main" val="20002"/>
                    </a:ext>
                  </a:extLst>
                </a:gridCol>
                <a:gridCol w="765681">
                  <a:extLst>
                    <a:ext uri="{9D8B030D-6E8A-4147-A177-3AD203B41FA5}">
                      <a16:colId xmlns:a16="http://schemas.microsoft.com/office/drawing/2014/main" val="20003"/>
                    </a:ext>
                  </a:extLst>
                </a:gridCol>
                <a:gridCol w="681993">
                  <a:extLst>
                    <a:ext uri="{9D8B030D-6E8A-4147-A177-3AD203B41FA5}">
                      <a16:colId xmlns:a16="http://schemas.microsoft.com/office/drawing/2014/main" val="20004"/>
                    </a:ext>
                  </a:extLst>
                </a:gridCol>
                <a:gridCol w="578013">
                  <a:extLst>
                    <a:ext uri="{9D8B030D-6E8A-4147-A177-3AD203B41FA5}">
                      <a16:colId xmlns:a16="http://schemas.microsoft.com/office/drawing/2014/main" val="20005"/>
                    </a:ext>
                  </a:extLst>
                </a:gridCol>
                <a:gridCol w="675729">
                  <a:extLst>
                    <a:ext uri="{9D8B030D-6E8A-4147-A177-3AD203B41FA5}">
                      <a16:colId xmlns:a16="http://schemas.microsoft.com/office/drawing/2014/main" val="20006"/>
                    </a:ext>
                  </a:extLst>
                </a:gridCol>
                <a:gridCol w="847028">
                  <a:extLst>
                    <a:ext uri="{9D8B030D-6E8A-4147-A177-3AD203B41FA5}">
                      <a16:colId xmlns:a16="http://schemas.microsoft.com/office/drawing/2014/main" val="20007"/>
                    </a:ext>
                  </a:extLst>
                </a:gridCol>
                <a:gridCol w="623813">
                  <a:extLst>
                    <a:ext uri="{9D8B030D-6E8A-4147-A177-3AD203B41FA5}">
                      <a16:colId xmlns:a16="http://schemas.microsoft.com/office/drawing/2014/main" val="20008"/>
                    </a:ext>
                  </a:extLst>
                </a:gridCol>
                <a:gridCol w="703361">
                  <a:extLst>
                    <a:ext uri="{9D8B030D-6E8A-4147-A177-3AD203B41FA5}">
                      <a16:colId xmlns:a16="http://schemas.microsoft.com/office/drawing/2014/main" val="20009"/>
                    </a:ext>
                  </a:extLst>
                </a:gridCol>
                <a:gridCol w="765917">
                  <a:extLst>
                    <a:ext uri="{9D8B030D-6E8A-4147-A177-3AD203B41FA5}">
                      <a16:colId xmlns:a16="http://schemas.microsoft.com/office/drawing/2014/main" val="20010"/>
                    </a:ext>
                  </a:extLst>
                </a:gridCol>
                <a:gridCol w="642530">
                  <a:extLst>
                    <a:ext uri="{9D8B030D-6E8A-4147-A177-3AD203B41FA5}">
                      <a16:colId xmlns:a16="http://schemas.microsoft.com/office/drawing/2014/main" val="20011"/>
                    </a:ext>
                  </a:extLst>
                </a:gridCol>
                <a:gridCol w="590237">
                  <a:extLst>
                    <a:ext uri="{9D8B030D-6E8A-4147-A177-3AD203B41FA5}">
                      <a16:colId xmlns:a16="http://schemas.microsoft.com/office/drawing/2014/main" val="20012"/>
                    </a:ext>
                  </a:extLst>
                </a:gridCol>
                <a:gridCol w="713711">
                  <a:extLst>
                    <a:ext uri="{9D8B030D-6E8A-4147-A177-3AD203B41FA5}">
                      <a16:colId xmlns:a16="http://schemas.microsoft.com/office/drawing/2014/main" val="20013"/>
                    </a:ext>
                  </a:extLst>
                </a:gridCol>
                <a:gridCol w="450015">
                  <a:extLst>
                    <a:ext uri="{9D8B030D-6E8A-4147-A177-3AD203B41FA5}">
                      <a16:colId xmlns:a16="http://schemas.microsoft.com/office/drawing/2014/main" val="20014"/>
                    </a:ext>
                  </a:extLst>
                </a:gridCol>
                <a:gridCol w="425580">
                  <a:extLst>
                    <a:ext uri="{9D8B030D-6E8A-4147-A177-3AD203B41FA5}">
                      <a16:colId xmlns:a16="http://schemas.microsoft.com/office/drawing/2014/main" val="20015"/>
                    </a:ext>
                  </a:extLst>
                </a:gridCol>
              </a:tblGrid>
              <a:tr h="919329">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solidFill>
                            <a:srgbClr val="FF0000"/>
                          </a:solidFill>
                          <a:effectLst/>
                        </a:rPr>
                        <a:t>Модель</a:t>
                      </a:r>
                      <a:endParaRPr lang="ru-RU" sz="1100" b="1" i="0" u="none" strike="noStrike" dirty="0">
                        <a:solidFill>
                          <a:srgbClr val="FF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Батарея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err="1" smtClean="0">
                          <a:effectLst/>
                        </a:rPr>
                        <a:t>Жидкокрис</a:t>
                      </a:r>
                      <a:r>
                        <a:rPr lang="en-US" sz="1100" b="1" u="none" strike="noStrike" dirty="0" smtClean="0">
                          <a:effectLst/>
                        </a:rPr>
                        <a:t>-</a:t>
                      </a:r>
                      <a:r>
                        <a:rPr lang="ru-RU" sz="1100" b="1" u="none" strike="noStrike" dirty="0" err="1" smtClean="0">
                          <a:effectLst/>
                        </a:rPr>
                        <a:t>таллический</a:t>
                      </a:r>
                      <a:r>
                        <a:rPr lang="ru-RU" sz="1100" b="1" u="none" strike="noStrike" dirty="0" smtClean="0">
                          <a:effectLst/>
                        </a:rPr>
                        <a:t> дисплей</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Сенсор</a:t>
                      </a:r>
                      <a:r>
                        <a:rPr lang="en-US" sz="1100" b="1" u="none" strike="noStrike" dirty="0" smtClean="0">
                          <a:effectLst/>
                        </a:rPr>
                        <a:t>-</a:t>
                      </a:r>
                      <a:r>
                        <a:rPr lang="ru-RU" sz="1100" b="1" u="none" strike="noStrike" dirty="0" err="1" smtClean="0">
                          <a:effectLst/>
                        </a:rPr>
                        <a:t>ное</a:t>
                      </a:r>
                      <a:r>
                        <a:rPr lang="ru-RU" sz="1100" b="1" u="none" strike="noStrike" dirty="0" smtClean="0">
                          <a:effectLst/>
                        </a:rPr>
                        <a:t> </a:t>
                      </a:r>
                      <a:r>
                        <a:rPr lang="ru-RU" sz="1100" b="1" u="none" strike="noStrike" dirty="0" err="1" smtClean="0">
                          <a:effectLst/>
                        </a:rPr>
                        <a:t>управле</a:t>
                      </a:r>
                      <a:r>
                        <a:rPr lang="en-US" sz="1100" b="1" u="none" strike="noStrike" dirty="0" smtClean="0">
                          <a:effectLst/>
                        </a:rPr>
                        <a:t>-</a:t>
                      </a:r>
                      <a:r>
                        <a:rPr lang="ru-RU" sz="1100" b="1" u="none" strike="noStrike" dirty="0" err="1" smtClean="0">
                          <a:effectLst/>
                        </a:rPr>
                        <a:t>ние</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Максимальная</a:t>
                      </a:r>
                      <a:r>
                        <a:rPr lang="ru-RU" sz="1100" b="1" i="0" u="none" strike="noStrike" baseline="0" dirty="0" smtClean="0">
                          <a:solidFill>
                            <a:srgbClr val="000000"/>
                          </a:solidFill>
                          <a:effectLst/>
                          <a:latin typeface="+mn-lt"/>
                        </a:rPr>
                        <a:t> нагрузка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err="1" smtClean="0">
                          <a:solidFill>
                            <a:srgbClr val="000000"/>
                          </a:solidFill>
                          <a:effectLst/>
                          <a:latin typeface="+mn-lt"/>
                        </a:rPr>
                        <a:t>Автомати-ческое</a:t>
                      </a:r>
                      <a:endParaRPr lang="ru-RU" sz="1100" b="1" i="0" u="none" strike="noStrike" dirty="0" smtClean="0">
                        <a:solidFill>
                          <a:srgbClr val="000000"/>
                        </a:solidFill>
                        <a:effectLst/>
                        <a:latin typeface="+mn-lt"/>
                      </a:endParaRPr>
                    </a:p>
                    <a:p>
                      <a:pPr algn="ctr" fontAlgn="ctr"/>
                      <a:r>
                        <a:rPr lang="ru-RU" sz="1100" b="1" i="0" u="none" strike="noStrike" dirty="0" smtClean="0">
                          <a:solidFill>
                            <a:srgbClr val="000000"/>
                          </a:solidFill>
                          <a:effectLst/>
                          <a:latin typeface="+mn-lt"/>
                        </a:rPr>
                        <a:t>отключение</a:t>
                      </a:r>
                    </a:p>
                  </a:txBody>
                  <a:tcPr marL="9149" marR="9149" marT="9149"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mn-lt"/>
                        </a:rPr>
                        <a:t>Выбор единицы измерения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err="1" smtClean="0">
                          <a:solidFill>
                            <a:srgbClr val="000000"/>
                          </a:solidFill>
                          <a:effectLst/>
                          <a:latin typeface="+mn-lt"/>
                        </a:rPr>
                        <a:t>Индика</a:t>
                      </a:r>
                      <a:r>
                        <a:rPr lang="ru-RU" sz="1100" b="1" i="0" u="none" strike="noStrike" dirty="0" smtClean="0">
                          <a:solidFill>
                            <a:srgbClr val="000000"/>
                          </a:solidFill>
                          <a:effectLst/>
                          <a:latin typeface="+mn-lt"/>
                        </a:rPr>
                        <a:t>-тор перегруз-</a:t>
                      </a:r>
                      <a:r>
                        <a:rPr lang="ru-RU" sz="1100" b="1" i="0" u="none" strike="noStrike" dirty="0" err="1" smtClean="0">
                          <a:solidFill>
                            <a:srgbClr val="000000"/>
                          </a:solidFill>
                          <a:effectLst/>
                          <a:latin typeface="+mn-lt"/>
                        </a:rPr>
                        <a:t>ки</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Индикатор низкого заряда элемента питания</a:t>
                      </a:r>
                    </a:p>
                  </a:txBody>
                  <a:tcPr marL="9149" marR="9149" marT="9149" marB="0" anchor="ctr">
                    <a:solidFill>
                      <a:schemeClr val="bg1">
                        <a:lumMod val="95000"/>
                      </a:schemeClr>
                    </a:solidFill>
                  </a:tcPr>
                </a:tc>
                <a:tc>
                  <a:txBody>
                    <a:bodyPr/>
                    <a:lstStyle/>
                    <a:p>
                      <a:pPr algn="ctr" fontAlgn="ctr"/>
                      <a:r>
                        <a:rPr lang="ru-RU" sz="1100" b="1" i="0" u="none" strike="noStrike" dirty="0" err="1" smtClean="0">
                          <a:solidFill>
                            <a:srgbClr val="000000"/>
                          </a:solidFill>
                          <a:effectLst/>
                          <a:latin typeface="+mn-lt"/>
                        </a:rPr>
                        <a:t>Дискрет</a:t>
                      </a:r>
                      <a:r>
                        <a:rPr lang="ru-RU" sz="1100" b="1" i="0" u="none" strike="noStrike" dirty="0" smtClean="0">
                          <a:solidFill>
                            <a:srgbClr val="000000"/>
                          </a:solidFill>
                          <a:effectLst/>
                          <a:latin typeface="+mn-lt"/>
                        </a:rPr>
                        <a:t>-</a:t>
                      </a:r>
                    </a:p>
                    <a:p>
                      <a:pPr algn="ctr" fontAlgn="ctr"/>
                      <a:r>
                        <a:rPr lang="ru-RU" sz="1100" b="1" i="0" u="none" strike="noStrike" dirty="0" err="1" smtClean="0">
                          <a:solidFill>
                            <a:srgbClr val="000000"/>
                          </a:solidFill>
                          <a:effectLst/>
                          <a:latin typeface="+mn-lt"/>
                        </a:rPr>
                        <a:t>ность</a:t>
                      </a:r>
                      <a:r>
                        <a:rPr lang="ru-RU" sz="1100" b="1" i="0" u="none" strike="noStrike" dirty="0" smtClean="0">
                          <a:solidFill>
                            <a:srgbClr val="000000"/>
                          </a:solidFill>
                          <a:effectLst/>
                          <a:latin typeface="+mn-lt"/>
                        </a:rPr>
                        <a:t> измерения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Материал корпуса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marL="0" algn="ctr" defTabSz="914400" rtl="0" eaLnBrk="1" fontAlgn="ctr" latinLnBrk="0" hangingPunct="1"/>
                      <a:r>
                        <a:rPr lang="ru-RU" sz="1100" b="1" i="0" u="none" strike="noStrike" kern="1200" dirty="0" smtClean="0">
                          <a:solidFill>
                            <a:srgbClr val="FF0000"/>
                          </a:solidFill>
                          <a:effectLst/>
                          <a:latin typeface="+mn-lt"/>
                          <a:ea typeface="+mn-ea"/>
                          <a:cs typeface="+mn-cs"/>
                        </a:rPr>
                        <a:t>Цвет</a:t>
                      </a:r>
                      <a:endParaRPr lang="ru-RU" sz="1100" b="1" i="0" u="none" strike="noStrike" kern="1200" dirty="0">
                        <a:solidFill>
                          <a:srgbClr val="FF0000"/>
                        </a:solidFill>
                        <a:effectLst/>
                        <a:latin typeface="+mn-lt"/>
                        <a:ea typeface="+mn-ea"/>
                        <a:cs typeface="+mn-cs"/>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a:t>
                      </a:r>
                      <a:r>
                        <a:rPr lang="ru-RU" sz="1100" b="1" i="0" u="none" strike="noStrike" dirty="0" err="1" smtClean="0">
                          <a:solidFill>
                            <a:srgbClr val="000000"/>
                          </a:solidFill>
                          <a:effectLst/>
                          <a:latin typeface="+mn-lt"/>
                        </a:rPr>
                        <a:t>ный</a:t>
                      </a:r>
                      <a:r>
                        <a:rPr lang="ru-RU" sz="1100" b="1" i="0" u="none" strike="noStrike" dirty="0" smtClean="0">
                          <a:solidFill>
                            <a:srgbClr val="000000"/>
                          </a:solidFill>
                          <a:effectLst/>
                          <a:latin typeface="+mn-lt"/>
                        </a:rPr>
                        <a:t> размер</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Запуск нажатием клавиши</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31744">
                <a:tc>
                  <a:txBody>
                    <a:bodyPr/>
                    <a:lstStyle/>
                    <a:p>
                      <a:pPr marL="0" algn="ctr" defTabSz="914400" rtl="0" eaLnBrk="1" fontAlgn="ctr" latinLnBrk="0" hangingPunct="1"/>
                      <a:r>
                        <a:rPr lang="ru-RU" sz="1000" b="0" i="1" u="none" strike="noStrike" kern="1200" dirty="0" smtClean="0">
                          <a:solidFill>
                            <a:srgbClr val="000000"/>
                          </a:solidFill>
                          <a:effectLst/>
                          <a:latin typeface="+mn-lt"/>
                          <a:ea typeface="+mn-ea"/>
                          <a:cs typeface="+mn-cs"/>
                        </a:rPr>
                        <a:t> 83822</a:t>
                      </a:r>
                      <a:endParaRPr lang="ru-RU" sz="1000" b="0"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u="none" strike="noStrike" dirty="0" smtClean="0">
                          <a:solidFill>
                            <a:schemeClr val="tx1"/>
                          </a:solidFill>
                          <a:effectLst/>
                          <a:latin typeface="+mn-lt"/>
                        </a:rPr>
                        <a:t>BES-MOU</a:t>
                      </a:r>
                      <a:endParaRPr lang="en-US" sz="1000" b="1" i="1" u="none" strike="noStrike" dirty="0">
                        <a:solidFill>
                          <a:schemeClr val="tx1"/>
                        </a:solidFill>
                        <a:effectLst/>
                        <a:latin typeface="+mn-lt"/>
                      </a:endParaRPr>
                    </a:p>
                  </a:txBody>
                  <a:tcPr marL="9525" marR="9525" marT="9525" marB="0" anchor="ctr"/>
                </a:tc>
                <a:tc>
                  <a:txBody>
                    <a:bodyPr/>
                    <a:lstStyle/>
                    <a:p>
                      <a:pPr algn="ctr" fontAlgn="ctr"/>
                      <a:r>
                        <a:rPr lang="ru-RU" sz="1000" b="1" i="1" u="none" strike="noStrike" dirty="0" smtClean="0">
                          <a:solidFill>
                            <a:srgbClr val="000000"/>
                          </a:solidFill>
                          <a:effectLst/>
                          <a:latin typeface="+mn-lt"/>
                        </a:rPr>
                        <a:t>1х3</a:t>
                      </a:r>
                      <a:r>
                        <a:rPr lang="en-US" sz="1000" b="1" i="1" u="none" strike="noStrike" dirty="0" smtClean="0">
                          <a:solidFill>
                            <a:srgbClr val="000000"/>
                          </a:solidFill>
                          <a:effectLst/>
                          <a:latin typeface="+mn-lt"/>
                        </a:rPr>
                        <a:t>VCR2032</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65х28 мм</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a:t>
                      </a:r>
                      <a:r>
                        <a:rPr lang="en-US" sz="1000" b="1" i="1" u="none" strike="noStrike" dirty="0" smtClean="0">
                          <a:solidFill>
                            <a:srgbClr val="000000"/>
                          </a:solidFill>
                          <a:effectLst/>
                          <a:latin typeface="Arial"/>
                        </a:rPr>
                        <a:t>8</a:t>
                      </a:r>
                      <a:r>
                        <a:rPr lang="ru-RU" sz="1000" b="1" i="1" u="none" strike="noStrike" dirty="0" smtClean="0">
                          <a:solidFill>
                            <a:srgbClr val="000000"/>
                          </a:solidFill>
                          <a:effectLst/>
                          <a:latin typeface="Arial"/>
                        </a:rPr>
                        <a:t>0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г/кг/фунт/унция</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0,1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закален-</a:t>
                      </a:r>
                      <a:r>
                        <a:rPr lang="ru-RU" sz="1000" b="1" i="1" u="none" strike="noStrike" dirty="0" err="1" smtClean="0">
                          <a:solidFill>
                            <a:srgbClr val="000000"/>
                          </a:solidFill>
                          <a:effectLst/>
                          <a:latin typeface="Arial"/>
                        </a:rPr>
                        <a:t>ное</a:t>
                      </a:r>
                      <a:r>
                        <a:rPr lang="ru-RU" sz="1000" b="1" i="1" u="none" strike="noStrike" dirty="0" smtClean="0">
                          <a:solidFill>
                            <a:srgbClr val="000000"/>
                          </a:solidFill>
                          <a:effectLst/>
                          <a:latin typeface="Arial"/>
                        </a:rPr>
                        <a:t> стекло + </a:t>
                      </a:r>
                      <a:r>
                        <a:rPr lang="en-US" sz="1000" b="1" i="1" u="none" strike="noStrike" dirty="0" smtClean="0">
                          <a:solidFill>
                            <a:srgbClr val="000000"/>
                          </a:solidFill>
                          <a:effectLst/>
                          <a:latin typeface="Arial"/>
                        </a:rPr>
                        <a:t>ABS</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kern="1200" dirty="0" err="1" smtClean="0">
                          <a:solidFill>
                            <a:srgbClr val="000000"/>
                          </a:solidFill>
                          <a:effectLst/>
                          <a:latin typeface="Arial"/>
                          <a:ea typeface="+mn-ea"/>
                          <a:cs typeface="+mn-cs"/>
                        </a:rPr>
                        <a:t>Принт</a:t>
                      </a:r>
                      <a:endParaRPr lang="ru-RU" sz="1000" b="1" i="1" u="none" strike="noStrike" kern="1200" dirty="0" smtClean="0">
                        <a:solidFill>
                          <a:srgbClr val="000000"/>
                        </a:solidFill>
                        <a:effectLst/>
                        <a:latin typeface="Arial"/>
                        <a:ea typeface="+mn-ea"/>
                        <a:cs typeface="+mn-cs"/>
                      </a:endParaRPr>
                    </a:p>
                    <a:p>
                      <a:pPr algn="ctr" fontAlgn="b"/>
                      <a:r>
                        <a:rPr lang="ru-RU" sz="1000" b="1" i="1" u="none" strike="noStrike" kern="1200" dirty="0" smtClean="0">
                          <a:solidFill>
                            <a:srgbClr val="000000"/>
                          </a:solidFill>
                          <a:effectLst/>
                          <a:latin typeface="Arial"/>
                          <a:ea typeface="+mn-ea"/>
                          <a:cs typeface="+mn-cs"/>
                        </a:rPr>
                        <a:t>(Горы)</a:t>
                      </a:r>
                      <a:endParaRPr lang="ru-RU" sz="1000" b="1" i="1" u="none" strike="noStrike" kern="1200" dirty="0">
                        <a:solidFill>
                          <a:srgbClr val="000000"/>
                        </a:solidFill>
                        <a:effectLst/>
                        <a:latin typeface="Arial"/>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280</a:t>
                      </a:r>
                      <a:r>
                        <a:rPr lang="ru-RU" sz="1000" b="1" i="1" u="none" strike="noStrike" dirty="0" smtClean="0">
                          <a:solidFill>
                            <a:srgbClr val="000000"/>
                          </a:solidFill>
                          <a:effectLst/>
                          <a:latin typeface="Arial"/>
                        </a:rPr>
                        <a:t>х2</a:t>
                      </a:r>
                      <a:r>
                        <a:rPr lang="en-US" sz="1000" b="1" i="1" u="none" strike="noStrike" dirty="0" smtClean="0">
                          <a:solidFill>
                            <a:srgbClr val="000000"/>
                          </a:solidFill>
                          <a:effectLst/>
                          <a:latin typeface="Arial"/>
                        </a:rPr>
                        <a:t>80</a:t>
                      </a:r>
                      <a:r>
                        <a:rPr lang="ru-RU" sz="1000" b="1" i="1" u="none" strike="noStrike" dirty="0" smtClean="0">
                          <a:solidFill>
                            <a:srgbClr val="000000"/>
                          </a:solidFill>
                          <a:effectLst/>
                          <a:latin typeface="Arial"/>
                        </a:rPr>
                        <a:t>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a:t>
                      </a:r>
                      <a:r>
                        <a:rPr lang="en-US" sz="1000" b="1" i="1" u="none" strike="noStrike" dirty="0" smtClean="0">
                          <a:solidFill>
                            <a:srgbClr val="000000"/>
                          </a:solidFill>
                          <a:effectLst/>
                          <a:latin typeface="Arial"/>
                        </a:rPr>
                        <a:t>1</a:t>
                      </a:r>
                      <a:r>
                        <a:rPr lang="ru-RU" sz="1000" b="1" i="1" u="none" strike="noStrike" dirty="0" smtClean="0">
                          <a:solidFill>
                            <a:srgbClr val="000000"/>
                          </a:solidFill>
                          <a:effectLst/>
                          <a:latin typeface="Arial"/>
                        </a:rPr>
                        <a:t>5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442581">
                <a:tc>
                  <a:txBody>
                    <a:bodyPr/>
                    <a:lstStyle/>
                    <a:p>
                      <a:pPr marL="0" algn="ctr" defTabSz="914400" rtl="0" eaLnBrk="1" fontAlgn="ctr" latinLnBrk="0" hangingPunct="1"/>
                      <a:r>
                        <a:rPr lang="ru-RU" sz="1000" b="0" i="1" u="none" strike="noStrike" kern="1200" dirty="0" smtClean="0">
                          <a:solidFill>
                            <a:srgbClr val="000000"/>
                          </a:solidFill>
                          <a:effectLst/>
                          <a:latin typeface="+mn-lt"/>
                          <a:ea typeface="+mn-ea"/>
                          <a:cs typeface="+mn-cs"/>
                        </a:rPr>
                        <a:t> 83820</a:t>
                      </a:r>
                      <a:endParaRPr lang="ru-RU" sz="1000" b="0"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u="none" strike="noStrike" dirty="0" smtClean="0">
                          <a:solidFill>
                            <a:schemeClr val="tx1"/>
                          </a:solidFill>
                          <a:effectLst/>
                          <a:latin typeface="+mn-lt"/>
                        </a:rPr>
                        <a:t>BES-1AP</a:t>
                      </a:r>
                      <a:endParaRPr lang="en-US" sz="1000" b="1" i="1" u="none" strike="noStrike" dirty="0">
                        <a:solidFill>
                          <a:schemeClr val="tx1"/>
                        </a:solidFill>
                        <a:effectLst/>
                        <a:latin typeface="+mn-lt"/>
                      </a:endParaRPr>
                    </a:p>
                  </a:txBody>
                  <a:tcPr marL="9525" marR="9525" marT="9525" marB="0" anchor="ctr"/>
                </a:tc>
                <a:tc>
                  <a:txBody>
                    <a:bodyPr/>
                    <a:lstStyle/>
                    <a:p>
                      <a:pPr algn="ctr" fontAlgn="ctr"/>
                      <a:r>
                        <a:rPr lang="ru-RU" sz="1000" b="1" i="1" u="none" strike="noStrike" dirty="0" smtClean="0">
                          <a:solidFill>
                            <a:srgbClr val="000000"/>
                          </a:solidFill>
                          <a:effectLst/>
                          <a:latin typeface="+mn-lt"/>
                        </a:rPr>
                        <a:t>1х3</a:t>
                      </a:r>
                      <a:r>
                        <a:rPr lang="en-US" sz="1000" b="1" i="1" u="none" strike="noStrike" dirty="0" smtClean="0">
                          <a:solidFill>
                            <a:srgbClr val="000000"/>
                          </a:solidFill>
                          <a:effectLst/>
                          <a:latin typeface="+mn-lt"/>
                        </a:rPr>
                        <a:t>VCR2032</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65х28 мм</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a:t>
                      </a:r>
                      <a:r>
                        <a:rPr lang="en-US" sz="1000" b="1" i="1" u="none" strike="noStrike" dirty="0" smtClean="0">
                          <a:solidFill>
                            <a:srgbClr val="000000"/>
                          </a:solidFill>
                          <a:effectLst/>
                          <a:latin typeface="Arial"/>
                        </a:rPr>
                        <a:t>8</a:t>
                      </a:r>
                      <a:r>
                        <a:rPr lang="ru-RU" sz="1000" b="1" i="1" u="none" strike="noStrike" dirty="0" smtClean="0">
                          <a:solidFill>
                            <a:srgbClr val="000000"/>
                          </a:solidFill>
                          <a:effectLst/>
                          <a:latin typeface="Arial"/>
                        </a:rPr>
                        <a:t>0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г/кг/фунт/унция</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0,1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закален-</a:t>
                      </a:r>
                      <a:r>
                        <a:rPr lang="ru-RU" sz="1000" b="1" i="1" u="none" strike="noStrike" dirty="0" err="1" smtClean="0">
                          <a:solidFill>
                            <a:srgbClr val="000000"/>
                          </a:solidFill>
                          <a:effectLst/>
                          <a:latin typeface="Arial"/>
                        </a:rPr>
                        <a:t>ное</a:t>
                      </a:r>
                      <a:r>
                        <a:rPr lang="ru-RU" sz="1000" b="1" i="1" u="none" strike="noStrike" dirty="0" smtClean="0">
                          <a:solidFill>
                            <a:srgbClr val="000000"/>
                          </a:solidFill>
                          <a:effectLst/>
                          <a:latin typeface="Arial"/>
                        </a:rPr>
                        <a:t> стекло + </a:t>
                      </a:r>
                      <a:r>
                        <a:rPr lang="en-US" sz="1000" b="1" i="1" u="none" strike="noStrike" dirty="0" smtClean="0">
                          <a:solidFill>
                            <a:srgbClr val="000000"/>
                          </a:solidFill>
                          <a:effectLst/>
                          <a:latin typeface="Arial"/>
                        </a:rPr>
                        <a:t>ABS</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kern="1200" dirty="0" err="1" smtClean="0">
                          <a:solidFill>
                            <a:srgbClr val="000000"/>
                          </a:solidFill>
                          <a:effectLst/>
                          <a:latin typeface="Arial"/>
                          <a:ea typeface="+mn-ea"/>
                          <a:cs typeface="+mn-cs"/>
                        </a:rPr>
                        <a:t>Принт</a:t>
                      </a:r>
                      <a:endParaRPr lang="ru-RU" sz="1000" b="1" i="1" u="none" strike="noStrike" kern="1200" dirty="0" smtClean="0">
                        <a:solidFill>
                          <a:srgbClr val="000000"/>
                        </a:solidFill>
                        <a:effectLst/>
                        <a:latin typeface="Arial"/>
                        <a:ea typeface="+mn-ea"/>
                        <a:cs typeface="+mn-cs"/>
                      </a:endParaRPr>
                    </a:p>
                    <a:p>
                      <a:pPr algn="ctr" fontAlgn="b"/>
                      <a:r>
                        <a:rPr lang="ru-RU" sz="1000" b="1" i="1" u="none" strike="noStrike" kern="1200" dirty="0" smtClean="0">
                          <a:solidFill>
                            <a:srgbClr val="000000"/>
                          </a:solidFill>
                          <a:effectLst/>
                          <a:latin typeface="Arial"/>
                          <a:ea typeface="+mn-ea"/>
                          <a:cs typeface="+mn-cs"/>
                        </a:rPr>
                        <a:t>(Яблоко)</a:t>
                      </a:r>
                      <a:endParaRPr lang="ru-RU" sz="1000" b="1" i="1" u="none" strike="noStrike" kern="1200" dirty="0">
                        <a:solidFill>
                          <a:srgbClr val="000000"/>
                        </a:solidFill>
                        <a:effectLst/>
                        <a:latin typeface="Arial"/>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280</a:t>
                      </a:r>
                      <a:r>
                        <a:rPr lang="ru-RU" sz="1000" b="1" i="1" u="none" strike="noStrike" dirty="0" smtClean="0">
                          <a:solidFill>
                            <a:srgbClr val="000000"/>
                          </a:solidFill>
                          <a:effectLst/>
                          <a:latin typeface="Arial"/>
                        </a:rPr>
                        <a:t>х2</a:t>
                      </a:r>
                      <a:r>
                        <a:rPr lang="en-US" sz="1000" b="1" i="1" u="none" strike="noStrike" dirty="0" smtClean="0">
                          <a:solidFill>
                            <a:srgbClr val="000000"/>
                          </a:solidFill>
                          <a:effectLst/>
                          <a:latin typeface="Arial"/>
                        </a:rPr>
                        <a:t>80</a:t>
                      </a:r>
                      <a:r>
                        <a:rPr lang="ru-RU" sz="1000" b="1" i="1" u="none" strike="noStrike" dirty="0" smtClean="0">
                          <a:solidFill>
                            <a:srgbClr val="000000"/>
                          </a:solidFill>
                          <a:effectLst/>
                          <a:latin typeface="Arial"/>
                        </a:rPr>
                        <a:t>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a:t>
                      </a:r>
                      <a:r>
                        <a:rPr lang="en-US" sz="1000" b="1" i="1" u="none" strike="noStrike" dirty="0" smtClean="0">
                          <a:solidFill>
                            <a:srgbClr val="000000"/>
                          </a:solidFill>
                          <a:effectLst/>
                          <a:latin typeface="Arial"/>
                        </a:rPr>
                        <a:t>1</a:t>
                      </a:r>
                      <a:r>
                        <a:rPr lang="ru-RU" sz="1000" b="1" i="1" u="none" strike="noStrike" dirty="0" smtClean="0">
                          <a:solidFill>
                            <a:srgbClr val="000000"/>
                          </a:solidFill>
                          <a:effectLst/>
                          <a:latin typeface="Arial"/>
                        </a:rPr>
                        <a:t>5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455914">
                <a:tc>
                  <a:txBody>
                    <a:bodyPr/>
                    <a:lstStyle/>
                    <a:p>
                      <a:pPr marL="0" algn="ctr" defTabSz="914400" rtl="0" eaLnBrk="1" fontAlgn="ctr" latinLnBrk="0" hangingPunct="1"/>
                      <a:r>
                        <a:rPr lang="ru-RU" sz="1000" b="0" i="1" u="none" strike="noStrike" kern="1200" dirty="0" smtClean="0">
                          <a:solidFill>
                            <a:srgbClr val="000000"/>
                          </a:solidFill>
                          <a:effectLst/>
                          <a:latin typeface="+mn-lt"/>
                          <a:ea typeface="+mn-ea"/>
                          <a:cs typeface="+mn-cs"/>
                        </a:rPr>
                        <a:t>83823</a:t>
                      </a:r>
                      <a:endParaRPr lang="ru-RU" sz="1000" b="0"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u="none" strike="noStrike" dirty="0" smtClean="0">
                          <a:solidFill>
                            <a:schemeClr val="tx1"/>
                          </a:solidFill>
                          <a:effectLst/>
                          <a:latin typeface="+mn-lt"/>
                        </a:rPr>
                        <a:t>BES-BOA</a:t>
                      </a:r>
                      <a:endParaRPr lang="en-US" sz="1000" b="1" i="1" u="none" strike="noStrike" dirty="0">
                        <a:solidFill>
                          <a:schemeClr val="tx1"/>
                        </a:solidFill>
                        <a:effectLst/>
                        <a:latin typeface="+mn-lt"/>
                      </a:endParaRPr>
                    </a:p>
                  </a:txBody>
                  <a:tcPr marL="9525" marR="9525" marT="9525" marB="0" anchor="ctr"/>
                </a:tc>
                <a:tc>
                  <a:txBody>
                    <a:bodyPr/>
                    <a:lstStyle/>
                    <a:p>
                      <a:pPr algn="ctr" fontAlgn="ctr"/>
                      <a:r>
                        <a:rPr lang="ru-RU" sz="1000" b="1" i="1" u="none" strike="noStrike" dirty="0" smtClean="0">
                          <a:solidFill>
                            <a:srgbClr val="000000"/>
                          </a:solidFill>
                          <a:effectLst/>
                          <a:latin typeface="+mn-lt"/>
                        </a:rPr>
                        <a:t>1х3</a:t>
                      </a:r>
                      <a:r>
                        <a:rPr lang="en-US" sz="1000" b="1" i="1" u="none" strike="noStrike" dirty="0" smtClean="0">
                          <a:solidFill>
                            <a:srgbClr val="000000"/>
                          </a:solidFill>
                          <a:effectLst/>
                          <a:latin typeface="+mn-lt"/>
                        </a:rPr>
                        <a:t>VCR2032</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65х28 мм</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a:t>
                      </a:r>
                      <a:r>
                        <a:rPr lang="en-US" sz="1000" b="1" i="1" u="none" strike="noStrike" dirty="0" smtClean="0">
                          <a:solidFill>
                            <a:srgbClr val="000000"/>
                          </a:solidFill>
                          <a:effectLst/>
                          <a:latin typeface="Arial"/>
                        </a:rPr>
                        <a:t>8</a:t>
                      </a:r>
                      <a:r>
                        <a:rPr lang="ru-RU" sz="1000" b="1" i="1" u="none" strike="noStrike" dirty="0" smtClean="0">
                          <a:solidFill>
                            <a:srgbClr val="000000"/>
                          </a:solidFill>
                          <a:effectLst/>
                          <a:latin typeface="Arial"/>
                        </a:rPr>
                        <a:t>0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г/кг/фунт/унция</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0,1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закален-</a:t>
                      </a:r>
                      <a:r>
                        <a:rPr lang="ru-RU" sz="1000" b="1" i="1" u="none" strike="noStrike" dirty="0" err="1" smtClean="0">
                          <a:solidFill>
                            <a:srgbClr val="000000"/>
                          </a:solidFill>
                          <a:effectLst/>
                          <a:latin typeface="Arial"/>
                        </a:rPr>
                        <a:t>ное</a:t>
                      </a:r>
                      <a:r>
                        <a:rPr lang="ru-RU" sz="1000" b="1" i="1" u="none" strike="noStrike" dirty="0" smtClean="0">
                          <a:solidFill>
                            <a:srgbClr val="000000"/>
                          </a:solidFill>
                          <a:effectLst/>
                          <a:latin typeface="Arial"/>
                        </a:rPr>
                        <a:t> стекло + </a:t>
                      </a:r>
                      <a:r>
                        <a:rPr lang="en-US" sz="1000" b="1" i="1" u="none" strike="noStrike" dirty="0" smtClean="0">
                          <a:solidFill>
                            <a:srgbClr val="000000"/>
                          </a:solidFill>
                          <a:effectLst/>
                          <a:latin typeface="Arial"/>
                        </a:rPr>
                        <a:t>ABS</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kern="1200" dirty="0" err="1" smtClean="0">
                          <a:solidFill>
                            <a:srgbClr val="000000"/>
                          </a:solidFill>
                          <a:effectLst/>
                          <a:latin typeface="Arial"/>
                          <a:ea typeface="+mn-ea"/>
                          <a:cs typeface="+mn-cs"/>
                        </a:rPr>
                        <a:t>Принт</a:t>
                      </a:r>
                      <a:endParaRPr lang="ru-RU" sz="1000" b="1" i="1" u="none" strike="noStrike" kern="1200" dirty="0" smtClean="0">
                        <a:solidFill>
                          <a:srgbClr val="000000"/>
                        </a:solidFill>
                        <a:effectLst/>
                        <a:latin typeface="Arial"/>
                        <a:ea typeface="+mn-ea"/>
                        <a:cs typeface="+mn-cs"/>
                      </a:endParaRPr>
                    </a:p>
                    <a:p>
                      <a:pPr algn="ctr" fontAlgn="b"/>
                      <a:r>
                        <a:rPr lang="ru-RU" sz="1000" b="1" i="1" u="none" strike="noStrike" kern="1200" dirty="0" smtClean="0">
                          <a:solidFill>
                            <a:srgbClr val="000000"/>
                          </a:solidFill>
                          <a:effectLst/>
                          <a:latin typeface="Arial"/>
                          <a:ea typeface="+mn-ea"/>
                          <a:cs typeface="+mn-cs"/>
                        </a:rPr>
                        <a:t>(Лодка)</a:t>
                      </a:r>
                      <a:endParaRPr lang="ru-RU" sz="1000" b="1" i="1" u="none" strike="noStrike" kern="1200" dirty="0">
                        <a:solidFill>
                          <a:srgbClr val="000000"/>
                        </a:solidFill>
                        <a:effectLst/>
                        <a:latin typeface="Arial"/>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280</a:t>
                      </a:r>
                      <a:r>
                        <a:rPr lang="ru-RU" sz="1000" b="1" i="1" u="none" strike="noStrike" dirty="0" smtClean="0">
                          <a:solidFill>
                            <a:srgbClr val="000000"/>
                          </a:solidFill>
                          <a:effectLst/>
                          <a:latin typeface="Arial"/>
                        </a:rPr>
                        <a:t>х2</a:t>
                      </a:r>
                      <a:r>
                        <a:rPr lang="en-US" sz="1000" b="1" i="1" u="none" strike="noStrike" dirty="0" smtClean="0">
                          <a:solidFill>
                            <a:srgbClr val="000000"/>
                          </a:solidFill>
                          <a:effectLst/>
                          <a:latin typeface="Arial"/>
                        </a:rPr>
                        <a:t>80</a:t>
                      </a:r>
                      <a:r>
                        <a:rPr lang="ru-RU" sz="1000" b="1" i="1" u="none" strike="noStrike" dirty="0" smtClean="0">
                          <a:solidFill>
                            <a:srgbClr val="000000"/>
                          </a:solidFill>
                          <a:effectLst/>
                          <a:latin typeface="Arial"/>
                        </a:rPr>
                        <a:t>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a:t>
                      </a:r>
                      <a:r>
                        <a:rPr lang="en-US" sz="1000" b="1" i="1" u="none" strike="noStrike" dirty="0" smtClean="0">
                          <a:solidFill>
                            <a:srgbClr val="000000"/>
                          </a:solidFill>
                          <a:effectLst/>
                          <a:latin typeface="Arial"/>
                        </a:rPr>
                        <a:t>1</a:t>
                      </a:r>
                      <a:r>
                        <a:rPr lang="ru-RU" sz="1000" b="1" i="1" u="none" strike="noStrike" dirty="0" smtClean="0">
                          <a:solidFill>
                            <a:srgbClr val="000000"/>
                          </a:solidFill>
                          <a:effectLst/>
                          <a:latin typeface="Arial"/>
                        </a:rPr>
                        <a:t>5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bl>
          </a:graphicData>
        </a:graphic>
      </p:graphicFrame>
      <p:sp>
        <p:nvSpPr>
          <p:cNvPr id="12" name="TextBox 11"/>
          <p:cNvSpPr txBox="1"/>
          <p:nvPr/>
        </p:nvSpPr>
        <p:spPr>
          <a:xfrm>
            <a:off x="4142744" y="2025461"/>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13" name="Прямоугольник 12"/>
          <p:cNvSpPr/>
          <p:nvPr/>
        </p:nvSpPr>
        <p:spPr>
          <a:xfrm>
            <a:off x="3958434" y="4242080"/>
            <a:ext cx="4725898" cy="369332"/>
          </a:xfrm>
          <a:prstGeom prst="rect">
            <a:avLst/>
          </a:prstGeom>
        </p:spPr>
        <p:txBody>
          <a:bodyPr wrap="square">
            <a:spAutoFit/>
          </a:bodyPr>
          <a:lstStyle/>
          <a:p>
            <a:r>
              <a:rPr lang="ru-RU" dirty="0">
                <a:solidFill>
                  <a:srgbClr val="006666"/>
                </a:solidFill>
                <a:latin typeface="EpsilonCTT" pitchFamily="2" charset="0"/>
              </a:rPr>
              <a:t>С</a:t>
            </a:r>
            <a:r>
              <a:rPr lang="ru-RU" dirty="0" smtClean="0">
                <a:solidFill>
                  <a:srgbClr val="006666"/>
                </a:solidFill>
                <a:latin typeface="EpsilonCTT" pitchFamily="2" charset="0"/>
              </a:rPr>
              <a:t>ЛЕДИТЬ </a:t>
            </a:r>
            <a:r>
              <a:rPr lang="ru-RU" dirty="0">
                <a:solidFill>
                  <a:srgbClr val="006666"/>
                </a:solidFill>
                <a:latin typeface="EpsilonCTT" pitchFamily="2" charset="0"/>
              </a:rPr>
              <a:t>ЗА </a:t>
            </a:r>
            <a:r>
              <a:rPr lang="ru-RU" dirty="0" smtClean="0">
                <a:solidFill>
                  <a:srgbClr val="006666"/>
                </a:solidFill>
                <a:latin typeface="EpsilonCTT" pitchFamily="2" charset="0"/>
              </a:rPr>
              <a:t>ЗДОРОВЬЕМ - ЭТО ПРОСТО</a:t>
            </a:r>
            <a:r>
              <a:rPr lang="ru-RU" dirty="0">
                <a:solidFill>
                  <a:srgbClr val="006666"/>
                </a:solidFill>
                <a:latin typeface="EpsilonCTT" pitchFamily="2" charset="0"/>
              </a:rPr>
              <a:t>!</a:t>
            </a:r>
          </a:p>
        </p:txBody>
      </p:sp>
      <p:sp>
        <p:nvSpPr>
          <p:cNvPr id="15" name="Прямоугольник 14"/>
          <p:cNvSpPr/>
          <p:nvPr/>
        </p:nvSpPr>
        <p:spPr>
          <a:xfrm>
            <a:off x="4142743" y="2295085"/>
            <a:ext cx="6327577" cy="1169551"/>
          </a:xfrm>
          <a:prstGeom prst="rect">
            <a:avLst/>
          </a:prstGeom>
        </p:spPr>
        <p:txBody>
          <a:bodyPr wrap="square">
            <a:spAutoFit/>
          </a:bodyPr>
          <a:lstStyle/>
          <a:p>
            <a:r>
              <a:rPr lang="ru-RU" sz="1400" b="1" i="1" dirty="0">
                <a:solidFill>
                  <a:srgbClr val="4D4B4B"/>
                </a:solidFill>
              </a:rPr>
              <a:t>Персональные напольные весы – устройство для измерения собственного веса. Особенности данных весов ультратонкий дизайн, корпус изготовлен из закаленного стекла и прочного пластика, максимальный вес измерения – 1</a:t>
            </a:r>
            <a:r>
              <a:rPr lang="en-US" sz="1400" b="1" i="1" dirty="0">
                <a:solidFill>
                  <a:srgbClr val="4D4B4B"/>
                </a:solidFill>
              </a:rPr>
              <a:t>8</a:t>
            </a:r>
            <a:r>
              <a:rPr lang="ru-RU" sz="1400" b="1" i="1" dirty="0">
                <a:solidFill>
                  <a:srgbClr val="4D4B4B"/>
                </a:solidFill>
              </a:rPr>
              <a:t>0 кг. Нейтральная цветовая гамма подходит как для мужчин так и для женщин.</a:t>
            </a:r>
            <a:endParaRPr lang="ru-RU" sz="1400" b="1" i="1" dirty="0">
              <a:solidFill>
                <a:srgbClr val="4D4B4B"/>
              </a:solidFill>
            </a:endParaRPr>
          </a:p>
        </p:txBody>
      </p:sp>
      <p:pic>
        <p:nvPicPr>
          <p:cNvPr id="16" name="Рисунок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6413" y="2482114"/>
            <a:ext cx="2179652" cy="1866200"/>
          </a:xfrm>
          <a:prstGeom prst="rect">
            <a:avLst/>
          </a:prstGeom>
        </p:spPr>
      </p:pic>
      <p:pic>
        <p:nvPicPr>
          <p:cNvPr id="24" name="Рисунок 2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01420" y="1239083"/>
            <a:ext cx="2396747" cy="2052075"/>
          </a:xfrm>
          <a:prstGeom prst="rect">
            <a:avLst/>
          </a:prstGeom>
        </p:spPr>
      </p:pic>
      <p:pic>
        <p:nvPicPr>
          <p:cNvPr id="25" name="Рисунок 2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07866" y="2850147"/>
            <a:ext cx="2264458" cy="1938809"/>
          </a:xfrm>
          <a:prstGeom prst="rect">
            <a:avLst/>
          </a:prstGeom>
        </p:spPr>
      </p:pic>
      <p:sp>
        <p:nvSpPr>
          <p:cNvPr id="7" name="TextBox 6"/>
          <p:cNvSpPr txBox="1"/>
          <p:nvPr/>
        </p:nvSpPr>
        <p:spPr>
          <a:xfrm>
            <a:off x="250457" y="4334413"/>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spTree>
    <p:extLst>
      <p:ext uri="{BB962C8B-B14F-4D97-AF65-F5344CB8AC3E}">
        <p14:creationId xmlns:p14="http://schemas.microsoft.com/office/powerpoint/2010/main" val="197471089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374724" y="901711"/>
            <a:ext cx="8973952" cy="656090"/>
          </a:xfrm>
          <a:effectLst/>
        </p:spPr>
        <p:txBody>
          <a:bodyPr>
            <a:normAutofit/>
          </a:bodyPr>
          <a:lstStyle/>
          <a:p>
            <a:pPr>
              <a:lnSpc>
                <a:spcPct val="100000"/>
              </a:lnSpc>
            </a:pPr>
            <a:r>
              <a:rPr lang="ru-RU" sz="2400" b="1" spc="50" dirty="0">
                <a:ln w="11430"/>
                <a:solidFill>
                  <a:srgbClr val="930D2D"/>
                </a:solidFill>
                <a:effectLst>
                  <a:outerShdw blurRad="38100" dist="38100" dir="2700000" algn="tl">
                    <a:srgbClr val="000000">
                      <a:alpha val="43137"/>
                    </a:srgbClr>
                  </a:outerShdw>
                </a:effectLst>
              </a:rPr>
              <a:t>ВЕСЫ КУХОННЫЕ </a:t>
            </a:r>
            <a:r>
              <a:rPr lang="en-US" sz="2400" b="1" spc="50" dirty="0">
                <a:ln w="11430"/>
                <a:solidFill>
                  <a:srgbClr val="930D2D"/>
                </a:solidFill>
                <a:effectLst>
                  <a:outerShdw blurRad="38100" dist="38100" dir="2700000" algn="tl">
                    <a:srgbClr val="000000">
                      <a:alpha val="43137"/>
                    </a:srgbClr>
                  </a:outerShdw>
                </a:effectLst>
              </a:rPr>
              <a:t>KES-1R</a:t>
            </a:r>
            <a:endParaRPr lang="uk-UA" sz="24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276392" y="4138009"/>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322338724"/>
              </p:ext>
            </p:extLst>
          </p:nvPr>
        </p:nvGraphicFramePr>
        <p:xfrm>
          <a:off x="374724" y="4461512"/>
          <a:ext cx="10004900" cy="2703596"/>
        </p:xfrm>
        <a:graphic>
          <a:graphicData uri="http://schemas.openxmlformats.org/drawingml/2006/table">
            <a:tbl>
              <a:tblPr>
                <a:tableStyleId>{616DA210-FB5B-4158-B5E0-FEB733F419BA}</a:tableStyleId>
              </a:tblPr>
              <a:tblGrid>
                <a:gridCol w="408203">
                  <a:extLst>
                    <a:ext uri="{9D8B030D-6E8A-4147-A177-3AD203B41FA5}">
                      <a16:colId xmlns:a16="http://schemas.microsoft.com/office/drawing/2014/main" val="20000"/>
                    </a:ext>
                  </a:extLst>
                </a:gridCol>
                <a:gridCol w="546444">
                  <a:extLst>
                    <a:ext uri="{9D8B030D-6E8A-4147-A177-3AD203B41FA5}">
                      <a16:colId xmlns:a16="http://schemas.microsoft.com/office/drawing/2014/main" val="20001"/>
                    </a:ext>
                  </a:extLst>
                </a:gridCol>
                <a:gridCol w="703614">
                  <a:extLst>
                    <a:ext uri="{9D8B030D-6E8A-4147-A177-3AD203B41FA5}">
                      <a16:colId xmlns:a16="http://schemas.microsoft.com/office/drawing/2014/main" val="20002"/>
                    </a:ext>
                  </a:extLst>
                </a:gridCol>
                <a:gridCol w="836824">
                  <a:extLst>
                    <a:ext uri="{9D8B030D-6E8A-4147-A177-3AD203B41FA5}">
                      <a16:colId xmlns:a16="http://schemas.microsoft.com/office/drawing/2014/main" val="20003"/>
                    </a:ext>
                  </a:extLst>
                </a:gridCol>
                <a:gridCol w="590843">
                  <a:extLst>
                    <a:ext uri="{9D8B030D-6E8A-4147-A177-3AD203B41FA5}">
                      <a16:colId xmlns:a16="http://schemas.microsoft.com/office/drawing/2014/main" val="20004"/>
                    </a:ext>
                  </a:extLst>
                </a:gridCol>
                <a:gridCol w="570025">
                  <a:extLst>
                    <a:ext uri="{9D8B030D-6E8A-4147-A177-3AD203B41FA5}">
                      <a16:colId xmlns:a16="http://schemas.microsoft.com/office/drawing/2014/main" val="20005"/>
                    </a:ext>
                  </a:extLst>
                </a:gridCol>
                <a:gridCol w="780474">
                  <a:extLst>
                    <a:ext uri="{9D8B030D-6E8A-4147-A177-3AD203B41FA5}">
                      <a16:colId xmlns:a16="http://schemas.microsoft.com/office/drawing/2014/main" val="20006"/>
                    </a:ext>
                  </a:extLst>
                </a:gridCol>
                <a:gridCol w="721239">
                  <a:extLst>
                    <a:ext uri="{9D8B030D-6E8A-4147-A177-3AD203B41FA5}">
                      <a16:colId xmlns:a16="http://schemas.microsoft.com/office/drawing/2014/main" val="20007"/>
                    </a:ext>
                  </a:extLst>
                </a:gridCol>
                <a:gridCol w="615192">
                  <a:extLst>
                    <a:ext uri="{9D8B030D-6E8A-4147-A177-3AD203B41FA5}">
                      <a16:colId xmlns:a16="http://schemas.microsoft.com/office/drawing/2014/main" val="20008"/>
                    </a:ext>
                  </a:extLst>
                </a:gridCol>
                <a:gridCol w="693640">
                  <a:extLst>
                    <a:ext uri="{9D8B030D-6E8A-4147-A177-3AD203B41FA5}">
                      <a16:colId xmlns:a16="http://schemas.microsoft.com/office/drawing/2014/main" val="20009"/>
                    </a:ext>
                  </a:extLst>
                </a:gridCol>
                <a:gridCol w="755332">
                  <a:extLst>
                    <a:ext uri="{9D8B030D-6E8A-4147-A177-3AD203B41FA5}">
                      <a16:colId xmlns:a16="http://schemas.microsoft.com/office/drawing/2014/main" val="20010"/>
                    </a:ext>
                  </a:extLst>
                </a:gridCol>
                <a:gridCol w="567276">
                  <a:extLst>
                    <a:ext uri="{9D8B030D-6E8A-4147-A177-3AD203B41FA5}">
                      <a16:colId xmlns:a16="http://schemas.microsoft.com/office/drawing/2014/main" val="20011"/>
                    </a:ext>
                  </a:extLst>
                </a:gridCol>
                <a:gridCol w="572207">
                  <a:extLst>
                    <a:ext uri="{9D8B030D-6E8A-4147-A177-3AD203B41FA5}">
                      <a16:colId xmlns:a16="http://schemas.microsoft.com/office/drawing/2014/main" val="20012"/>
                    </a:ext>
                  </a:extLst>
                </a:gridCol>
                <a:gridCol w="576775">
                  <a:extLst>
                    <a:ext uri="{9D8B030D-6E8A-4147-A177-3AD203B41FA5}">
                      <a16:colId xmlns:a16="http://schemas.microsoft.com/office/drawing/2014/main" val="20013"/>
                    </a:ext>
                  </a:extLst>
                </a:gridCol>
                <a:gridCol w="647114">
                  <a:extLst>
                    <a:ext uri="{9D8B030D-6E8A-4147-A177-3AD203B41FA5}">
                      <a16:colId xmlns:a16="http://schemas.microsoft.com/office/drawing/2014/main" val="20014"/>
                    </a:ext>
                  </a:extLst>
                </a:gridCol>
                <a:gridCol w="419698">
                  <a:extLst>
                    <a:ext uri="{9D8B030D-6E8A-4147-A177-3AD203B41FA5}">
                      <a16:colId xmlns:a16="http://schemas.microsoft.com/office/drawing/2014/main" val="20015"/>
                    </a:ext>
                  </a:extLst>
                </a:gridCol>
              </a:tblGrid>
              <a:tr h="48130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Батарея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err="1" smtClean="0">
                          <a:effectLst/>
                        </a:rPr>
                        <a:t>Жидкокрис</a:t>
                      </a:r>
                      <a:r>
                        <a:rPr lang="en-US" sz="1100" b="1" u="none" strike="noStrike" dirty="0" smtClean="0">
                          <a:effectLst/>
                        </a:rPr>
                        <a:t>-</a:t>
                      </a:r>
                      <a:r>
                        <a:rPr lang="ru-RU" sz="1100" b="1" u="none" strike="noStrike" dirty="0" err="1" smtClean="0">
                          <a:effectLst/>
                        </a:rPr>
                        <a:t>таллический</a:t>
                      </a:r>
                      <a:r>
                        <a:rPr lang="ru-RU" sz="1100" b="1" u="none" strike="noStrike" dirty="0" smtClean="0">
                          <a:effectLst/>
                        </a:rPr>
                        <a:t> дисплей</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Сенсор</a:t>
                      </a:r>
                      <a:r>
                        <a:rPr lang="en-US" sz="1100" b="1" u="none" strike="noStrike" dirty="0" smtClean="0">
                          <a:effectLst/>
                        </a:rPr>
                        <a:t>-</a:t>
                      </a:r>
                      <a:r>
                        <a:rPr lang="ru-RU" sz="1100" b="1" u="none" strike="noStrike" dirty="0" err="1" smtClean="0">
                          <a:effectLst/>
                        </a:rPr>
                        <a:t>ное</a:t>
                      </a:r>
                      <a:r>
                        <a:rPr lang="ru-RU" sz="1100" b="1" u="none" strike="noStrike" dirty="0" smtClean="0">
                          <a:effectLst/>
                        </a:rPr>
                        <a:t> </a:t>
                      </a:r>
                      <a:r>
                        <a:rPr lang="ru-RU" sz="1100" b="1" u="none" strike="noStrike" dirty="0" err="1" smtClean="0">
                          <a:effectLst/>
                        </a:rPr>
                        <a:t>управле</a:t>
                      </a:r>
                      <a:r>
                        <a:rPr lang="en-US" sz="1100" b="1" u="none" strike="noStrike" dirty="0" smtClean="0">
                          <a:effectLst/>
                        </a:rPr>
                        <a:t>-</a:t>
                      </a:r>
                      <a:r>
                        <a:rPr lang="ru-RU" sz="1100" b="1" u="none" strike="noStrike" dirty="0" err="1" smtClean="0">
                          <a:effectLst/>
                        </a:rPr>
                        <a:t>ние</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Максимальная</a:t>
                      </a:r>
                      <a:r>
                        <a:rPr lang="ru-RU" sz="1100" b="1" i="0" u="none" strike="noStrike" baseline="0" dirty="0" smtClean="0">
                          <a:solidFill>
                            <a:srgbClr val="000000"/>
                          </a:solidFill>
                          <a:effectLst/>
                          <a:latin typeface="+mn-lt"/>
                        </a:rPr>
                        <a:t> нагрузка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err="1" smtClean="0">
                          <a:solidFill>
                            <a:srgbClr val="000000"/>
                          </a:solidFill>
                          <a:effectLst/>
                          <a:latin typeface="+mn-lt"/>
                        </a:rPr>
                        <a:t>Автомати-ческое</a:t>
                      </a:r>
                      <a:endParaRPr lang="ru-RU" sz="1100" b="1" i="0" u="none" strike="noStrike" dirty="0" smtClean="0">
                        <a:solidFill>
                          <a:srgbClr val="000000"/>
                        </a:solidFill>
                        <a:effectLst/>
                        <a:latin typeface="+mn-lt"/>
                      </a:endParaRPr>
                    </a:p>
                    <a:p>
                      <a:pPr algn="ctr" fontAlgn="ctr"/>
                      <a:r>
                        <a:rPr lang="ru-RU" sz="1100" b="1" i="0" u="none" strike="noStrike" dirty="0" smtClean="0">
                          <a:solidFill>
                            <a:srgbClr val="000000"/>
                          </a:solidFill>
                          <a:effectLst/>
                          <a:latin typeface="+mn-lt"/>
                        </a:rPr>
                        <a:t>отключение</a:t>
                      </a:r>
                    </a:p>
                  </a:txBody>
                  <a:tcPr marL="9149" marR="9149" marT="9149"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mn-lt"/>
                        </a:rPr>
                        <a:t>Выбор единицы измерения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err="1" smtClean="0">
                          <a:solidFill>
                            <a:srgbClr val="000000"/>
                          </a:solidFill>
                          <a:effectLst/>
                          <a:latin typeface="+mn-lt"/>
                        </a:rPr>
                        <a:t>Индика</a:t>
                      </a:r>
                      <a:r>
                        <a:rPr lang="ru-RU" sz="1100" b="1" i="0" u="none" strike="noStrike" dirty="0" smtClean="0">
                          <a:solidFill>
                            <a:srgbClr val="000000"/>
                          </a:solidFill>
                          <a:effectLst/>
                          <a:latin typeface="+mn-lt"/>
                        </a:rPr>
                        <a:t>-тор перегруз-</a:t>
                      </a:r>
                      <a:r>
                        <a:rPr lang="ru-RU" sz="1100" b="1" i="0" u="none" strike="noStrike" dirty="0" err="1" smtClean="0">
                          <a:solidFill>
                            <a:srgbClr val="000000"/>
                          </a:solidFill>
                          <a:effectLst/>
                          <a:latin typeface="+mn-lt"/>
                        </a:rPr>
                        <a:t>ки</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Индикатор низкого заряда элемента питания</a:t>
                      </a:r>
                    </a:p>
                  </a:txBody>
                  <a:tcPr marL="9149" marR="9149" marT="9149" marB="0" anchor="ctr">
                    <a:solidFill>
                      <a:schemeClr val="bg1">
                        <a:lumMod val="95000"/>
                      </a:schemeClr>
                    </a:solidFill>
                  </a:tcPr>
                </a:tc>
                <a:tc>
                  <a:txBody>
                    <a:bodyPr/>
                    <a:lstStyle/>
                    <a:p>
                      <a:pPr algn="ctr" fontAlgn="ctr"/>
                      <a:r>
                        <a:rPr lang="ru-RU" sz="1100" b="1" i="0" u="none" strike="noStrike" dirty="0" err="1" smtClean="0">
                          <a:solidFill>
                            <a:srgbClr val="000000"/>
                          </a:solidFill>
                          <a:effectLst/>
                          <a:latin typeface="+mn-lt"/>
                        </a:rPr>
                        <a:t>Дискрет</a:t>
                      </a:r>
                      <a:r>
                        <a:rPr lang="ru-RU" sz="1100" b="1" i="0" u="none" strike="noStrike" dirty="0" smtClean="0">
                          <a:solidFill>
                            <a:srgbClr val="000000"/>
                          </a:solidFill>
                          <a:effectLst/>
                          <a:latin typeface="+mn-lt"/>
                        </a:rPr>
                        <a:t>-</a:t>
                      </a:r>
                    </a:p>
                    <a:p>
                      <a:pPr algn="ctr" fontAlgn="ctr"/>
                      <a:r>
                        <a:rPr lang="ru-RU" sz="1100" b="1" i="0" u="none" strike="noStrike" dirty="0" err="1" smtClean="0">
                          <a:solidFill>
                            <a:srgbClr val="000000"/>
                          </a:solidFill>
                          <a:effectLst/>
                          <a:latin typeface="+mn-lt"/>
                        </a:rPr>
                        <a:t>ность</a:t>
                      </a:r>
                      <a:r>
                        <a:rPr lang="ru-RU" sz="1100" b="1" i="0" u="none" strike="noStrike" dirty="0" smtClean="0">
                          <a:solidFill>
                            <a:srgbClr val="000000"/>
                          </a:solidFill>
                          <a:effectLst/>
                          <a:latin typeface="+mn-lt"/>
                        </a:rPr>
                        <a:t> измерения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Материал корпуса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Цвет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a:t>
                      </a:r>
                      <a:r>
                        <a:rPr lang="ru-RU" sz="1100" b="1" i="0" u="none" strike="noStrike" dirty="0" err="1" smtClean="0">
                          <a:solidFill>
                            <a:srgbClr val="000000"/>
                          </a:solidFill>
                          <a:effectLst/>
                          <a:latin typeface="+mn-lt"/>
                        </a:rPr>
                        <a:t>ный</a:t>
                      </a:r>
                      <a:r>
                        <a:rPr lang="ru-RU" sz="1100" b="1" i="0" u="none" strike="noStrike" dirty="0" smtClean="0">
                          <a:solidFill>
                            <a:srgbClr val="000000"/>
                          </a:solidFill>
                          <a:effectLst/>
                          <a:latin typeface="+mn-lt"/>
                        </a:rPr>
                        <a:t> размер</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Запуск нажатием клавиши</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5073">
                <a:tc>
                  <a:txBody>
                    <a:bodyPr/>
                    <a:lstStyle/>
                    <a:p>
                      <a:pPr marL="0" algn="ctr" defTabSz="914400" rtl="0" eaLnBrk="1" fontAlgn="ctr" latinLnBrk="0" hangingPunct="1"/>
                      <a:r>
                        <a:rPr lang="ru-RU" sz="1000" b="0" i="1" u="none" strike="noStrike" kern="1200" dirty="0" smtClean="0">
                          <a:solidFill>
                            <a:srgbClr val="000000"/>
                          </a:solidFill>
                          <a:effectLst/>
                          <a:latin typeface="+mn-lt"/>
                          <a:ea typeface="+mn-ea"/>
                          <a:cs typeface="+mn-cs"/>
                        </a:rPr>
                        <a:t>59734</a:t>
                      </a:r>
                      <a:endParaRPr lang="ru-RU" sz="1000" b="0"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KES-1RW</a:t>
                      </a:r>
                      <a:endParaRPr lang="en-US" sz="1000" b="1" i="1" u="none" strike="noStrike" dirty="0">
                        <a:solidFill>
                          <a:srgbClr val="000000"/>
                        </a:solidFill>
                        <a:effectLst/>
                        <a:latin typeface="+mn-lt"/>
                      </a:endParaRPr>
                    </a:p>
                  </a:txBody>
                  <a:tcPr marL="9525" marR="9525" marT="9525" marB="0" anchor="ctr"/>
                </a:tc>
                <a:tc>
                  <a:txBody>
                    <a:bodyPr/>
                    <a:lstStyle/>
                    <a:p>
                      <a:pPr algn="ctr" fontAlgn="ctr"/>
                      <a:r>
                        <a:rPr lang="ru-RU" sz="1000" b="1" i="1" u="none" strike="noStrike" dirty="0" smtClean="0">
                          <a:solidFill>
                            <a:srgbClr val="000000"/>
                          </a:solidFill>
                          <a:effectLst/>
                          <a:latin typeface="+mn-lt"/>
                        </a:rPr>
                        <a:t>1х3</a:t>
                      </a:r>
                      <a:r>
                        <a:rPr lang="en-US" sz="1000" b="1" i="1" u="none" strike="noStrike" dirty="0" smtClean="0">
                          <a:solidFill>
                            <a:srgbClr val="000000"/>
                          </a:solidFill>
                          <a:effectLst/>
                          <a:latin typeface="+mn-lt"/>
                        </a:rPr>
                        <a:t>VCR2032</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57х25,6 мм</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5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г/кг/фунт/унция</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 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закален-</a:t>
                      </a:r>
                      <a:r>
                        <a:rPr lang="ru-RU" sz="1000" b="1" i="1" u="none" strike="noStrike" dirty="0" err="1" smtClean="0">
                          <a:solidFill>
                            <a:srgbClr val="000000"/>
                          </a:solidFill>
                          <a:effectLst/>
                          <a:latin typeface="Arial"/>
                        </a:rPr>
                        <a:t>ное</a:t>
                      </a:r>
                      <a:r>
                        <a:rPr lang="ru-RU" sz="1000" b="1" i="1" u="none" strike="noStrike" dirty="0" smtClean="0">
                          <a:solidFill>
                            <a:srgbClr val="000000"/>
                          </a:solidFill>
                          <a:effectLst/>
                          <a:latin typeface="Arial"/>
                        </a:rPr>
                        <a:t> стекло + </a:t>
                      </a:r>
                      <a:r>
                        <a:rPr lang="en-US" sz="1000" b="1" i="1" u="none" strike="noStrike" dirty="0" smtClean="0">
                          <a:solidFill>
                            <a:srgbClr val="000000"/>
                          </a:solidFill>
                          <a:effectLst/>
                          <a:latin typeface="Arial"/>
                        </a:rPr>
                        <a:t>ABS</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белый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215х140х15</a:t>
                      </a:r>
                      <a:r>
                        <a:rPr lang="ru-RU" sz="1000" b="1" i="1" u="none" strike="noStrike" baseline="0" dirty="0" smtClean="0">
                          <a:solidFill>
                            <a:srgbClr val="000000"/>
                          </a:solidFill>
                          <a:effectLst/>
                          <a:latin typeface="Arial"/>
                        </a:rPr>
                        <a:t> </a:t>
                      </a:r>
                      <a:r>
                        <a:rPr lang="ru-RU" sz="1000" b="1" i="1" u="none" strike="noStrike" dirty="0" smtClean="0">
                          <a:solidFill>
                            <a:srgbClr val="000000"/>
                          </a:solidFill>
                          <a:effectLst/>
                          <a:latin typeface="Arial"/>
                        </a:rPr>
                        <a:t>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0,35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445073">
                <a:tc>
                  <a:txBody>
                    <a:bodyPr/>
                    <a:lstStyle/>
                    <a:p>
                      <a:pPr marL="0" algn="ctr" defTabSz="914400" rtl="0" eaLnBrk="1" fontAlgn="ctr" latinLnBrk="0" hangingPunct="1"/>
                      <a:r>
                        <a:rPr lang="ru-RU" sz="1000" b="0" i="1" u="none" strike="noStrike" kern="1200" dirty="0" smtClean="0">
                          <a:solidFill>
                            <a:srgbClr val="000000"/>
                          </a:solidFill>
                          <a:effectLst/>
                          <a:latin typeface="+mn-lt"/>
                          <a:ea typeface="+mn-ea"/>
                          <a:cs typeface="+mn-cs"/>
                        </a:rPr>
                        <a:t>59732</a:t>
                      </a:r>
                      <a:endParaRPr lang="ru-RU" sz="1000" b="0"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KES-1RL</a:t>
                      </a:r>
                      <a:endParaRPr lang="en-US" sz="1000" b="1" i="1" u="none" strike="noStrike" dirty="0">
                        <a:solidFill>
                          <a:srgbClr val="000000"/>
                        </a:solidFill>
                        <a:effectLst/>
                        <a:latin typeface="+mn-lt"/>
                      </a:endParaRPr>
                    </a:p>
                  </a:txBody>
                  <a:tcPr marL="9525" marR="9525" marT="9525" marB="0" anchor="ctr"/>
                </a:tc>
                <a:tc>
                  <a:txBody>
                    <a:bodyPr/>
                    <a:lstStyle/>
                    <a:p>
                      <a:pPr algn="ctr" fontAlgn="ctr"/>
                      <a:r>
                        <a:rPr lang="ru-RU" sz="1000" b="1" i="1" u="none" strike="noStrike" dirty="0" smtClean="0">
                          <a:solidFill>
                            <a:srgbClr val="000000"/>
                          </a:solidFill>
                          <a:effectLst/>
                          <a:latin typeface="+mn-lt"/>
                        </a:rPr>
                        <a:t>1х3</a:t>
                      </a:r>
                      <a:r>
                        <a:rPr lang="en-US" sz="1000" b="1" i="1" u="none" strike="noStrike" dirty="0" smtClean="0">
                          <a:solidFill>
                            <a:srgbClr val="000000"/>
                          </a:solidFill>
                          <a:effectLst/>
                          <a:latin typeface="+mn-lt"/>
                        </a:rPr>
                        <a:t>VCR2032</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57х25,6 мм</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5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г/кг/фунт/унция</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 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закален-</a:t>
                      </a:r>
                      <a:r>
                        <a:rPr lang="ru-RU" sz="1000" b="1" i="1" u="none" strike="noStrike" dirty="0" err="1" smtClean="0">
                          <a:solidFill>
                            <a:srgbClr val="000000"/>
                          </a:solidFill>
                          <a:effectLst/>
                          <a:latin typeface="Arial"/>
                        </a:rPr>
                        <a:t>ное</a:t>
                      </a:r>
                      <a:r>
                        <a:rPr lang="ru-RU" sz="1000" b="1" i="1" u="none" strike="noStrike" dirty="0" smtClean="0">
                          <a:solidFill>
                            <a:srgbClr val="000000"/>
                          </a:solidFill>
                          <a:effectLst/>
                          <a:latin typeface="Arial"/>
                        </a:rPr>
                        <a:t> стекло + </a:t>
                      </a:r>
                      <a:r>
                        <a:rPr lang="en-US" sz="1000" b="1" i="1" u="none" strike="noStrike" dirty="0" smtClean="0">
                          <a:solidFill>
                            <a:srgbClr val="000000"/>
                          </a:solidFill>
                          <a:effectLst/>
                          <a:latin typeface="Arial"/>
                        </a:rPr>
                        <a:t>ABS</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err="1" smtClean="0">
                          <a:solidFill>
                            <a:srgbClr val="000000"/>
                          </a:solidFill>
                          <a:effectLst/>
                          <a:latin typeface="Arial"/>
                        </a:rPr>
                        <a:t>салато</a:t>
                      </a:r>
                      <a:r>
                        <a:rPr lang="ru-RU" sz="1000" b="1" i="1" u="none" strike="noStrike" dirty="0" smtClean="0">
                          <a:solidFill>
                            <a:srgbClr val="000000"/>
                          </a:solidFill>
                          <a:effectLst/>
                          <a:latin typeface="Arial"/>
                        </a:rPr>
                        <a:t>-вый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215х140х15</a:t>
                      </a:r>
                      <a:r>
                        <a:rPr lang="ru-RU" sz="1000" b="1" i="1" u="none" strike="noStrike" baseline="0" dirty="0" smtClean="0">
                          <a:solidFill>
                            <a:srgbClr val="000000"/>
                          </a:solidFill>
                          <a:effectLst/>
                          <a:latin typeface="Arial"/>
                        </a:rPr>
                        <a:t> </a:t>
                      </a:r>
                      <a:r>
                        <a:rPr lang="ru-RU" sz="1000" b="1" i="1" u="none" strike="noStrike" dirty="0" smtClean="0">
                          <a:solidFill>
                            <a:srgbClr val="000000"/>
                          </a:solidFill>
                          <a:effectLst/>
                          <a:latin typeface="Arial"/>
                        </a:rPr>
                        <a:t>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0,35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445073">
                <a:tc>
                  <a:txBody>
                    <a:bodyPr/>
                    <a:lstStyle/>
                    <a:p>
                      <a:pPr marL="0" algn="ctr" defTabSz="914400" rtl="0" eaLnBrk="1" fontAlgn="ctr" latinLnBrk="0" hangingPunct="1"/>
                      <a:r>
                        <a:rPr lang="ru-RU" sz="1000" b="0" i="1" u="none" strike="noStrike" kern="1200" dirty="0" smtClean="0">
                          <a:solidFill>
                            <a:srgbClr val="000000"/>
                          </a:solidFill>
                          <a:effectLst/>
                          <a:latin typeface="+mn-lt"/>
                          <a:ea typeface="+mn-ea"/>
                          <a:cs typeface="+mn-cs"/>
                        </a:rPr>
                        <a:t>59733</a:t>
                      </a:r>
                      <a:endParaRPr lang="ru-RU" sz="1000" b="0"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KES-1RB</a:t>
                      </a:r>
                      <a:endParaRPr lang="en-US" sz="1000" b="1" i="1" u="none" strike="noStrike" dirty="0">
                        <a:solidFill>
                          <a:srgbClr val="000000"/>
                        </a:solidFill>
                        <a:effectLst/>
                        <a:latin typeface="+mn-lt"/>
                      </a:endParaRPr>
                    </a:p>
                  </a:txBody>
                  <a:tcPr marL="9525" marR="9525" marT="9525" marB="0" anchor="ctr"/>
                </a:tc>
                <a:tc>
                  <a:txBody>
                    <a:bodyPr/>
                    <a:lstStyle/>
                    <a:p>
                      <a:pPr algn="ctr" fontAlgn="ctr"/>
                      <a:r>
                        <a:rPr lang="ru-RU" sz="1000" b="1" i="1" u="none" strike="noStrike" dirty="0" smtClean="0">
                          <a:solidFill>
                            <a:srgbClr val="000000"/>
                          </a:solidFill>
                          <a:effectLst/>
                          <a:latin typeface="+mn-lt"/>
                        </a:rPr>
                        <a:t>1х3</a:t>
                      </a:r>
                      <a:r>
                        <a:rPr lang="en-US" sz="1000" b="1" i="1" u="none" strike="noStrike" dirty="0" smtClean="0">
                          <a:solidFill>
                            <a:srgbClr val="000000"/>
                          </a:solidFill>
                          <a:effectLst/>
                          <a:latin typeface="+mn-lt"/>
                        </a:rPr>
                        <a:t>VCR2032</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57х25,6 мм</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5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г/кг/фунт/унция</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 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закален-</a:t>
                      </a:r>
                      <a:r>
                        <a:rPr lang="ru-RU" sz="1000" b="1" i="1" u="none" strike="noStrike" dirty="0" err="1" smtClean="0">
                          <a:solidFill>
                            <a:srgbClr val="000000"/>
                          </a:solidFill>
                          <a:effectLst/>
                          <a:latin typeface="Arial"/>
                        </a:rPr>
                        <a:t>ное</a:t>
                      </a:r>
                      <a:r>
                        <a:rPr lang="ru-RU" sz="1000" b="1" i="1" u="none" strike="noStrike" dirty="0" smtClean="0">
                          <a:solidFill>
                            <a:srgbClr val="000000"/>
                          </a:solidFill>
                          <a:effectLst/>
                          <a:latin typeface="Arial"/>
                        </a:rPr>
                        <a:t> стекло + </a:t>
                      </a:r>
                      <a:r>
                        <a:rPr lang="en-US" sz="1000" b="1" i="1" u="none" strike="noStrike" dirty="0" smtClean="0">
                          <a:solidFill>
                            <a:srgbClr val="000000"/>
                          </a:solidFill>
                          <a:effectLst/>
                          <a:latin typeface="Arial"/>
                        </a:rPr>
                        <a:t>ABS</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черный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215х140х15</a:t>
                      </a:r>
                      <a:r>
                        <a:rPr lang="ru-RU" sz="1000" b="1" i="1" u="none" strike="noStrike" baseline="0" dirty="0" smtClean="0">
                          <a:solidFill>
                            <a:srgbClr val="000000"/>
                          </a:solidFill>
                          <a:effectLst/>
                          <a:latin typeface="Arial"/>
                        </a:rPr>
                        <a:t> </a:t>
                      </a:r>
                      <a:r>
                        <a:rPr lang="ru-RU" sz="1000" b="1" i="1" u="none" strike="noStrike" dirty="0" smtClean="0">
                          <a:solidFill>
                            <a:srgbClr val="000000"/>
                          </a:solidFill>
                          <a:effectLst/>
                          <a:latin typeface="Arial"/>
                        </a:rPr>
                        <a:t>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0,35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bl>
          </a:graphicData>
        </a:graphic>
      </p:graphicFrame>
      <p:sp>
        <p:nvSpPr>
          <p:cNvPr id="16" name="TextBox 15"/>
          <p:cNvSpPr txBox="1"/>
          <p:nvPr/>
        </p:nvSpPr>
        <p:spPr>
          <a:xfrm>
            <a:off x="4142744" y="2025461"/>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31" name="Прямоугольник 30"/>
          <p:cNvSpPr/>
          <p:nvPr/>
        </p:nvSpPr>
        <p:spPr>
          <a:xfrm>
            <a:off x="623775" y="3778056"/>
            <a:ext cx="3779414" cy="369332"/>
          </a:xfrm>
          <a:prstGeom prst="rect">
            <a:avLst/>
          </a:prstGeom>
        </p:spPr>
        <p:txBody>
          <a:bodyPr wrap="square">
            <a:spAutoFit/>
          </a:bodyPr>
          <a:lstStyle/>
          <a:p>
            <a:r>
              <a:rPr lang="ru-RU" dirty="0">
                <a:solidFill>
                  <a:srgbClr val="006666"/>
                </a:solidFill>
                <a:latin typeface="EpsilonCTT" pitchFamily="2" charset="0"/>
              </a:rPr>
              <a:t>ТОЧНОСТЬ ИМЕЕТ ЗНАЧЕНИЕ!</a:t>
            </a:r>
          </a:p>
        </p:txBody>
      </p:sp>
      <p:sp>
        <p:nvSpPr>
          <p:cNvPr id="7" name="Прямоугольник 6"/>
          <p:cNvSpPr/>
          <p:nvPr/>
        </p:nvSpPr>
        <p:spPr>
          <a:xfrm>
            <a:off x="4142743" y="2295085"/>
            <a:ext cx="6327577" cy="1384995"/>
          </a:xfrm>
          <a:prstGeom prst="rect">
            <a:avLst/>
          </a:prstGeom>
        </p:spPr>
        <p:txBody>
          <a:bodyPr wrap="square">
            <a:spAutoFit/>
          </a:bodyPr>
          <a:lstStyle/>
          <a:p>
            <a:r>
              <a:rPr lang="ru-RU" sz="1400" b="1" i="1" dirty="0">
                <a:solidFill>
                  <a:srgbClr val="4D4B4B"/>
                </a:solidFill>
              </a:rPr>
              <a:t>Весы для кухни </a:t>
            </a:r>
            <a:r>
              <a:rPr lang="en-US" sz="1400" b="1" i="1" spc="50" dirty="0">
                <a:ln w="11430"/>
                <a:solidFill>
                  <a:srgbClr val="930D2D"/>
                </a:solidFill>
                <a:effectLst>
                  <a:outerShdw blurRad="38100" dist="38100" dir="2700000" algn="tl">
                    <a:srgbClr val="000000">
                      <a:alpha val="43137"/>
                    </a:srgbClr>
                  </a:outerShdw>
                </a:effectLst>
              </a:rPr>
              <a:t>KES-1R </a:t>
            </a:r>
            <a:r>
              <a:rPr lang="ru-RU" sz="1400" b="1" i="1" dirty="0">
                <a:solidFill>
                  <a:srgbClr val="4D4B4B"/>
                </a:solidFill>
              </a:rPr>
              <a:t>представлены в трех цветах: белый, черный и салатовый. Данная модель позволит с точностью до 1 грамм взвесить любые виды продуктов при максимальном весе 5 кг. Сенсорное управление, </a:t>
            </a:r>
            <a:r>
              <a:rPr lang="en-US" sz="1400" b="1" i="1" dirty="0">
                <a:solidFill>
                  <a:srgbClr val="4D4B4B"/>
                </a:solidFill>
              </a:rPr>
              <a:t>LCD </a:t>
            </a:r>
            <a:r>
              <a:rPr lang="ru-RU" sz="1400" b="1" i="1" dirty="0">
                <a:solidFill>
                  <a:srgbClr val="4D4B4B"/>
                </a:solidFill>
              </a:rPr>
              <a:t>экран, индикатор уровня заряда, индикатор перегрузки – все данные функции делают процесс взвешивания доступнее, легким и непринужденным.</a:t>
            </a:r>
            <a:endParaRPr lang="ru-RU" sz="1400" b="1" i="1" dirty="0">
              <a:solidFill>
                <a:srgbClr val="4D4B4B"/>
              </a:solidFill>
            </a:endParaRPr>
          </a:p>
        </p:txBody>
      </p:sp>
      <p:pic>
        <p:nvPicPr>
          <p:cNvPr id="3" name="Рисунок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4644" y="2168473"/>
            <a:ext cx="2227590" cy="1630504"/>
          </a:xfrm>
          <a:prstGeom prst="rect">
            <a:avLst/>
          </a:prstGeom>
          <a:effectLst>
            <a:outerShdw blurRad="50800" dist="38100" dir="2700000" algn="tl" rotWithShape="0">
              <a:prstClr val="black">
                <a:alpha val="40000"/>
              </a:prstClr>
            </a:outerShdw>
          </a:effectLst>
        </p:spPr>
      </p:pic>
      <p:pic>
        <p:nvPicPr>
          <p:cNvPr id="5" name="Рисунок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45309" y="1807363"/>
            <a:ext cx="2292112" cy="1677325"/>
          </a:xfrm>
          <a:prstGeom prst="rect">
            <a:avLst/>
          </a:prstGeom>
          <a:effectLst>
            <a:outerShdw blurRad="50800" dist="38100" dir="2700000" algn="tl" rotWithShape="0">
              <a:prstClr val="black">
                <a:alpha val="40000"/>
              </a:prstClr>
            </a:outerShdw>
          </a:effectLst>
        </p:spPr>
      </p:pic>
      <p:pic>
        <p:nvPicPr>
          <p:cNvPr id="18" name="Рисунок 1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7066" y="1330546"/>
            <a:ext cx="2226523" cy="162903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0625657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489" y="0"/>
            <a:ext cx="10686911" cy="7561263"/>
          </a:xfrm>
          <a:prstGeom prst="rect">
            <a:avLst/>
          </a:prstGeom>
        </p:spPr>
      </p:pic>
      <p:sp>
        <p:nvSpPr>
          <p:cNvPr id="2" name="Заголовок 1"/>
          <p:cNvSpPr>
            <a:spLocks noGrp="1"/>
          </p:cNvSpPr>
          <p:nvPr>
            <p:ph type="title"/>
          </p:nvPr>
        </p:nvSpPr>
        <p:spPr>
          <a:xfrm>
            <a:off x="276392" y="1187724"/>
            <a:ext cx="8973952" cy="656090"/>
          </a:xfrm>
          <a:effectLst/>
        </p:spPr>
        <p:txBody>
          <a:bodyPr>
            <a:normAutofit/>
          </a:bodyPr>
          <a:lstStyle/>
          <a:p>
            <a:pPr>
              <a:lnSpc>
                <a:spcPct val="100000"/>
              </a:lnSpc>
            </a:pPr>
            <a:r>
              <a:rPr lang="ru-RU" sz="2400" b="1" spc="50" dirty="0">
                <a:ln w="11430"/>
                <a:solidFill>
                  <a:srgbClr val="930D2D"/>
                </a:solidFill>
                <a:effectLst>
                  <a:outerShdw blurRad="38100" dist="38100" dir="2700000" algn="tl">
                    <a:srgbClr val="000000">
                      <a:alpha val="43137"/>
                    </a:srgbClr>
                  </a:outerShdw>
                </a:effectLst>
              </a:rPr>
              <a:t>ВЕСЫ </a:t>
            </a:r>
            <a:r>
              <a:rPr lang="ru-RU" sz="2400" b="1" spc="50" dirty="0">
                <a:ln w="11430"/>
                <a:solidFill>
                  <a:srgbClr val="930D2D"/>
                </a:solidFill>
                <a:effectLst>
                  <a:outerShdw blurRad="38100" dist="38100" dir="2700000" algn="tl">
                    <a:srgbClr val="000000">
                      <a:alpha val="43137"/>
                    </a:srgbClr>
                  </a:outerShdw>
                </a:effectLst>
              </a:rPr>
              <a:t>КУХОННЫЕ</a:t>
            </a:r>
            <a:r>
              <a:rPr lang="ru-RU" sz="2400" b="1" spc="50" dirty="0">
                <a:ln w="11430"/>
                <a:solidFill>
                  <a:srgbClr val="930D2D"/>
                </a:solidFill>
                <a:effectLst>
                  <a:outerShdw blurRad="38100" dist="38100" dir="2700000" algn="tl">
                    <a:srgbClr val="000000">
                      <a:alpha val="43137"/>
                    </a:srgbClr>
                  </a:outerShdw>
                </a:effectLst>
              </a:rPr>
              <a:t> </a:t>
            </a:r>
            <a:r>
              <a:rPr lang="en-US" sz="2400" b="1" spc="50" dirty="0">
                <a:ln w="11430"/>
                <a:solidFill>
                  <a:srgbClr val="930D2D"/>
                </a:solidFill>
                <a:effectLst>
                  <a:outerShdw blurRad="38100" dist="38100" dir="2700000" algn="tl">
                    <a:srgbClr val="000000">
                      <a:alpha val="43137"/>
                    </a:srgbClr>
                  </a:outerShdw>
                </a:effectLst>
              </a:rPr>
              <a:t>KES-1S</a:t>
            </a:r>
            <a:endParaRPr lang="uk-UA" sz="24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276392" y="5319721"/>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3247218665"/>
              </p:ext>
            </p:extLst>
          </p:nvPr>
        </p:nvGraphicFramePr>
        <p:xfrm>
          <a:off x="374724" y="5643224"/>
          <a:ext cx="10004900" cy="1466098"/>
        </p:xfrm>
        <a:graphic>
          <a:graphicData uri="http://schemas.openxmlformats.org/drawingml/2006/table">
            <a:tbl>
              <a:tblPr>
                <a:tableStyleId>{616DA210-FB5B-4158-B5E0-FEB733F419BA}</a:tableStyleId>
              </a:tblPr>
              <a:tblGrid>
                <a:gridCol w="408203">
                  <a:extLst>
                    <a:ext uri="{9D8B030D-6E8A-4147-A177-3AD203B41FA5}">
                      <a16:colId xmlns:a16="http://schemas.microsoft.com/office/drawing/2014/main" val="20000"/>
                    </a:ext>
                  </a:extLst>
                </a:gridCol>
                <a:gridCol w="546444">
                  <a:extLst>
                    <a:ext uri="{9D8B030D-6E8A-4147-A177-3AD203B41FA5}">
                      <a16:colId xmlns:a16="http://schemas.microsoft.com/office/drawing/2014/main" val="20001"/>
                    </a:ext>
                  </a:extLst>
                </a:gridCol>
                <a:gridCol w="703614">
                  <a:extLst>
                    <a:ext uri="{9D8B030D-6E8A-4147-A177-3AD203B41FA5}">
                      <a16:colId xmlns:a16="http://schemas.microsoft.com/office/drawing/2014/main" val="20002"/>
                    </a:ext>
                  </a:extLst>
                </a:gridCol>
                <a:gridCol w="836824">
                  <a:extLst>
                    <a:ext uri="{9D8B030D-6E8A-4147-A177-3AD203B41FA5}">
                      <a16:colId xmlns:a16="http://schemas.microsoft.com/office/drawing/2014/main" val="20003"/>
                    </a:ext>
                  </a:extLst>
                </a:gridCol>
                <a:gridCol w="590843">
                  <a:extLst>
                    <a:ext uri="{9D8B030D-6E8A-4147-A177-3AD203B41FA5}">
                      <a16:colId xmlns:a16="http://schemas.microsoft.com/office/drawing/2014/main" val="20004"/>
                    </a:ext>
                  </a:extLst>
                </a:gridCol>
                <a:gridCol w="570025">
                  <a:extLst>
                    <a:ext uri="{9D8B030D-6E8A-4147-A177-3AD203B41FA5}">
                      <a16:colId xmlns:a16="http://schemas.microsoft.com/office/drawing/2014/main" val="20005"/>
                    </a:ext>
                  </a:extLst>
                </a:gridCol>
                <a:gridCol w="780474">
                  <a:extLst>
                    <a:ext uri="{9D8B030D-6E8A-4147-A177-3AD203B41FA5}">
                      <a16:colId xmlns:a16="http://schemas.microsoft.com/office/drawing/2014/main" val="20006"/>
                    </a:ext>
                  </a:extLst>
                </a:gridCol>
                <a:gridCol w="721239">
                  <a:extLst>
                    <a:ext uri="{9D8B030D-6E8A-4147-A177-3AD203B41FA5}">
                      <a16:colId xmlns:a16="http://schemas.microsoft.com/office/drawing/2014/main" val="20007"/>
                    </a:ext>
                  </a:extLst>
                </a:gridCol>
                <a:gridCol w="615192">
                  <a:extLst>
                    <a:ext uri="{9D8B030D-6E8A-4147-A177-3AD203B41FA5}">
                      <a16:colId xmlns:a16="http://schemas.microsoft.com/office/drawing/2014/main" val="20008"/>
                    </a:ext>
                  </a:extLst>
                </a:gridCol>
                <a:gridCol w="693640">
                  <a:extLst>
                    <a:ext uri="{9D8B030D-6E8A-4147-A177-3AD203B41FA5}">
                      <a16:colId xmlns:a16="http://schemas.microsoft.com/office/drawing/2014/main" val="20009"/>
                    </a:ext>
                  </a:extLst>
                </a:gridCol>
                <a:gridCol w="755332">
                  <a:extLst>
                    <a:ext uri="{9D8B030D-6E8A-4147-A177-3AD203B41FA5}">
                      <a16:colId xmlns:a16="http://schemas.microsoft.com/office/drawing/2014/main" val="20010"/>
                    </a:ext>
                  </a:extLst>
                </a:gridCol>
                <a:gridCol w="567276">
                  <a:extLst>
                    <a:ext uri="{9D8B030D-6E8A-4147-A177-3AD203B41FA5}">
                      <a16:colId xmlns:a16="http://schemas.microsoft.com/office/drawing/2014/main" val="20011"/>
                    </a:ext>
                  </a:extLst>
                </a:gridCol>
                <a:gridCol w="572207">
                  <a:extLst>
                    <a:ext uri="{9D8B030D-6E8A-4147-A177-3AD203B41FA5}">
                      <a16:colId xmlns:a16="http://schemas.microsoft.com/office/drawing/2014/main" val="20012"/>
                    </a:ext>
                  </a:extLst>
                </a:gridCol>
                <a:gridCol w="576775">
                  <a:extLst>
                    <a:ext uri="{9D8B030D-6E8A-4147-A177-3AD203B41FA5}">
                      <a16:colId xmlns:a16="http://schemas.microsoft.com/office/drawing/2014/main" val="20013"/>
                    </a:ext>
                  </a:extLst>
                </a:gridCol>
                <a:gridCol w="647114">
                  <a:extLst>
                    <a:ext uri="{9D8B030D-6E8A-4147-A177-3AD203B41FA5}">
                      <a16:colId xmlns:a16="http://schemas.microsoft.com/office/drawing/2014/main" val="20014"/>
                    </a:ext>
                  </a:extLst>
                </a:gridCol>
                <a:gridCol w="419698">
                  <a:extLst>
                    <a:ext uri="{9D8B030D-6E8A-4147-A177-3AD203B41FA5}">
                      <a16:colId xmlns:a16="http://schemas.microsoft.com/office/drawing/2014/main" val="20015"/>
                    </a:ext>
                  </a:extLst>
                </a:gridCol>
              </a:tblGrid>
              <a:tr h="48130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Батарея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err="1" smtClean="0">
                          <a:effectLst/>
                        </a:rPr>
                        <a:t>Жидкокрис</a:t>
                      </a:r>
                      <a:r>
                        <a:rPr lang="en-US" sz="1100" b="1" u="none" strike="noStrike" dirty="0" smtClean="0">
                          <a:effectLst/>
                        </a:rPr>
                        <a:t>-</a:t>
                      </a:r>
                      <a:r>
                        <a:rPr lang="ru-RU" sz="1100" b="1" u="none" strike="noStrike" dirty="0" err="1" smtClean="0">
                          <a:effectLst/>
                        </a:rPr>
                        <a:t>таллический</a:t>
                      </a:r>
                      <a:r>
                        <a:rPr lang="ru-RU" sz="1100" b="1" u="none" strike="noStrike" dirty="0" smtClean="0">
                          <a:effectLst/>
                        </a:rPr>
                        <a:t> дисплей</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Сенсор</a:t>
                      </a:r>
                      <a:r>
                        <a:rPr lang="en-US" sz="1100" b="1" u="none" strike="noStrike" dirty="0" smtClean="0">
                          <a:effectLst/>
                        </a:rPr>
                        <a:t>-</a:t>
                      </a:r>
                      <a:r>
                        <a:rPr lang="ru-RU" sz="1100" b="1" u="none" strike="noStrike" dirty="0" err="1" smtClean="0">
                          <a:effectLst/>
                        </a:rPr>
                        <a:t>ное</a:t>
                      </a:r>
                      <a:r>
                        <a:rPr lang="ru-RU" sz="1100" b="1" u="none" strike="noStrike" dirty="0" smtClean="0">
                          <a:effectLst/>
                        </a:rPr>
                        <a:t> </a:t>
                      </a:r>
                      <a:r>
                        <a:rPr lang="ru-RU" sz="1100" b="1" u="none" strike="noStrike" dirty="0" err="1" smtClean="0">
                          <a:effectLst/>
                        </a:rPr>
                        <a:t>управле</a:t>
                      </a:r>
                      <a:r>
                        <a:rPr lang="en-US" sz="1100" b="1" u="none" strike="noStrike" dirty="0" smtClean="0">
                          <a:effectLst/>
                        </a:rPr>
                        <a:t>-</a:t>
                      </a:r>
                      <a:r>
                        <a:rPr lang="ru-RU" sz="1100" b="1" u="none" strike="noStrike" dirty="0" err="1" smtClean="0">
                          <a:effectLst/>
                        </a:rPr>
                        <a:t>ние</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Максимальная</a:t>
                      </a:r>
                      <a:r>
                        <a:rPr lang="ru-RU" sz="1100" b="1" i="0" u="none" strike="noStrike" baseline="0" dirty="0" smtClean="0">
                          <a:solidFill>
                            <a:srgbClr val="000000"/>
                          </a:solidFill>
                          <a:effectLst/>
                          <a:latin typeface="+mn-lt"/>
                        </a:rPr>
                        <a:t> нагрузка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err="1" smtClean="0">
                          <a:solidFill>
                            <a:srgbClr val="000000"/>
                          </a:solidFill>
                          <a:effectLst/>
                          <a:latin typeface="+mn-lt"/>
                        </a:rPr>
                        <a:t>Автомати-ческое</a:t>
                      </a:r>
                      <a:endParaRPr lang="ru-RU" sz="1100" b="1" i="0" u="none" strike="noStrike" dirty="0" smtClean="0">
                        <a:solidFill>
                          <a:srgbClr val="000000"/>
                        </a:solidFill>
                        <a:effectLst/>
                        <a:latin typeface="+mn-lt"/>
                      </a:endParaRPr>
                    </a:p>
                    <a:p>
                      <a:pPr algn="ctr" fontAlgn="ctr"/>
                      <a:r>
                        <a:rPr lang="ru-RU" sz="1100" b="1" i="0" u="none" strike="noStrike" dirty="0" smtClean="0">
                          <a:solidFill>
                            <a:srgbClr val="000000"/>
                          </a:solidFill>
                          <a:effectLst/>
                          <a:latin typeface="+mn-lt"/>
                        </a:rPr>
                        <a:t>отключение</a:t>
                      </a:r>
                    </a:p>
                  </a:txBody>
                  <a:tcPr marL="9149" marR="9149" marT="9149"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mn-lt"/>
                        </a:rPr>
                        <a:t>Выбор единицы измерения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err="1" smtClean="0">
                          <a:solidFill>
                            <a:srgbClr val="000000"/>
                          </a:solidFill>
                          <a:effectLst/>
                          <a:latin typeface="+mn-lt"/>
                        </a:rPr>
                        <a:t>Индика</a:t>
                      </a:r>
                      <a:r>
                        <a:rPr lang="ru-RU" sz="1100" b="1" i="0" u="none" strike="noStrike" dirty="0" smtClean="0">
                          <a:solidFill>
                            <a:srgbClr val="000000"/>
                          </a:solidFill>
                          <a:effectLst/>
                          <a:latin typeface="+mn-lt"/>
                        </a:rPr>
                        <a:t>-тор перегруз-</a:t>
                      </a:r>
                      <a:r>
                        <a:rPr lang="ru-RU" sz="1100" b="1" i="0" u="none" strike="noStrike" dirty="0" err="1" smtClean="0">
                          <a:solidFill>
                            <a:srgbClr val="000000"/>
                          </a:solidFill>
                          <a:effectLst/>
                          <a:latin typeface="+mn-lt"/>
                        </a:rPr>
                        <a:t>ки</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Индикатор низкого заряда элемента питания</a:t>
                      </a:r>
                    </a:p>
                  </a:txBody>
                  <a:tcPr marL="9149" marR="9149" marT="9149" marB="0" anchor="ctr">
                    <a:solidFill>
                      <a:schemeClr val="bg1">
                        <a:lumMod val="95000"/>
                      </a:schemeClr>
                    </a:solidFill>
                  </a:tcPr>
                </a:tc>
                <a:tc>
                  <a:txBody>
                    <a:bodyPr/>
                    <a:lstStyle/>
                    <a:p>
                      <a:pPr algn="ctr" fontAlgn="ctr"/>
                      <a:r>
                        <a:rPr lang="ru-RU" sz="1100" b="1" i="0" u="none" strike="noStrike" dirty="0" err="1" smtClean="0">
                          <a:solidFill>
                            <a:srgbClr val="000000"/>
                          </a:solidFill>
                          <a:effectLst/>
                          <a:latin typeface="+mn-lt"/>
                        </a:rPr>
                        <a:t>Дискрет</a:t>
                      </a:r>
                      <a:r>
                        <a:rPr lang="ru-RU" sz="1100" b="1" i="0" u="none" strike="noStrike" dirty="0" smtClean="0">
                          <a:solidFill>
                            <a:srgbClr val="000000"/>
                          </a:solidFill>
                          <a:effectLst/>
                          <a:latin typeface="+mn-lt"/>
                        </a:rPr>
                        <a:t>-</a:t>
                      </a:r>
                    </a:p>
                    <a:p>
                      <a:pPr algn="ctr" fontAlgn="ctr"/>
                      <a:r>
                        <a:rPr lang="ru-RU" sz="1100" b="1" i="0" u="none" strike="noStrike" dirty="0" err="1" smtClean="0">
                          <a:solidFill>
                            <a:srgbClr val="000000"/>
                          </a:solidFill>
                          <a:effectLst/>
                          <a:latin typeface="+mn-lt"/>
                        </a:rPr>
                        <a:t>ность</a:t>
                      </a:r>
                      <a:r>
                        <a:rPr lang="ru-RU" sz="1100" b="1" i="0" u="none" strike="noStrike" dirty="0" smtClean="0">
                          <a:solidFill>
                            <a:srgbClr val="000000"/>
                          </a:solidFill>
                          <a:effectLst/>
                          <a:latin typeface="+mn-lt"/>
                        </a:rPr>
                        <a:t> измерения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Материал корпуса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Цвет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a:t>
                      </a:r>
                      <a:r>
                        <a:rPr lang="ru-RU" sz="1100" b="1" i="0" u="none" strike="noStrike" dirty="0" err="1" smtClean="0">
                          <a:solidFill>
                            <a:srgbClr val="000000"/>
                          </a:solidFill>
                          <a:effectLst/>
                          <a:latin typeface="+mn-lt"/>
                        </a:rPr>
                        <a:t>ный</a:t>
                      </a:r>
                      <a:r>
                        <a:rPr lang="ru-RU" sz="1100" b="1" i="0" u="none" strike="noStrike" dirty="0" smtClean="0">
                          <a:solidFill>
                            <a:srgbClr val="000000"/>
                          </a:solidFill>
                          <a:effectLst/>
                          <a:latin typeface="+mn-lt"/>
                        </a:rPr>
                        <a:t> размер</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Запуск нажатием клавиши</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5073">
                <a:tc>
                  <a:txBody>
                    <a:bodyPr/>
                    <a:lstStyle/>
                    <a:p>
                      <a:pPr marL="0" algn="ctr" defTabSz="914400" rtl="0" eaLnBrk="1" fontAlgn="ctr" latinLnBrk="0" hangingPunct="1"/>
                      <a:r>
                        <a:rPr lang="ru-RU" sz="1000" b="0" i="1" u="none" strike="noStrike" kern="1200" dirty="0" smtClean="0">
                          <a:solidFill>
                            <a:srgbClr val="000000"/>
                          </a:solidFill>
                          <a:effectLst/>
                          <a:latin typeface="+mn-lt"/>
                          <a:ea typeface="+mn-ea"/>
                          <a:cs typeface="+mn-cs"/>
                        </a:rPr>
                        <a:t>59730</a:t>
                      </a:r>
                      <a:endParaRPr lang="ru-RU" sz="1000" b="0"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KES-1S</a:t>
                      </a:r>
                      <a:endParaRPr lang="en-US" sz="1000" b="1" i="1" u="none" strike="noStrike" dirty="0">
                        <a:solidFill>
                          <a:srgbClr val="000000"/>
                        </a:solidFill>
                        <a:effectLst/>
                        <a:latin typeface="+mn-lt"/>
                      </a:endParaRPr>
                    </a:p>
                  </a:txBody>
                  <a:tcPr marL="9525" marR="9525" marT="9525" marB="0" anchor="ctr"/>
                </a:tc>
                <a:tc>
                  <a:txBody>
                    <a:bodyPr/>
                    <a:lstStyle/>
                    <a:p>
                      <a:pPr algn="ctr" fontAlgn="ctr"/>
                      <a:r>
                        <a:rPr lang="ru-RU" sz="1000" b="1" i="1" u="none" strike="noStrike" dirty="0" smtClean="0">
                          <a:solidFill>
                            <a:srgbClr val="000000"/>
                          </a:solidFill>
                          <a:effectLst/>
                          <a:latin typeface="+mn-lt"/>
                        </a:rPr>
                        <a:t>1х3</a:t>
                      </a:r>
                      <a:r>
                        <a:rPr lang="en-US" sz="1000" b="1" i="1" u="none" strike="noStrike" dirty="0" smtClean="0">
                          <a:solidFill>
                            <a:srgbClr val="000000"/>
                          </a:solidFill>
                          <a:effectLst/>
                          <a:latin typeface="+mn-lt"/>
                        </a:rPr>
                        <a:t>VCR2032</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59х27 мм</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5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г/кг/фунт/унция</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 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закален-</a:t>
                      </a:r>
                      <a:r>
                        <a:rPr lang="ru-RU" sz="1000" b="1" i="1" u="none" strike="noStrike" dirty="0" err="1" smtClean="0">
                          <a:solidFill>
                            <a:srgbClr val="000000"/>
                          </a:solidFill>
                          <a:effectLst/>
                          <a:latin typeface="Arial"/>
                        </a:rPr>
                        <a:t>ное</a:t>
                      </a:r>
                      <a:r>
                        <a:rPr lang="ru-RU" sz="1000" b="1" i="1" u="none" strike="noStrike" dirty="0" smtClean="0">
                          <a:solidFill>
                            <a:srgbClr val="000000"/>
                          </a:solidFill>
                          <a:effectLst/>
                          <a:latin typeface="Arial"/>
                        </a:rPr>
                        <a:t> стекло + </a:t>
                      </a:r>
                      <a:r>
                        <a:rPr lang="en-US" sz="1000" b="1" i="1" u="none" strike="noStrike" dirty="0" smtClean="0">
                          <a:solidFill>
                            <a:srgbClr val="000000"/>
                          </a:solidFill>
                          <a:effectLst/>
                          <a:latin typeface="Arial"/>
                        </a:rPr>
                        <a:t>ABS</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красный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200х182х18</a:t>
                      </a:r>
                      <a:r>
                        <a:rPr lang="ru-RU" sz="1000" b="1" i="1" u="none" strike="noStrike" baseline="0" dirty="0" smtClean="0">
                          <a:solidFill>
                            <a:srgbClr val="000000"/>
                          </a:solidFill>
                          <a:effectLst/>
                          <a:latin typeface="Arial"/>
                        </a:rPr>
                        <a:t> </a:t>
                      </a:r>
                      <a:r>
                        <a:rPr lang="ru-RU" sz="1000" b="1" i="1" u="none" strike="noStrike" dirty="0" smtClean="0">
                          <a:solidFill>
                            <a:srgbClr val="000000"/>
                          </a:solidFill>
                          <a:effectLst/>
                          <a:latin typeface="Arial"/>
                        </a:rPr>
                        <a:t>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0,41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16" name="TextBox 15"/>
          <p:cNvSpPr txBox="1"/>
          <p:nvPr/>
        </p:nvSpPr>
        <p:spPr>
          <a:xfrm>
            <a:off x="4264635" y="2450860"/>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31" name="Прямоугольник 30"/>
          <p:cNvSpPr/>
          <p:nvPr/>
        </p:nvSpPr>
        <p:spPr>
          <a:xfrm>
            <a:off x="567503" y="4959768"/>
            <a:ext cx="3779414" cy="369332"/>
          </a:xfrm>
          <a:prstGeom prst="rect">
            <a:avLst/>
          </a:prstGeom>
        </p:spPr>
        <p:txBody>
          <a:bodyPr wrap="square">
            <a:spAutoFit/>
          </a:bodyPr>
          <a:lstStyle/>
          <a:p>
            <a:r>
              <a:rPr lang="ru-RU" dirty="0">
                <a:solidFill>
                  <a:srgbClr val="006666"/>
                </a:solidFill>
                <a:latin typeface="EpsilonCTT" pitchFamily="2" charset="0"/>
              </a:rPr>
              <a:t>ТОЧНОСТЬ ИМЕЕТ ЗНАЧЕНИЕ!</a:t>
            </a:r>
          </a:p>
        </p:txBody>
      </p:sp>
      <p:sp>
        <p:nvSpPr>
          <p:cNvPr id="7" name="Прямоугольник 6"/>
          <p:cNvSpPr/>
          <p:nvPr/>
        </p:nvSpPr>
        <p:spPr>
          <a:xfrm>
            <a:off x="4264634" y="2720484"/>
            <a:ext cx="6327577" cy="1815882"/>
          </a:xfrm>
          <a:prstGeom prst="rect">
            <a:avLst/>
          </a:prstGeom>
        </p:spPr>
        <p:txBody>
          <a:bodyPr wrap="square">
            <a:spAutoFit/>
          </a:bodyPr>
          <a:lstStyle/>
          <a:p>
            <a:r>
              <a:rPr lang="en-US" sz="1400" b="1" i="1" dirty="0">
                <a:solidFill>
                  <a:srgbClr val="4D4B4B"/>
                </a:solidFill>
              </a:rPr>
              <a:t>GRUNHELM </a:t>
            </a:r>
            <a:r>
              <a:rPr lang="en-US" sz="1400" b="1" i="1" spc="50" dirty="0">
                <a:ln w="11430"/>
                <a:solidFill>
                  <a:srgbClr val="930D2D"/>
                </a:solidFill>
                <a:effectLst>
                  <a:outerShdw blurRad="38100" dist="38100" dir="2700000" algn="tl">
                    <a:srgbClr val="000000">
                      <a:alpha val="43137"/>
                    </a:srgbClr>
                  </a:outerShdw>
                </a:effectLst>
              </a:rPr>
              <a:t>KES-1S</a:t>
            </a:r>
            <a:r>
              <a:rPr lang="en-US" sz="1400" b="1" i="1" dirty="0">
                <a:solidFill>
                  <a:srgbClr val="4D4B4B"/>
                </a:solidFill>
              </a:rPr>
              <a:t> </a:t>
            </a:r>
            <a:r>
              <a:rPr lang="en-US" sz="1400" b="1" i="1" dirty="0">
                <a:solidFill>
                  <a:srgbClr val="4D4B4B"/>
                </a:solidFill>
              </a:rPr>
              <a:t>– </a:t>
            </a:r>
            <a:r>
              <a:rPr lang="ru-RU" sz="1400" b="1" i="1" dirty="0">
                <a:solidFill>
                  <a:srgbClr val="4D4B4B"/>
                </a:solidFill>
              </a:rPr>
              <a:t>современные кухонные весы, с квадратным корпусом красного цвета.</a:t>
            </a:r>
          </a:p>
          <a:p>
            <a:r>
              <a:rPr lang="ru-RU" sz="1400" b="1" i="1" dirty="0">
                <a:solidFill>
                  <a:srgbClr val="4D4B4B"/>
                </a:solidFill>
              </a:rPr>
              <a:t>Особенности данной модели:</a:t>
            </a:r>
          </a:p>
          <a:p>
            <a:pPr indent="-171450">
              <a:buClr>
                <a:schemeClr val="tx1"/>
              </a:buClr>
              <a:buFont typeface="Arial" panose="020B0604020202020204" pitchFamily="34" charset="0"/>
              <a:buChar char="•"/>
            </a:pPr>
            <a:r>
              <a:rPr lang="ru-RU" sz="1400" b="1" i="1" dirty="0">
                <a:solidFill>
                  <a:srgbClr val="4D4B4B"/>
                </a:solidFill>
              </a:rPr>
              <a:t>Сенсорное управление – легкость при выборе функций в использовании</a:t>
            </a:r>
          </a:p>
          <a:p>
            <a:pPr indent="-171450">
              <a:buClr>
                <a:schemeClr val="tx1"/>
              </a:buClr>
              <a:buFont typeface="Arial" panose="020B0604020202020204" pitchFamily="34" charset="0"/>
              <a:buChar char="•"/>
            </a:pPr>
            <a:r>
              <a:rPr lang="ru-RU" sz="1400" b="1" i="1" dirty="0">
                <a:solidFill>
                  <a:srgbClr val="4D4B4B"/>
                </a:solidFill>
              </a:rPr>
              <a:t>Автоматическое выключение – экономит заряд батареи</a:t>
            </a:r>
          </a:p>
          <a:p>
            <a:pPr indent="-171450">
              <a:buClr>
                <a:schemeClr val="tx1"/>
              </a:buClr>
              <a:buFont typeface="Arial" panose="020B0604020202020204" pitchFamily="34" charset="0"/>
              <a:buChar char="•"/>
            </a:pPr>
            <a:r>
              <a:rPr lang="ru-RU" sz="1400" b="1" i="1" dirty="0">
                <a:solidFill>
                  <a:srgbClr val="4D4B4B"/>
                </a:solidFill>
              </a:rPr>
              <a:t>Индикатор уровня заряда – позволяет контролировать время работы батареи</a:t>
            </a:r>
          </a:p>
          <a:p>
            <a:pPr indent="-171450">
              <a:buClr>
                <a:schemeClr val="tx1"/>
              </a:buClr>
              <a:buFont typeface="Arial" panose="020B0604020202020204" pitchFamily="34" charset="0"/>
              <a:buChar char="•"/>
            </a:pPr>
            <a:r>
              <a:rPr lang="ru-RU" sz="1400" b="1" i="1" dirty="0">
                <a:solidFill>
                  <a:srgbClr val="4D4B4B"/>
                </a:solidFill>
              </a:rPr>
              <a:t>Индикатор перегрузки – сохраняет устройство от перегрузки и поломок</a:t>
            </a:r>
            <a:endParaRPr lang="ru-RU" sz="1400" b="1" i="1" dirty="0">
              <a:solidFill>
                <a:srgbClr val="4D4B4B"/>
              </a:solidFill>
            </a:endParaRPr>
          </a:p>
        </p:txBody>
      </p:sp>
      <p:pic>
        <p:nvPicPr>
          <p:cNvPr id="12" name="Рисунок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3846" y="1940169"/>
            <a:ext cx="3543432" cy="27725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0777581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442361" y="1323100"/>
            <a:ext cx="8973952" cy="656090"/>
          </a:xfrm>
          <a:effectLst/>
        </p:spPr>
        <p:txBody>
          <a:bodyPr>
            <a:normAutofit/>
          </a:bodyPr>
          <a:lstStyle/>
          <a:p>
            <a:pPr>
              <a:lnSpc>
                <a:spcPct val="100000"/>
              </a:lnSpc>
            </a:pPr>
            <a:r>
              <a:rPr lang="ru-RU" sz="2400" b="1" spc="50" dirty="0">
                <a:ln w="11430"/>
                <a:solidFill>
                  <a:srgbClr val="930D2D"/>
                </a:solidFill>
                <a:effectLst>
                  <a:outerShdw blurRad="38100" dist="38100" dir="2700000" algn="tl">
                    <a:srgbClr val="000000">
                      <a:alpha val="43137"/>
                    </a:srgbClr>
                  </a:outerShdw>
                </a:effectLst>
              </a:rPr>
              <a:t>ВЕСЫ КУХОННЫЕ </a:t>
            </a:r>
            <a:r>
              <a:rPr lang="en-US" sz="2400" b="1" spc="50" dirty="0">
                <a:ln w="11430"/>
                <a:solidFill>
                  <a:srgbClr val="930D2D"/>
                </a:solidFill>
                <a:effectLst>
                  <a:outerShdw blurRad="38100" dist="38100" dir="2700000" algn="tl">
                    <a:srgbClr val="000000">
                      <a:alpha val="43137"/>
                    </a:srgbClr>
                  </a:outerShdw>
                </a:effectLst>
              </a:rPr>
              <a:t>KES-1RD</a:t>
            </a:r>
            <a:endParaRPr lang="uk-UA" sz="24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276392" y="5319721"/>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3913540832"/>
              </p:ext>
            </p:extLst>
          </p:nvPr>
        </p:nvGraphicFramePr>
        <p:xfrm>
          <a:off x="377371" y="5643224"/>
          <a:ext cx="10002253" cy="1466098"/>
        </p:xfrm>
        <a:graphic>
          <a:graphicData uri="http://schemas.openxmlformats.org/drawingml/2006/table">
            <a:tbl>
              <a:tblPr>
                <a:tableStyleId>{616DA210-FB5B-4158-B5E0-FEB733F419BA}</a:tableStyleId>
              </a:tblPr>
              <a:tblGrid>
                <a:gridCol w="405556">
                  <a:extLst>
                    <a:ext uri="{9D8B030D-6E8A-4147-A177-3AD203B41FA5}">
                      <a16:colId xmlns:a16="http://schemas.microsoft.com/office/drawing/2014/main" val="20000"/>
                    </a:ext>
                  </a:extLst>
                </a:gridCol>
                <a:gridCol w="546444">
                  <a:extLst>
                    <a:ext uri="{9D8B030D-6E8A-4147-A177-3AD203B41FA5}">
                      <a16:colId xmlns:a16="http://schemas.microsoft.com/office/drawing/2014/main" val="20001"/>
                    </a:ext>
                  </a:extLst>
                </a:gridCol>
                <a:gridCol w="703614">
                  <a:extLst>
                    <a:ext uri="{9D8B030D-6E8A-4147-A177-3AD203B41FA5}">
                      <a16:colId xmlns:a16="http://schemas.microsoft.com/office/drawing/2014/main" val="20002"/>
                    </a:ext>
                  </a:extLst>
                </a:gridCol>
                <a:gridCol w="836824">
                  <a:extLst>
                    <a:ext uri="{9D8B030D-6E8A-4147-A177-3AD203B41FA5}">
                      <a16:colId xmlns:a16="http://schemas.microsoft.com/office/drawing/2014/main" val="20003"/>
                    </a:ext>
                  </a:extLst>
                </a:gridCol>
                <a:gridCol w="590843">
                  <a:extLst>
                    <a:ext uri="{9D8B030D-6E8A-4147-A177-3AD203B41FA5}">
                      <a16:colId xmlns:a16="http://schemas.microsoft.com/office/drawing/2014/main" val="20004"/>
                    </a:ext>
                  </a:extLst>
                </a:gridCol>
                <a:gridCol w="570025">
                  <a:extLst>
                    <a:ext uri="{9D8B030D-6E8A-4147-A177-3AD203B41FA5}">
                      <a16:colId xmlns:a16="http://schemas.microsoft.com/office/drawing/2014/main" val="20005"/>
                    </a:ext>
                  </a:extLst>
                </a:gridCol>
                <a:gridCol w="780474">
                  <a:extLst>
                    <a:ext uri="{9D8B030D-6E8A-4147-A177-3AD203B41FA5}">
                      <a16:colId xmlns:a16="http://schemas.microsoft.com/office/drawing/2014/main" val="20006"/>
                    </a:ext>
                  </a:extLst>
                </a:gridCol>
                <a:gridCol w="721239">
                  <a:extLst>
                    <a:ext uri="{9D8B030D-6E8A-4147-A177-3AD203B41FA5}">
                      <a16:colId xmlns:a16="http://schemas.microsoft.com/office/drawing/2014/main" val="20007"/>
                    </a:ext>
                  </a:extLst>
                </a:gridCol>
                <a:gridCol w="615192">
                  <a:extLst>
                    <a:ext uri="{9D8B030D-6E8A-4147-A177-3AD203B41FA5}">
                      <a16:colId xmlns:a16="http://schemas.microsoft.com/office/drawing/2014/main" val="20008"/>
                    </a:ext>
                  </a:extLst>
                </a:gridCol>
                <a:gridCol w="693640">
                  <a:extLst>
                    <a:ext uri="{9D8B030D-6E8A-4147-A177-3AD203B41FA5}">
                      <a16:colId xmlns:a16="http://schemas.microsoft.com/office/drawing/2014/main" val="20009"/>
                    </a:ext>
                  </a:extLst>
                </a:gridCol>
                <a:gridCol w="755332">
                  <a:extLst>
                    <a:ext uri="{9D8B030D-6E8A-4147-A177-3AD203B41FA5}">
                      <a16:colId xmlns:a16="http://schemas.microsoft.com/office/drawing/2014/main" val="20010"/>
                    </a:ext>
                  </a:extLst>
                </a:gridCol>
                <a:gridCol w="633046">
                  <a:extLst>
                    <a:ext uri="{9D8B030D-6E8A-4147-A177-3AD203B41FA5}">
                      <a16:colId xmlns:a16="http://schemas.microsoft.com/office/drawing/2014/main" val="20011"/>
                    </a:ext>
                  </a:extLst>
                </a:gridCol>
                <a:gridCol w="566057">
                  <a:extLst>
                    <a:ext uri="{9D8B030D-6E8A-4147-A177-3AD203B41FA5}">
                      <a16:colId xmlns:a16="http://schemas.microsoft.com/office/drawing/2014/main" val="20012"/>
                    </a:ext>
                  </a:extLst>
                </a:gridCol>
                <a:gridCol w="609600">
                  <a:extLst>
                    <a:ext uri="{9D8B030D-6E8A-4147-A177-3AD203B41FA5}">
                      <a16:colId xmlns:a16="http://schemas.microsoft.com/office/drawing/2014/main" val="20013"/>
                    </a:ext>
                  </a:extLst>
                </a:gridCol>
                <a:gridCol w="554669">
                  <a:extLst>
                    <a:ext uri="{9D8B030D-6E8A-4147-A177-3AD203B41FA5}">
                      <a16:colId xmlns:a16="http://schemas.microsoft.com/office/drawing/2014/main" val="20014"/>
                    </a:ext>
                  </a:extLst>
                </a:gridCol>
                <a:gridCol w="419698">
                  <a:extLst>
                    <a:ext uri="{9D8B030D-6E8A-4147-A177-3AD203B41FA5}">
                      <a16:colId xmlns:a16="http://schemas.microsoft.com/office/drawing/2014/main" val="20015"/>
                    </a:ext>
                  </a:extLst>
                </a:gridCol>
              </a:tblGrid>
              <a:tr h="48130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Батарея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err="1" smtClean="0">
                          <a:effectLst/>
                        </a:rPr>
                        <a:t>Жидкокрис</a:t>
                      </a:r>
                      <a:r>
                        <a:rPr lang="en-US" sz="1100" b="1" u="none" strike="noStrike" dirty="0" smtClean="0">
                          <a:effectLst/>
                        </a:rPr>
                        <a:t>-</a:t>
                      </a:r>
                      <a:r>
                        <a:rPr lang="ru-RU" sz="1100" b="1" u="none" strike="noStrike" dirty="0" err="1" smtClean="0">
                          <a:effectLst/>
                        </a:rPr>
                        <a:t>таллический</a:t>
                      </a:r>
                      <a:r>
                        <a:rPr lang="ru-RU" sz="1100" b="1" u="none" strike="noStrike" dirty="0" smtClean="0">
                          <a:effectLst/>
                        </a:rPr>
                        <a:t> дисплей</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Сенсор</a:t>
                      </a:r>
                      <a:r>
                        <a:rPr lang="en-US" sz="1100" b="1" u="none" strike="noStrike" dirty="0" smtClean="0">
                          <a:effectLst/>
                        </a:rPr>
                        <a:t>-</a:t>
                      </a:r>
                      <a:r>
                        <a:rPr lang="ru-RU" sz="1100" b="1" u="none" strike="noStrike" dirty="0" err="1" smtClean="0">
                          <a:effectLst/>
                        </a:rPr>
                        <a:t>ное</a:t>
                      </a:r>
                      <a:r>
                        <a:rPr lang="ru-RU" sz="1100" b="1" u="none" strike="noStrike" dirty="0" smtClean="0">
                          <a:effectLst/>
                        </a:rPr>
                        <a:t> </a:t>
                      </a:r>
                      <a:r>
                        <a:rPr lang="ru-RU" sz="1100" b="1" u="none" strike="noStrike" dirty="0" err="1" smtClean="0">
                          <a:effectLst/>
                        </a:rPr>
                        <a:t>управле</a:t>
                      </a:r>
                      <a:r>
                        <a:rPr lang="en-US" sz="1100" b="1" u="none" strike="noStrike" dirty="0" smtClean="0">
                          <a:effectLst/>
                        </a:rPr>
                        <a:t>-</a:t>
                      </a:r>
                      <a:r>
                        <a:rPr lang="ru-RU" sz="1100" b="1" u="none" strike="noStrike" dirty="0" err="1" smtClean="0">
                          <a:effectLst/>
                        </a:rPr>
                        <a:t>ние</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Максимальная</a:t>
                      </a:r>
                      <a:r>
                        <a:rPr lang="ru-RU" sz="1100" b="1" i="0" u="none" strike="noStrike" baseline="0" dirty="0" smtClean="0">
                          <a:solidFill>
                            <a:srgbClr val="000000"/>
                          </a:solidFill>
                          <a:effectLst/>
                          <a:latin typeface="+mn-lt"/>
                        </a:rPr>
                        <a:t> нагрузка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err="1" smtClean="0">
                          <a:solidFill>
                            <a:srgbClr val="000000"/>
                          </a:solidFill>
                          <a:effectLst/>
                          <a:latin typeface="+mn-lt"/>
                        </a:rPr>
                        <a:t>Автомати-ческое</a:t>
                      </a:r>
                      <a:endParaRPr lang="ru-RU" sz="1100" b="1" i="0" u="none" strike="noStrike" dirty="0" smtClean="0">
                        <a:solidFill>
                          <a:srgbClr val="000000"/>
                        </a:solidFill>
                        <a:effectLst/>
                        <a:latin typeface="+mn-lt"/>
                      </a:endParaRPr>
                    </a:p>
                    <a:p>
                      <a:pPr algn="ctr" fontAlgn="ctr"/>
                      <a:r>
                        <a:rPr lang="ru-RU" sz="1100" b="1" i="0" u="none" strike="noStrike" dirty="0" smtClean="0">
                          <a:solidFill>
                            <a:srgbClr val="000000"/>
                          </a:solidFill>
                          <a:effectLst/>
                          <a:latin typeface="+mn-lt"/>
                        </a:rPr>
                        <a:t>отключение</a:t>
                      </a:r>
                    </a:p>
                  </a:txBody>
                  <a:tcPr marL="9149" marR="9149" marT="9149"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mn-lt"/>
                        </a:rPr>
                        <a:t>Выбор единицы измерения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err="1" smtClean="0">
                          <a:solidFill>
                            <a:srgbClr val="000000"/>
                          </a:solidFill>
                          <a:effectLst/>
                          <a:latin typeface="+mn-lt"/>
                        </a:rPr>
                        <a:t>Индика</a:t>
                      </a:r>
                      <a:r>
                        <a:rPr lang="ru-RU" sz="1100" b="1" i="0" u="none" strike="noStrike" dirty="0" smtClean="0">
                          <a:solidFill>
                            <a:srgbClr val="000000"/>
                          </a:solidFill>
                          <a:effectLst/>
                          <a:latin typeface="+mn-lt"/>
                        </a:rPr>
                        <a:t>-тор перегруз-</a:t>
                      </a:r>
                      <a:r>
                        <a:rPr lang="ru-RU" sz="1100" b="1" i="0" u="none" strike="noStrike" dirty="0" err="1" smtClean="0">
                          <a:solidFill>
                            <a:srgbClr val="000000"/>
                          </a:solidFill>
                          <a:effectLst/>
                          <a:latin typeface="+mn-lt"/>
                        </a:rPr>
                        <a:t>ки</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Индикатор низкого заряда элемента питания</a:t>
                      </a:r>
                    </a:p>
                  </a:txBody>
                  <a:tcPr marL="9149" marR="9149" marT="9149" marB="0" anchor="ctr">
                    <a:solidFill>
                      <a:schemeClr val="bg1">
                        <a:lumMod val="95000"/>
                      </a:schemeClr>
                    </a:solidFill>
                  </a:tcPr>
                </a:tc>
                <a:tc>
                  <a:txBody>
                    <a:bodyPr/>
                    <a:lstStyle/>
                    <a:p>
                      <a:pPr algn="ctr" fontAlgn="ctr"/>
                      <a:r>
                        <a:rPr lang="ru-RU" sz="1100" b="1" i="0" u="none" strike="noStrike" dirty="0" err="1" smtClean="0">
                          <a:solidFill>
                            <a:srgbClr val="000000"/>
                          </a:solidFill>
                          <a:effectLst/>
                          <a:latin typeface="+mn-lt"/>
                        </a:rPr>
                        <a:t>Дискрет</a:t>
                      </a:r>
                      <a:r>
                        <a:rPr lang="ru-RU" sz="1100" b="1" i="0" u="none" strike="noStrike" dirty="0" smtClean="0">
                          <a:solidFill>
                            <a:srgbClr val="000000"/>
                          </a:solidFill>
                          <a:effectLst/>
                          <a:latin typeface="+mn-lt"/>
                        </a:rPr>
                        <a:t>-</a:t>
                      </a:r>
                    </a:p>
                    <a:p>
                      <a:pPr algn="ctr" fontAlgn="ctr"/>
                      <a:r>
                        <a:rPr lang="ru-RU" sz="1100" b="1" i="0" u="none" strike="noStrike" dirty="0" err="1" smtClean="0">
                          <a:solidFill>
                            <a:srgbClr val="000000"/>
                          </a:solidFill>
                          <a:effectLst/>
                          <a:latin typeface="+mn-lt"/>
                        </a:rPr>
                        <a:t>ность</a:t>
                      </a:r>
                      <a:r>
                        <a:rPr lang="ru-RU" sz="1100" b="1" i="0" u="none" strike="noStrike" dirty="0" smtClean="0">
                          <a:solidFill>
                            <a:srgbClr val="000000"/>
                          </a:solidFill>
                          <a:effectLst/>
                          <a:latin typeface="+mn-lt"/>
                        </a:rPr>
                        <a:t> измерения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Материал корпуса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Цвет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a:t>
                      </a:r>
                      <a:r>
                        <a:rPr lang="ru-RU" sz="1100" b="1" i="0" u="none" strike="noStrike" dirty="0" err="1" smtClean="0">
                          <a:solidFill>
                            <a:srgbClr val="000000"/>
                          </a:solidFill>
                          <a:effectLst/>
                          <a:latin typeface="+mn-lt"/>
                        </a:rPr>
                        <a:t>ный</a:t>
                      </a:r>
                      <a:r>
                        <a:rPr lang="ru-RU" sz="1100" b="1" i="0" u="none" strike="noStrike" dirty="0" smtClean="0">
                          <a:solidFill>
                            <a:srgbClr val="000000"/>
                          </a:solidFill>
                          <a:effectLst/>
                          <a:latin typeface="+mn-lt"/>
                        </a:rPr>
                        <a:t> размер</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Запуск нажатием клавиши</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5073">
                <a:tc>
                  <a:txBody>
                    <a:bodyPr/>
                    <a:lstStyle/>
                    <a:p>
                      <a:pPr marL="0" algn="ctr" defTabSz="914400" rtl="0" eaLnBrk="1" fontAlgn="ctr" latinLnBrk="0" hangingPunct="1"/>
                      <a:r>
                        <a:rPr lang="ru-RU" sz="1000" b="0" i="1" u="none" strike="noStrike" kern="1200" dirty="0" smtClean="0">
                          <a:solidFill>
                            <a:srgbClr val="000000"/>
                          </a:solidFill>
                          <a:effectLst/>
                          <a:latin typeface="+mn-lt"/>
                          <a:ea typeface="+mn-ea"/>
                          <a:cs typeface="+mn-cs"/>
                        </a:rPr>
                        <a:t>59731</a:t>
                      </a:r>
                      <a:endParaRPr lang="ru-RU" sz="1000" b="0"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 KES-1RD</a:t>
                      </a:r>
                      <a:endParaRPr lang="en-US" sz="1000" b="1" i="1" u="none" strike="noStrike" dirty="0">
                        <a:solidFill>
                          <a:srgbClr val="000000"/>
                        </a:solidFill>
                        <a:effectLst/>
                        <a:latin typeface="+mn-lt"/>
                      </a:endParaRPr>
                    </a:p>
                  </a:txBody>
                  <a:tcPr marL="9525" marR="9525" marT="9525" marB="0" anchor="ctr"/>
                </a:tc>
                <a:tc>
                  <a:txBody>
                    <a:bodyPr/>
                    <a:lstStyle/>
                    <a:p>
                      <a:pPr algn="ctr" fontAlgn="ctr"/>
                      <a:r>
                        <a:rPr lang="ru-RU" sz="1000" b="1" i="1" u="none" strike="noStrike" dirty="0" smtClean="0">
                          <a:solidFill>
                            <a:srgbClr val="000000"/>
                          </a:solidFill>
                          <a:effectLst/>
                          <a:latin typeface="+mn-lt"/>
                        </a:rPr>
                        <a:t>1х3</a:t>
                      </a:r>
                      <a:r>
                        <a:rPr lang="en-US" sz="1000" b="1" i="1" u="none" strike="noStrike" dirty="0" smtClean="0">
                          <a:solidFill>
                            <a:srgbClr val="000000"/>
                          </a:solidFill>
                          <a:effectLst/>
                          <a:latin typeface="+mn-lt"/>
                        </a:rPr>
                        <a:t>VCR2032</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en-US" sz="1000" b="1" i="1" u="none" strike="noStrike" dirty="0" smtClean="0">
                          <a:solidFill>
                            <a:srgbClr val="000000"/>
                          </a:solidFill>
                          <a:effectLst/>
                          <a:latin typeface="+mn-lt"/>
                        </a:rPr>
                        <a:t>60,8</a:t>
                      </a:r>
                      <a:r>
                        <a:rPr lang="ru-RU" sz="1000" b="1" i="1" u="none" strike="noStrike" dirty="0" smtClean="0">
                          <a:solidFill>
                            <a:srgbClr val="000000"/>
                          </a:solidFill>
                          <a:effectLst/>
                          <a:latin typeface="+mn-lt"/>
                        </a:rPr>
                        <a:t>х2</a:t>
                      </a:r>
                      <a:r>
                        <a:rPr lang="en-US" sz="1000" b="1" i="1" u="none" strike="noStrike" dirty="0" smtClean="0">
                          <a:solidFill>
                            <a:srgbClr val="000000"/>
                          </a:solidFill>
                          <a:effectLst/>
                          <a:latin typeface="+mn-lt"/>
                        </a:rPr>
                        <a:t>3</a:t>
                      </a:r>
                      <a:r>
                        <a:rPr lang="ru-RU" sz="1000" b="1" i="1" u="none" strike="noStrike" dirty="0" smtClean="0">
                          <a:solidFill>
                            <a:srgbClr val="000000"/>
                          </a:solidFill>
                          <a:effectLst/>
                          <a:latin typeface="+mn-lt"/>
                        </a:rPr>
                        <a:t> мм</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5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г/кг/фунт/унция</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 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закален-</a:t>
                      </a:r>
                      <a:r>
                        <a:rPr lang="ru-RU" sz="1000" b="1" i="1" u="none" strike="noStrike" dirty="0" err="1" smtClean="0">
                          <a:solidFill>
                            <a:srgbClr val="000000"/>
                          </a:solidFill>
                          <a:effectLst/>
                          <a:latin typeface="Arial"/>
                        </a:rPr>
                        <a:t>ное</a:t>
                      </a:r>
                      <a:r>
                        <a:rPr lang="ru-RU" sz="1000" b="1" i="1" u="none" strike="noStrike" dirty="0" smtClean="0">
                          <a:solidFill>
                            <a:srgbClr val="000000"/>
                          </a:solidFill>
                          <a:effectLst/>
                          <a:latin typeface="Arial"/>
                        </a:rPr>
                        <a:t> стекло + </a:t>
                      </a:r>
                      <a:r>
                        <a:rPr lang="en-US" sz="1000" b="1" i="1" u="none" strike="noStrike" dirty="0" smtClean="0">
                          <a:solidFill>
                            <a:srgbClr val="000000"/>
                          </a:solidFill>
                          <a:effectLst/>
                          <a:latin typeface="Arial"/>
                        </a:rPr>
                        <a:t>ABS</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рисунок</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200х</a:t>
                      </a:r>
                      <a:r>
                        <a:rPr lang="en-US" sz="1000" b="1" i="1" u="none" strike="noStrike" dirty="0" smtClean="0">
                          <a:solidFill>
                            <a:srgbClr val="000000"/>
                          </a:solidFill>
                          <a:effectLst/>
                          <a:latin typeface="Arial"/>
                        </a:rPr>
                        <a:t>200</a:t>
                      </a:r>
                      <a:r>
                        <a:rPr lang="ru-RU" sz="1000" b="1" i="1" u="none" strike="noStrike" dirty="0" smtClean="0">
                          <a:solidFill>
                            <a:srgbClr val="000000"/>
                          </a:solidFill>
                          <a:effectLst/>
                          <a:latin typeface="Arial"/>
                        </a:rPr>
                        <a:t>х1</a:t>
                      </a:r>
                      <a:r>
                        <a:rPr lang="en-US" sz="1000" b="1" i="1" u="none" strike="noStrike" dirty="0" smtClean="0">
                          <a:solidFill>
                            <a:srgbClr val="000000"/>
                          </a:solidFill>
                          <a:effectLst/>
                          <a:latin typeface="Arial"/>
                        </a:rPr>
                        <a:t>6</a:t>
                      </a:r>
                      <a:r>
                        <a:rPr lang="ru-RU" sz="1000" b="1" i="1" u="none" strike="noStrike" baseline="0" dirty="0" smtClean="0">
                          <a:solidFill>
                            <a:srgbClr val="000000"/>
                          </a:solidFill>
                          <a:effectLst/>
                          <a:latin typeface="Arial"/>
                        </a:rPr>
                        <a:t> </a:t>
                      </a:r>
                      <a:r>
                        <a:rPr lang="ru-RU" sz="1000" b="1" i="1" u="none" strike="noStrike" dirty="0" smtClean="0">
                          <a:solidFill>
                            <a:srgbClr val="000000"/>
                          </a:solidFill>
                          <a:effectLst/>
                          <a:latin typeface="Arial"/>
                        </a:rPr>
                        <a:t>мм</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0,</a:t>
                      </a:r>
                      <a:r>
                        <a:rPr lang="en-US" sz="1000" b="1" i="1" u="none" strike="noStrike" dirty="0" smtClean="0">
                          <a:solidFill>
                            <a:srgbClr val="000000"/>
                          </a:solidFill>
                          <a:effectLst/>
                          <a:latin typeface="Arial"/>
                        </a:rPr>
                        <a:t>35</a:t>
                      </a:r>
                      <a:r>
                        <a:rPr lang="ru-RU" sz="1000" b="1" i="1" u="none" strike="noStrike" dirty="0" smtClean="0">
                          <a:solidFill>
                            <a:srgbClr val="000000"/>
                          </a:solidFill>
                          <a:effectLst/>
                          <a:latin typeface="Arial"/>
                        </a:rPr>
                        <a:t> кг</a:t>
                      </a: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16" name="TextBox 15"/>
          <p:cNvSpPr txBox="1"/>
          <p:nvPr/>
        </p:nvSpPr>
        <p:spPr>
          <a:xfrm>
            <a:off x="4093073" y="2480241"/>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31" name="Прямоугольник 30"/>
          <p:cNvSpPr/>
          <p:nvPr/>
        </p:nvSpPr>
        <p:spPr>
          <a:xfrm>
            <a:off x="567503" y="4959768"/>
            <a:ext cx="3779414" cy="369332"/>
          </a:xfrm>
          <a:prstGeom prst="rect">
            <a:avLst/>
          </a:prstGeom>
        </p:spPr>
        <p:txBody>
          <a:bodyPr wrap="square">
            <a:spAutoFit/>
          </a:bodyPr>
          <a:lstStyle/>
          <a:p>
            <a:r>
              <a:rPr lang="ru-RU" dirty="0">
                <a:solidFill>
                  <a:srgbClr val="006666"/>
                </a:solidFill>
                <a:latin typeface="EpsilonCTT" pitchFamily="2" charset="0"/>
              </a:rPr>
              <a:t>ТОЧНОСТЬ ИМЕЕТ ЗНАЧЕНИЕ!</a:t>
            </a:r>
          </a:p>
        </p:txBody>
      </p:sp>
      <p:sp>
        <p:nvSpPr>
          <p:cNvPr id="7" name="Прямоугольник 6"/>
          <p:cNvSpPr/>
          <p:nvPr/>
        </p:nvSpPr>
        <p:spPr>
          <a:xfrm>
            <a:off x="4093073" y="2895717"/>
            <a:ext cx="6327577" cy="1169551"/>
          </a:xfrm>
          <a:prstGeom prst="rect">
            <a:avLst/>
          </a:prstGeom>
        </p:spPr>
        <p:txBody>
          <a:bodyPr wrap="square">
            <a:spAutoFit/>
          </a:bodyPr>
          <a:lstStyle/>
          <a:p>
            <a:r>
              <a:rPr lang="en-US" sz="1400" b="1" i="1" dirty="0">
                <a:solidFill>
                  <a:srgbClr val="4D4B4B"/>
                </a:solidFill>
              </a:rPr>
              <a:t>GRUNHELM</a:t>
            </a:r>
            <a:r>
              <a:rPr lang="ru-RU" sz="1400" b="1" i="1" dirty="0">
                <a:solidFill>
                  <a:srgbClr val="4D4B4B"/>
                </a:solidFill>
              </a:rPr>
              <a:t> </a:t>
            </a:r>
            <a:r>
              <a:rPr lang="en-US" sz="1400" b="1" i="1" spc="50" dirty="0">
                <a:ln w="11430"/>
                <a:solidFill>
                  <a:srgbClr val="930D2D"/>
                </a:solidFill>
                <a:effectLst>
                  <a:outerShdw blurRad="38100" dist="38100" dir="2700000" algn="tl">
                    <a:srgbClr val="000000">
                      <a:alpha val="43137"/>
                    </a:srgbClr>
                  </a:outerShdw>
                </a:effectLst>
              </a:rPr>
              <a:t>KES-1RD</a:t>
            </a:r>
            <a:r>
              <a:rPr lang="en-US" sz="1400" b="1" i="1" dirty="0">
                <a:solidFill>
                  <a:srgbClr val="4D4B4B"/>
                </a:solidFill>
              </a:rPr>
              <a:t> – </a:t>
            </a:r>
            <a:r>
              <a:rPr lang="ru-RU" sz="1400" b="1" i="1" dirty="0">
                <a:solidFill>
                  <a:srgbClr val="4D4B4B"/>
                </a:solidFill>
              </a:rPr>
              <a:t>весы круглой формы с рисунком на корпусе. Благодаря своему дизайну данная модель будет гармонично дополнять любую кухню. Сверхчувствительный датчик позволяет измерить продукты до 5 кг с точностью до 1 грамма. </a:t>
            </a:r>
            <a:r>
              <a:rPr lang="en-US" sz="1400" b="1" i="1" dirty="0">
                <a:solidFill>
                  <a:srgbClr val="4D4B4B"/>
                </a:solidFill>
              </a:rPr>
              <a:t>GRUNHELM</a:t>
            </a:r>
            <a:r>
              <a:rPr lang="ru-RU" sz="1400" b="1" i="1" dirty="0">
                <a:solidFill>
                  <a:srgbClr val="4D4B4B"/>
                </a:solidFill>
              </a:rPr>
              <a:t> </a:t>
            </a:r>
            <a:r>
              <a:rPr lang="en-US" sz="1400" b="1" i="1" dirty="0">
                <a:solidFill>
                  <a:srgbClr val="4D4B4B"/>
                </a:solidFill>
              </a:rPr>
              <a:t>KES-1RD</a:t>
            </a:r>
            <a:r>
              <a:rPr lang="ru-RU" sz="1400" b="1" i="1" dirty="0">
                <a:solidFill>
                  <a:srgbClr val="4D4B4B"/>
                </a:solidFill>
              </a:rPr>
              <a:t> обладает всеми необходимыми функциями для эффективной и продуктивной работы.</a:t>
            </a:r>
            <a:endParaRPr lang="ru-RU" sz="1400" b="1" i="1" dirty="0">
              <a:solidFill>
                <a:srgbClr val="4D4B4B"/>
              </a:solidFill>
            </a:endParaRPr>
          </a:p>
        </p:txBody>
      </p:sp>
      <p:pic>
        <p:nvPicPr>
          <p:cNvPr id="5" name="Рисунок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2361" y="2426440"/>
            <a:ext cx="3381208" cy="2066426"/>
          </a:xfrm>
          <a:prstGeom prst="rect">
            <a:avLst/>
          </a:prstGeom>
        </p:spPr>
      </p:pic>
    </p:spTree>
    <p:extLst>
      <p:ext uri="{BB962C8B-B14F-4D97-AF65-F5344CB8AC3E}">
        <p14:creationId xmlns:p14="http://schemas.microsoft.com/office/powerpoint/2010/main" val="203918954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728597" y="1344536"/>
            <a:ext cx="8973952" cy="656090"/>
          </a:xfrm>
          <a:effectLst/>
        </p:spPr>
        <p:txBody>
          <a:bodyPr>
            <a:normAutofit/>
          </a:bodyPr>
          <a:lstStyle/>
          <a:p>
            <a:pPr>
              <a:lnSpc>
                <a:spcPct val="100000"/>
              </a:lnSpc>
            </a:pPr>
            <a:r>
              <a:rPr lang="ru-RU" sz="2400" b="1" spc="50" dirty="0">
                <a:ln w="11430"/>
                <a:solidFill>
                  <a:srgbClr val="930D2D"/>
                </a:solidFill>
                <a:effectLst>
                  <a:outerShdw blurRad="38100" dist="38100" dir="2700000" algn="tl">
                    <a:srgbClr val="000000">
                      <a:alpha val="43137"/>
                    </a:srgbClr>
                  </a:outerShdw>
                </a:effectLst>
              </a:rPr>
              <a:t>ВЕСЫ </a:t>
            </a:r>
            <a:r>
              <a:rPr lang="ru-RU" sz="2400" b="1" spc="50" dirty="0">
                <a:ln w="11430"/>
                <a:solidFill>
                  <a:srgbClr val="930D2D"/>
                </a:solidFill>
                <a:effectLst>
                  <a:outerShdw blurRad="38100" dist="38100" dir="2700000" algn="tl">
                    <a:srgbClr val="000000">
                      <a:alpha val="43137"/>
                    </a:srgbClr>
                  </a:outerShdw>
                </a:effectLst>
              </a:rPr>
              <a:t>КУХОННЫЕ</a:t>
            </a:r>
            <a:r>
              <a:rPr lang="ru-RU" sz="2400" b="1" spc="50" dirty="0">
                <a:ln w="11430"/>
                <a:solidFill>
                  <a:srgbClr val="930D2D"/>
                </a:solidFill>
                <a:effectLst>
                  <a:outerShdw blurRad="38100" dist="38100" dir="2700000" algn="tl">
                    <a:srgbClr val="000000">
                      <a:alpha val="43137"/>
                    </a:srgbClr>
                  </a:outerShdw>
                </a:effectLst>
              </a:rPr>
              <a:t> </a:t>
            </a:r>
            <a:r>
              <a:rPr lang="en-US" sz="2400" b="1" spc="50" dirty="0">
                <a:ln w="11430"/>
                <a:solidFill>
                  <a:srgbClr val="930D2D"/>
                </a:solidFill>
                <a:effectLst>
                  <a:outerShdw blurRad="38100" dist="38100" dir="2700000" algn="tl">
                    <a:srgbClr val="000000">
                      <a:alpha val="43137"/>
                    </a:srgbClr>
                  </a:outerShdw>
                </a:effectLst>
              </a:rPr>
              <a:t>KES-1RIC</a:t>
            </a:r>
            <a:endParaRPr lang="uk-UA" sz="24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276392" y="5319721"/>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937582212"/>
              </p:ext>
            </p:extLst>
          </p:nvPr>
        </p:nvGraphicFramePr>
        <p:xfrm>
          <a:off x="374724" y="5643224"/>
          <a:ext cx="10004900" cy="1466098"/>
        </p:xfrm>
        <a:graphic>
          <a:graphicData uri="http://schemas.openxmlformats.org/drawingml/2006/table">
            <a:tbl>
              <a:tblPr>
                <a:tableStyleId>{616DA210-FB5B-4158-B5E0-FEB733F419BA}</a:tableStyleId>
              </a:tblPr>
              <a:tblGrid>
                <a:gridCol w="408203">
                  <a:extLst>
                    <a:ext uri="{9D8B030D-6E8A-4147-A177-3AD203B41FA5}">
                      <a16:colId xmlns:a16="http://schemas.microsoft.com/office/drawing/2014/main" val="20000"/>
                    </a:ext>
                  </a:extLst>
                </a:gridCol>
                <a:gridCol w="546444">
                  <a:extLst>
                    <a:ext uri="{9D8B030D-6E8A-4147-A177-3AD203B41FA5}">
                      <a16:colId xmlns:a16="http://schemas.microsoft.com/office/drawing/2014/main" val="20001"/>
                    </a:ext>
                  </a:extLst>
                </a:gridCol>
                <a:gridCol w="703614">
                  <a:extLst>
                    <a:ext uri="{9D8B030D-6E8A-4147-A177-3AD203B41FA5}">
                      <a16:colId xmlns:a16="http://schemas.microsoft.com/office/drawing/2014/main" val="20002"/>
                    </a:ext>
                  </a:extLst>
                </a:gridCol>
                <a:gridCol w="855358">
                  <a:extLst>
                    <a:ext uri="{9D8B030D-6E8A-4147-A177-3AD203B41FA5}">
                      <a16:colId xmlns:a16="http://schemas.microsoft.com/office/drawing/2014/main" val="20003"/>
                    </a:ext>
                  </a:extLst>
                </a:gridCol>
                <a:gridCol w="572309">
                  <a:extLst>
                    <a:ext uri="{9D8B030D-6E8A-4147-A177-3AD203B41FA5}">
                      <a16:colId xmlns:a16="http://schemas.microsoft.com/office/drawing/2014/main" val="20004"/>
                    </a:ext>
                  </a:extLst>
                </a:gridCol>
                <a:gridCol w="570025">
                  <a:extLst>
                    <a:ext uri="{9D8B030D-6E8A-4147-A177-3AD203B41FA5}">
                      <a16:colId xmlns:a16="http://schemas.microsoft.com/office/drawing/2014/main" val="20005"/>
                    </a:ext>
                  </a:extLst>
                </a:gridCol>
                <a:gridCol w="780474">
                  <a:extLst>
                    <a:ext uri="{9D8B030D-6E8A-4147-A177-3AD203B41FA5}">
                      <a16:colId xmlns:a16="http://schemas.microsoft.com/office/drawing/2014/main" val="20006"/>
                    </a:ext>
                  </a:extLst>
                </a:gridCol>
                <a:gridCol w="721239">
                  <a:extLst>
                    <a:ext uri="{9D8B030D-6E8A-4147-A177-3AD203B41FA5}">
                      <a16:colId xmlns:a16="http://schemas.microsoft.com/office/drawing/2014/main" val="20007"/>
                    </a:ext>
                  </a:extLst>
                </a:gridCol>
                <a:gridCol w="615192">
                  <a:extLst>
                    <a:ext uri="{9D8B030D-6E8A-4147-A177-3AD203B41FA5}">
                      <a16:colId xmlns:a16="http://schemas.microsoft.com/office/drawing/2014/main" val="20008"/>
                    </a:ext>
                  </a:extLst>
                </a:gridCol>
                <a:gridCol w="693640">
                  <a:extLst>
                    <a:ext uri="{9D8B030D-6E8A-4147-A177-3AD203B41FA5}">
                      <a16:colId xmlns:a16="http://schemas.microsoft.com/office/drawing/2014/main" val="20009"/>
                    </a:ext>
                  </a:extLst>
                </a:gridCol>
                <a:gridCol w="755332">
                  <a:extLst>
                    <a:ext uri="{9D8B030D-6E8A-4147-A177-3AD203B41FA5}">
                      <a16:colId xmlns:a16="http://schemas.microsoft.com/office/drawing/2014/main" val="20010"/>
                    </a:ext>
                  </a:extLst>
                </a:gridCol>
                <a:gridCol w="567276">
                  <a:extLst>
                    <a:ext uri="{9D8B030D-6E8A-4147-A177-3AD203B41FA5}">
                      <a16:colId xmlns:a16="http://schemas.microsoft.com/office/drawing/2014/main" val="20011"/>
                    </a:ext>
                  </a:extLst>
                </a:gridCol>
                <a:gridCol w="572207">
                  <a:extLst>
                    <a:ext uri="{9D8B030D-6E8A-4147-A177-3AD203B41FA5}">
                      <a16:colId xmlns:a16="http://schemas.microsoft.com/office/drawing/2014/main" val="20012"/>
                    </a:ext>
                  </a:extLst>
                </a:gridCol>
                <a:gridCol w="576775">
                  <a:extLst>
                    <a:ext uri="{9D8B030D-6E8A-4147-A177-3AD203B41FA5}">
                      <a16:colId xmlns:a16="http://schemas.microsoft.com/office/drawing/2014/main" val="20013"/>
                    </a:ext>
                  </a:extLst>
                </a:gridCol>
                <a:gridCol w="647114">
                  <a:extLst>
                    <a:ext uri="{9D8B030D-6E8A-4147-A177-3AD203B41FA5}">
                      <a16:colId xmlns:a16="http://schemas.microsoft.com/office/drawing/2014/main" val="20014"/>
                    </a:ext>
                  </a:extLst>
                </a:gridCol>
                <a:gridCol w="419698">
                  <a:extLst>
                    <a:ext uri="{9D8B030D-6E8A-4147-A177-3AD203B41FA5}">
                      <a16:colId xmlns:a16="http://schemas.microsoft.com/office/drawing/2014/main" val="20015"/>
                    </a:ext>
                  </a:extLst>
                </a:gridCol>
              </a:tblGrid>
              <a:tr h="48130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Батарея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err="1" smtClean="0">
                          <a:effectLst/>
                        </a:rPr>
                        <a:t>Жидкокрис</a:t>
                      </a:r>
                      <a:r>
                        <a:rPr lang="en-US" sz="1100" b="1" u="none" strike="noStrike" dirty="0" smtClean="0">
                          <a:effectLst/>
                        </a:rPr>
                        <a:t>-</a:t>
                      </a:r>
                      <a:r>
                        <a:rPr lang="ru-RU" sz="1100" b="1" u="none" strike="noStrike" dirty="0" err="1" smtClean="0">
                          <a:effectLst/>
                        </a:rPr>
                        <a:t>таллический</a:t>
                      </a:r>
                      <a:r>
                        <a:rPr lang="ru-RU" sz="1100" b="1" u="none" strike="noStrike" dirty="0" smtClean="0">
                          <a:effectLst/>
                        </a:rPr>
                        <a:t> дисплей</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Сенсор</a:t>
                      </a:r>
                      <a:r>
                        <a:rPr lang="en-US" sz="1100" b="1" u="none" strike="noStrike" dirty="0" smtClean="0">
                          <a:effectLst/>
                        </a:rPr>
                        <a:t>-</a:t>
                      </a:r>
                      <a:r>
                        <a:rPr lang="ru-RU" sz="1100" b="1" u="none" strike="noStrike" dirty="0" err="1" smtClean="0">
                          <a:effectLst/>
                        </a:rPr>
                        <a:t>ное</a:t>
                      </a:r>
                      <a:r>
                        <a:rPr lang="ru-RU" sz="1100" b="1" u="none" strike="noStrike" dirty="0" smtClean="0">
                          <a:effectLst/>
                        </a:rPr>
                        <a:t> </a:t>
                      </a:r>
                      <a:r>
                        <a:rPr lang="ru-RU" sz="1100" b="1" u="none" strike="noStrike" dirty="0" err="1" smtClean="0">
                          <a:effectLst/>
                        </a:rPr>
                        <a:t>управле</a:t>
                      </a:r>
                      <a:r>
                        <a:rPr lang="en-US" sz="1100" b="1" u="none" strike="noStrike" dirty="0" smtClean="0">
                          <a:effectLst/>
                        </a:rPr>
                        <a:t>-</a:t>
                      </a:r>
                      <a:r>
                        <a:rPr lang="ru-RU" sz="1100" b="1" u="none" strike="noStrike" dirty="0" err="1" smtClean="0">
                          <a:effectLst/>
                        </a:rPr>
                        <a:t>ние</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Максимальная</a:t>
                      </a:r>
                      <a:r>
                        <a:rPr lang="ru-RU" sz="1100" b="1" i="0" u="none" strike="noStrike" baseline="0" dirty="0" smtClean="0">
                          <a:solidFill>
                            <a:srgbClr val="000000"/>
                          </a:solidFill>
                          <a:effectLst/>
                          <a:latin typeface="+mn-lt"/>
                        </a:rPr>
                        <a:t> нагрузка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err="1" smtClean="0">
                          <a:solidFill>
                            <a:srgbClr val="000000"/>
                          </a:solidFill>
                          <a:effectLst/>
                          <a:latin typeface="+mn-lt"/>
                        </a:rPr>
                        <a:t>Автомати-ческое</a:t>
                      </a:r>
                      <a:endParaRPr lang="ru-RU" sz="1100" b="1" i="0" u="none" strike="noStrike" dirty="0" smtClean="0">
                        <a:solidFill>
                          <a:srgbClr val="000000"/>
                        </a:solidFill>
                        <a:effectLst/>
                        <a:latin typeface="+mn-lt"/>
                      </a:endParaRPr>
                    </a:p>
                    <a:p>
                      <a:pPr algn="ctr" fontAlgn="ctr"/>
                      <a:r>
                        <a:rPr lang="ru-RU" sz="1100" b="1" i="0" u="none" strike="noStrike" dirty="0" smtClean="0">
                          <a:solidFill>
                            <a:srgbClr val="000000"/>
                          </a:solidFill>
                          <a:effectLst/>
                          <a:latin typeface="+mn-lt"/>
                        </a:rPr>
                        <a:t>отключение</a:t>
                      </a:r>
                    </a:p>
                  </a:txBody>
                  <a:tcPr marL="9149" marR="9149" marT="9149"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mn-lt"/>
                        </a:rPr>
                        <a:t>Выбор единицы измерения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err="1" smtClean="0">
                          <a:solidFill>
                            <a:srgbClr val="000000"/>
                          </a:solidFill>
                          <a:effectLst/>
                          <a:latin typeface="+mn-lt"/>
                        </a:rPr>
                        <a:t>Индика</a:t>
                      </a:r>
                      <a:r>
                        <a:rPr lang="ru-RU" sz="1100" b="1" i="0" u="none" strike="noStrike" dirty="0" smtClean="0">
                          <a:solidFill>
                            <a:srgbClr val="000000"/>
                          </a:solidFill>
                          <a:effectLst/>
                          <a:latin typeface="+mn-lt"/>
                        </a:rPr>
                        <a:t>-тор перегруз-</a:t>
                      </a:r>
                      <a:r>
                        <a:rPr lang="ru-RU" sz="1100" b="1" i="0" u="none" strike="noStrike" dirty="0" err="1" smtClean="0">
                          <a:solidFill>
                            <a:srgbClr val="000000"/>
                          </a:solidFill>
                          <a:effectLst/>
                          <a:latin typeface="+mn-lt"/>
                        </a:rPr>
                        <a:t>ки</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Индикатор низкого заряда элемента питания</a:t>
                      </a:r>
                    </a:p>
                  </a:txBody>
                  <a:tcPr marL="9149" marR="9149" marT="9149" marB="0" anchor="ctr">
                    <a:solidFill>
                      <a:schemeClr val="bg1">
                        <a:lumMod val="95000"/>
                      </a:schemeClr>
                    </a:solidFill>
                  </a:tcPr>
                </a:tc>
                <a:tc>
                  <a:txBody>
                    <a:bodyPr/>
                    <a:lstStyle/>
                    <a:p>
                      <a:pPr algn="ctr" fontAlgn="ctr"/>
                      <a:r>
                        <a:rPr lang="ru-RU" sz="1100" b="1" i="0" u="none" strike="noStrike" dirty="0" err="1" smtClean="0">
                          <a:solidFill>
                            <a:srgbClr val="000000"/>
                          </a:solidFill>
                          <a:effectLst/>
                          <a:latin typeface="+mn-lt"/>
                        </a:rPr>
                        <a:t>Дискрет</a:t>
                      </a:r>
                      <a:r>
                        <a:rPr lang="ru-RU" sz="1100" b="1" i="0" u="none" strike="noStrike" dirty="0" smtClean="0">
                          <a:solidFill>
                            <a:srgbClr val="000000"/>
                          </a:solidFill>
                          <a:effectLst/>
                          <a:latin typeface="+mn-lt"/>
                        </a:rPr>
                        <a:t>-</a:t>
                      </a:r>
                    </a:p>
                    <a:p>
                      <a:pPr algn="ctr" fontAlgn="ctr"/>
                      <a:r>
                        <a:rPr lang="ru-RU" sz="1100" b="1" i="0" u="none" strike="noStrike" dirty="0" err="1" smtClean="0">
                          <a:solidFill>
                            <a:srgbClr val="000000"/>
                          </a:solidFill>
                          <a:effectLst/>
                          <a:latin typeface="+mn-lt"/>
                        </a:rPr>
                        <a:t>ность</a:t>
                      </a:r>
                      <a:r>
                        <a:rPr lang="ru-RU" sz="1100" b="1" i="0" u="none" strike="noStrike" dirty="0" smtClean="0">
                          <a:solidFill>
                            <a:srgbClr val="000000"/>
                          </a:solidFill>
                          <a:effectLst/>
                          <a:latin typeface="+mn-lt"/>
                        </a:rPr>
                        <a:t> измерения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Материал корпуса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Цвет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a:t>
                      </a:r>
                      <a:r>
                        <a:rPr lang="ru-RU" sz="1100" b="1" i="0" u="none" strike="noStrike" dirty="0" err="1" smtClean="0">
                          <a:solidFill>
                            <a:srgbClr val="000000"/>
                          </a:solidFill>
                          <a:effectLst/>
                          <a:latin typeface="+mn-lt"/>
                        </a:rPr>
                        <a:t>ный</a:t>
                      </a:r>
                      <a:r>
                        <a:rPr lang="ru-RU" sz="1100" b="1" i="0" u="none" strike="noStrike" dirty="0" smtClean="0">
                          <a:solidFill>
                            <a:srgbClr val="000000"/>
                          </a:solidFill>
                          <a:effectLst/>
                          <a:latin typeface="+mn-lt"/>
                        </a:rPr>
                        <a:t> размер</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Запуск нажатием клавиши</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5073">
                <a:tc>
                  <a:txBody>
                    <a:bodyPr/>
                    <a:lstStyle/>
                    <a:p>
                      <a:pPr marL="0" algn="ctr" defTabSz="914400" rtl="0" eaLnBrk="1" fontAlgn="ctr" latinLnBrk="0" hangingPunct="1"/>
                      <a:r>
                        <a:rPr lang="ru-RU" sz="1000" b="1" i="1" u="none" strike="noStrike" kern="1200" dirty="0" smtClean="0">
                          <a:solidFill>
                            <a:srgbClr val="000000"/>
                          </a:solidFill>
                          <a:effectLst/>
                          <a:latin typeface="+mn-lt"/>
                          <a:ea typeface="+mn-ea"/>
                          <a:cs typeface="+mn-cs"/>
                        </a:rPr>
                        <a:t> </a:t>
                      </a:r>
                      <a:r>
                        <a:rPr lang="ru-RU" sz="1000" b="0" i="1" u="none" strike="noStrike" kern="1200" dirty="0" smtClean="0">
                          <a:solidFill>
                            <a:srgbClr val="000000"/>
                          </a:solidFill>
                          <a:effectLst/>
                          <a:latin typeface="+mn-lt"/>
                          <a:ea typeface="+mn-ea"/>
                          <a:cs typeface="+mn-cs"/>
                        </a:rPr>
                        <a:t>83829</a:t>
                      </a:r>
                      <a:endParaRPr lang="ru-RU" sz="1000" b="0"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KES-1RIC </a:t>
                      </a:r>
                      <a:endParaRPr lang="en-US" sz="1000" b="1" i="1" u="none" strike="noStrike" dirty="0">
                        <a:solidFill>
                          <a:srgbClr val="000000"/>
                        </a:solidFill>
                        <a:effectLst/>
                        <a:latin typeface="+mn-lt"/>
                      </a:endParaRPr>
                    </a:p>
                  </a:txBody>
                  <a:tcPr marL="9525" marR="9525" marT="9525" marB="0" anchor="ctr"/>
                </a:tc>
                <a:tc>
                  <a:txBody>
                    <a:bodyPr/>
                    <a:lstStyle/>
                    <a:p>
                      <a:pPr algn="ctr" fontAlgn="ctr"/>
                      <a:r>
                        <a:rPr lang="ru-RU" sz="1000" b="1" i="1" u="none" strike="noStrike" dirty="0" smtClean="0">
                          <a:solidFill>
                            <a:srgbClr val="000000"/>
                          </a:solidFill>
                          <a:effectLst/>
                          <a:latin typeface="+mn-lt"/>
                        </a:rPr>
                        <a:t>1х3</a:t>
                      </a:r>
                      <a:r>
                        <a:rPr lang="en-US" sz="1000" b="1" i="1" u="none" strike="noStrike" dirty="0" smtClean="0">
                          <a:solidFill>
                            <a:srgbClr val="000000"/>
                          </a:solidFill>
                          <a:effectLst/>
                          <a:latin typeface="+mn-lt"/>
                        </a:rPr>
                        <a:t>VCR2032</a:t>
                      </a:r>
                      <a:endParaRPr lang="en-US" sz="1000" b="1" i="1" u="none" strike="noStrike" dirty="0">
                        <a:solidFill>
                          <a:srgbClr val="000000"/>
                        </a:solidFill>
                        <a:effectLst/>
                        <a:latin typeface="+mn-lt"/>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1000" b="1" i="1" u="none" strike="noStrike" kern="1200" dirty="0" smtClean="0">
                          <a:solidFill>
                            <a:srgbClr val="000000"/>
                          </a:solidFill>
                          <a:effectLst/>
                          <a:latin typeface="+mn-lt"/>
                          <a:ea typeface="+mn-ea"/>
                          <a:cs typeface="+mn-cs"/>
                        </a:rPr>
                        <a:t>57х25,6 мм</a:t>
                      </a: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5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г/кг/фунт/унция</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 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закален-</a:t>
                      </a:r>
                      <a:r>
                        <a:rPr lang="ru-RU" sz="1000" b="1" i="1" u="none" strike="noStrike" dirty="0" err="1" smtClean="0">
                          <a:solidFill>
                            <a:srgbClr val="000000"/>
                          </a:solidFill>
                          <a:effectLst/>
                          <a:latin typeface="Arial"/>
                        </a:rPr>
                        <a:t>ное</a:t>
                      </a:r>
                      <a:r>
                        <a:rPr lang="ru-RU" sz="1000" b="1" i="1" u="none" strike="noStrike" dirty="0" smtClean="0">
                          <a:solidFill>
                            <a:srgbClr val="000000"/>
                          </a:solidFill>
                          <a:effectLst/>
                          <a:latin typeface="Arial"/>
                        </a:rPr>
                        <a:t> стекло + </a:t>
                      </a:r>
                      <a:r>
                        <a:rPr lang="en-US" sz="1000" b="1" i="1" u="none" strike="noStrike" dirty="0" smtClean="0">
                          <a:solidFill>
                            <a:srgbClr val="000000"/>
                          </a:solidFill>
                          <a:effectLst/>
                          <a:latin typeface="Arial"/>
                        </a:rPr>
                        <a:t>ABS</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рисунок</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1000" b="1" i="1" u="none" strike="noStrike" kern="1200" dirty="0" smtClean="0">
                          <a:solidFill>
                            <a:srgbClr val="000000"/>
                          </a:solidFill>
                          <a:effectLst/>
                          <a:latin typeface="+mn-lt"/>
                          <a:ea typeface="+mn-ea"/>
                          <a:cs typeface="+mn-cs"/>
                        </a:rPr>
                        <a:t>215х140х15 мм</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1000" b="1" i="1" u="none" strike="noStrike" kern="1200" dirty="0" smtClean="0">
                          <a:solidFill>
                            <a:srgbClr val="000000"/>
                          </a:solidFill>
                          <a:effectLst/>
                          <a:latin typeface="+mn-lt"/>
                          <a:ea typeface="+mn-ea"/>
                          <a:cs typeface="+mn-cs"/>
                        </a:rPr>
                        <a:t>0,35 кг</a:t>
                      </a: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16" name="TextBox 15"/>
          <p:cNvSpPr txBox="1"/>
          <p:nvPr/>
        </p:nvSpPr>
        <p:spPr>
          <a:xfrm>
            <a:off x="4138136" y="2541447"/>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31" name="Прямоугольник 30"/>
          <p:cNvSpPr/>
          <p:nvPr/>
        </p:nvSpPr>
        <p:spPr>
          <a:xfrm>
            <a:off x="567503" y="4959768"/>
            <a:ext cx="3779414" cy="369332"/>
          </a:xfrm>
          <a:prstGeom prst="rect">
            <a:avLst/>
          </a:prstGeom>
        </p:spPr>
        <p:txBody>
          <a:bodyPr wrap="square">
            <a:spAutoFit/>
          </a:bodyPr>
          <a:lstStyle/>
          <a:p>
            <a:r>
              <a:rPr lang="ru-RU" dirty="0">
                <a:solidFill>
                  <a:srgbClr val="006666"/>
                </a:solidFill>
                <a:latin typeface="EpsilonCTT" pitchFamily="2" charset="0"/>
              </a:rPr>
              <a:t>ТОЧНОСТЬ ИМЕЕТ ЗНАЧЕНИЕ!</a:t>
            </a:r>
          </a:p>
        </p:txBody>
      </p:sp>
      <p:sp>
        <p:nvSpPr>
          <p:cNvPr id="7" name="Прямоугольник 6"/>
          <p:cNvSpPr/>
          <p:nvPr/>
        </p:nvSpPr>
        <p:spPr>
          <a:xfrm>
            <a:off x="4138135" y="2811071"/>
            <a:ext cx="6327577" cy="1384995"/>
          </a:xfrm>
          <a:prstGeom prst="rect">
            <a:avLst/>
          </a:prstGeom>
        </p:spPr>
        <p:txBody>
          <a:bodyPr wrap="square">
            <a:spAutoFit/>
          </a:bodyPr>
          <a:lstStyle/>
          <a:p>
            <a:r>
              <a:rPr lang="en-US" sz="1400" b="1" i="1" spc="50" dirty="0">
                <a:ln w="11430"/>
                <a:solidFill>
                  <a:srgbClr val="930D2D"/>
                </a:solidFill>
                <a:effectLst>
                  <a:outerShdw blurRad="38100" dist="38100" dir="2700000" algn="tl">
                    <a:srgbClr val="000000">
                      <a:alpha val="43137"/>
                    </a:srgbClr>
                  </a:outerShdw>
                </a:effectLst>
              </a:rPr>
              <a:t>GRUNHELM</a:t>
            </a:r>
            <a:r>
              <a:rPr lang="ru-RU" sz="1400" b="1" i="1" spc="50" dirty="0">
                <a:ln w="11430"/>
                <a:solidFill>
                  <a:srgbClr val="930D2D"/>
                </a:solidFill>
                <a:effectLst>
                  <a:outerShdw blurRad="38100" dist="38100" dir="2700000" algn="tl">
                    <a:srgbClr val="000000">
                      <a:alpha val="43137"/>
                    </a:srgbClr>
                  </a:outerShdw>
                </a:effectLst>
              </a:rPr>
              <a:t> </a:t>
            </a:r>
            <a:r>
              <a:rPr lang="en-US" sz="1400" b="1" i="1" spc="50" dirty="0">
                <a:ln w="11430"/>
                <a:solidFill>
                  <a:srgbClr val="930D2D"/>
                </a:solidFill>
                <a:effectLst>
                  <a:outerShdw blurRad="38100" dist="38100" dir="2700000" algn="tl">
                    <a:srgbClr val="000000">
                      <a:alpha val="43137"/>
                    </a:srgbClr>
                  </a:outerShdw>
                </a:effectLst>
              </a:rPr>
              <a:t>KES-1RIC </a:t>
            </a:r>
            <a:r>
              <a:rPr lang="en-US" sz="1400" b="1" i="1" dirty="0">
                <a:solidFill>
                  <a:srgbClr val="4D4B4B"/>
                </a:solidFill>
              </a:rPr>
              <a:t>– </a:t>
            </a:r>
            <a:r>
              <a:rPr lang="ru-RU" sz="1400" b="1" i="1" dirty="0">
                <a:solidFill>
                  <a:srgbClr val="4D4B4B"/>
                </a:solidFill>
              </a:rPr>
              <a:t>весы круглой формы с рисунком на корпусе. Благодаря своему дизайну данная модель будет гармонично дополнять любую кухню. Сверхчувствительный датчик позволяет измерить продукты до 5 кг с точностью до 1 грамма. </a:t>
            </a:r>
            <a:r>
              <a:rPr lang="en-US" sz="1400" b="1" i="1" dirty="0">
                <a:solidFill>
                  <a:srgbClr val="4D4B4B"/>
                </a:solidFill>
              </a:rPr>
              <a:t>GRUNHELM</a:t>
            </a:r>
            <a:r>
              <a:rPr lang="ru-RU" sz="1400" b="1" i="1" dirty="0">
                <a:solidFill>
                  <a:srgbClr val="4D4B4B"/>
                </a:solidFill>
              </a:rPr>
              <a:t> </a:t>
            </a:r>
            <a:r>
              <a:rPr lang="en-US" sz="1400" b="1" i="1" dirty="0">
                <a:solidFill>
                  <a:srgbClr val="4D4B4B"/>
                </a:solidFill>
              </a:rPr>
              <a:t>KES-1RIC</a:t>
            </a:r>
            <a:r>
              <a:rPr lang="ru-RU" sz="1400" b="1" i="1" dirty="0">
                <a:solidFill>
                  <a:srgbClr val="4D4B4B"/>
                </a:solidFill>
              </a:rPr>
              <a:t> обладает всеми необходимыми функциями для эффективной и продуктивной работы.</a:t>
            </a:r>
            <a:endParaRPr lang="ru-RU" sz="1400" b="1" i="1" dirty="0">
              <a:solidFill>
                <a:srgbClr val="4D4B4B"/>
              </a:solidFill>
            </a:endParaRPr>
          </a:p>
        </p:txBody>
      </p:sp>
      <p:pic>
        <p:nvPicPr>
          <p:cNvPr id="3" name="Рисунок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2873" y="2302460"/>
            <a:ext cx="3290820" cy="2693967"/>
          </a:xfrm>
          <a:prstGeom prst="rect">
            <a:avLst/>
          </a:prstGeom>
        </p:spPr>
      </p:pic>
    </p:spTree>
    <p:extLst>
      <p:ext uri="{BB962C8B-B14F-4D97-AF65-F5344CB8AC3E}">
        <p14:creationId xmlns:p14="http://schemas.microsoft.com/office/powerpoint/2010/main" val="203331572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567503" y="1244312"/>
            <a:ext cx="8973952" cy="656090"/>
          </a:xfrm>
          <a:effectLst/>
        </p:spPr>
        <p:txBody>
          <a:bodyPr>
            <a:normAutofit/>
          </a:bodyPr>
          <a:lstStyle/>
          <a:p>
            <a:pPr>
              <a:lnSpc>
                <a:spcPct val="100000"/>
              </a:lnSpc>
            </a:pPr>
            <a:r>
              <a:rPr lang="ru-RU" sz="2400" b="1" spc="50" dirty="0">
                <a:ln w="11430"/>
                <a:solidFill>
                  <a:srgbClr val="930D2D"/>
                </a:solidFill>
                <a:effectLst>
                  <a:outerShdw blurRad="38100" dist="38100" dir="2700000" algn="tl">
                    <a:srgbClr val="000000">
                      <a:alpha val="43137"/>
                    </a:srgbClr>
                  </a:outerShdw>
                </a:effectLst>
              </a:rPr>
              <a:t>ВЕСЫ КУХОННЫЕ </a:t>
            </a:r>
            <a:r>
              <a:rPr lang="en-US" sz="2400" b="1" spc="50" dirty="0">
                <a:ln w="11430"/>
                <a:solidFill>
                  <a:srgbClr val="930D2D"/>
                </a:solidFill>
                <a:effectLst>
                  <a:outerShdw blurRad="38100" dist="38100" dir="2700000" algn="tl">
                    <a:srgbClr val="000000">
                      <a:alpha val="43137"/>
                    </a:srgbClr>
                  </a:outerShdw>
                </a:effectLst>
              </a:rPr>
              <a:t>KES-1PTE</a:t>
            </a:r>
            <a:endParaRPr lang="uk-UA" sz="24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276392" y="5319721"/>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3946918451"/>
              </p:ext>
            </p:extLst>
          </p:nvPr>
        </p:nvGraphicFramePr>
        <p:xfrm>
          <a:off x="374724" y="5643224"/>
          <a:ext cx="10004900" cy="1466098"/>
        </p:xfrm>
        <a:graphic>
          <a:graphicData uri="http://schemas.openxmlformats.org/drawingml/2006/table">
            <a:tbl>
              <a:tblPr>
                <a:tableStyleId>{616DA210-FB5B-4158-B5E0-FEB733F419BA}</a:tableStyleId>
              </a:tblPr>
              <a:tblGrid>
                <a:gridCol w="408203">
                  <a:extLst>
                    <a:ext uri="{9D8B030D-6E8A-4147-A177-3AD203B41FA5}">
                      <a16:colId xmlns:a16="http://schemas.microsoft.com/office/drawing/2014/main" val="20000"/>
                    </a:ext>
                  </a:extLst>
                </a:gridCol>
                <a:gridCol w="546444">
                  <a:extLst>
                    <a:ext uri="{9D8B030D-6E8A-4147-A177-3AD203B41FA5}">
                      <a16:colId xmlns:a16="http://schemas.microsoft.com/office/drawing/2014/main" val="20001"/>
                    </a:ext>
                  </a:extLst>
                </a:gridCol>
                <a:gridCol w="703614">
                  <a:extLst>
                    <a:ext uri="{9D8B030D-6E8A-4147-A177-3AD203B41FA5}">
                      <a16:colId xmlns:a16="http://schemas.microsoft.com/office/drawing/2014/main" val="20002"/>
                    </a:ext>
                  </a:extLst>
                </a:gridCol>
                <a:gridCol w="836824">
                  <a:extLst>
                    <a:ext uri="{9D8B030D-6E8A-4147-A177-3AD203B41FA5}">
                      <a16:colId xmlns:a16="http://schemas.microsoft.com/office/drawing/2014/main" val="20003"/>
                    </a:ext>
                  </a:extLst>
                </a:gridCol>
                <a:gridCol w="590843">
                  <a:extLst>
                    <a:ext uri="{9D8B030D-6E8A-4147-A177-3AD203B41FA5}">
                      <a16:colId xmlns:a16="http://schemas.microsoft.com/office/drawing/2014/main" val="20004"/>
                    </a:ext>
                  </a:extLst>
                </a:gridCol>
                <a:gridCol w="570025">
                  <a:extLst>
                    <a:ext uri="{9D8B030D-6E8A-4147-A177-3AD203B41FA5}">
                      <a16:colId xmlns:a16="http://schemas.microsoft.com/office/drawing/2014/main" val="20005"/>
                    </a:ext>
                  </a:extLst>
                </a:gridCol>
                <a:gridCol w="780474">
                  <a:extLst>
                    <a:ext uri="{9D8B030D-6E8A-4147-A177-3AD203B41FA5}">
                      <a16:colId xmlns:a16="http://schemas.microsoft.com/office/drawing/2014/main" val="20006"/>
                    </a:ext>
                  </a:extLst>
                </a:gridCol>
                <a:gridCol w="721239">
                  <a:extLst>
                    <a:ext uri="{9D8B030D-6E8A-4147-A177-3AD203B41FA5}">
                      <a16:colId xmlns:a16="http://schemas.microsoft.com/office/drawing/2014/main" val="20007"/>
                    </a:ext>
                  </a:extLst>
                </a:gridCol>
                <a:gridCol w="615192">
                  <a:extLst>
                    <a:ext uri="{9D8B030D-6E8A-4147-A177-3AD203B41FA5}">
                      <a16:colId xmlns:a16="http://schemas.microsoft.com/office/drawing/2014/main" val="20008"/>
                    </a:ext>
                  </a:extLst>
                </a:gridCol>
                <a:gridCol w="693640">
                  <a:extLst>
                    <a:ext uri="{9D8B030D-6E8A-4147-A177-3AD203B41FA5}">
                      <a16:colId xmlns:a16="http://schemas.microsoft.com/office/drawing/2014/main" val="20009"/>
                    </a:ext>
                  </a:extLst>
                </a:gridCol>
                <a:gridCol w="755332">
                  <a:extLst>
                    <a:ext uri="{9D8B030D-6E8A-4147-A177-3AD203B41FA5}">
                      <a16:colId xmlns:a16="http://schemas.microsoft.com/office/drawing/2014/main" val="20010"/>
                    </a:ext>
                  </a:extLst>
                </a:gridCol>
                <a:gridCol w="567276">
                  <a:extLst>
                    <a:ext uri="{9D8B030D-6E8A-4147-A177-3AD203B41FA5}">
                      <a16:colId xmlns:a16="http://schemas.microsoft.com/office/drawing/2014/main" val="20011"/>
                    </a:ext>
                  </a:extLst>
                </a:gridCol>
                <a:gridCol w="572207">
                  <a:extLst>
                    <a:ext uri="{9D8B030D-6E8A-4147-A177-3AD203B41FA5}">
                      <a16:colId xmlns:a16="http://schemas.microsoft.com/office/drawing/2014/main" val="20012"/>
                    </a:ext>
                  </a:extLst>
                </a:gridCol>
                <a:gridCol w="576775">
                  <a:extLst>
                    <a:ext uri="{9D8B030D-6E8A-4147-A177-3AD203B41FA5}">
                      <a16:colId xmlns:a16="http://schemas.microsoft.com/office/drawing/2014/main" val="20013"/>
                    </a:ext>
                  </a:extLst>
                </a:gridCol>
                <a:gridCol w="647114">
                  <a:extLst>
                    <a:ext uri="{9D8B030D-6E8A-4147-A177-3AD203B41FA5}">
                      <a16:colId xmlns:a16="http://schemas.microsoft.com/office/drawing/2014/main" val="20014"/>
                    </a:ext>
                  </a:extLst>
                </a:gridCol>
                <a:gridCol w="419698">
                  <a:extLst>
                    <a:ext uri="{9D8B030D-6E8A-4147-A177-3AD203B41FA5}">
                      <a16:colId xmlns:a16="http://schemas.microsoft.com/office/drawing/2014/main" val="20015"/>
                    </a:ext>
                  </a:extLst>
                </a:gridCol>
              </a:tblGrid>
              <a:tr h="48130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Батарея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err="1" smtClean="0">
                          <a:effectLst/>
                        </a:rPr>
                        <a:t>Жидкокрис</a:t>
                      </a:r>
                      <a:r>
                        <a:rPr lang="en-US" sz="1100" b="1" u="none" strike="noStrike" dirty="0" smtClean="0">
                          <a:effectLst/>
                        </a:rPr>
                        <a:t>-</a:t>
                      </a:r>
                      <a:r>
                        <a:rPr lang="ru-RU" sz="1100" b="1" u="none" strike="noStrike" dirty="0" err="1" smtClean="0">
                          <a:effectLst/>
                        </a:rPr>
                        <a:t>таллический</a:t>
                      </a:r>
                      <a:r>
                        <a:rPr lang="ru-RU" sz="1100" b="1" u="none" strike="noStrike" dirty="0" smtClean="0">
                          <a:effectLst/>
                        </a:rPr>
                        <a:t> дисплей</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Сенсор</a:t>
                      </a:r>
                      <a:r>
                        <a:rPr lang="en-US" sz="1100" b="1" u="none" strike="noStrike" dirty="0" smtClean="0">
                          <a:effectLst/>
                        </a:rPr>
                        <a:t>-</a:t>
                      </a:r>
                      <a:r>
                        <a:rPr lang="ru-RU" sz="1100" b="1" u="none" strike="noStrike" dirty="0" err="1" smtClean="0">
                          <a:effectLst/>
                        </a:rPr>
                        <a:t>ное</a:t>
                      </a:r>
                      <a:r>
                        <a:rPr lang="ru-RU" sz="1100" b="1" u="none" strike="noStrike" dirty="0" smtClean="0">
                          <a:effectLst/>
                        </a:rPr>
                        <a:t> </a:t>
                      </a:r>
                      <a:r>
                        <a:rPr lang="ru-RU" sz="1100" b="1" u="none" strike="noStrike" dirty="0" err="1" smtClean="0">
                          <a:effectLst/>
                        </a:rPr>
                        <a:t>управле</a:t>
                      </a:r>
                      <a:r>
                        <a:rPr lang="en-US" sz="1100" b="1" u="none" strike="noStrike" dirty="0" smtClean="0">
                          <a:effectLst/>
                        </a:rPr>
                        <a:t>-</a:t>
                      </a:r>
                      <a:r>
                        <a:rPr lang="ru-RU" sz="1100" b="1" u="none" strike="noStrike" dirty="0" err="1" smtClean="0">
                          <a:effectLst/>
                        </a:rPr>
                        <a:t>ние</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Максимальная</a:t>
                      </a:r>
                      <a:r>
                        <a:rPr lang="ru-RU" sz="1100" b="1" i="0" u="none" strike="noStrike" baseline="0" dirty="0" smtClean="0">
                          <a:solidFill>
                            <a:srgbClr val="000000"/>
                          </a:solidFill>
                          <a:effectLst/>
                          <a:latin typeface="+mn-lt"/>
                        </a:rPr>
                        <a:t> нагрузка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err="1" smtClean="0">
                          <a:solidFill>
                            <a:srgbClr val="000000"/>
                          </a:solidFill>
                          <a:effectLst/>
                          <a:latin typeface="+mn-lt"/>
                        </a:rPr>
                        <a:t>Автомати-ческое</a:t>
                      </a:r>
                      <a:endParaRPr lang="ru-RU" sz="1100" b="1" i="0" u="none" strike="noStrike" dirty="0" smtClean="0">
                        <a:solidFill>
                          <a:srgbClr val="000000"/>
                        </a:solidFill>
                        <a:effectLst/>
                        <a:latin typeface="+mn-lt"/>
                      </a:endParaRPr>
                    </a:p>
                    <a:p>
                      <a:pPr algn="ctr" fontAlgn="ctr"/>
                      <a:r>
                        <a:rPr lang="ru-RU" sz="1100" b="1" i="0" u="none" strike="noStrike" dirty="0" smtClean="0">
                          <a:solidFill>
                            <a:srgbClr val="000000"/>
                          </a:solidFill>
                          <a:effectLst/>
                          <a:latin typeface="+mn-lt"/>
                        </a:rPr>
                        <a:t>отключение</a:t>
                      </a:r>
                    </a:p>
                  </a:txBody>
                  <a:tcPr marL="9149" marR="9149" marT="9149"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mn-lt"/>
                        </a:rPr>
                        <a:t>Выбор единицы измерения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err="1" smtClean="0">
                          <a:solidFill>
                            <a:srgbClr val="000000"/>
                          </a:solidFill>
                          <a:effectLst/>
                          <a:latin typeface="+mn-lt"/>
                        </a:rPr>
                        <a:t>Индика</a:t>
                      </a:r>
                      <a:r>
                        <a:rPr lang="ru-RU" sz="1100" b="1" i="0" u="none" strike="noStrike" dirty="0" smtClean="0">
                          <a:solidFill>
                            <a:srgbClr val="000000"/>
                          </a:solidFill>
                          <a:effectLst/>
                          <a:latin typeface="+mn-lt"/>
                        </a:rPr>
                        <a:t>-тор перегруз-</a:t>
                      </a:r>
                      <a:r>
                        <a:rPr lang="ru-RU" sz="1100" b="1" i="0" u="none" strike="noStrike" dirty="0" err="1" smtClean="0">
                          <a:solidFill>
                            <a:srgbClr val="000000"/>
                          </a:solidFill>
                          <a:effectLst/>
                          <a:latin typeface="+mn-lt"/>
                        </a:rPr>
                        <a:t>ки</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Индикатор низкого заряда элемента питания</a:t>
                      </a:r>
                    </a:p>
                  </a:txBody>
                  <a:tcPr marL="9149" marR="9149" marT="9149" marB="0" anchor="ctr">
                    <a:solidFill>
                      <a:schemeClr val="bg1">
                        <a:lumMod val="95000"/>
                      </a:schemeClr>
                    </a:solidFill>
                  </a:tcPr>
                </a:tc>
                <a:tc>
                  <a:txBody>
                    <a:bodyPr/>
                    <a:lstStyle/>
                    <a:p>
                      <a:pPr algn="ctr" fontAlgn="ctr"/>
                      <a:r>
                        <a:rPr lang="ru-RU" sz="1100" b="1" i="0" u="none" strike="noStrike" dirty="0" err="1" smtClean="0">
                          <a:solidFill>
                            <a:srgbClr val="000000"/>
                          </a:solidFill>
                          <a:effectLst/>
                          <a:latin typeface="+mn-lt"/>
                        </a:rPr>
                        <a:t>Дискрет</a:t>
                      </a:r>
                      <a:r>
                        <a:rPr lang="ru-RU" sz="1100" b="1" i="0" u="none" strike="noStrike" dirty="0" smtClean="0">
                          <a:solidFill>
                            <a:srgbClr val="000000"/>
                          </a:solidFill>
                          <a:effectLst/>
                          <a:latin typeface="+mn-lt"/>
                        </a:rPr>
                        <a:t>-</a:t>
                      </a:r>
                    </a:p>
                    <a:p>
                      <a:pPr algn="ctr" fontAlgn="ctr"/>
                      <a:r>
                        <a:rPr lang="ru-RU" sz="1100" b="1" i="0" u="none" strike="noStrike" dirty="0" err="1" smtClean="0">
                          <a:solidFill>
                            <a:srgbClr val="000000"/>
                          </a:solidFill>
                          <a:effectLst/>
                          <a:latin typeface="+mn-lt"/>
                        </a:rPr>
                        <a:t>ность</a:t>
                      </a:r>
                      <a:r>
                        <a:rPr lang="ru-RU" sz="1100" b="1" i="0" u="none" strike="noStrike" dirty="0" smtClean="0">
                          <a:solidFill>
                            <a:srgbClr val="000000"/>
                          </a:solidFill>
                          <a:effectLst/>
                          <a:latin typeface="+mn-lt"/>
                        </a:rPr>
                        <a:t> измерения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Материал корпуса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Цвет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a:t>
                      </a:r>
                      <a:r>
                        <a:rPr lang="ru-RU" sz="1100" b="1" i="0" u="none" strike="noStrike" dirty="0" err="1" smtClean="0">
                          <a:solidFill>
                            <a:srgbClr val="000000"/>
                          </a:solidFill>
                          <a:effectLst/>
                          <a:latin typeface="+mn-lt"/>
                        </a:rPr>
                        <a:t>ный</a:t>
                      </a:r>
                      <a:r>
                        <a:rPr lang="ru-RU" sz="1100" b="1" i="0" u="none" strike="noStrike" dirty="0" smtClean="0">
                          <a:solidFill>
                            <a:srgbClr val="000000"/>
                          </a:solidFill>
                          <a:effectLst/>
                          <a:latin typeface="+mn-lt"/>
                        </a:rPr>
                        <a:t> размер</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Запуск нажатием клавиши</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5073">
                <a:tc>
                  <a:txBody>
                    <a:bodyPr/>
                    <a:lstStyle/>
                    <a:p>
                      <a:pPr marL="0" algn="ctr" defTabSz="914400" rtl="0" eaLnBrk="1" fontAlgn="ctr" latinLnBrk="0" hangingPunct="1"/>
                      <a:r>
                        <a:rPr lang="ru-RU" sz="1000" b="0" i="1" u="none" strike="noStrike" kern="1200" dirty="0" smtClean="0">
                          <a:solidFill>
                            <a:srgbClr val="000000"/>
                          </a:solidFill>
                          <a:effectLst/>
                          <a:latin typeface="+mn-lt"/>
                          <a:ea typeface="+mn-ea"/>
                          <a:cs typeface="+mn-cs"/>
                        </a:rPr>
                        <a:t>83836</a:t>
                      </a:r>
                      <a:endParaRPr lang="ru-RU" sz="1000" b="0"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KES-1PTE</a:t>
                      </a:r>
                      <a:endParaRPr lang="en-US" sz="1000" b="1" i="1" u="none" strike="noStrike" dirty="0">
                        <a:solidFill>
                          <a:srgbClr val="000000"/>
                        </a:solidFill>
                        <a:effectLst/>
                        <a:latin typeface="+mn-lt"/>
                      </a:endParaRPr>
                    </a:p>
                  </a:txBody>
                  <a:tcPr marL="9525" marR="9525" marT="9525" marB="0" anchor="ctr"/>
                </a:tc>
                <a:tc>
                  <a:txBody>
                    <a:bodyPr/>
                    <a:lstStyle/>
                    <a:p>
                      <a:pPr algn="ctr" fontAlgn="ctr"/>
                      <a:r>
                        <a:rPr lang="ru-RU" sz="1000" b="1" i="1" u="none" strike="noStrike" dirty="0" smtClean="0">
                          <a:solidFill>
                            <a:srgbClr val="000000"/>
                          </a:solidFill>
                          <a:effectLst/>
                          <a:latin typeface="+mn-lt"/>
                        </a:rPr>
                        <a:t>1х3</a:t>
                      </a:r>
                      <a:r>
                        <a:rPr lang="en-US" sz="1000" b="1" i="1" u="none" strike="noStrike" dirty="0" smtClean="0">
                          <a:solidFill>
                            <a:srgbClr val="000000"/>
                          </a:solidFill>
                          <a:effectLst/>
                          <a:latin typeface="+mn-lt"/>
                        </a:rPr>
                        <a:t>VCR2032</a:t>
                      </a:r>
                      <a:endParaRPr lang="en-US" sz="1000" b="1" i="1" u="none" strike="noStrike" dirty="0">
                        <a:solidFill>
                          <a:srgbClr val="000000"/>
                        </a:solidFill>
                        <a:effectLst/>
                        <a:latin typeface="+mn-lt"/>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1000" b="1" i="1" u="none" strike="noStrike" kern="1200" dirty="0" smtClean="0">
                          <a:solidFill>
                            <a:srgbClr val="000000"/>
                          </a:solidFill>
                          <a:effectLst/>
                          <a:latin typeface="+mn-lt"/>
                          <a:ea typeface="+mn-ea"/>
                          <a:cs typeface="+mn-cs"/>
                        </a:rPr>
                        <a:t>57х25,6 мм</a:t>
                      </a:r>
                    </a:p>
                    <a:p>
                      <a:pPr marL="0" marR="0" lvl="0" indent="0" algn="ctr" defTabSz="914400" rtl="0" eaLnBrk="1" fontAlgn="ctr" latinLnBrk="0" hangingPunct="1">
                        <a:lnSpc>
                          <a:spcPct val="100000"/>
                        </a:lnSpc>
                        <a:spcBef>
                          <a:spcPts val="0"/>
                        </a:spcBef>
                        <a:spcAft>
                          <a:spcPts val="0"/>
                        </a:spcAft>
                        <a:buClrTx/>
                        <a:buSzTx/>
                        <a:buFontTx/>
                        <a:buNone/>
                        <a:tabLst/>
                        <a:defRPr/>
                      </a:pPr>
                      <a:r>
                        <a:rPr lang="ru-RU" sz="1000" b="1" i="1" u="none" strike="noStrike" kern="1200" dirty="0" smtClean="0">
                          <a:solidFill>
                            <a:srgbClr val="000000"/>
                          </a:solidFill>
                          <a:effectLst/>
                          <a:latin typeface="+mn-lt"/>
                          <a:ea typeface="+mn-ea"/>
                          <a:cs typeface="+mn-cs"/>
                        </a:rPr>
                        <a:t>мм</a:t>
                      </a:r>
                      <a:endParaRPr lang="ru-RU" sz="1000" b="1" i="1" u="none" strike="noStrike" kern="1200" dirty="0">
                        <a:solidFill>
                          <a:srgbClr val="000000"/>
                        </a:solidFill>
                        <a:effectLst/>
                        <a:latin typeface="+mn-lt"/>
                        <a:ea typeface="+mn-ea"/>
                        <a:cs typeface="+mn-cs"/>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5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г/кг/фунт/унция</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 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закален-</a:t>
                      </a:r>
                      <a:r>
                        <a:rPr lang="ru-RU" sz="1000" b="1" i="1" u="none" strike="noStrike" dirty="0" err="1" smtClean="0">
                          <a:solidFill>
                            <a:srgbClr val="000000"/>
                          </a:solidFill>
                          <a:effectLst/>
                          <a:latin typeface="Arial"/>
                        </a:rPr>
                        <a:t>ное</a:t>
                      </a:r>
                      <a:r>
                        <a:rPr lang="ru-RU" sz="1000" b="1" i="1" u="none" strike="noStrike" dirty="0" smtClean="0">
                          <a:solidFill>
                            <a:srgbClr val="000000"/>
                          </a:solidFill>
                          <a:effectLst/>
                          <a:latin typeface="Arial"/>
                        </a:rPr>
                        <a:t> стекло + </a:t>
                      </a:r>
                      <a:r>
                        <a:rPr lang="en-US" sz="1000" b="1" i="1" u="none" strike="noStrike" dirty="0" smtClean="0">
                          <a:solidFill>
                            <a:srgbClr val="000000"/>
                          </a:solidFill>
                          <a:effectLst/>
                          <a:latin typeface="Arial"/>
                        </a:rPr>
                        <a:t>ABS</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рисунок</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180х200х15 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kern="1200" dirty="0" smtClean="0">
                          <a:solidFill>
                            <a:srgbClr val="000000"/>
                          </a:solidFill>
                          <a:effectLst/>
                          <a:latin typeface="Arial"/>
                          <a:ea typeface="+mn-ea"/>
                          <a:cs typeface="+mn-cs"/>
                        </a:rPr>
                        <a:t>0,35 кг</a:t>
                      </a: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16" name="TextBox 15"/>
          <p:cNvSpPr txBox="1"/>
          <p:nvPr/>
        </p:nvSpPr>
        <p:spPr>
          <a:xfrm>
            <a:off x="4237994" y="2650805"/>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31" name="Прямоугольник 30"/>
          <p:cNvSpPr/>
          <p:nvPr/>
        </p:nvSpPr>
        <p:spPr>
          <a:xfrm>
            <a:off x="567503" y="4959768"/>
            <a:ext cx="3779414" cy="369332"/>
          </a:xfrm>
          <a:prstGeom prst="rect">
            <a:avLst/>
          </a:prstGeom>
        </p:spPr>
        <p:txBody>
          <a:bodyPr wrap="square">
            <a:spAutoFit/>
          </a:bodyPr>
          <a:lstStyle/>
          <a:p>
            <a:r>
              <a:rPr lang="ru-RU" dirty="0">
                <a:solidFill>
                  <a:srgbClr val="006666"/>
                </a:solidFill>
                <a:latin typeface="EpsilonCTT" pitchFamily="2" charset="0"/>
              </a:rPr>
              <a:t>ТОЧНОСТЬ ИМЕЕТ ЗНАЧЕНИЕ!</a:t>
            </a:r>
          </a:p>
        </p:txBody>
      </p:sp>
      <p:sp>
        <p:nvSpPr>
          <p:cNvPr id="7" name="Прямоугольник 6"/>
          <p:cNvSpPr/>
          <p:nvPr/>
        </p:nvSpPr>
        <p:spPr>
          <a:xfrm>
            <a:off x="4237993" y="2920429"/>
            <a:ext cx="6327577" cy="1384995"/>
          </a:xfrm>
          <a:prstGeom prst="rect">
            <a:avLst/>
          </a:prstGeom>
        </p:spPr>
        <p:txBody>
          <a:bodyPr wrap="square">
            <a:spAutoFit/>
          </a:bodyPr>
          <a:lstStyle/>
          <a:p>
            <a:r>
              <a:rPr lang="en-US" sz="1400" b="1" i="1" spc="50" dirty="0">
                <a:ln w="11430"/>
                <a:solidFill>
                  <a:srgbClr val="930D2D"/>
                </a:solidFill>
                <a:effectLst>
                  <a:outerShdw blurRad="38100" dist="38100" dir="2700000" algn="tl">
                    <a:srgbClr val="000000">
                      <a:alpha val="43137"/>
                    </a:srgbClr>
                  </a:outerShdw>
                </a:effectLst>
              </a:rPr>
              <a:t>GRUNHELM</a:t>
            </a:r>
            <a:r>
              <a:rPr lang="ru-RU" sz="1400" b="1" i="1" spc="50" dirty="0">
                <a:ln w="11430"/>
                <a:solidFill>
                  <a:srgbClr val="930D2D"/>
                </a:solidFill>
                <a:effectLst>
                  <a:outerShdw blurRad="38100" dist="38100" dir="2700000" algn="tl">
                    <a:srgbClr val="000000">
                      <a:alpha val="43137"/>
                    </a:srgbClr>
                  </a:outerShdw>
                </a:effectLst>
              </a:rPr>
              <a:t> </a:t>
            </a:r>
            <a:r>
              <a:rPr lang="en-US" sz="1400" b="1" i="1" spc="50" dirty="0">
                <a:ln w="11430"/>
                <a:solidFill>
                  <a:srgbClr val="930D2D"/>
                </a:solidFill>
                <a:effectLst>
                  <a:outerShdw blurRad="38100" dist="38100" dir="2700000" algn="tl">
                    <a:srgbClr val="000000">
                      <a:alpha val="43137"/>
                    </a:srgbClr>
                  </a:outerShdw>
                </a:effectLst>
              </a:rPr>
              <a:t>KES-1PTE </a:t>
            </a:r>
            <a:r>
              <a:rPr lang="en-US" sz="1400" b="1" i="1" dirty="0">
                <a:solidFill>
                  <a:srgbClr val="4D4B4B"/>
                </a:solidFill>
              </a:rPr>
              <a:t>– </a:t>
            </a:r>
            <a:r>
              <a:rPr lang="ru-RU" sz="1400" b="1" i="1" dirty="0">
                <a:solidFill>
                  <a:srgbClr val="4D4B4B"/>
                </a:solidFill>
              </a:rPr>
              <a:t>весы круглой формы с рисунком на корпусе. Благодаря своему дизайну данная модель будет гармонично дополнять любую кухню. Сверхчувствительный датчик позволяет измерить продукты до 5 кг с точностью до 1 грамма. </a:t>
            </a:r>
            <a:r>
              <a:rPr lang="en-US" sz="1400" b="1" i="1" dirty="0">
                <a:solidFill>
                  <a:srgbClr val="4D4B4B"/>
                </a:solidFill>
              </a:rPr>
              <a:t>GRUNHELM</a:t>
            </a:r>
            <a:r>
              <a:rPr lang="ru-RU" sz="1400" b="1" i="1" dirty="0">
                <a:solidFill>
                  <a:srgbClr val="4D4B4B"/>
                </a:solidFill>
              </a:rPr>
              <a:t> </a:t>
            </a:r>
            <a:r>
              <a:rPr lang="en-US" sz="1400" b="1" i="1" dirty="0">
                <a:solidFill>
                  <a:srgbClr val="4D4B4B"/>
                </a:solidFill>
              </a:rPr>
              <a:t>KES-1PTE</a:t>
            </a:r>
            <a:r>
              <a:rPr lang="ru-RU" sz="1400" b="1" i="1" dirty="0">
                <a:solidFill>
                  <a:srgbClr val="4D4B4B"/>
                </a:solidFill>
              </a:rPr>
              <a:t> обладает </a:t>
            </a:r>
            <a:r>
              <a:rPr lang="ru-RU" sz="1400" b="1" i="1" dirty="0">
                <a:solidFill>
                  <a:srgbClr val="4D4B4B"/>
                </a:solidFill>
              </a:rPr>
              <a:t>всеми необходимыми функциями для эффективной и продуктивной работы.</a:t>
            </a:r>
            <a:endParaRPr lang="ru-RU" sz="1400" b="1" i="1" dirty="0">
              <a:solidFill>
                <a:srgbClr val="4D4B4B"/>
              </a:solidFill>
            </a:endParaRPr>
          </a:p>
        </p:txBody>
      </p:sp>
      <p:pic>
        <p:nvPicPr>
          <p:cNvPr id="3" name="Рисунок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163500">
            <a:off x="749936" y="2202525"/>
            <a:ext cx="2637300" cy="2711006"/>
          </a:xfrm>
          <a:prstGeom prst="rect">
            <a:avLst/>
          </a:prstGeom>
        </p:spPr>
      </p:pic>
    </p:spTree>
    <p:extLst>
      <p:ext uri="{BB962C8B-B14F-4D97-AF65-F5344CB8AC3E}">
        <p14:creationId xmlns:p14="http://schemas.microsoft.com/office/powerpoint/2010/main" val="249921040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10686911" cy="7561263"/>
          </a:xfrm>
          <a:prstGeom prst="rect">
            <a:avLst/>
          </a:prstGeom>
        </p:spPr>
      </p:pic>
      <p:sp>
        <p:nvSpPr>
          <p:cNvPr id="2" name="Заголовок 1"/>
          <p:cNvSpPr>
            <a:spLocks noGrp="1"/>
          </p:cNvSpPr>
          <p:nvPr>
            <p:ph type="title"/>
          </p:nvPr>
        </p:nvSpPr>
        <p:spPr>
          <a:xfrm>
            <a:off x="374724" y="1169768"/>
            <a:ext cx="8973952" cy="656090"/>
          </a:xfrm>
          <a:effectLst/>
        </p:spPr>
        <p:txBody>
          <a:bodyPr>
            <a:normAutofit/>
          </a:bodyPr>
          <a:lstStyle/>
          <a:p>
            <a:pPr>
              <a:lnSpc>
                <a:spcPct val="100000"/>
              </a:lnSpc>
            </a:pPr>
            <a:r>
              <a:rPr lang="ru-RU" sz="2400" b="1" spc="50" dirty="0">
                <a:ln w="11430"/>
                <a:solidFill>
                  <a:srgbClr val="930D2D"/>
                </a:solidFill>
                <a:effectLst>
                  <a:outerShdw blurRad="38100" dist="38100" dir="2700000" algn="tl">
                    <a:srgbClr val="000000">
                      <a:alpha val="43137"/>
                    </a:srgbClr>
                  </a:outerShdw>
                </a:effectLst>
              </a:rPr>
              <a:t>ВЕСЫ </a:t>
            </a:r>
            <a:r>
              <a:rPr lang="ru-RU" sz="2400" b="1" spc="50" dirty="0">
                <a:ln w="11430"/>
                <a:solidFill>
                  <a:srgbClr val="930D2D"/>
                </a:solidFill>
                <a:effectLst>
                  <a:outerShdw blurRad="38100" dist="38100" dir="2700000" algn="tl">
                    <a:srgbClr val="000000">
                      <a:alpha val="43137"/>
                    </a:srgbClr>
                  </a:outerShdw>
                </a:effectLst>
              </a:rPr>
              <a:t>КУХОННЫЕ</a:t>
            </a:r>
            <a:r>
              <a:rPr lang="ru-RU" sz="2400" b="1" spc="50" dirty="0">
                <a:ln w="11430"/>
                <a:solidFill>
                  <a:srgbClr val="930D2D"/>
                </a:solidFill>
                <a:effectLst>
                  <a:outerShdw blurRad="38100" dist="38100" dir="2700000" algn="tl">
                    <a:srgbClr val="000000">
                      <a:alpha val="43137"/>
                    </a:srgbClr>
                  </a:outerShdw>
                </a:effectLst>
              </a:rPr>
              <a:t> с чашей </a:t>
            </a:r>
            <a:r>
              <a:rPr lang="en-US" sz="2400" b="1" spc="50" dirty="0">
                <a:ln w="11430"/>
                <a:solidFill>
                  <a:srgbClr val="930D2D"/>
                </a:solidFill>
                <a:effectLst>
                  <a:outerShdw blurRad="38100" dist="38100" dir="2700000" algn="tl">
                    <a:srgbClr val="000000">
                      <a:alpha val="43137"/>
                    </a:srgbClr>
                  </a:outerShdw>
                </a:effectLst>
              </a:rPr>
              <a:t>KES-1PG</a:t>
            </a:r>
            <a:endParaRPr lang="uk-UA" sz="24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276392" y="5319721"/>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3074154005"/>
              </p:ext>
            </p:extLst>
          </p:nvPr>
        </p:nvGraphicFramePr>
        <p:xfrm>
          <a:off x="374724" y="5643224"/>
          <a:ext cx="10004901" cy="1313698"/>
        </p:xfrm>
        <a:graphic>
          <a:graphicData uri="http://schemas.openxmlformats.org/drawingml/2006/table">
            <a:tbl>
              <a:tblPr>
                <a:tableStyleId>{616DA210-FB5B-4158-B5E0-FEB733F419BA}</a:tableStyleId>
              </a:tblPr>
              <a:tblGrid>
                <a:gridCol w="378664">
                  <a:extLst>
                    <a:ext uri="{9D8B030D-6E8A-4147-A177-3AD203B41FA5}">
                      <a16:colId xmlns:a16="http://schemas.microsoft.com/office/drawing/2014/main" val="20000"/>
                    </a:ext>
                  </a:extLst>
                </a:gridCol>
                <a:gridCol w="506901">
                  <a:extLst>
                    <a:ext uri="{9D8B030D-6E8A-4147-A177-3AD203B41FA5}">
                      <a16:colId xmlns:a16="http://schemas.microsoft.com/office/drawing/2014/main" val="20001"/>
                    </a:ext>
                  </a:extLst>
                </a:gridCol>
                <a:gridCol w="652698">
                  <a:extLst>
                    <a:ext uri="{9D8B030D-6E8A-4147-A177-3AD203B41FA5}">
                      <a16:colId xmlns:a16="http://schemas.microsoft.com/office/drawing/2014/main" val="20002"/>
                    </a:ext>
                  </a:extLst>
                </a:gridCol>
                <a:gridCol w="776268">
                  <a:extLst>
                    <a:ext uri="{9D8B030D-6E8A-4147-A177-3AD203B41FA5}">
                      <a16:colId xmlns:a16="http://schemas.microsoft.com/office/drawing/2014/main" val="20003"/>
                    </a:ext>
                  </a:extLst>
                </a:gridCol>
                <a:gridCol w="548087">
                  <a:extLst>
                    <a:ext uri="{9D8B030D-6E8A-4147-A177-3AD203B41FA5}">
                      <a16:colId xmlns:a16="http://schemas.microsoft.com/office/drawing/2014/main" val="20004"/>
                    </a:ext>
                  </a:extLst>
                </a:gridCol>
                <a:gridCol w="528776">
                  <a:extLst>
                    <a:ext uri="{9D8B030D-6E8A-4147-A177-3AD203B41FA5}">
                      <a16:colId xmlns:a16="http://schemas.microsoft.com/office/drawing/2014/main" val="20005"/>
                    </a:ext>
                  </a:extLst>
                </a:gridCol>
                <a:gridCol w="723996">
                  <a:extLst>
                    <a:ext uri="{9D8B030D-6E8A-4147-A177-3AD203B41FA5}">
                      <a16:colId xmlns:a16="http://schemas.microsoft.com/office/drawing/2014/main" val="20006"/>
                    </a:ext>
                  </a:extLst>
                </a:gridCol>
                <a:gridCol w="723996">
                  <a:extLst>
                    <a:ext uri="{9D8B030D-6E8A-4147-A177-3AD203B41FA5}">
                      <a16:colId xmlns:a16="http://schemas.microsoft.com/office/drawing/2014/main" val="20016"/>
                    </a:ext>
                  </a:extLst>
                </a:gridCol>
                <a:gridCol w="669047">
                  <a:extLst>
                    <a:ext uri="{9D8B030D-6E8A-4147-A177-3AD203B41FA5}">
                      <a16:colId xmlns:a16="http://schemas.microsoft.com/office/drawing/2014/main" val="20007"/>
                    </a:ext>
                  </a:extLst>
                </a:gridCol>
                <a:gridCol w="570674">
                  <a:extLst>
                    <a:ext uri="{9D8B030D-6E8A-4147-A177-3AD203B41FA5}">
                      <a16:colId xmlns:a16="http://schemas.microsoft.com/office/drawing/2014/main" val="20008"/>
                    </a:ext>
                  </a:extLst>
                </a:gridCol>
                <a:gridCol w="643445">
                  <a:extLst>
                    <a:ext uri="{9D8B030D-6E8A-4147-A177-3AD203B41FA5}">
                      <a16:colId xmlns:a16="http://schemas.microsoft.com/office/drawing/2014/main" val="20009"/>
                    </a:ext>
                  </a:extLst>
                </a:gridCol>
                <a:gridCol w="700673">
                  <a:extLst>
                    <a:ext uri="{9D8B030D-6E8A-4147-A177-3AD203B41FA5}">
                      <a16:colId xmlns:a16="http://schemas.microsoft.com/office/drawing/2014/main" val="20010"/>
                    </a:ext>
                  </a:extLst>
                </a:gridCol>
                <a:gridCol w="526226">
                  <a:extLst>
                    <a:ext uri="{9D8B030D-6E8A-4147-A177-3AD203B41FA5}">
                      <a16:colId xmlns:a16="http://schemas.microsoft.com/office/drawing/2014/main" val="20011"/>
                    </a:ext>
                  </a:extLst>
                </a:gridCol>
                <a:gridCol w="530800">
                  <a:extLst>
                    <a:ext uri="{9D8B030D-6E8A-4147-A177-3AD203B41FA5}">
                      <a16:colId xmlns:a16="http://schemas.microsoft.com/office/drawing/2014/main" val="20012"/>
                    </a:ext>
                  </a:extLst>
                </a:gridCol>
                <a:gridCol w="535037">
                  <a:extLst>
                    <a:ext uri="{9D8B030D-6E8A-4147-A177-3AD203B41FA5}">
                      <a16:colId xmlns:a16="http://schemas.microsoft.com/office/drawing/2014/main" val="20013"/>
                    </a:ext>
                  </a:extLst>
                </a:gridCol>
                <a:gridCol w="600286">
                  <a:extLst>
                    <a:ext uri="{9D8B030D-6E8A-4147-A177-3AD203B41FA5}">
                      <a16:colId xmlns:a16="http://schemas.microsoft.com/office/drawing/2014/main" val="20014"/>
                    </a:ext>
                  </a:extLst>
                </a:gridCol>
                <a:gridCol w="389327">
                  <a:extLst>
                    <a:ext uri="{9D8B030D-6E8A-4147-A177-3AD203B41FA5}">
                      <a16:colId xmlns:a16="http://schemas.microsoft.com/office/drawing/2014/main" val="20015"/>
                    </a:ext>
                  </a:extLst>
                </a:gridCol>
              </a:tblGrid>
              <a:tr h="48130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Батарея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err="1" smtClean="0">
                          <a:effectLst/>
                        </a:rPr>
                        <a:t>Жидкокрис</a:t>
                      </a:r>
                      <a:r>
                        <a:rPr lang="en-US" sz="1100" b="1" u="none" strike="noStrike" dirty="0" smtClean="0">
                          <a:effectLst/>
                        </a:rPr>
                        <a:t>-</a:t>
                      </a:r>
                      <a:r>
                        <a:rPr lang="ru-RU" sz="1100" b="1" u="none" strike="noStrike" dirty="0" err="1" smtClean="0">
                          <a:effectLst/>
                        </a:rPr>
                        <a:t>таллический</a:t>
                      </a:r>
                      <a:r>
                        <a:rPr lang="ru-RU" sz="1100" b="1" u="none" strike="noStrike" dirty="0" smtClean="0">
                          <a:effectLst/>
                        </a:rPr>
                        <a:t> дисплей</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Сенсор</a:t>
                      </a:r>
                      <a:r>
                        <a:rPr lang="en-US" sz="1100" b="1" u="none" strike="noStrike" dirty="0" smtClean="0">
                          <a:effectLst/>
                        </a:rPr>
                        <a:t>-</a:t>
                      </a:r>
                      <a:r>
                        <a:rPr lang="ru-RU" sz="1100" b="1" u="none" strike="noStrike" dirty="0" err="1" smtClean="0">
                          <a:effectLst/>
                        </a:rPr>
                        <a:t>ное</a:t>
                      </a:r>
                      <a:r>
                        <a:rPr lang="ru-RU" sz="1100" b="1" u="none" strike="noStrike" dirty="0" smtClean="0">
                          <a:effectLst/>
                        </a:rPr>
                        <a:t> </a:t>
                      </a:r>
                      <a:r>
                        <a:rPr lang="ru-RU" sz="1100" b="1" u="none" strike="noStrike" dirty="0" err="1" smtClean="0">
                          <a:effectLst/>
                        </a:rPr>
                        <a:t>управле</a:t>
                      </a:r>
                      <a:r>
                        <a:rPr lang="en-US" sz="1100" b="1" u="none" strike="noStrike" dirty="0" smtClean="0">
                          <a:effectLst/>
                        </a:rPr>
                        <a:t>-</a:t>
                      </a:r>
                      <a:r>
                        <a:rPr lang="ru-RU" sz="1100" b="1" u="none" strike="noStrike" dirty="0" err="1" smtClean="0">
                          <a:effectLst/>
                        </a:rPr>
                        <a:t>ние</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Максимальная</a:t>
                      </a:r>
                      <a:r>
                        <a:rPr lang="ru-RU" sz="1100" b="1" i="0" u="none" strike="noStrike" baseline="0" dirty="0" smtClean="0">
                          <a:solidFill>
                            <a:srgbClr val="000000"/>
                          </a:solidFill>
                          <a:effectLst/>
                          <a:latin typeface="+mn-lt"/>
                        </a:rPr>
                        <a:t> нагрузка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err="1" smtClean="0">
                          <a:solidFill>
                            <a:srgbClr val="000000"/>
                          </a:solidFill>
                          <a:effectLst/>
                          <a:latin typeface="+mn-lt"/>
                        </a:rPr>
                        <a:t>Автомати-ческое</a:t>
                      </a:r>
                      <a:endParaRPr lang="ru-RU" sz="1100" b="1" i="0" u="none" strike="noStrike" dirty="0" smtClean="0">
                        <a:solidFill>
                          <a:srgbClr val="000000"/>
                        </a:solidFill>
                        <a:effectLst/>
                        <a:latin typeface="+mn-lt"/>
                      </a:endParaRPr>
                    </a:p>
                    <a:p>
                      <a:pPr algn="ctr" fontAlgn="ctr"/>
                      <a:r>
                        <a:rPr lang="ru-RU" sz="1100" b="1" i="0" u="none" strike="noStrike" dirty="0" smtClean="0">
                          <a:solidFill>
                            <a:srgbClr val="000000"/>
                          </a:solidFill>
                          <a:effectLst/>
                          <a:latin typeface="+mn-lt"/>
                        </a:rPr>
                        <a:t>отключение</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Объем чаши</a:t>
                      </a:r>
                    </a:p>
                  </a:txBody>
                  <a:tcPr marL="9149" marR="9149" marT="9149"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mn-lt"/>
                        </a:rPr>
                        <a:t>Выбор единицы измерения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err="1" smtClean="0">
                          <a:solidFill>
                            <a:srgbClr val="000000"/>
                          </a:solidFill>
                          <a:effectLst/>
                          <a:latin typeface="+mn-lt"/>
                        </a:rPr>
                        <a:t>Индика</a:t>
                      </a:r>
                      <a:r>
                        <a:rPr lang="ru-RU" sz="1100" b="1" i="0" u="none" strike="noStrike" dirty="0" smtClean="0">
                          <a:solidFill>
                            <a:srgbClr val="000000"/>
                          </a:solidFill>
                          <a:effectLst/>
                          <a:latin typeface="+mn-lt"/>
                        </a:rPr>
                        <a:t>-тор перегруз-</a:t>
                      </a:r>
                      <a:r>
                        <a:rPr lang="ru-RU" sz="1100" b="1" i="0" u="none" strike="noStrike" dirty="0" err="1" smtClean="0">
                          <a:solidFill>
                            <a:srgbClr val="000000"/>
                          </a:solidFill>
                          <a:effectLst/>
                          <a:latin typeface="+mn-lt"/>
                        </a:rPr>
                        <a:t>ки</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Индикатор низкого заряда элемента питания</a:t>
                      </a:r>
                    </a:p>
                  </a:txBody>
                  <a:tcPr marL="9149" marR="9149" marT="9149" marB="0" anchor="ctr">
                    <a:solidFill>
                      <a:schemeClr val="bg1">
                        <a:lumMod val="95000"/>
                      </a:schemeClr>
                    </a:solidFill>
                  </a:tcPr>
                </a:tc>
                <a:tc>
                  <a:txBody>
                    <a:bodyPr/>
                    <a:lstStyle/>
                    <a:p>
                      <a:pPr algn="ctr" fontAlgn="ctr"/>
                      <a:r>
                        <a:rPr lang="ru-RU" sz="1100" b="1" i="0" u="none" strike="noStrike" dirty="0" err="1" smtClean="0">
                          <a:solidFill>
                            <a:srgbClr val="000000"/>
                          </a:solidFill>
                          <a:effectLst/>
                          <a:latin typeface="+mn-lt"/>
                        </a:rPr>
                        <a:t>Дискрет</a:t>
                      </a:r>
                      <a:r>
                        <a:rPr lang="ru-RU" sz="1100" b="1" i="0" u="none" strike="noStrike" dirty="0" smtClean="0">
                          <a:solidFill>
                            <a:srgbClr val="000000"/>
                          </a:solidFill>
                          <a:effectLst/>
                          <a:latin typeface="+mn-lt"/>
                        </a:rPr>
                        <a:t>-</a:t>
                      </a:r>
                    </a:p>
                    <a:p>
                      <a:pPr algn="ctr" fontAlgn="ctr"/>
                      <a:r>
                        <a:rPr lang="ru-RU" sz="1100" b="1" i="0" u="none" strike="noStrike" dirty="0" err="1" smtClean="0">
                          <a:solidFill>
                            <a:srgbClr val="000000"/>
                          </a:solidFill>
                          <a:effectLst/>
                          <a:latin typeface="+mn-lt"/>
                        </a:rPr>
                        <a:t>ность</a:t>
                      </a:r>
                      <a:r>
                        <a:rPr lang="ru-RU" sz="1100" b="1" i="0" u="none" strike="noStrike" dirty="0" smtClean="0">
                          <a:solidFill>
                            <a:srgbClr val="000000"/>
                          </a:solidFill>
                          <a:effectLst/>
                          <a:latin typeface="+mn-lt"/>
                        </a:rPr>
                        <a:t> измерения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Материал корпуса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Цвет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a:t>
                      </a:r>
                      <a:r>
                        <a:rPr lang="ru-RU" sz="1100" b="1" i="0" u="none" strike="noStrike" dirty="0" err="1" smtClean="0">
                          <a:solidFill>
                            <a:srgbClr val="000000"/>
                          </a:solidFill>
                          <a:effectLst/>
                          <a:latin typeface="+mn-lt"/>
                        </a:rPr>
                        <a:t>ный</a:t>
                      </a:r>
                      <a:r>
                        <a:rPr lang="ru-RU" sz="1100" b="1" i="0" u="none" strike="noStrike" dirty="0" smtClean="0">
                          <a:solidFill>
                            <a:srgbClr val="000000"/>
                          </a:solidFill>
                          <a:effectLst/>
                          <a:latin typeface="+mn-lt"/>
                        </a:rPr>
                        <a:t> размер</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Запуск нажатием клавиши</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5073">
                <a:tc>
                  <a:txBody>
                    <a:bodyPr/>
                    <a:lstStyle/>
                    <a:p>
                      <a:pPr marL="0" algn="ctr" defTabSz="914400" rtl="0" eaLnBrk="1" fontAlgn="ctr" latinLnBrk="0" hangingPunct="1"/>
                      <a:r>
                        <a:rPr lang="ru-RU" sz="1000" b="1" i="1" u="none" strike="noStrike" kern="1200" dirty="0" smtClean="0">
                          <a:solidFill>
                            <a:srgbClr val="000000"/>
                          </a:solidFill>
                          <a:effectLst/>
                          <a:latin typeface="+mn-lt"/>
                          <a:ea typeface="+mn-ea"/>
                          <a:cs typeface="+mn-cs"/>
                        </a:rPr>
                        <a:t>70346</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KES-1PG</a:t>
                      </a:r>
                      <a:endParaRPr lang="en-US" sz="1000" b="1" i="1" u="none" strike="noStrike" dirty="0">
                        <a:solidFill>
                          <a:srgbClr val="000000"/>
                        </a:solidFill>
                        <a:effectLst/>
                        <a:latin typeface="+mn-lt"/>
                      </a:endParaRPr>
                    </a:p>
                  </a:txBody>
                  <a:tcPr marL="9525" marR="9525" marT="9525" marB="0" anchor="ctr"/>
                </a:tc>
                <a:tc>
                  <a:txBody>
                    <a:bodyPr/>
                    <a:lstStyle/>
                    <a:p>
                      <a:pPr algn="ctr" fontAlgn="ctr"/>
                      <a:r>
                        <a:rPr lang="ru-RU" sz="1000" b="1" i="1" u="none" strike="noStrike" dirty="0" smtClean="0">
                          <a:solidFill>
                            <a:srgbClr val="000000"/>
                          </a:solidFill>
                          <a:effectLst/>
                          <a:latin typeface="+mn-lt"/>
                        </a:rPr>
                        <a:t>1х3</a:t>
                      </a:r>
                      <a:r>
                        <a:rPr lang="en-US" sz="1000" b="1" i="1" u="none" strike="noStrike" dirty="0" smtClean="0">
                          <a:solidFill>
                            <a:srgbClr val="000000"/>
                          </a:solidFill>
                          <a:effectLst/>
                          <a:latin typeface="+mn-lt"/>
                        </a:rPr>
                        <a:t>VCR2032</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en-US" sz="1000" b="1" i="1" u="none" strike="noStrike" dirty="0" smtClean="0">
                          <a:solidFill>
                            <a:srgbClr val="000000"/>
                          </a:solidFill>
                          <a:effectLst/>
                          <a:latin typeface="+mn-lt"/>
                        </a:rPr>
                        <a:t>60</a:t>
                      </a:r>
                      <a:r>
                        <a:rPr lang="ru-RU" sz="1000" b="1" i="1" u="none" strike="noStrike" dirty="0" smtClean="0">
                          <a:solidFill>
                            <a:srgbClr val="000000"/>
                          </a:solidFill>
                          <a:effectLst/>
                          <a:latin typeface="+mn-lt"/>
                        </a:rPr>
                        <a:t>х</a:t>
                      </a:r>
                      <a:r>
                        <a:rPr lang="en-US" sz="1000" b="1" i="1" u="none" strike="noStrike" dirty="0" smtClean="0">
                          <a:solidFill>
                            <a:srgbClr val="000000"/>
                          </a:solidFill>
                          <a:effectLst/>
                          <a:latin typeface="+mn-lt"/>
                        </a:rPr>
                        <a:t>3</a:t>
                      </a:r>
                      <a:r>
                        <a:rPr lang="ru-RU" sz="1000" b="1" i="1" u="none" strike="noStrike" dirty="0" smtClean="0">
                          <a:solidFill>
                            <a:srgbClr val="000000"/>
                          </a:solidFill>
                          <a:effectLst/>
                          <a:latin typeface="+mn-lt"/>
                        </a:rPr>
                        <a:t>0 мм</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5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1,2л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г/кг/фунт/унция</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 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ABS</a:t>
                      </a:r>
                      <a:r>
                        <a:rPr lang="ru-RU" sz="1000" b="1" i="1" u="none" strike="noStrike" dirty="0" smtClean="0">
                          <a:solidFill>
                            <a:srgbClr val="000000"/>
                          </a:solidFill>
                          <a:effectLst/>
                          <a:latin typeface="Arial"/>
                        </a:rPr>
                        <a:t> пластик</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белый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190х75х212</a:t>
                      </a:r>
                      <a:r>
                        <a:rPr lang="ru-RU" sz="1000" b="1" i="1" u="none" strike="noStrike" baseline="0" dirty="0" smtClean="0">
                          <a:solidFill>
                            <a:srgbClr val="000000"/>
                          </a:solidFill>
                          <a:effectLst/>
                          <a:latin typeface="Arial"/>
                        </a:rPr>
                        <a:t> </a:t>
                      </a:r>
                      <a:r>
                        <a:rPr lang="ru-RU" sz="1000" b="1" i="1" u="none" strike="noStrike" dirty="0" smtClean="0">
                          <a:solidFill>
                            <a:srgbClr val="000000"/>
                          </a:solidFill>
                          <a:effectLst/>
                          <a:latin typeface="Arial"/>
                        </a:rPr>
                        <a:t>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0,</a:t>
                      </a:r>
                      <a:r>
                        <a:rPr lang="en-US" sz="1000" b="1" i="1" u="none" strike="noStrike" dirty="0" smtClean="0">
                          <a:solidFill>
                            <a:srgbClr val="000000"/>
                          </a:solidFill>
                          <a:effectLst/>
                          <a:latin typeface="Arial"/>
                        </a:rPr>
                        <a:t>35</a:t>
                      </a:r>
                      <a:r>
                        <a:rPr lang="ru-RU" sz="1000" b="1" i="1" u="none" strike="noStrike" dirty="0" smtClean="0">
                          <a:solidFill>
                            <a:srgbClr val="000000"/>
                          </a:solidFill>
                          <a:effectLst/>
                          <a:latin typeface="Arial"/>
                        </a:rPr>
                        <a:t>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16" name="TextBox 15"/>
          <p:cNvSpPr txBox="1"/>
          <p:nvPr/>
        </p:nvSpPr>
        <p:spPr>
          <a:xfrm>
            <a:off x="4142744" y="1940169"/>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31" name="Прямоугольник 30"/>
          <p:cNvSpPr/>
          <p:nvPr/>
        </p:nvSpPr>
        <p:spPr>
          <a:xfrm>
            <a:off x="567503" y="4959768"/>
            <a:ext cx="3779414" cy="369332"/>
          </a:xfrm>
          <a:prstGeom prst="rect">
            <a:avLst/>
          </a:prstGeom>
        </p:spPr>
        <p:txBody>
          <a:bodyPr wrap="square">
            <a:spAutoFit/>
          </a:bodyPr>
          <a:lstStyle/>
          <a:p>
            <a:r>
              <a:rPr lang="ru-RU" dirty="0">
                <a:solidFill>
                  <a:srgbClr val="006666"/>
                </a:solidFill>
                <a:latin typeface="EpsilonCTT" pitchFamily="2" charset="0"/>
              </a:rPr>
              <a:t>ТОЧНОСТЬ ИМЕЕТ ЗНАЧЕНИЕ!</a:t>
            </a:r>
          </a:p>
        </p:txBody>
      </p:sp>
      <p:sp>
        <p:nvSpPr>
          <p:cNvPr id="7" name="Прямоугольник 6"/>
          <p:cNvSpPr/>
          <p:nvPr/>
        </p:nvSpPr>
        <p:spPr>
          <a:xfrm>
            <a:off x="4127447" y="2118878"/>
            <a:ext cx="6327577" cy="3108543"/>
          </a:xfrm>
          <a:prstGeom prst="rect">
            <a:avLst/>
          </a:prstGeom>
        </p:spPr>
        <p:txBody>
          <a:bodyPr wrap="square">
            <a:spAutoFit/>
          </a:bodyPr>
          <a:lstStyle/>
          <a:p>
            <a:r>
              <a:rPr lang="ru-RU" sz="1400" b="1" i="1" spc="50" dirty="0">
                <a:ln w="11430"/>
                <a:solidFill>
                  <a:srgbClr val="930D2D"/>
                </a:solidFill>
                <a:effectLst>
                  <a:outerShdw blurRad="38100" dist="38100" dir="2700000" algn="tl">
                    <a:srgbClr val="000000">
                      <a:alpha val="43137"/>
                    </a:srgbClr>
                  </a:outerShdw>
                </a:effectLst>
              </a:rPr>
              <a:t>GRUNHELM KES-1P</a:t>
            </a:r>
            <a:r>
              <a:rPr lang="en-US" sz="1400" b="1" i="1" spc="50" dirty="0">
                <a:ln w="11430"/>
                <a:solidFill>
                  <a:srgbClr val="930D2D"/>
                </a:solidFill>
                <a:effectLst>
                  <a:outerShdw blurRad="38100" dist="38100" dir="2700000" algn="tl">
                    <a:srgbClr val="000000">
                      <a:alpha val="43137"/>
                    </a:srgbClr>
                  </a:outerShdw>
                </a:effectLst>
              </a:rPr>
              <a:t>G</a:t>
            </a:r>
            <a:r>
              <a:rPr lang="ru-RU" sz="1400" b="1" i="1" spc="50" dirty="0">
                <a:ln w="11430"/>
                <a:solidFill>
                  <a:srgbClr val="930D2D"/>
                </a:solidFill>
                <a:effectLst>
                  <a:outerShdw blurRad="38100" dist="38100" dir="2700000" algn="tl">
                    <a:srgbClr val="000000">
                      <a:alpha val="43137"/>
                    </a:srgbClr>
                  </a:outerShdw>
                </a:effectLst>
              </a:rPr>
              <a:t> </a:t>
            </a:r>
            <a:r>
              <a:rPr lang="ru-RU" sz="1400" b="1" i="1" dirty="0">
                <a:solidFill>
                  <a:srgbClr val="4D4B4B"/>
                </a:solidFill>
              </a:rPr>
              <a:t>– сочетают в себе точный механизм и лаконичный дизайн, они станут надежным помощником в приготовлении, a также украсят интерьер вашей кухни. </a:t>
            </a:r>
          </a:p>
          <a:p>
            <a:r>
              <a:rPr lang="ru-RU" sz="1400" b="1" i="1" dirty="0">
                <a:solidFill>
                  <a:srgbClr val="4D4B4B"/>
                </a:solidFill>
              </a:rPr>
              <a:t>Сверхчувствительный датчик позволяет измерить продукты до 5 кг с точностью до 1 грамма. </a:t>
            </a:r>
          </a:p>
          <a:p>
            <a:r>
              <a:rPr lang="ru-RU" sz="1400" b="1" i="1" dirty="0">
                <a:solidFill>
                  <a:srgbClr val="4D4B4B"/>
                </a:solidFill>
              </a:rPr>
              <a:t>Чаша выполнена из высококлассного пластика не обладающего собственным запахом, не впитывающего запахи продуктов. </a:t>
            </a:r>
          </a:p>
          <a:p>
            <a:r>
              <a:rPr lang="ru-RU" sz="1400" b="1" i="1" dirty="0">
                <a:solidFill>
                  <a:srgbClr val="4D4B4B"/>
                </a:solidFill>
              </a:rPr>
              <a:t>Весы оснащены индикатором перегрузки — при превышении допустимой нагрузки на дисплее отображается символьное предупреждение. А функция </a:t>
            </a:r>
            <a:r>
              <a:rPr lang="ru-RU" sz="1400" b="1" i="1" dirty="0" err="1">
                <a:solidFill>
                  <a:srgbClr val="4D4B4B"/>
                </a:solidFill>
              </a:rPr>
              <a:t>тарокомпенсации</a:t>
            </a:r>
            <a:r>
              <a:rPr lang="ru-RU" sz="1400" b="1" i="1" dirty="0">
                <a:solidFill>
                  <a:srgbClr val="4D4B4B"/>
                </a:solidFill>
              </a:rPr>
              <a:t> повышает точность измерения кухонных весов, она позволяет не учитывать в результатах взвешивания массу посуды, в которой находятся продукты.</a:t>
            </a:r>
          </a:p>
          <a:p>
            <a:r>
              <a:rPr lang="ru-RU" sz="1400" b="1" i="1" dirty="0">
                <a:solidFill>
                  <a:srgbClr val="4D4B4B"/>
                </a:solidFill>
              </a:rPr>
              <a:t>GRUNHELM KES-1P</a:t>
            </a:r>
            <a:r>
              <a:rPr lang="en-US" sz="1400" b="1" i="1" dirty="0">
                <a:solidFill>
                  <a:srgbClr val="4D4B4B"/>
                </a:solidFill>
              </a:rPr>
              <a:t>G</a:t>
            </a:r>
            <a:r>
              <a:rPr lang="ru-RU" sz="1400" b="1" i="1" dirty="0">
                <a:solidFill>
                  <a:srgbClr val="4D4B4B"/>
                </a:solidFill>
              </a:rPr>
              <a:t> обладает всеми необходимыми функциями для эффективной и продуктивной работы.</a:t>
            </a:r>
          </a:p>
        </p:txBody>
      </p:sp>
      <p:pic>
        <p:nvPicPr>
          <p:cNvPr id="1026" name="Picture 2" descr="D:\Users\Ilona\Documents\NetSpeakerphone\Received Files\Дизайнер Сергей\Весы 1.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17335" y="2093478"/>
            <a:ext cx="2949163" cy="264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670276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374724" y="1101470"/>
            <a:ext cx="8973952" cy="656090"/>
          </a:xfrm>
          <a:effectLst/>
        </p:spPr>
        <p:txBody>
          <a:bodyPr>
            <a:normAutofit/>
          </a:bodyPr>
          <a:lstStyle/>
          <a:p>
            <a:pPr>
              <a:lnSpc>
                <a:spcPct val="100000"/>
              </a:lnSpc>
            </a:pPr>
            <a:r>
              <a:rPr lang="ru-RU" sz="2400" b="1" spc="50" dirty="0">
                <a:ln w="11430"/>
                <a:solidFill>
                  <a:srgbClr val="930D2D"/>
                </a:solidFill>
                <a:effectLst>
                  <a:outerShdw blurRad="38100" dist="38100" dir="2700000" algn="tl">
                    <a:srgbClr val="000000">
                      <a:alpha val="43137"/>
                    </a:srgbClr>
                  </a:outerShdw>
                </a:effectLst>
              </a:rPr>
              <a:t>ВЕСЫ </a:t>
            </a:r>
            <a:r>
              <a:rPr lang="ru-RU" sz="2400" b="1" spc="50" dirty="0">
                <a:ln w="11430"/>
                <a:solidFill>
                  <a:srgbClr val="930D2D"/>
                </a:solidFill>
                <a:effectLst>
                  <a:outerShdw blurRad="38100" dist="38100" dir="2700000" algn="tl">
                    <a:srgbClr val="000000">
                      <a:alpha val="43137"/>
                    </a:srgbClr>
                  </a:outerShdw>
                </a:effectLst>
              </a:rPr>
              <a:t>КУХОННЫЕ</a:t>
            </a:r>
            <a:r>
              <a:rPr lang="ru-RU" sz="2400" b="1" spc="50" dirty="0">
                <a:ln w="11430"/>
                <a:solidFill>
                  <a:srgbClr val="930D2D"/>
                </a:solidFill>
                <a:effectLst>
                  <a:outerShdw blurRad="38100" dist="38100" dir="2700000" algn="tl">
                    <a:srgbClr val="000000">
                      <a:alpha val="43137"/>
                    </a:srgbClr>
                  </a:outerShdw>
                </a:effectLst>
              </a:rPr>
              <a:t> с чашей </a:t>
            </a:r>
            <a:r>
              <a:rPr lang="en-US" sz="2400" b="1" spc="50" dirty="0">
                <a:ln w="11430"/>
                <a:solidFill>
                  <a:srgbClr val="930D2D"/>
                </a:solidFill>
                <a:effectLst>
                  <a:outerShdw blurRad="38100" dist="38100" dir="2700000" algn="tl">
                    <a:srgbClr val="000000">
                      <a:alpha val="43137"/>
                    </a:srgbClr>
                  </a:outerShdw>
                </a:effectLst>
              </a:rPr>
              <a:t>KES-1PR</a:t>
            </a:r>
            <a:endParaRPr lang="uk-UA" sz="24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276392" y="5319721"/>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3161333660"/>
              </p:ext>
            </p:extLst>
          </p:nvPr>
        </p:nvGraphicFramePr>
        <p:xfrm>
          <a:off x="374724" y="5643224"/>
          <a:ext cx="10004901" cy="1313698"/>
        </p:xfrm>
        <a:graphic>
          <a:graphicData uri="http://schemas.openxmlformats.org/drawingml/2006/table">
            <a:tbl>
              <a:tblPr>
                <a:tableStyleId>{616DA210-FB5B-4158-B5E0-FEB733F419BA}</a:tableStyleId>
              </a:tblPr>
              <a:tblGrid>
                <a:gridCol w="378664">
                  <a:extLst>
                    <a:ext uri="{9D8B030D-6E8A-4147-A177-3AD203B41FA5}">
                      <a16:colId xmlns:a16="http://schemas.microsoft.com/office/drawing/2014/main" val="20000"/>
                    </a:ext>
                  </a:extLst>
                </a:gridCol>
                <a:gridCol w="506901">
                  <a:extLst>
                    <a:ext uri="{9D8B030D-6E8A-4147-A177-3AD203B41FA5}">
                      <a16:colId xmlns:a16="http://schemas.microsoft.com/office/drawing/2014/main" val="20001"/>
                    </a:ext>
                  </a:extLst>
                </a:gridCol>
                <a:gridCol w="652698">
                  <a:extLst>
                    <a:ext uri="{9D8B030D-6E8A-4147-A177-3AD203B41FA5}">
                      <a16:colId xmlns:a16="http://schemas.microsoft.com/office/drawing/2014/main" val="20002"/>
                    </a:ext>
                  </a:extLst>
                </a:gridCol>
                <a:gridCol w="776268">
                  <a:extLst>
                    <a:ext uri="{9D8B030D-6E8A-4147-A177-3AD203B41FA5}">
                      <a16:colId xmlns:a16="http://schemas.microsoft.com/office/drawing/2014/main" val="20003"/>
                    </a:ext>
                  </a:extLst>
                </a:gridCol>
                <a:gridCol w="548087">
                  <a:extLst>
                    <a:ext uri="{9D8B030D-6E8A-4147-A177-3AD203B41FA5}">
                      <a16:colId xmlns:a16="http://schemas.microsoft.com/office/drawing/2014/main" val="20004"/>
                    </a:ext>
                  </a:extLst>
                </a:gridCol>
                <a:gridCol w="528776">
                  <a:extLst>
                    <a:ext uri="{9D8B030D-6E8A-4147-A177-3AD203B41FA5}">
                      <a16:colId xmlns:a16="http://schemas.microsoft.com/office/drawing/2014/main" val="20005"/>
                    </a:ext>
                  </a:extLst>
                </a:gridCol>
                <a:gridCol w="723996">
                  <a:extLst>
                    <a:ext uri="{9D8B030D-6E8A-4147-A177-3AD203B41FA5}">
                      <a16:colId xmlns:a16="http://schemas.microsoft.com/office/drawing/2014/main" val="20006"/>
                    </a:ext>
                  </a:extLst>
                </a:gridCol>
                <a:gridCol w="723996">
                  <a:extLst>
                    <a:ext uri="{9D8B030D-6E8A-4147-A177-3AD203B41FA5}">
                      <a16:colId xmlns:a16="http://schemas.microsoft.com/office/drawing/2014/main" val="20016"/>
                    </a:ext>
                  </a:extLst>
                </a:gridCol>
                <a:gridCol w="669047">
                  <a:extLst>
                    <a:ext uri="{9D8B030D-6E8A-4147-A177-3AD203B41FA5}">
                      <a16:colId xmlns:a16="http://schemas.microsoft.com/office/drawing/2014/main" val="20007"/>
                    </a:ext>
                  </a:extLst>
                </a:gridCol>
                <a:gridCol w="570674">
                  <a:extLst>
                    <a:ext uri="{9D8B030D-6E8A-4147-A177-3AD203B41FA5}">
                      <a16:colId xmlns:a16="http://schemas.microsoft.com/office/drawing/2014/main" val="20008"/>
                    </a:ext>
                  </a:extLst>
                </a:gridCol>
                <a:gridCol w="643445">
                  <a:extLst>
                    <a:ext uri="{9D8B030D-6E8A-4147-A177-3AD203B41FA5}">
                      <a16:colId xmlns:a16="http://schemas.microsoft.com/office/drawing/2014/main" val="20009"/>
                    </a:ext>
                  </a:extLst>
                </a:gridCol>
                <a:gridCol w="700673">
                  <a:extLst>
                    <a:ext uri="{9D8B030D-6E8A-4147-A177-3AD203B41FA5}">
                      <a16:colId xmlns:a16="http://schemas.microsoft.com/office/drawing/2014/main" val="20010"/>
                    </a:ext>
                  </a:extLst>
                </a:gridCol>
                <a:gridCol w="526226">
                  <a:extLst>
                    <a:ext uri="{9D8B030D-6E8A-4147-A177-3AD203B41FA5}">
                      <a16:colId xmlns:a16="http://schemas.microsoft.com/office/drawing/2014/main" val="20011"/>
                    </a:ext>
                  </a:extLst>
                </a:gridCol>
                <a:gridCol w="530800">
                  <a:extLst>
                    <a:ext uri="{9D8B030D-6E8A-4147-A177-3AD203B41FA5}">
                      <a16:colId xmlns:a16="http://schemas.microsoft.com/office/drawing/2014/main" val="20012"/>
                    </a:ext>
                  </a:extLst>
                </a:gridCol>
                <a:gridCol w="535037">
                  <a:extLst>
                    <a:ext uri="{9D8B030D-6E8A-4147-A177-3AD203B41FA5}">
                      <a16:colId xmlns:a16="http://schemas.microsoft.com/office/drawing/2014/main" val="20013"/>
                    </a:ext>
                  </a:extLst>
                </a:gridCol>
                <a:gridCol w="600286">
                  <a:extLst>
                    <a:ext uri="{9D8B030D-6E8A-4147-A177-3AD203B41FA5}">
                      <a16:colId xmlns:a16="http://schemas.microsoft.com/office/drawing/2014/main" val="20014"/>
                    </a:ext>
                  </a:extLst>
                </a:gridCol>
                <a:gridCol w="389327">
                  <a:extLst>
                    <a:ext uri="{9D8B030D-6E8A-4147-A177-3AD203B41FA5}">
                      <a16:colId xmlns:a16="http://schemas.microsoft.com/office/drawing/2014/main" val="20015"/>
                    </a:ext>
                  </a:extLst>
                </a:gridCol>
              </a:tblGrid>
              <a:tr h="48130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Батарея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err="1" smtClean="0">
                          <a:effectLst/>
                        </a:rPr>
                        <a:t>Жидкокрис</a:t>
                      </a:r>
                      <a:r>
                        <a:rPr lang="en-US" sz="1100" b="1" u="none" strike="noStrike" dirty="0" smtClean="0">
                          <a:effectLst/>
                        </a:rPr>
                        <a:t>-</a:t>
                      </a:r>
                      <a:r>
                        <a:rPr lang="ru-RU" sz="1100" b="1" u="none" strike="noStrike" dirty="0" err="1" smtClean="0">
                          <a:effectLst/>
                        </a:rPr>
                        <a:t>таллический</a:t>
                      </a:r>
                      <a:r>
                        <a:rPr lang="ru-RU" sz="1100" b="1" u="none" strike="noStrike" dirty="0" smtClean="0">
                          <a:effectLst/>
                        </a:rPr>
                        <a:t> дисплей</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Сенсор</a:t>
                      </a:r>
                      <a:r>
                        <a:rPr lang="en-US" sz="1100" b="1" u="none" strike="noStrike" dirty="0" smtClean="0">
                          <a:effectLst/>
                        </a:rPr>
                        <a:t>-</a:t>
                      </a:r>
                      <a:r>
                        <a:rPr lang="ru-RU" sz="1100" b="1" u="none" strike="noStrike" dirty="0" err="1" smtClean="0">
                          <a:effectLst/>
                        </a:rPr>
                        <a:t>ное</a:t>
                      </a:r>
                      <a:r>
                        <a:rPr lang="ru-RU" sz="1100" b="1" u="none" strike="noStrike" dirty="0" smtClean="0">
                          <a:effectLst/>
                        </a:rPr>
                        <a:t> </a:t>
                      </a:r>
                      <a:r>
                        <a:rPr lang="ru-RU" sz="1100" b="1" u="none" strike="noStrike" dirty="0" err="1" smtClean="0">
                          <a:effectLst/>
                        </a:rPr>
                        <a:t>управле</a:t>
                      </a:r>
                      <a:r>
                        <a:rPr lang="en-US" sz="1100" b="1" u="none" strike="noStrike" dirty="0" smtClean="0">
                          <a:effectLst/>
                        </a:rPr>
                        <a:t>-</a:t>
                      </a:r>
                      <a:r>
                        <a:rPr lang="ru-RU" sz="1100" b="1" u="none" strike="noStrike" dirty="0" err="1" smtClean="0">
                          <a:effectLst/>
                        </a:rPr>
                        <a:t>ние</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Максимальная</a:t>
                      </a:r>
                      <a:r>
                        <a:rPr lang="ru-RU" sz="1100" b="1" i="0" u="none" strike="noStrike" baseline="0" dirty="0" smtClean="0">
                          <a:solidFill>
                            <a:srgbClr val="000000"/>
                          </a:solidFill>
                          <a:effectLst/>
                          <a:latin typeface="+mn-lt"/>
                        </a:rPr>
                        <a:t> нагрузка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err="1" smtClean="0">
                          <a:solidFill>
                            <a:srgbClr val="000000"/>
                          </a:solidFill>
                          <a:effectLst/>
                          <a:latin typeface="+mn-lt"/>
                        </a:rPr>
                        <a:t>Автомати-ческое</a:t>
                      </a:r>
                      <a:endParaRPr lang="ru-RU" sz="1100" b="1" i="0" u="none" strike="noStrike" dirty="0" smtClean="0">
                        <a:solidFill>
                          <a:srgbClr val="000000"/>
                        </a:solidFill>
                        <a:effectLst/>
                        <a:latin typeface="+mn-lt"/>
                      </a:endParaRPr>
                    </a:p>
                    <a:p>
                      <a:pPr algn="ctr" fontAlgn="ctr"/>
                      <a:r>
                        <a:rPr lang="ru-RU" sz="1100" b="1" i="0" u="none" strike="noStrike" dirty="0" smtClean="0">
                          <a:solidFill>
                            <a:srgbClr val="000000"/>
                          </a:solidFill>
                          <a:effectLst/>
                          <a:latin typeface="+mn-lt"/>
                        </a:rPr>
                        <a:t>отключение</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Объем чаши</a:t>
                      </a:r>
                    </a:p>
                  </a:txBody>
                  <a:tcPr marL="9149" marR="9149" marT="9149"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mn-lt"/>
                        </a:rPr>
                        <a:t>Выбор единицы измерения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err="1" smtClean="0">
                          <a:solidFill>
                            <a:srgbClr val="000000"/>
                          </a:solidFill>
                          <a:effectLst/>
                          <a:latin typeface="+mn-lt"/>
                        </a:rPr>
                        <a:t>Индика</a:t>
                      </a:r>
                      <a:r>
                        <a:rPr lang="ru-RU" sz="1100" b="1" i="0" u="none" strike="noStrike" dirty="0" smtClean="0">
                          <a:solidFill>
                            <a:srgbClr val="000000"/>
                          </a:solidFill>
                          <a:effectLst/>
                          <a:latin typeface="+mn-lt"/>
                        </a:rPr>
                        <a:t>-тор перегруз-</a:t>
                      </a:r>
                      <a:r>
                        <a:rPr lang="ru-RU" sz="1100" b="1" i="0" u="none" strike="noStrike" dirty="0" err="1" smtClean="0">
                          <a:solidFill>
                            <a:srgbClr val="000000"/>
                          </a:solidFill>
                          <a:effectLst/>
                          <a:latin typeface="+mn-lt"/>
                        </a:rPr>
                        <a:t>ки</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Индикатор низкого заряда элемента питания</a:t>
                      </a:r>
                    </a:p>
                  </a:txBody>
                  <a:tcPr marL="9149" marR="9149" marT="9149" marB="0" anchor="ctr">
                    <a:solidFill>
                      <a:schemeClr val="bg1">
                        <a:lumMod val="95000"/>
                      </a:schemeClr>
                    </a:solidFill>
                  </a:tcPr>
                </a:tc>
                <a:tc>
                  <a:txBody>
                    <a:bodyPr/>
                    <a:lstStyle/>
                    <a:p>
                      <a:pPr algn="ctr" fontAlgn="ctr"/>
                      <a:r>
                        <a:rPr lang="ru-RU" sz="1100" b="1" i="0" u="none" strike="noStrike" dirty="0" err="1" smtClean="0">
                          <a:solidFill>
                            <a:srgbClr val="000000"/>
                          </a:solidFill>
                          <a:effectLst/>
                          <a:latin typeface="+mn-lt"/>
                        </a:rPr>
                        <a:t>Дискрет</a:t>
                      </a:r>
                      <a:r>
                        <a:rPr lang="ru-RU" sz="1100" b="1" i="0" u="none" strike="noStrike" dirty="0" smtClean="0">
                          <a:solidFill>
                            <a:srgbClr val="000000"/>
                          </a:solidFill>
                          <a:effectLst/>
                          <a:latin typeface="+mn-lt"/>
                        </a:rPr>
                        <a:t>-</a:t>
                      </a:r>
                    </a:p>
                    <a:p>
                      <a:pPr algn="ctr" fontAlgn="ctr"/>
                      <a:r>
                        <a:rPr lang="ru-RU" sz="1100" b="1" i="0" u="none" strike="noStrike" dirty="0" err="1" smtClean="0">
                          <a:solidFill>
                            <a:srgbClr val="000000"/>
                          </a:solidFill>
                          <a:effectLst/>
                          <a:latin typeface="+mn-lt"/>
                        </a:rPr>
                        <a:t>ность</a:t>
                      </a:r>
                      <a:r>
                        <a:rPr lang="ru-RU" sz="1100" b="1" i="0" u="none" strike="noStrike" dirty="0" smtClean="0">
                          <a:solidFill>
                            <a:srgbClr val="000000"/>
                          </a:solidFill>
                          <a:effectLst/>
                          <a:latin typeface="+mn-lt"/>
                        </a:rPr>
                        <a:t> измерения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Материал корпуса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Цвет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a:t>
                      </a:r>
                      <a:r>
                        <a:rPr lang="ru-RU" sz="1100" b="1" i="0" u="none" strike="noStrike" dirty="0" err="1" smtClean="0">
                          <a:solidFill>
                            <a:srgbClr val="000000"/>
                          </a:solidFill>
                          <a:effectLst/>
                          <a:latin typeface="+mn-lt"/>
                        </a:rPr>
                        <a:t>ный</a:t>
                      </a:r>
                      <a:r>
                        <a:rPr lang="ru-RU" sz="1100" b="1" i="0" u="none" strike="noStrike" dirty="0" smtClean="0">
                          <a:solidFill>
                            <a:srgbClr val="000000"/>
                          </a:solidFill>
                          <a:effectLst/>
                          <a:latin typeface="+mn-lt"/>
                        </a:rPr>
                        <a:t> размер</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Запуск нажатием клавиши</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5073">
                <a:tc>
                  <a:txBody>
                    <a:bodyPr/>
                    <a:lstStyle/>
                    <a:p>
                      <a:pPr marL="0" algn="ctr" defTabSz="914400" rtl="0" eaLnBrk="1" fontAlgn="ctr" latinLnBrk="0" hangingPunct="1"/>
                      <a:r>
                        <a:rPr lang="ru-RU" sz="1000" b="1" i="1" u="none" strike="noStrike" kern="1200" dirty="0" smtClean="0">
                          <a:solidFill>
                            <a:srgbClr val="000000"/>
                          </a:solidFill>
                          <a:effectLst/>
                          <a:latin typeface="+mn-lt"/>
                          <a:ea typeface="+mn-ea"/>
                          <a:cs typeface="+mn-cs"/>
                        </a:rPr>
                        <a:t>70343</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KES-1RD</a:t>
                      </a:r>
                      <a:endParaRPr lang="en-US" sz="1000" b="1" i="1" u="none" strike="noStrike" dirty="0">
                        <a:solidFill>
                          <a:srgbClr val="000000"/>
                        </a:solidFill>
                        <a:effectLst/>
                        <a:latin typeface="+mn-lt"/>
                      </a:endParaRPr>
                    </a:p>
                  </a:txBody>
                  <a:tcPr marL="9525" marR="9525" marT="9525" marB="0" anchor="ctr"/>
                </a:tc>
                <a:tc>
                  <a:txBody>
                    <a:bodyPr/>
                    <a:lstStyle/>
                    <a:p>
                      <a:pPr algn="ctr" fontAlgn="ctr"/>
                      <a:r>
                        <a:rPr lang="ru-RU" sz="1000" b="1" i="1" u="none" strike="noStrike" dirty="0" smtClean="0">
                          <a:solidFill>
                            <a:srgbClr val="000000"/>
                          </a:solidFill>
                          <a:effectLst/>
                          <a:latin typeface="+mn-lt"/>
                        </a:rPr>
                        <a:t>2х1,5</a:t>
                      </a:r>
                      <a:r>
                        <a:rPr lang="en-US" sz="1000" b="1" i="1" u="none" strike="noStrike" dirty="0" err="1" smtClean="0">
                          <a:solidFill>
                            <a:srgbClr val="000000"/>
                          </a:solidFill>
                          <a:effectLst/>
                          <a:latin typeface="+mn-lt"/>
                        </a:rPr>
                        <a:t>VxAAA</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en-US" sz="1000" b="1" i="1" u="none" strike="noStrike" dirty="0" smtClean="0">
                          <a:solidFill>
                            <a:srgbClr val="000000"/>
                          </a:solidFill>
                          <a:effectLst/>
                          <a:latin typeface="+mn-lt"/>
                        </a:rPr>
                        <a:t>6</a:t>
                      </a:r>
                      <a:r>
                        <a:rPr lang="ru-RU" sz="1000" b="1" i="1" u="none" strike="noStrike" dirty="0" smtClean="0">
                          <a:solidFill>
                            <a:srgbClr val="000000"/>
                          </a:solidFill>
                          <a:effectLst/>
                          <a:latin typeface="+mn-lt"/>
                        </a:rPr>
                        <a:t>2х</a:t>
                      </a:r>
                      <a:r>
                        <a:rPr lang="en-US" sz="1000" b="1" i="1" u="none" strike="noStrike" dirty="0" smtClean="0">
                          <a:solidFill>
                            <a:srgbClr val="000000"/>
                          </a:solidFill>
                          <a:effectLst/>
                          <a:latin typeface="+mn-lt"/>
                        </a:rPr>
                        <a:t>3</a:t>
                      </a:r>
                      <a:r>
                        <a:rPr lang="ru-RU" sz="1000" b="1" i="1" u="none" strike="noStrike" dirty="0" smtClean="0">
                          <a:solidFill>
                            <a:srgbClr val="000000"/>
                          </a:solidFill>
                          <a:effectLst/>
                          <a:latin typeface="+mn-lt"/>
                        </a:rPr>
                        <a:t>2 мм</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5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1,8л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г/кг/фунт/унция</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 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ABS</a:t>
                      </a:r>
                      <a:r>
                        <a:rPr lang="ru-RU" sz="1000" b="1" i="1" u="none" strike="noStrike" dirty="0" smtClean="0">
                          <a:solidFill>
                            <a:srgbClr val="000000"/>
                          </a:solidFill>
                          <a:effectLst/>
                          <a:latin typeface="Arial"/>
                        </a:rPr>
                        <a:t> пластик</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красный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210х90х225</a:t>
                      </a:r>
                      <a:r>
                        <a:rPr lang="ru-RU" sz="1000" b="1" i="1" u="none" strike="noStrike" baseline="0" dirty="0" smtClean="0">
                          <a:solidFill>
                            <a:srgbClr val="000000"/>
                          </a:solidFill>
                          <a:effectLst/>
                          <a:latin typeface="Arial"/>
                        </a:rPr>
                        <a:t> </a:t>
                      </a:r>
                      <a:r>
                        <a:rPr lang="ru-RU" sz="1000" b="1" i="1" u="none" strike="noStrike" dirty="0" smtClean="0">
                          <a:solidFill>
                            <a:srgbClr val="000000"/>
                          </a:solidFill>
                          <a:effectLst/>
                          <a:latin typeface="Arial"/>
                        </a:rPr>
                        <a:t>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0,4</a:t>
                      </a:r>
                      <a:r>
                        <a:rPr lang="en-US" sz="1000" b="1" i="1" u="none" strike="noStrike" dirty="0" smtClean="0">
                          <a:solidFill>
                            <a:srgbClr val="000000"/>
                          </a:solidFill>
                          <a:effectLst/>
                          <a:latin typeface="Arial"/>
                        </a:rPr>
                        <a:t>5</a:t>
                      </a:r>
                      <a:r>
                        <a:rPr lang="ru-RU" sz="1000" b="1" i="1" u="none" strike="noStrike" dirty="0" smtClean="0">
                          <a:solidFill>
                            <a:srgbClr val="000000"/>
                          </a:solidFill>
                          <a:effectLst/>
                          <a:latin typeface="Arial"/>
                        </a:rPr>
                        <a:t>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16" name="TextBox 15"/>
          <p:cNvSpPr txBox="1"/>
          <p:nvPr/>
        </p:nvSpPr>
        <p:spPr>
          <a:xfrm>
            <a:off x="4142743" y="2018086"/>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31" name="Прямоугольник 30"/>
          <p:cNvSpPr/>
          <p:nvPr/>
        </p:nvSpPr>
        <p:spPr>
          <a:xfrm>
            <a:off x="567503" y="4959768"/>
            <a:ext cx="3779414" cy="369332"/>
          </a:xfrm>
          <a:prstGeom prst="rect">
            <a:avLst/>
          </a:prstGeom>
        </p:spPr>
        <p:txBody>
          <a:bodyPr wrap="square">
            <a:spAutoFit/>
          </a:bodyPr>
          <a:lstStyle/>
          <a:p>
            <a:r>
              <a:rPr lang="ru-RU" dirty="0">
                <a:solidFill>
                  <a:srgbClr val="006666"/>
                </a:solidFill>
                <a:latin typeface="EpsilonCTT" pitchFamily="2" charset="0"/>
              </a:rPr>
              <a:t>ТОЧНОСТЬ ИМЕЕТ ЗНАЧЕНИЕ!</a:t>
            </a:r>
          </a:p>
        </p:txBody>
      </p:sp>
      <p:pic>
        <p:nvPicPr>
          <p:cNvPr id="32" name="Рисунок 3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45719" y="1361040"/>
            <a:ext cx="3009305" cy="579129"/>
          </a:xfrm>
          <a:prstGeom prst="rect">
            <a:avLst/>
          </a:prstGeom>
        </p:spPr>
      </p:pic>
      <p:sp>
        <p:nvSpPr>
          <p:cNvPr id="7" name="Прямоугольник 6"/>
          <p:cNvSpPr/>
          <p:nvPr/>
        </p:nvSpPr>
        <p:spPr>
          <a:xfrm>
            <a:off x="4127447" y="2231041"/>
            <a:ext cx="6327577" cy="3108543"/>
          </a:xfrm>
          <a:prstGeom prst="rect">
            <a:avLst/>
          </a:prstGeom>
        </p:spPr>
        <p:txBody>
          <a:bodyPr wrap="square">
            <a:spAutoFit/>
          </a:bodyPr>
          <a:lstStyle/>
          <a:p>
            <a:r>
              <a:rPr lang="en-US" sz="1400" b="1" i="1" spc="50" dirty="0">
                <a:ln w="11430"/>
                <a:solidFill>
                  <a:srgbClr val="930D2D"/>
                </a:solidFill>
                <a:effectLst>
                  <a:outerShdw blurRad="38100" dist="38100" dir="2700000" algn="tl">
                    <a:srgbClr val="000000">
                      <a:alpha val="43137"/>
                    </a:srgbClr>
                  </a:outerShdw>
                </a:effectLst>
              </a:rPr>
              <a:t>GRUNHELM</a:t>
            </a:r>
            <a:r>
              <a:rPr lang="ru-RU" sz="1400" b="1" i="1" spc="50" dirty="0">
                <a:ln w="11430"/>
                <a:solidFill>
                  <a:srgbClr val="930D2D"/>
                </a:solidFill>
                <a:effectLst>
                  <a:outerShdw blurRad="38100" dist="38100" dir="2700000" algn="tl">
                    <a:srgbClr val="000000">
                      <a:alpha val="43137"/>
                    </a:srgbClr>
                  </a:outerShdw>
                </a:effectLst>
              </a:rPr>
              <a:t> </a:t>
            </a:r>
            <a:r>
              <a:rPr lang="en-US" sz="1400" b="1" i="1" spc="50" dirty="0">
                <a:ln w="11430"/>
                <a:solidFill>
                  <a:srgbClr val="930D2D"/>
                </a:solidFill>
                <a:effectLst>
                  <a:outerShdw blurRad="38100" dist="38100" dir="2700000" algn="tl">
                    <a:srgbClr val="000000">
                      <a:alpha val="43137"/>
                    </a:srgbClr>
                  </a:outerShdw>
                </a:effectLst>
              </a:rPr>
              <a:t>KES-1PR </a:t>
            </a:r>
            <a:r>
              <a:rPr lang="en-US" sz="1400" b="1" i="1" dirty="0">
                <a:solidFill>
                  <a:srgbClr val="4D4B4B"/>
                </a:solidFill>
              </a:rPr>
              <a:t>– </a:t>
            </a:r>
            <a:r>
              <a:rPr lang="ru-RU" sz="1400" b="1" i="1" dirty="0">
                <a:solidFill>
                  <a:srgbClr val="4D4B4B"/>
                </a:solidFill>
              </a:rPr>
              <a:t>сочетают </a:t>
            </a:r>
            <a:r>
              <a:rPr lang="ru-RU" sz="1400" b="1" i="1" dirty="0">
                <a:solidFill>
                  <a:srgbClr val="4D4B4B"/>
                </a:solidFill>
              </a:rPr>
              <a:t>в </a:t>
            </a:r>
            <a:r>
              <a:rPr lang="ru-RU" sz="1400" b="1" i="1" dirty="0">
                <a:solidFill>
                  <a:srgbClr val="4D4B4B"/>
                </a:solidFill>
              </a:rPr>
              <a:t>себе </a:t>
            </a:r>
            <a:r>
              <a:rPr lang="ru-RU" sz="1400" b="1" i="1" dirty="0">
                <a:solidFill>
                  <a:srgbClr val="4D4B4B"/>
                </a:solidFill>
              </a:rPr>
              <a:t>точный </a:t>
            </a:r>
            <a:r>
              <a:rPr lang="ru-RU" sz="1400" b="1" i="1" dirty="0">
                <a:solidFill>
                  <a:srgbClr val="4D4B4B"/>
                </a:solidFill>
              </a:rPr>
              <a:t>механизм </a:t>
            </a:r>
            <a:r>
              <a:rPr lang="ru-RU" sz="1400" b="1" i="1" dirty="0">
                <a:solidFill>
                  <a:srgbClr val="4D4B4B"/>
                </a:solidFill>
              </a:rPr>
              <a:t>и лаконичный дизайн, они </a:t>
            </a:r>
            <a:r>
              <a:rPr lang="ru-RU" sz="1400" b="1" i="1" dirty="0">
                <a:solidFill>
                  <a:srgbClr val="4D4B4B"/>
                </a:solidFill>
              </a:rPr>
              <a:t>станут </a:t>
            </a:r>
            <a:r>
              <a:rPr lang="ru-RU" sz="1400" b="1" i="1" dirty="0">
                <a:solidFill>
                  <a:srgbClr val="4D4B4B"/>
                </a:solidFill>
              </a:rPr>
              <a:t>надежным помощником в </a:t>
            </a:r>
            <a:r>
              <a:rPr lang="ru-RU" sz="1400" b="1" i="1" dirty="0">
                <a:solidFill>
                  <a:srgbClr val="4D4B4B"/>
                </a:solidFill>
              </a:rPr>
              <a:t>приготовлении, </a:t>
            </a:r>
            <a:r>
              <a:rPr lang="ru-RU" sz="1400" b="1" i="1" dirty="0">
                <a:solidFill>
                  <a:srgbClr val="4D4B4B"/>
                </a:solidFill>
              </a:rPr>
              <a:t>a также </a:t>
            </a:r>
            <a:r>
              <a:rPr lang="ru-RU" sz="1400" b="1" i="1" dirty="0">
                <a:solidFill>
                  <a:srgbClr val="4D4B4B"/>
                </a:solidFill>
              </a:rPr>
              <a:t>украсят интерьер </a:t>
            </a:r>
            <a:r>
              <a:rPr lang="ru-RU" sz="1400" b="1" i="1" dirty="0">
                <a:solidFill>
                  <a:srgbClr val="4D4B4B"/>
                </a:solidFill>
              </a:rPr>
              <a:t>вашей </a:t>
            </a:r>
            <a:r>
              <a:rPr lang="ru-RU" sz="1400" b="1" i="1" dirty="0">
                <a:solidFill>
                  <a:srgbClr val="4D4B4B"/>
                </a:solidFill>
              </a:rPr>
              <a:t>кухни. </a:t>
            </a:r>
          </a:p>
          <a:p>
            <a:r>
              <a:rPr lang="ru-RU" sz="1400" b="1" i="1" dirty="0">
                <a:solidFill>
                  <a:srgbClr val="4D4B4B"/>
                </a:solidFill>
              </a:rPr>
              <a:t>Сверхчувствительный датчик позволяет измерить продукты до 5 кг с точностью до 1 грамма. </a:t>
            </a:r>
            <a:endParaRPr lang="en-US" sz="1400" b="1" i="1" dirty="0">
              <a:solidFill>
                <a:srgbClr val="4D4B4B"/>
              </a:solidFill>
            </a:endParaRPr>
          </a:p>
          <a:p>
            <a:r>
              <a:rPr lang="ru-RU" sz="1400" b="1" i="1" dirty="0">
                <a:solidFill>
                  <a:srgbClr val="4D4B4B"/>
                </a:solidFill>
              </a:rPr>
              <a:t>Чаша выполнена из высококлассного пластика не обладающего собственным запахом, не впитывающего запахи продуктов. </a:t>
            </a:r>
            <a:endParaRPr lang="en-US" sz="1400" b="1" i="1" dirty="0">
              <a:solidFill>
                <a:srgbClr val="4D4B4B"/>
              </a:solidFill>
            </a:endParaRPr>
          </a:p>
          <a:p>
            <a:r>
              <a:rPr lang="ru-RU" sz="1400" b="1" i="1" dirty="0">
                <a:solidFill>
                  <a:srgbClr val="4D4B4B"/>
                </a:solidFill>
              </a:rPr>
              <a:t>Весы</a:t>
            </a:r>
            <a:r>
              <a:rPr lang="en-US" sz="1400" b="1" i="1" dirty="0">
                <a:solidFill>
                  <a:srgbClr val="4D4B4B"/>
                </a:solidFill>
              </a:rPr>
              <a:t> </a:t>
            </a:r>
            <a:r>
              <a:rPr lang="ru-RU" sz="1400" b="1" i="1" dirty="0">
                <a:solidFill>
                  <a:srgbClr val="4D4B4B"/>
                </a:solidFill>
              </a:rPr>
              <a:t>оснащены индикатором перегрузки — при превышении допустимой нагрузки на дисплее отображается символьное предупреждение. А функция </a:t>
            </a:r>
            <a:r>
              <a:rPr lang="ru-RU" sz="1400" b="1" i="1" dirty="0" err="1">
                <a:solidFill>
                  <a:srgbClr val="4D4B4B"/>
                </a:solidFill>
              </a:rPr>
              <a:t>тарокомпенсации</a:t>
            </a:r>
            <a:r>
              <a:rPr lang="ru-RU" sz="1400" b="1" i="1" dirty="0">
                <a:solidFill>
                  <a:srgbClr val="4D4B4B"/>
                </a:solidFill>
              </a:rPr>
              <a:t> повышает точность измерения кухонных весов, она позволяет не учитывать в результатах взвешивания массу посуды, в которой находятся продукты.</a:t>
            </a:r>
            <a:endParaRPr lang="en-US" sz="1400" b="1" i="1" dirty="0">
              <a:solidFill>
                <a:srgbClr val="4D4B4B"/>
              </a:solidFill>
            </a:endParaRPr>
          </a:p>
          <a:p>
            <a:r>
              <a:rPr lang="en-US" sz="1400" b="1" i="1" spc="50" dirty="0">
                <a:ln w="11430"/>
                <a:solidFill>
                  <a:srgbClr val="930D2D"/>
                </a:solidFill>
                <a:effectLst>
                  <a:outerShdw blurRad="38100" dist="38100" dir="2700000" algn="tl">
                    <a:srgbClr val="000000">
                      <a:alpha val="43137"/>
                    </a:srgbClr>
                  </a:outerShdw>
                </a:effectLst>
              </a:rPr>
              <a:t>GRUNHELM</a:t>
            </a:r>
            <a:r>
              <a:rPr lang="ru-RU" sz="1400" b="1" i="1" spc="50" dirty="0">
                <a:ln w="11430"/>
                <a:solidFill>
                  <a:srgbClr val="930D2D"/>
                </a:solidFill>
                <a:effectLst>
                  <a:outerShdw blurRad="38100" dist="38100" dir="2700000" algn="tl">
                    <a:srgbClr val="000000">
                      <a:alpha val="43137"/>
                    </a:srgbClr>
                  </a:outerShdw>
                </a:effectLst>
              </a:rPr>
              <a:t> </a:t>
            </a:r>
            <a:r>
              <a:rPr lang="en-US" sz="1400" b="1" i="1" spc="50" dirty="0">
                <a:ln w="11430"/>
                <a:solidFill>
                  <a:srgbClr val="930D2D"/>
                </a:solidFill>
                <a:effectLst>
                  <a:outerShdw blurRad="38100" dist="38100" dir="2700000" algn="tl">
                    <a:srgbClr val="000000">
                      <a:alpha val="43137"/>
                    </a:srgbClr>
                  </a:outerShdw>
                </a:effectLst>
              </a:rPr>
              <a:t>KES-1PR</a:t>
            </a:r>
            <a:r>
              <a:rPr lang="ru-RU" sz="1400" b="1" i="1" spc="50" dirty="0">
                <a:ln w="11430"/>
                <a:solidFill>
                  <a:srgbClr val="930D2D"/>
                </a:solidFill>
                <a:effectLst>
                  <a:outerShdw blurRad="38100" dist="38100" dir="2700000" algn="tl">
                    <a:srgbClr val="000000">
                      <a:alpha val="43137"/>
                    </a:srgbClr>
                  </a:outerShdw>
                </a:effectLst>
              </a:rPr>
              <a:t> </a:t>
            </a:r>
            <a:r>
              <a:rPr lang="ru-RU" sz="1400" b="1" i="1" dirty="0">
                <a:solidFill>
                  <a:srgbClr val="4D4B4B"/>
                </a:solidFill>
              </a:rPr>
              <a:t>обладает всеми необходимыми функциями для эффективной и продуктивной работы.</a:t>
            </a:r>
          </a:p>
        </p:txBody>
      </p:sp>
      <p:pic>
        <p:nvPicPr>
          <p:cNvPr id="2050" name="Picture 2" descr="D:\Users\Ilona\Documents\NetSpeakerphone\Received Files\Дизайнер Сергей\Весы 2.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60424" y="1940169"/>
            <a:ext cx="2771040" cy="264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576624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6" name="Заголовок 1"/>
          <p:cNvSpPr txBox="1">
            <a:spLocks/>
          </p:cNvSpPr>
          <p:nvPr/>
        </p:nvSpPr>
        <p:spPr>
          <a:xfrm>
            <a:off x="611543" y="929441"/>
            <a:ext cx="8782154" cy="656049"/>
          </a:xfrm>
          <a:prstGeom prst="rect">
            <a:avLst/>
          </a:prstGeom>
          <a:effectLst/>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uk-UA" sz="2400" b="1" spc="50" dirty="0" smtClean="0">
                <a:ln w="11430"/>
                <a:solidFill>
                  <a:srgbClr val="930D2D"/>
                </a:solidFill>
                <a:effectLst>
                  <a:outerShdw blurRad="38100" dist="38100" dir="2700000" algn="tl">
                    <a:srgbClr val="000000">
                      <a:alpha val="43137"/>
                    </a:srgbClr>
                  </a:outerShdw>
                </a:effectLst>
              </a:rPr>
              <a:t>ТОРГОВЫЕ ВЕСЫ</a:t>
            </a:r>
            <a:r>
              <a:rPr lang="en-US" sz="2400" b="1" spc="50" dirty="0" smtClean="0">
                <a:ln w="11430"/>
                <a:solidFill>
                  <a:srgbClr val="930D2D"/>
                </a:solidFill>
                <a:effectLst>
                  <a:outerShdw blurRad="38100" dist="38100" dir="2700000" algn="tl">
                    <a:srgbClr val="000000">
                      <a:alpha val="43137"/>
                    </a:srgbClr>
                  </a:outerShdw>
                </a:effectLst>
              </a:rPr>
              <a:t> GSC-051</a:t>
            </a:r>
            <a:endParaRPr lang="uk-UA" sz="2400" b="1" spc="50" dirty="0">
              <a:ln w="11430"/>
              <a:solidFill>
                <a:srgbClr val="930D2D"/>
              </a:solidFill>
              <a:effectLst>
                <a:outerShdw blurRad="38100" dist="38100" dir="2700000" algn="tl">
                  <a:srgbClr val="000000">
                    <a:alpha val="43137"/>
                  </a:srgbClr>
                </a:outerShdw>
              </a:effectLst>
            </a:endParaRPr>
          </a:p>
        </p:txBody>
      </p:sp>
      <p:sp>
        <p:nvSpPr>
          <p:cNvPr id="7" name="TextBox 6"/>
          <p:cNvSpPr txBox="1"/>
          <p:nvPr/>
        </p:nvSpPr>
        <p:spPr>
          <a:xfrm>
            <a:off x="257163" y="5616504"/>
            <a:ext cx="4745457" cy="276982"/>
          </a:xfrm>
          <a:prstGeom prst="rect">
            <a:avLst/>
          </a:prstGeom>
          <a:noFill/>
        </p:spPr>
        <p:txBody>
          <a:bodyPr wrap="square" rtlCol="0">
            <a:spAutoFit/>
          </a:bodyPr>
          <a:lstStyle/>
          <a:p>
            <a:r>
              <a:rPr lang="ru-RU" sz="1200" b="1" dirty="0">
                <a:solidFill>
                  <a:srgbClr val="FF0000"/>
                </a:solidFill>
                <a:latin typeface="Arial Black" pitchFamily="34" charset="0"/>
              </a:rPr>
              <a:t>ТЕХНИЧЕСКИЕ  ХАРАКТЕРИСТИКИ:</a:t>
            </a:r>
          </a:p>
        </p:txBody>
      </p:sp>
      <p:graphicFrame>
        <p:nvGraphicFramePr>
          <p:cNvPr id="8" name="Таблица 7"/>
          <p:cNvGraphicFramePr>
            <a:graphicFrameLocks noGrp="1"/>
          </p:cNvGraphicFramePr>
          <p:nvPr>
            <p:extLst/>
          </p:nvPr>
        </p:nvGraphicFramePr>
        <p:xfrm>
          <a:off x="112868" y="6055092"/>
          <a:ext cx="10374476" cy="1289501"/>
        </p:xfrm>
        <a:graphic>
          <a:graphicData uri="http://schemas.openxmlformats.org/drawingml/2006/table">
            <a:tbl>
              <a:tblPr>
                <a:tableStyleId>{616DA210-FB5B-4158-B5E0-FEB733F419BA}</a:tableStyleId>
              </a:tblPr>
              <a:tblGrid>
                <a:gridCol w="474421">
                  <a:extLst>
                    <a:ext uri="{9D8B030D-6E8A-4147-A177-3AD203B41FA5}">
                      <a16:colId xmlns:a16="http://schemas.microsoft.com/office/drawing/2014/main" val="20000"/>
                    </a:ext>
                  </a:extLst>
                </a:gridCol>
                <a:gridCol w="692344">
                  <a:extLst>
                    <a:ext uri="{9D8B030D-6E8A-4147-A177-3AD203B41FA5}">
                      <a16:colId xmlns:a16="http://schemas.microsoft.com/office/drawing/2014/main" val="20001"/>
                    </a:ext>
                  </a:extLst>
                </a:gridCol>
                <a:gridCol w="711389">
                  <a:extLst>
                    <a:ext uri="{9D8B030D-6E8A-4147-A177-3AD203B41FA5}">
                      <a16:colId xmlns:a16="http://schemas.microsoft.com/office/drawing/2014/main" val="20003"/>
                    </a:ext>
                  </a:extLst>
                </a:gridCol>
                <a:gridCol w="666849">
                  <a:extLst>
                    <a:ext uri="{9D8B030D-6E8A-4147-A177-3AD203B41FA5}">
                      <a16:colId xmlns:a16="http://schemas.microsoft.com/office/drawing/2014/main" val="20004"/>
                    </a:ext>
                  </a:extLst>
                </a:gridCol>
                <a:gridCol w="638270">
                  <a:extLst>
                    <a:ext uri="{9D8B030D-6E8A-4147-A177-3AD203B41FA5}">
                      <a16:colId xmlns:a16="http://schemas.microsoft.com/office/drawing/2014/main" val="20005"/>
                    </a:ext>
                  </a:extLst>
                </a:gridCol>
                <a:gridCol w="1117934">
                  <a:extLst>
                    <a:ext uri="{9D8B030D-6E8A-4147-A177-3AD203B41FA5}">
                      <a16:colId xmlns:a16="http://schemas.microsoft.com/office/drawing/2014/main" val="20006"/>
                    </a:ext>
                  </a:extLst>
                </a:gridCol>
                <a:gridCol w="844507">
                  <a:extLst>
                    <a:ext uri="{9D8B030D-6E8A-4147-A177-3AD203B41FA5}">
                      <a16:colId xmlns:a16="http://schemas.microsoft.com/office/drawing/2014/main" val="20007"/>
                    </a:ext>
                  </a:extLst>
                </a:gridCol>
                <a:gridCol w="805376">
                  <a:extLst>
                    <a:ext uri="{9D8B030D-6E8A-4147-A177-3AD203B41FA5}">
                      <a16:colId xmlns:a16="http://schemas.microsoft.com/office/drawing/2014/main" val="20008"/>
                    </a:ext>
                  </a:extLst>
                </a:gridCol>
                <a:gridCol w="843987">
                  <a:extLst>
                    <a:ext uri="{9D8B030D-6E8A-4147-A177-3AD203B41FA5}">
                      <a16:colId xmlns:a16="http://schemas.microsoft.com/office/drawing/2014/main" val="1354904623"/>
                    </a:ext>
                  </a:extLst>
                </a:gridCol>
                <a:gridCol w="1084122">
                  <a:extLst>
                    <a:ext uri="{9D8B030D-6E8A-4147-A177-3AD203B41FA5}">
                      <a16:colId xmlns:a16="http://schemas.microsoft.com/office/drawing/2014/main" val="3660019557"/>
                    </a:ext>
                  </a:extLst>
                </a:gridCol>
                <a:gridCol w="974100">
                  <a:extLst>
                    <a:ext uri="{9D8B030D-6E8A-4147-A177-3AD203B41FA5}">
                      <a16:colId xmlns:a16="http://schemas.microsoft.com/office/drawing/2014/main" val="3403873771"/>
                    </a:ext>
                  </a:extLst>
                </a:gridCol>
                <a:gridCol w="1009522">
                  <a:extLst>
                    <a:ext uri="{9D8B030D-6E8A-4147-A177-3AD203B41FA5}">
                      <a16:colId xmlns:a16="http://schemas.microsoft.com/office/drawing/2014/main" val="20011"/>
                    </a:ext>
                  </a:extLst>
                </a:gridCol>
                <a:gridCol w="511655">
                  <a:extLst>
                    <a:ext uri="{9D8B030D-6E8A-4147-A177-3AD203B41FA5}">
                      <a16:colId xmlns:a16="http://schemas.microsoft.com/office/drawing/2014/main" val="20012"/>
                    </a:ext>
                  </a:extLst>
                </a:gridCol>
              </a:tblGrid>
              <a:tr h="670790">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8" marR="9148" marT="9148"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8" marR="9148" marT="9148"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8" marR="9148" marT="9148"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8" marR="9148" marT="9148"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Цена деления</a:t>
                      </a:r>
                      <a:endParaRPr lang="ru-RU" sz="1100" b="1" i="0" u="none" strike="noStrike" dirty="0">
                        <a:solidFill>
                          <a:srgbClr val="000000"/>
                        </a:solidFill>
                        <a:effectLst/>
                        <a:latin typeface="Calibri"/>
                      </a:endParaRPr>
                    </a:p>
                  </a:txBody>
                  <a:tcPr marL="9148" marR="9148" marT="9148"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Максимальный вес взвешивания</a:t>
                      </a:r>
                      <a:endParaRPr lang="ru-RU" sz="1100" b="1" i="0" u="none" strike="noStrike" dirty="0">
                        <a:solidFill>
                          <a:srgbClr val="000000"/>
                        </a:solidFill>
                        <a:effectLst/>
                        <a:latin typeface="Calibri"/>
                      </a:endParaRPr>
                    </a:p>
                  </a:txBody>
                  <a:tcPr marL="9148" marR="9148" marT="9148"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Аккумулятор</a:t>
                      </a:r>
                      <a:endParaRPr lang="ru-RU" sz="1100" b="1" i="0" u="none" strike="noStrike" dirty="0">
                        <a:solidFill>
                          <a:srgbClr val="000000"/>
                        </a:solidFill>
                        <a:effectLst/>
                        <a:latin typeface="+mn-lt"/>
                      </a:endParaRPr>
                    </a:p>
                  </a:txBody>
                  <a:tcPr marL="9148" marR="9148" marT="9148"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mn-lt"/>
                        </a:rPr>
                        <a:t>Время автономной работы</a:t>
                      </a:r>
                    </a:p>
                  </a:txBody>
                  <a:tcPr marL="9148" marR="9148" marT="9148"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kern="1200" dirty="0" smtClean="0">
                          <a:solidFill>
                            <a:srgbClr val="000000"/>
                          </a:solidFill>
                          <a:effectLst/>
                          <a:latin typeface="+mn-lt"/>
                          <a:ea typeface="+mn-ea"/>
                          <a:cs typeface="+mn-cs"/>
                        </a:rPr>
                        <a:t>Размеры платформы</a:t>
                      </a:r>
                    </a:p>
                  </a:txBody>
                  <a:tcPr marL="9148" marR="9148" marT="9148"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kern="1200" dirty="0" smtClean="0">
                          <a:solidFill>
                            <a:srgbClr val="000000"/>
                          </a:solidFill>
                          <a:effectLst/>
                          <a:latin typeface="+mn-lt"/>
                          <a:ea typeface="+mn-ea"/>
                          <a:cs typeface="+mn-cs"/>
                        </a:rPr>
                        <a:t>Дисплей для отображения цены товара</a:t>
                      </a:r>
                    </a:p>
                  </a:txBody>
                  <a:tcPr marL="9148" marR="9148" marT="9148"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kern="1200" dirty="0" smtClean="0">
                          <a:solidFill>
                            <a:srgbClr val="000000"/>
                          </a:solidFill>
                          <a:effectLst/>
                          <a:latin typeface="+mn-lt"/>
                          <a:ea typeface="+mn-ea"/>
                          <a:cs typeface="+mn-cs"/>
                        </a:rPr>
                        <a:t>Дисплей для отображения общей цены</a:t>
                      </a:r>
                    </a:p>
                  </a:txBody>
                  <a:tcPr marL="9148" marR="9148" marT="9148"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kern="1200" dirty="0" smtClean="0">
                          <a:solidFill>
                            <a:srgbClr val="000000"/>
                          </a:solidFill>
                          <a:effectLst/>
                          <a:latin typeface="+mn-lt"/>
                          <a:ea typeface="+mn-ea"/>
                          <a:cs typeface="+mn-cs"/>
                        </a:rPr>
                        <a:t>Габаритный размер упаковки</a:t>
                      </a:r>
                      <a:endParaRPr lang="ru-RU" sz="1100" b="1" i="0" u="none" strike="noStrike" kern="1200" dirty="0">
                        <a:solidFill>
                          <a:srgbClr val="000000"/>
                        </a:solidFill>
                        <a:effectLst/>
                        <a:latin typeface="+mn-lt"/>
                        <a:ea typeface="+mn-ea"/>
                        <a:cs typeface="+mn-cs"/>
                      </a:endParaRPr>
                    </a:p>
                  </a:txBody>
                  <a:tcPr marL="9148" marR="9148" marT="9148"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 ,кг </a:t>
                      </a:r>
                    </a:p>
                    <a:p>
                      <a:pPr algn="ctr" fontAlgn="ctr"/>
                      <a:r>
                        <a:rPr lang="ru-RU" sz="1100" b="1" i="0" u="none" strike="noStrike" dirty="0" smtClean="0">
                          <a:solidFill>
                            <a:srgbClr val="000000"/>
                          </a:solidFill>
                          <a:effectLst/>
                          <a:latin typeface="+mn-lt"/>
                        </a:rPr>
                        <a:t> нетто/ брутто</a:t>
                      </a:r>
                      <a:endParaRPr lang="ru-RU" sz="1100" b="1" i="0" u="none" strike="noStrike" dirty="0">
                        <a:solidFill>
                          <a:srgbClr val="000000"/>
                        </a:solidFill>
                        <a:effectLst/>
                        <a:latin typeface="Calibri"/>
                      </a:endParaRPr>
                    </a:p>
                  </a:txBody>
                  <a:tcPr marL="9148" marR="9148" marT="9148" marB="0" anchor="ctr">
                    <a:solidFill>
                      <a:schemeClr val="bg1">
                        <a:lumMod val="95000"/>
                      </a:schemeClr>
                    </a:solidFill>
                  </a:tcPr>
                </a:tc>
                <a:extLst>
                  <a:ext uri="{0D108BD9-81ED-4DB2-BD59-A6C34878D82A}">
                    <a16:rowId xmlns:a16="http://schemas.microsoft.com/office/drawing/2014/main" val="10000"/>
                  </a:ext>
                </a:extLst>
              </a:tr>
              <a:tr h="618711">
                <a:tc>
                  <a:txBody>
                    <a:bodyPr/>
                    <a:lstStyle/>
                    <a:p>
                      <a:pPr marL="0" algn="ctr" defTabSz="914400" rtl="0" eaLnBrk="1" fontAlgn="ctr" latinLnBrk="0" hangingPunct="1"/>
                      <a:r>
                        <a:rPr lang="ru-RU" sz="1000" b="1" i="1" u="none" strike="noStrike" kern="1200" dirty="0" smtClean="0">
                          <a:solidFill>
                            <a:srgbClr val="000000"/>
                          </a:solidFill>
                          <a:effectLst/>
                          <a:latin typeface="+mn-lt"/>
                          <a:ea typeface="+mn-ea"/>
                          <a:cs typeface="+mn-cs"/>
                        </a:rPr>
                        <a:t>89530</a:t>
                      </a:r>
                      <a:endParaRPr lang="ru-RU" sz="1000" b="1" i="1" u="none" strike="noStrike" kern="1200" dirty="0">
                        <a:solidFill>
                          <a:srgbClr val="000000"/>
                        </a:solidFill>
                        <a:effectLst/>
                        <a:latin typeface="+mn-lt"/>
                        <a:ea typeface="+mn-ea"/>
                        <a:cs typeface="+mn-cs"/>
                      </a:endParaRPr>
                    </a:p>
                  </a:txBody>
                  <a:tcPr marL="9524" marR="9524" marT="9524"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000" b="1" dirty="0" smtClean="0">
                          <a:solidFill>
                            <a:srgbClr val="006666"/>
                          </a:solidFill>
                          <a:latin typeface="Arial Black" pitchFamily="34" charset="0"/>
                          <a:cs typeface="Arial" pitchFamily="34" charset="0"/>
                        </a:rPr>
                        <a:t>GSC-051</a:t>
                      </a:r>
                      <a:endParaRPr lang="uk-UA" sz="1000" b="1" dirty="0" smtClean="0">
                        <a:solidFill>
                          <a:srgbClr val="006666"/>
                        </a:solidFill>
                        <a:latin typeface="Arial Black" pitchFamily="34" charset="0"/>
                        <a:cs typeface="Arial" pitchFamily="34" charset="0"/>
                      </a:endParaRPr>
                    </a:p>
                  </a:txBody>
                  <a:tcPr marL="9524" marR="9524" marT="9524" marB="0" anchor="ctr"/>
                </a:tc>
                <a:tc>
                  <a:txBody>
                    <a:bodyPr/>
                    <a:lstStyle/>
                    <a:p>
                      <a:pPr algn="ctr" fontAlgn="b"/>
                      <a:r>
                        <a:rPr lang="ru-RU" sz="1000" b="1" i="1" u="none" strike="noStrike" dirty="0" smtClean="0">
                          <a:solidFill>
                            <a:srgbClr val="000000"/>
                          </a:solidFill>
                          <a:effectLst/>
                          <a:latin typeface="+mn-lt"/>
                        </a:rPr>
                        <a:t> 220 - 240 В</a:t>
                      </a:r>
                      <a:endParaRPr lang="ru-RU" sz="1000" b="1" i="1" u="none" strike="noStrike" dirty="0">
                        <a:solidFill>
                          <a:srgbClr val="000000"/>
                        </a:solidFill>
                        <a:effectLst/>
                        <a:latin typeface="+mn-lt"/>
                      </a:endParaRPr>
                    </a:p>
                  </a:txBody>
                  <a:tcPr marL="9148" marR="9148" marT="9148"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 Гц</a:t>
                      </a:r>
                      <a:endParaRPr lang="ru-RU" sz="1000" b="1" i="1" u="none" strike="noStrike" dirty="0">
                        <a:solidFill>
                          <a:srgbClr val="000000"/>
                        </a:solidFill>
                        <a:effectLst/>
                        <a:latin typeface="Arial"/>
                      </a:endParaRPr>
                    </a:p>
                  </a:txBody>
                  <a:tcPr marL="9148" marR="9148" marT="91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baseline="0" dirty="0" smtClean="0">
                          <a:solidFill>
                            <a:srgbClr val="000000"/>
                          </a:solidFill>
                          <a:effectLst/>
                          <a:latin typeface="Arial"/>
                        </a:rPr>
                        <a:t>5 г</a:t>
                      </a:r>
                      <a:endParaRPr lang="ru-RU" sz="1000" b="1" i="1" u="none" strike="noStrike" dirty="0">
                        <a:solidFill>
                          <a:srgbClr val="000000"/>
                        </a:solidFill>
                        <a:effectLst/>
                        <a:latin typeface="Arial"/>
                      </a:endParaRPr>
                    </a:p>
                  </a:txBody>
                  <a:tcPr marL="9148" marR="9148" marT="91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50 кг</a:t>
                      </a:r>
                      <a:endParaRPr lang="ru-RU" sz="1000" b="1" i="1" u="none" strike="noStrike" dirty="0">
                        <a:solidFill>
                          <a:srgbClr val="000000"/>
                        </a:solidFill>
                        <a:effectLst/>
                        <a:latin typeface="Arial"/>
                      </a:endParaRPr>
                    </a:p>
                  </a:txBody>
                  <a:tcPr marL="9148" marR="9148" marT="91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 6 В / 5 </a:t>
                      </a:r>
                      <a:r>
                        <a:rPr lang="ru-RU" sz="1000" b="1" i="1" u="none" strike="noStrike" dirty="0" err="1" smtClean="0">
                          <a:solidFill>
                            <a:srgbClr val="000000"/>
                          </a:solidFill>
                          <a:effectLst/>
                          <a:latin typeface="Arial"/>
                        </a:rPr>
                        <a:t>Ач</a:t>
                      </a:r>
                      <a:endParaRPr lang="ru-RU" sz="1000" b="1" i="1" u="none" strike="noStrike" dirty="0">
                        <a:solidFill>
                          <a:srgbClr val="000000"/>
                        </a:solidFill>
                        <a:effectLst/>
                        <a:latin typeface="Arial"/>
                      </a:endParaRPr>
                    </a:p>
                  </a:txBody>
                  <a:tcPr marL="9148" marR="9148" marT="91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до 100</a:t>
                      </a:r>
                      <a:r>
                        <a:rPr lang="ru-RU" sz="1000" b="1" i="1" u="none" strike="noStrike" baseline="0" dirty="0" smtClean="0">
                          <a:solidFill>
                            <a:srgbClr val="000000"/>
                          </a:solidFill>
                          <a:effectLst/>
                          <a:latin typeface="Arial"/>
                        </a:rPr>
                        <a:t> часов</a:t>
                      </a:r>
                      <a:endParaRPr lang="ru-RU" sz="1000" b="1" i="1" u="none" strike="noStrike" dirty="0">
                        <a:solidFill>
                          <a:srgbClr val="000000"/>
                        </a:solidFill>
                        <a:effectLst/>
                        <a:latin typeface="Arial"/>
                      </a:endParaRPr>
                    </a:p>
                  </a:txBody>
                  <a:tcPr marL="9148" marR="9148" marT="91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230х340 мм</a:t>
                      </a:r>
                      <a:endParaRPr lang="ru-RU" sz="1000" b="1" i="1" u="none" strike="noStrike" dirty="0">
                        <a:solidFill>
                          <a:srgbClr val="000000"/>
                        </a:solidFill>
                        <a:effectLst/>
                        <a:latin typeface="Arial"/>
                      </a:endParaRPr>
                    </a:p>
                  </a:txBody>
                  <a:tcPr marL="9148" marR="9148" marT="91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5 символов</a:t>
                      </a:r>
                      <a:endParaRPr lang="ru-RU" sz="1000" b="1" i="1" u="none" strike="noStrike" dirty="0">
                        <a:solidFill>
                          <a:srgbClr val="000000"/>
                        </a:solidFill>
                        <a:effectLst/>
                        <a:latin typeface="Arial"/>
                      </a:endParaRPr>
                    </a:p>
                  </a:txBody>
                  <a:tcPr marL="9148" marR="9148" marT="91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ru-RU" sz="1000" b="1" i="1" u="none" strike="noStrike" kern="1200" dirty="0" smtClean="0">
                          <a:solidFill>
                            <a:srgbClr val="000000"/>
                          </a:solidFill>
                          <a:effectLst/>
                          <a:latin typeface="Arial"/>
                          <a:ea typeface="+mn-ea"/>
                          <a:cs typeface="+mn-cs"/>
                        </a:rPr>
                        <a:t>6 символов</a:t>
                      </a:r>
                      <a:endParaRPr lang="ru-RU" sz="1000" b="1" i="1" u="none" strike="noStrike" kern="1200" dirty="0">
                        <a:solidFill>
                          <a:srgbClr val="000000"/>
                        </a:solidFill>
                        <a:effectLst/>
                        <a:latin typeface="Arial"/>
                        <a:ea typeface="+mn-ea"/>
                        <a:cs typeface="+mn-cs"/>
                      </a:endParaRPr>
                    </a:p>
                  </a:txBody>
                  <a:tcPr marL="9148" marR="9148" marT="91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kern="1200" dirty="0" smtClean="0">
                          <a:solidFill>
                            <a:srgbClr val="000000"/>
                          </a:solidFill>
                          <a:effectLst/>
                          <a:latin typeface="+mn-lt"/>
                          <a:ea typeface="+mn-ea"/>
                          <a:cs typeface="+mn-cs"/>
                        </a:rPr>
                        <a:t>370х134х361 мм</a:t>
                      </a:r>
                      <a:endParaRPr lang="ru-RU" sz="1100" b="1" i="0" u="none" strike="noStrike" kern="1200" dirty="0">
                        <a:solidFill>
                          <a:srgbClr val="000000"/>
                        </a:solidFill>
                        <a:effectLst/>
                        <a:latin typeface="+mn-lt"/>
                        <a:ea typeface="+mn-ea"/>
                        <a:cs typeface="+mn-cs"/>
                      </a:endParaRPr>
                    </a:p>
                  </a:txBody>
                  <a:tcPr marL="9148" marR="9148" marT="91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uk-UA" sz="1000" b="1" i="1" u="none" strike="noStrike" dirty="0" smtClean="0">
                          <a:solidFill>
                            <a:srgbClr val="000000"/>
                          </a:solidFill>
                          <a:effectLst/>
                          <a:latin typeface="Arial"/>
                        </a:rPr>
                        <a:t>3,0 кг / 3,5 кг</a:t>
                      </a:r>
                      <a:endParaRPr lang="ru-RU" sz="1000" b="1" i="1" u="none" strike="noStrike" dirty="0" smtClean="0">
                        <a:solidFill>
                          <a:srgbClr val="000000"/>
                        </a:solidFill>
                        <a:effectLst/>
                        <a:latin typeface="Arial"/>
                      </a:endParaRPr>
                    </a:p>
                  </a:txBody>
                  <a:tcPr marL="9148" marR="9148" marT="9148"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12" name="TextBox 11"/>
          <p:cNvSpPr txBox="1"/>
          <p:nvPr/>
        </p:nvSpPr>
        <p:spPr>
          <a:xfrm>
            <a:off x="4142820" y="1889629"/>
            <a:ext cx="4745457" cy="276982"/>
          </a:xfrm>
          <a:prstGeom prst="rect">
            <a:avLst/>
          </a:prstGeom>
          <a:noFill/>
        </p:spPr>
        <p:txBody>
          <a:bodyPr wrap="square" rtlCol="0">
            <a:spAutoFit/>
          </a:bodyPr>
          <a:lstStyle/>
          <a:p>
            <a:r>
              <a:rPr lang="ru-RU" sz="1200" b="1" dirty="0">
                <a:solidFill>
                  <a:srgbClr val="FF0000"/>
                </a:solidFill>
                <a:latin typeface="Arial Black" pitchFamily="34" charset="0"/>
              </a:rPr>
              <a:t>НАЗНАЧЕНИЕ</a:t>
            </a:r>
          </a:p>
        </p:txBody>
      </p:sp>
      <p:sp>
        <p:nvSpPr>
          <p:cNvPr id="13" name="Прямоугольник 12"/>
          <p:cNvSpPr/>
          <p:nvPr/>
        </p:nvSpPr>
        <p:spPr>
          <a:xfrm>
            <a:off x="284562" y="5131884"/>
            <a:ext cx="3779182" cy="369387"/>
          </a:xfrm>
          <a:prstGeom prst="rect">
            <a:avLst/>
          </a:prstGeom>
        </p:spPr>
        <p:txBody>
          <a:bodyPr wrap="square">
            <a:spAutoFit/>
          </a:bodyPr>
          <a:lstStyle/>
          <a:p>
            <a:r>
              <a:rPr lang="ru-RU" dirty="0">
                <a:solidFill>
                  <a:srgbClr val="006666"/>
                </a:solidFill>
                <a:latin typeface="EpsilonCTT" pitchFamily="2" charset="0"/>
              </a:rPr>
              <a:t>ТОЧНОСТЬ ИМЕЕТ ЗНАЧЕНИЕ! </a:t>
            </a:r>
          </a:p>
        </p:txBody>
      </p:sp>
      <p:sp>
        <p:nvSpPr>
          <p:cNvPr id="27" name="Прямоугольник 26"/>
          <p:cNvSpPr/>
          <p:nvPr/>
        </p:nvSpPr>
        <p:spPr>
          <a:xfrm>
            <a:off x="720297" y="4643798"/>
            <a:ext cx="184719" cy="369309"/>
          </a:xfrm>
          <a:prstGeom prst="rect">
            <a:avLst/>
          </a:prstGeom>
        </p:spPr>
        <p:txBody>
          <a:bodyPr wrap="none">
            <a:spAutoFit/>
          </a:bodyPr>
          <a:lstStyle/>
          <a:p>
            <a:pPr algn="ctr" fontAlgn="ctr"/>
            <a:endParaRPr lang="en-US" b="1" i="1" dirty="0"/>
          </a:p>
        </p:txBody>
      </p:sp>
      <p:sp>
        <p:nvSpPr>
          <p:cNvPr id="28" name="Прямоугольник 27"/>
          <p:cNvSpPr/>
          <p:nvPr/>
        </p:nvSpPr>
        <p:spPr>
          <a:xfrm>
            <a:off x="4142819" y="2103820"/>
            <a:ext cx="6538196" cy="276982"/>
          </a:xfrm>
          <a:prstGeom prst="rect">
            <a:avLst/>
          </a:prstGeom>
        </p:spPr>
        <p:txBody>
          <a:bodyPr wrap="square">
            <a:spAutoFit/>
          </a:bodyPr>
          <a:lstStyle/>
          <a:p>
            <a:endParaRPr lang="ru-RU" sz="1200" b="1" i="1" dirty="0"/>
          </a:p>
        </p:txBody>
      </p:sp>
      <p:sp>
        <p:nvSpPr>
          <p:cNvPr id="29" name="Прямоугольник 28"/>
          <p:cNvSpPr/>
          <p:nvPr/>
        </p:nvSpPr>
        <p:spPr>
          <a:xfrm>
            <a:off x="3875880" y="5193132"/>
            <a:ext cx="6611462" cy="369387"/>
          </a:xfrm>
          <a:prstGeom prst="rect">
            <a:avLst/>
          </a:prstGeom>
        </p:spPr>
        <p:txBody>
          <a:bodyPr wrap="square">
            <a:spAutoFit/>
          </a:bodyPr>
          <a:lstStyle/>
          <a:p>
            <a:endParaRPr lang="ru-RU" dirty="0"/>
          </a:p>
        </p:txBody>
      </p:sp>
      <p:sp>
        <p:nvSpPr>
          <p:cNvPr id="15" name="TextBox 14"/>
          <p:cNvSpPr txBox="1"/>
          <p:nvPr/>
        </p:nvSpPr>
        <p:spPr>
          <a:xfrm>
            <a:off x="4142818" y="2067295"/>
            <a:ext cx="6335089" cy="2585323"/>
          </a:xfrm>
          <a:prstGeom prst="rect">
            <a:avLst/>
          </a:prstGeom>
          <a:noFill/>
        </p:spPr>
        <p:txBody>
          <a:bodyPr wrap="square" rtlCol="0">
            <a:spAutoFit/>
          </a:bodyPr>
          <a:lstStyle/>
          <a:p>
            <a:r>
              <a:rPr lang="ru-RU" sz="1100" b="1" i="1" dirty="0">
                <a:solidFill>
                  <a:srgbClr val="4D4B4B"/>
                </a:solidFill>
              </a:rPr>
              <a:t>Весы электронные, торговые </a:t>
            </a:r>
            <a:r>
              <a:rPr lang="en-US" sz="1100" b="1" i="1" dirty="0">
                <a:solidFill>
                  <a:srgbClr val="4D4B4B"/>
                </a:solidFill>
              </a:rPr>
              <a:t>GRUNHELM </a:t>
            </a:r>
            <a:r>
              <a:rPr lang="ru-RU" sz="1100" b="1" i="1" dirty="0">
                <a:solidFill>
                  <a:srgbClr val="4D4B4B"/>
                </a:solidFill>
              </a:rPr>
              <a:t>с калькулятором –</a:t>
            </a:r>
            <a:r>
              <a:rPr lang="en-US" sz="1100" b="1" i="1" dirty="0">
                <a:solidFill>
                  <a:srgbClr val="4D4B4B"/>
                </a:solidFill>
              </a:rPr>
              <a:t> </a:t>
            </a:r>
            <a:r>
              <a:rPr lang="ru-RU" sz="1100" b="1" i="1" dirty="0">
                <a:solidFill>
                  <a:srgbClr val="4D4B4B"/>
                </a:solidFill>
              </a:rPr>
              <a:t>предназначены для взвешивания</a:t>
            </a:r>
            <a:r>
              <a:rPr lang="en-US" sz="1100" b="1" i="1" dirty="0">
                <a:solidFill>
                  <a:srgbClr val="4D4B4B"/>
                </a:solidFill>
              </a:rPr>
              <a:t> </a:t>
            </a:r>
            <a:r>
              <a:rPr lang="ru-RU" sz="1100" b="1" i="1" dirty="0">
                <a:solidFill>
                  <a:srgbClr val="4D4B4B"/>
                </a:solidFill>
              </a:rPr>
              <a:t>различных грузов при торговых, учетных и технологических операциях, а также для фасовки и</a:t>
            </a:r>
            <a:r>
              <a:rPr lang="en-US" sz="1100" b="1" i="1" dirty="0">
                <a:solidFill>
                  <a:srgbClr val="4D4B4B"/>
                </a:solidFill>
              </a:rPr>
              <a:t> </a:t>
            </a:r>
            <a:r>
              <a:rPr lang="ru-RU" sz="1100" b="1" i="1" dirty="0">
                <a:solidFill>
                  <a:srgbClr val="4D4B4B"/>
                </a:solidFill>
              </a:rPr>
              <a:t>расчета стоимости товара на предприятиях</a:t>
            </a:r>
            <a:r>
              <a:rPr lang="en-US" sz="1100" b="1" i="1" dirty="0">
                <a:solidFill>
                  <a:srgbClr val="4D4B4B"/>
                </a:solidFill>
              </a:rPr>
              <a:t> </a:t>
            </a:r>
            <a:r>
              <a:rPr lang="ru-RU" sz="1100" b="1" i="1" dirty="0">
                <a:solidFill>
                  <a:srgbClr val="4D4B4B"/>
                </a:solidFill>
              </a:rPr>
              <a:t>торговли и общественного питания. Корпус весов изготовлен из пластика, платформа сделана из нержавеющей стали. </a:t>
            </a:r>
          </a:p>
          <a:p>
            <a:endParaRPr lang="ru-RU" sz="1200" b="1" dirty="0">
              <a:solidFill>
                <a:srgbClr val="FF0000"/>
              </a:solidFill>
              <a:latin typeface="Arial Black" pitchFamily="34" charset="0"/>
            </a:endParaRPr>
          </a:p>
          <a:p>
            <a:r>
              <a:rPr lang="ru-RU" sz="1200" b="1" dirty="0">
                <a:solidFill>
                  <a:srgbClr val="FF0000"/>
                </a:solidFill>
                <a:latin typeface="Arial Black" pitchFamily="34" charset="0"/>
              </a:rPr>
              <a:t>ПРЕИМУЩЕСТВА</a:t>
            </a:r>
          </a:p>
          <a:p>
            <a:r>
              <a:rPr lang="ru-RU" sz="1100" b="1" i="1" dirty="0">
                <a:solidFill>
                  <a:srgbClr val="4D4B4B"/>
                </a:solidFill>
              </a:rPr>
              <a:t>Под съемной платформой находится индикатор уровня. Высота ножек весов регулируется.</a:t>
            </a:r>
          </a:p>
          <a:p>
            <a:r>
              <a:rPr lang="ru-RU" sz="1100" b="1" i="1" dirty="0">
                <a:solidFill>
                  <a:srgbClr val="4D4B4B"/>
                </a:solidFill>
              </a:rPr>
              <a:t>Весы работ</a:t>
            </a:r>
            <a:r>
              <a:rPr lang="uk-UA" sz="1100" b="1" i="1" dirty="0" err="1">
                <a:solidFill>
                  <a:srgbClr val="4D4B4B"/>
                </a:solidFill>
              </a:rPr>
              <a:t>ают</a:t>
            </a:r>
            <a:r>
              <a:rPr lang="uk-UA" sz="1100" b="1" i="1" dirty="0">
                <a:solidFill>
                  <a:srgbClr val="4D4B4B"/>
                </a:solidFill>
              </a:rPr>
              <a:t> </a:t>
            </a:r>
            <a:r>
              <a:rPr lang="ru-RU" sz="1100" b="1" i="1" dirty="0">
                <a:solidFill>
                  <a:srgbClr val="4D4B4B"/>
                </a:solidFill>
              </a:rPr>
              <a:t>от сети 220 В или от встроенного аккумулятора, без электричества могут работать около 100 часов. </a:t>
            </a:r>
          </a:p>
          <a:p>
            <a:r>
              <a:rPr lang="ru-RU" sz="1100" b="1" i="1" dirty="0">
                <a:solidFill>
                  <a:srgbClr val="4D4B4B"/>
                </a:solidFill>
              </a:rPr>
              <a:t>Жидкокристаллический дисплей с подсветкой двухсторонний, подсветка регулируется.</a:t>
            </a:r>
          </a:p>
          <a:p>
            <a:r>
              <a:rPr lang="ru-RU" sz="1100" b="1" i="1" dirty="0">
                <a:solidFill>
                  <a:srgbClr val="4D4B4B"/>
                </a:solidFill>
              </a:rPr>
              <a:t>На дисплее отображается уровень заряда батареи.  Когда весы находятся в режиме</a:t>
            </a:r>
          </a:p>
          <a:p>
            <a:r>
              <a:rPr lang="ru-RU" sz="1100" b="1" i="1" dirty="0">
                <a:solidFill>
                  <a:srgbClr val="4D4B4B"/>
                </a:solidFill>
              </a:rPr>
              <a:t>бездействия они автоматически входят в режим низкого потребления энергии.</a:t>
            </a:r>
            <a:br>
              <a:rPr lang="ru-RU" sz="1100" b="1" i="1" dirty="0">
                <a:solidFill>
                  <a:srgbClr val="4D4B4B"/>
                </a:solidFill>
              </a:rPr>
            </a:br>
            <a:r>
              <a:rPr lang="ru-RU" sz="1400" b="1" i="1" dirty="0">
                <a:solidFill>
                  <a:srgbClr val="4D4B4B"/>
                </a:solidFill>
              </a:rPr>
              <a:t/>
            </a:r>
            <a:br>
              <a:rPr lang="ru-RU" sz="1400" b="1" i="1" dirty="0">
                <a:solidFill>
                  <a:srgbClr val="4D4B4B"/>
                </a:solidFill>
              </a:rPr>
            </a:br>
            <a:endParaRPr lang="ru-RU" sz="1400" b="1" i="1" dirty="0">
              <a:solidFill>
                <a:srgbClr val="4D4B4B"/>
              </a:solidFill>
            </a:endParaRPr>
          </a:p>
        </p:txBody>
      </p:sp>
      <p:pic>
        <p:nvPicPr>
          <p:cNvPr id="17" name="Рисунок 1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08936" y="2977978"/>
            <a:ext cx="3838470" cy="1769697"/>
          </a:xfrm>
          <a:prstGeom prst="rect">
            <a:avLst/>
          </a:prstGeom>
        </p:spPr>
      </p:pic>
      <p:pic>
        <p:nvPicPr>
          <p:cNvPr id="18" name="Рисунок 17"/>
          <p:cNvPicPr>
            <a:picLocks noChangeAspect="1"/>
          </p:cNvPicPr>
          <p:nvPr/>
        </p:nvPicPr>
        <p:blipFill rotWithShape="1">
          <a:blip r:embed="rId4" cstate="screen">
            <a:extLst>
              <a:ext uri="{28A0092B-C50C-407E-A947-70E740481C1C}">
                <a14:useLocalDpi xmlns:a14="http://schemas.microsoft.com/office/drawing/2010/main" val="0"/>
              </a:ext>
            </a:extLst>
          </a:blip>
          <a:srcRect b="65415"/>
          <a:stretch/>
        </p:blipFill>
        <p:spPr>
          <a:xfrm>
            <a:off x="3920733" y="4781559"/>
            <a:ext cx="6480542" cy="998797"/>
          </a:xfrm>
          <a:prstGeom prst="rect">
            <a:avLst/>
          </a:prstGeom>
        </p:spPr>
      </p:pic>
      <p:pic>
        <p:nvPicPr>
          <p:cNvPr id="19" name="Рисунок 18"/>
          <p:cNvPicPr>
            <a:picLocks noChangeAspect="1"/>
          </p:cNvPicPr>
          <p:nvPr/>
        </p:nvPicPr>
        <p:blipFill rotWithShape="1">
          <a:blip r:embed="rId5" cstate="screen">
            <a:extLst>
              <a:ext uri="{28A0092B-C50C-407E-A947-70E740481C1C}">
                <a14:useLocalDpi xmlns:a14="http://schemas.microsoft.com/office/drawing/2010/main" val="0"/>
              </a:ext>
            </a:extLst>
          </a:blip>
          <a:srcRect l="37343" t="36646" r="34645"/>
          <a:stretch/>
        </p:blipFill>
        <p:spPr>
          <a:xfrm>
            <a:off x="2652350" y="1464741"/>
            <a:ext cx="1313051" cy="1323349"/>
          </a:xfrm>
          <a:prstGeom prst="rect">
            <a:avLst/>
          </a:prstGeom>
        </p:spPr>
      </p:pic>
      <p:pic>
        <p:nvPicPr>
          <p:cNvPr id="23" name="Рисунок 22"/>
          <p:cNvPicPr>
            <a:picLocks noChangeAspect="1"/>
          </p:cNvPicPr>
          <p:nvPr/>
        </p:nvPicPr>
        <p:blipFill rotWithShape="1">
          <a:blip r:embed="rId6" cstate="screen">
            <a:extLst>
              <a:ext uri="{28A0092B-C50C-407E-A947-70E740481C1C}">
                <a14:useLocalDpi xmlns:a14="http://schemas.microsoft.com/office/drawing/2010/main" val="0"/>
              </a:ext>
            </a:extLst>
          </a:blip>
          <a:srcRect l="50895" t="70410"/>
          <a:stretch/>
        </p:blipFill>
        <p:spPr>
          <a:xfrm>
            <a:off x="6112665" y="996431"/>
            <a:ext cx="1120425" cy="1170180"/>
          </a:xfrm>
          <a:prstGeom prst="rect">
            <a:avLst/>
          </a:prstGeom>
        </p:spPr>
      </p:pic>
    </p:spTree>
    <p:extLst>
      <p:ext uri="{BB962C8B-B14F-4D97-AF65-F5344CB8AC3E}">
        <p14:creationId xmlns:p14="http://schemas.microsoft.com/office/powerpoint/2010/main" val="10436799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195638" y="919841"/>
            <a:ext cx="5081654" cy="466506"/>
          </a:xfrm>
          <a:effectLst/>
        </p:spPr>
        <p:txBody>
          <a:bodyPr>
            <a:noAutofit/>
          </a:bodyPr>
          <a:lstStyle/>
          <a:p>
            <a:pPr>
              <a:lnSpc>
                <a:spcPct val="100000"/>
              </a:lnSpc>
            </a:pPr>
            <a:r>
              <a:rPr lang="ru-RU" sz="1600" b="1" spc="50" dirty="0">
                <a:ln w="11430"/>
                <a:solidFill>
                  <a:srgbClr val="930D2D"/>
                </a:solidFill>
                <a:effectLst>
                  <a:outerShdw blurRad="38100" dist="38100" dir="2700000" algn="tl">
                    <a:srgbClr val="000000">
                      <a:alpha val="43137"/>
                    </a:srgbClr>
                  </a:outerShdw>
                </a:effectLst>
              </a:rPr>
              <a:t>ПЕЧЬ ЭЛЕКТРИЧЕСКАЯ КОНВЕКЦИОННАЯ</a:t>
            </a:r>
            <a:r>
              <a:rPr lang="en-US" sz="1600" b="1" spc="50" dirty="0">
                <a:ln w="11430"/>
                <a:solidFill>
                  <a:srgbClr val="930D2D"/>
                </a:solidFill>
                <a:effectLst>
                  <a:outerShdw blurRad="38100" dist="38100" dir="2700000" algn="tl">
                    <a:srgbClr val="000000">
                      <a:alpha val="43137"/>
                    </a:srgbClr>
                  </a:outerShdw>
                </a:effectLst>
              </a:rPr>
              <a:t> C </a:t>
            </a:r>
            <a:r>
              <a:rPr lang="ru-RU" sz="1600" b="1" spc="50" dirty="0">
                <a:ln w="11430"/>
                <a:solidFill>
                  <a:srgbClr val="930D2D"/>
                </a:solidFill>
                <a:effectLst>
                  <a:outerShdw blurRad="38100" dist="38100" dir="2700000" algn="tl">
                    <a:srgbClr val="000000">
                      <a:alpha val="43137"/>
                    </a:srgbClr>
                  </a:outerShdw>
                </a:effectLst>
              </a:rPr>
              <a:t>ГРИЛЕМ</a:t>
            </a:r>
            <a:endParaRPr lang="uk-UA" sz="16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256848" y="5826137"/>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2257783508"/>
              </p:ext>
            </p:extLst>
          </p:nvPr>
        </p:nvGraphicFramePr>
        <p:xfrm>
          <a:off x="255865" y="6103136"/>
          <a:ext cx="10042855" cy="1337398"/>
        </p:xfrm>
        <a:graphic>
          <a:graphicData uri="http://schemas.openxmlformats.org/drawingml/2006/table">
            <a:tbl>
              <a:tblPr>
                <a:tableStyleId>{616DA210-FB5B-4158-B5E0-FEB733F419BA}</a:tableStyleId>
              </a:tblPr>
              <a:tblGrid>
                <a:gridCol w="413451">
                  <a:extLst>
                    <a:ext uri="{9D8B030D-6E8A-4147-A177-3AD203B41FA5}">
                      <a16:colId xmlns:a16="http://schemas.microsoft.com/office/drawing/2014/main" val="20000"/>
                    </a:ext>
                  </a:extLst>
                </a:gridCol>
                <a:gridCol w="726704">
                  <a:extLst>
                    <a:ext uri="{9D8B030D-6E8A-4147-A177-3AD203B41FA5}">
                      <a16:colId xmlns:a16="http://schemas.microsoft.com/office/drawing/2014/main" val="20001"/>
                    </a:ext>
                  </a:extLst>
                </a:gridCol>
                <a:gridCol w="533400">
                  <a:extLst>
                    <a:ext uri="{9D8B030D-6E8A-4147-A177-3AD203B41FA5}">
                      <a16:colId xmlns:a16="http://schemas.microsoft.com/office/drawing/2014/main" val="20002"/>
                    </a:ext>
                  </a:extLst>
                </a:gridCol>
                <a:gridCol w="711200">
                  <a:extLst>
                    <a:ext uri="{9D8B030D-6E8A-4147-A177-3AD203B41FA5}">
                      <a16:colId xmlns:a16="http://schemas.microsoft.com/office/drawing/2014/main" val="20003"/>
                    </a:ext>
                  </a:extLst>
                </a:gridCol>
                <a:gridCol w="546100">
                  <a:extLst>
                    <a:ext uri="{9D8B030D-6E8A-4147-A177-3AD203B41FA5}">
                      <a16:colId xmlns:a16="http://schemas.microsoft.com/office/drawing/2014/main" val="20004"/>
                    </a:ext>
                  </a:extLst>
                </a:gridCol>
                <a:gridCol w="596900">
                  <a:extLst>
                    <a:ext uri="{9D8B030D-6E8A-4147-A177-3AD203B41FA5}">
                      <a16:colId xmlns:a16="http://schemas.microsoft.com/office/drawing/2014/main" val="20005"/>
                    </a:ext>
                  </a:extLst>
                </a:gridCol>
                <a:gridCol w="5969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531067">
                  <a:extLst>
                    <a:ext uri="{9D8B030D-6E8A-4147-A177-3AD203B41FA5}">
                      <a16:colId xmlns:a16="http://schemas.microsoft.com/office/drawing/2014/main" val="20008"/>
                    </a:ext>
                  </a:extLst>
                </a:gridCol>
                <a:gridCol w="782076">
                  <a:extLst>
                    <a:ext uri="{9D8B030D-6E8A-4147-A177-3AD203B41FA5}">
                      <a16:colId xmlns:a16="http://schemas.microsoft.com/office/drawing/2014/main" val="20009"/>
                    </a:ext>
                  </a:extLst>
                </a:gridCol>
                <a:gridCol w="845857">
                  <a:extLst>
                    <a:ext uri="{9D8B030D-6E8A-4147-A177-3AD203B41FA5}">
                      <a16:colId xmlns:a16="http://schemas.microsoft.com/office/drawing/2014/main" val="20014"/>
                    </a:ext>
                  </a:extLst>
                </a:gridCol>
                <a:gridCol w="495300">
                  <a:extLst>
                    <a:ext uri="{9D8B030D-6E8A-4147-A177-3AD203B41FA5}">
                      <a16:colId xmlns:a16="http://schemas.microsoft.com/office/drawing/2014/main" val="20010"/>
                    </a:ext>
                  </a:extLst>
                </a:gridCol>
                <a:gridCol w="728085">
                  <a:extLst>
                    <a:ext uri="{9D8B030D-6E8A-4147-A177-3AD203B41FA5}">
                      <a16:colId xmlns:a16="http://schemas.microsoft.com/office/drawing/2014/main" val="20011"/>
                    </a:ext>
                  </a:extLst>
                </a:gridCol>
                <a:gridCol w="1062615">
                  <a:extLst>
                    <a:ext uri="{9D8B030D-6E8A-4147-A177-3AD203B41FA5}">
                      <a16:colId xmlns:a16="http://schemas.microsoft.com/office/drawing/2014/main" val="20012"/>
                    </a:ext>
                  </a:extLst>
                </a:gridCol>
                <a:gridCol w="1016000">
                  <a:extLst>
                    <a:ext uri="{9D8B030D-6E8A-4147-A177-3AD203B41FA5}">
                      <a16:colId xmlns:a16="http://schemas.microsoft.com/office/drawing/2014/main" val="20013"/>
                    </a:ext>
                  </a:extLst>
                </a:gridCol>
              </a:tblGrid>
              <a:tr h="892325">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Тип управления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Термостат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Конвекция</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Объем камеры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Нагревательные элементы</a:t>
                      </a:r>
                    </a:p>
                    <a:p>
                      <a:pPr algn="ctr" fontAlgn="ctr"/>
                      <a:r>
                        <a:rPr lang="ru-RU" sz="1100" b="1" i="0" u="none" strike="noStrike" dirty="0" smtClean="0">
                          <a:solidFill>
                            <a:srgbClr val="000000"/>
                          </a:solidFill>
                          <a:effectLst/>
                          <a:latin typeface="+mn-lt"/>
                        </a:rPr>
                        <a:t>верх./</a:t>
                      </a:r>
                      <a:r>
                        <a:rPr lang="ru-RU" sz="1100" b="1" i="0" u="none" strike="noStrike" baseline="0" dirty="0" smtClean="0">
                          <a:solidFill>
                            <a:srgbClr val="000000"/>
                          </a:solidFill>
                          <a:effectLst/>
                          <a:latin typeface="+mn-lt"/>
                        </a:rPr>
                        <a:t> </a:t>
                      </a:r>
                      <a:r>
                        <a:rPr lang="ru-RU" sz="1100" b="1" i="0" u="none" strike="noStrike" baseline="0" dirty="0" err="1" smtClean="0">
                          <a:solidFill>
                            <a:srgbClr val="000000"/>
                          </a:solidFill>
                          <a:effectLst/>
                          <a:latin typeface="+mn-lt"/>
                        </a:rPr>
                        <a:t>ниж</a:t>
                      </a:r>
                      <a:r>
                        <a:rPr lang="ru-RU" sz="1100" b="1" i="0" u="none" strike="noStrike" baseline="0" dirty="0" smtClean="0">
                          <a:solidFill>
                            <a:srgbClr val="000000"/>
                          </a:solidFill>
                          <a:effectLst/>
                          <a:latin typeface="+mn-lt"/>
                        </a:rPr>
                        <a:t>.</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Размер камеры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Таймер работы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Размер противня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Габаритный размер, мм печи/</a:t>
                      </a:r>
                      <a:r>
                        <a:rPr lang="ru-RU" sz="1100" b="1" i="0" u="none" strike="noStrike" dirty="0" err="1" smtClean="0">
                          <a:solidFill>
                            <a:srgbClr val="000000"/>
                          </a:solidFill>
                          <a:effectLst/>
                          <a:latin typeface="+mn-lt"/>
                        </a:rPr>
                        <a:t>упаков</a:t>
                      </a:r>
                      <a:r>
                        <a:rPr lang="ru-RU" sz="1100" b="1" i="0" u="none" strike="noStrike" dirty="0" smtClean="0">
                          <a:solidFill>
                            <a:srgbClr val="000000"/>
                          </a:solidFill>
                          <a:effectLst/>
                          <a:latin typeface="+mn-lt"/>
                        </a:rPr>
                        <a:t>.</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 ,кг </a:t>
                      </a:r>
                    </a:p>
                    <a:p>
                      <a:pPr algn="ctr" fontAlgn="ctr"/>
                      <a:r>
                        <a:rPr lang="ru-RU" sz="1100" b="1" i="0" u="none" strike="noStrike" dirty="0" smtClean="0">
                          <a:solidFill>
                            <a:srgbClr val="000000"/>
                          </a:solidFill>
                          <a:effectLst/>
                          <a:latin typeface="+mn-lt"/>
                        </a:rPr>
                        <a:t> нетто/ брутто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5073">
                <a:tc>
                  <a:txBody>
                    <a:bodyPr/>
                    <a:lstStyle/>
                    <a:p>
                      <a:pPr marL="0" algn="ctr" defTabSz="914400" rtl="0" eaLnBrk="1" fontAlgn="ctr" latinLnBrk="0" hangingPunct="1"/>
                      <a:r>
                        <a:rPr lang="ru-RU" sz="1000" b="0" i="1" u="none" strike="noStrike" kern="1200" dirty="0" smtClean="0">
                          <a:solidFill>
                            <a:srgbClr val="000000"/>
                          </a:solidFill>
                          <a:effectLst/>
                          <a:latin typeface="+mn-lt"/>
                          <a:ea typeface="+mn-ea"/>
                          <a:cs typeface="+mn-cs"/>
                        </a:rPr>
                        <a:t>70198</a:t>
                      </a:r>
                      <a:endParaRPr lang="ru-RU" sz="1000" b="0"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spc="50" dirty="0" smtClean="0">
                          <a:ln w="11430"/>
                        </a:rPr>
                        <a:t>GN</a:t>
                      </a:r>
                      <a:r>
                        <a:rPr lang="ru-RU" sz="1000" b="1" i="1" spc="50" dirty="0" smtClean="0">
                          <a:ln w="11430"/>
                        </a:rPr>
                        <a:t>45</a:t>
                      </a:r>
                      <a:r>
                        <a:rPr lang="en-US" sz="1000" b="1" i="1" spc="50" dirty="0" smtClean="0">
                          <a:ln w="11430"/>
                        </a:rPr>
                        <a:t>ARCL</a:t>
                      </a:r>
                      <a:endParaRPr lang="en-US" sz="1000" b="1" i="1" dirty="0"/>
                    </a:p>
                  </a:txBody>
                  <a:tcPr marL="9525" marR="9525" marT="9525" marB="0" anchor="ctr"/>
                </a:tc>
                <a:tc>
                  <a:txBody>
                    <a:bodyPr/>
                    <a:lstStyle/>
                    <a:p>
                      <a:pPr algn="ctr" fontAlgn="ctr"/>
                      <a:r>
                        <a:rPr lang="en-US" sz="1000" b="1" i="1" u="none" strike="noStrike" dirty="0" smtClean="0">
                          <a:solidFill>
                            <a:srgbClr val="000000"/>
                          </a:solidFill>
                          <a:effectLst/>
                          <a:latin typeface="+mn-lt"/>
                        </a:rPr>
                        <a:t>22</a:t>
                      </a:r>
                      <a:r>
                        <a:rPr lang="ru-RU" sz="1000" b="1" i="1" u="none" strike="noStrike" dirty="0" smtClean="0">
                          <a:solidFill>
                            <a:srgbClr val="000000"/>
                          </a:solidFill>
                          <a:effectLst/>
                          <a:latin typeface="+mn-lt"/>
                        </a:rPr>
                        <a:t>00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ru-RU" sz="1000" b="1" i="1" u="none" strike="noStrike" dirty="0" smtClean="0">
                          <a:solidFill>
                            <a:srgbClr val="000000"/>
                          </a:solidFill>
                          <a:effectLst/>
                          <a:latin typeface="Arial"/>
                        </a:rPr>
                        <a:t>~ 50/60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err="1" smtClean="0">
                          <a:solidFill>
                            <a:srgbClr val="000000"/>
                          </a:solidFill>
                          <a:effectLst/>
                          <a:latin typeface="Arial"/>
                        </a:rPr>
                        <a:t>Механ</a:t>
                      </a:r>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100 - 250 °С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45 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413х347х315</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60</a:t>
                      </a:r>
                      <a:r>
                        <a:rPr lang="en-US" sz="1000" b="1" i="1" u="none" strike="noStrike" dirty="0" smtClean="0">
                          <a:solidFill>
                            <a:srgbClr val="000000"/>
                          </a:solidFill>
                          <a:effectLst/>
                          <a:latin typeface="Arial"/>
                        </a:rPr>
                        <a:t> </a:t>
                      </a:r>
                      <a:r>
                        <a:rPr lang="ru-RU" sz="1000" b="1" i="1" u="none" strike="noStrike" dirty="0" smtClean="0">
                          <a:solidFill>
                            <a:srgbClr val="000000"/>
                          </a:solidFill>
                          <a:effectLst/>
                          <a:latin typeface="Arial"/>
                        </a:rPr>
                        <a:t>мин.</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38х27 см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555х400х375 /</a:t>
                      </a:r>
                    </a:p>
                    <a:p>
                      <a:pPr algn="ctr" fontAlgn="b"/>
                      <a:r>
                        <a:rPr lang="ru-RU" sz="1000" b="1" i="1" u="none" strike="noStrike" dirty="0" smtClean="0">
                          <a:solidFill>
                            <a:srgbClr val="000000"/>
                          </a:solidFill>
                          <a:effectLst/>
                          <a:latin typeface="Arial"/>
                        </a:rPr>
                        <a:t> 590х4200х400</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8</a:t>
                      </a:r>
                      <a:r>
                        <a:rPr lang="ru-RU" sz="1000" b="1" i="1" u="none" strike="noStrike" dirty="0" smtClean="0">
                          <a:solidFill>
                            <a:srgbClr val="000000"/>
                          </a:solidFill>
                          <a:effectLst/>
                          <a:latin typeface="Arial"/>
                        </a:rPr>
                        <a:t>,</a:t>
                      </a:r>
                      <a:r>
                        <a:rPr lang="en-US" sz="1000" b="1" i="1" u="none" strike="noStrike" dirty="0" smtClean="0">
                          <a:solidFill>
                            <a:srgbClr val="000000"/>
                          </a:solidFill>
                          <a:effectLst/>
                          <a:latin typeface="Arial"/>
                        </a:rPr>
                        <a:t>45</a:t>
                      </a:r>
                      <a:r>
                        <a:rPr lang="ru-RU" sz="1000" b="1" i="1" u="none" strike="noStrike" dirty="0" smtClean="0">
                          <a:solidFill>
                            <a:srgbClr val="000000"/>
                          </a:solidFill>
                          <a:effectLst/>
                          <a:latin typeface="Arial"/>
                        </a:rPr>
                        <a:t> / </a:t>
                      </a:r>
                      <a:r>
                        <a:rPr lang="en-US" sz="1000" b="1" i="1" u="none" strike="noStrike" dirty="0" smtClean="0">
                          <a:solidFill>
                            <a:srgbClr val="000000"/>
                          </a:solidFill>
                          <a:effectLst/>
                          <a:latin typeface="Arial"/>
                        </a:rPr>
                        <a:t>9</a:t>
                      </a:r>
                      <a:r>
                        <a:rPr lang="ru-RU" sz="1000" b="1" i="1" u="none" strike="noStrike" dirty="0" smtClean="0">
                          <a:solidFill>
                            <a:srgbClr val="000000"/>
                          </a:solidFill>
                          <a:effectLst/>
                          <a:latin typeface="Arial"/>
                        </a:rPr>
                        <a:t>,</a:t>
                      </a:r>
                      <a:r>
                        <a:rPr lang="en-US" sz="1000" b="1" i="1" u="none" strike="noStrike" dirty="0" smtClean="0">
                          <a:solidFill>
                            <a:srgbClr val="000000"/>
                          </a:solidFill>
                          <a:effectLst/>
                          <a:latin typeface="Arial"/>
                        </a:rPr>
                        <a:t>75</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16" name="TextBox 15"/>
          <p:cNvSpPr txBox="1"/>
          <p:nvPr/>
        </p:nvSpPr>
        <p:spPr>
          <a:xfrm>
            <a:off x="3848939" y="1387286"/>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31" name="Прямоугольник 30"/>
          <p:cNvSpPr/>
          <p:nvPr/>
        </p:nvSpPr>
        <p:spPr>
          <a:xfrm>
            <a:off x="626925" y="5291855"/>
            <a:ext cx="3160365" cy="646331"/>
          </a:xfrm>
          <a:prstGeom prst="rect">
            <a:avLst/>
          </a:prstGeom>
        </p:spPr>
        <p:txBody>
          <a:bodyPr wrap="square">
            <a:spAutoFit/>
          </a:bodyPr>
          <a:lstStyle/>
          <a:p>
            <a:r>
              <a:rPr lang="ru-RU" dirty="0">
                <a:solidFill>
                  <a:srgbClr val="006666"/>
                </a:solidFill>
                <a:latin typeface="EpsilonCTT" pitchFamily="2" charset="0"/>
              </a:rPr>
              <a:t>ПОЛЕЗНО! БЫСТРО! ВКУСНО!</a:t>
            </a:r>
          </a:p>
        </p:txBody>
      </p:sp>
      <p:sp>
        <p:nvSpPr>
          <p:cNvPr id="7" name="Прямоугольник 6"/>
          <p:cNvSpPr/>
          <p:nvPr/>
        </p:nvSpPr>
        <p:spPr>
          <a:xfrm>
            <a:off x="3819693" y="1551297"/>
            <a:ext cx="6884846" cy="2462213"/>
          </a:xfrm>
          <a:prstGeom prst="rect">
            <a:avLst/>
          </a:prstGeom>
        </p:spPr>
        <p:txBody>
          <a:bodyPr wrap="square">
            <a:spAutoFit/>
          </a:bodyPr>
          <a:lstStyle/>
          <a:p>
            <a:r>
              <a:rPr lang="ru-RU" sz="1100" b="1" i="1" dirty="0" smtClean="0">
                <a:solidFill>
                  <a:srgbClr val="4D4B4B"/>
                </a:solidFill>
              </a:rPr>
              <a:t>Электрическая </a:t>
            </a:r>
            <a:r>
              <a:rPr lang="ru-RU" sz="1100" b="1" i="1" dirty="0">
                <a:solidFill>
                  <a:srgbClr val="4D4B4B"/>
                </a:solidFill>
              </a:rPr>
              <a:t>конвекционная печь - это печь, в стенку которой вмонтирован мощный, хорошо </a:t>
            </a:r>
            <a:r>
              <a:rPr lang="ru-RU" sz="1100" b="1" i="1" dirty="0" err="1">
                <a:solidFill>
                  <a:srgbClr val="4D4B4B"/>
                </a:solidFill>
              </a:rPr>
              <a:t>отбалансированный</a:t>
            </a:r>
            <a:r>
              <a:rPr lang="ru-RU" sz="1100" b="1" i="1" dirty="0">
                <a:solidFill>
                  <a:srgbClr val="4D4B4B"/>
                </a:solidFill>
              </a:rPr>
              <a:t> вентилятор с электроприводом, который создает постоянное движение горячего воздуха. Для нагрева воздуха используются специальные нагревательные элементы (</a:t>
            </a:r>
            <a:r>
              <a:rPr lang="ru-RU" sz="1100" b="1" i="1" dirty="0" err="1">
                <a:solidFill>
                  <a:srgbClr val="4D4B4B"/>
                </a:solidFill>
              </a:rPr>
              <a:t>ТЭНы</a:t>
            </a:r>
            <a:r>
              <a:rPr lang="ru-RU" sz="1100" b="1" i="1" dirty="0">
                <a:solidFill>
                  <a:srgbClr val="4D4B4B"/>
                </a:solidFill>
              </a:rPr>
              <a:t>), которые расположены, как правило в верхней и нижней частях печи. Сочетание нагрева</a:t>
            </a:r>
          </a:p>
          <a:p>
            <a:r>
              <a:rPr lang="ru-RU" sz="1100" b="1" i="1" dirty="0">
                <a:solidFill>
                  <a:srgbClr val="4D4B4B"/>
                </a:solidFill>
              </a:rPr>
              <a:t>с принудительной циркуляцией воздуха позволяют равномерно прогревать весь объем печи и</a:t>
            </a:r>
          </a:p>
          <a:p>
            <a:r>
              <a:rPr lang="ru-RU" sz="1100" b="1" i="1" dirty="0">
                <a:solidFill>
                  <a:srgbClr val="4D4B4B"/>
                </a:solidFill>
              </a:rPr>
              <a:t>значительно сократить цикл приготовления продукта.</a:t>
            </a:r>
          </a:p>
          <a:p>
            <a:r>
              <a:rPr lang="ru-RU" sz="1100" b="1" i="1" dirty="0">
                <a:solidFill>
                  <a:srgbClr val="4D4B4B"/>
                </a:solidFill>
              </a:rPr>
              <a:t>Внутреннее и внешнее исполнение выполнены из эмалированной стали.</a:t>
            </a:r>
          </a:p>
          <a:p>
            <a:r>
              <a:rPr lang="ru-RU" sz="1100" b="1" i="1" dirty="0">
                <a:solidFill>
                  <a:srgbClr val="4D4B4B"/>
                </a:solidFill>
              </a:rPr>
              <a:t>Камера печи достаточно вместительна: есть возможность готовить в ней цыпленка-гриль</a:t>
            </a:r>
          </a:p>
          <a:p>
            <a:r>
              <a:rPr lang="ru-RU" sz="1100" b="1" i="1" dirty="0">
                <a:solidFill>
                  <a:srgbClr val="4D4B4B"/>
                </a:solidFill>
              </a:rPr>
              <a:t>целиком, мясо и овощи в форме для запекания, хлеб, пиццу диаметром 30 см и многое другое.</a:t>
            </a:r>
          </a:p>
          <a:p>
            <a:r>
              <a:rPr lang="ru-RU" sz="1100" b="1" i="1" dirty="0">
                <a:solidFill>
                  <a:srgbClr val="4D4B4B"/>
                </a:solidFill>
              </a:rPr>
              <a:t>Конвекция значительно ускоряет процесс жарки и выпечки и делает его более равномерным,</a:t>
            </a:r>
          </a:p>
          <a:p>
            <a:r>
              <a:rPr lang="ru-RU" sz="1100" b="1" i="1" dirty="0">
                <a:solidFill>
                  <a:srgbClr val="4D4B4B"/>
                </a:solidFill>
              </a:rPr>
              <a:t>а выдвижной поддон для крошек упрощает очистку.</a:t>
            </a:r>
          </a:p>
          <a:p>
            <a:r>
              <a:rPr lang="ru-RU" sz="1100" b="1" i="1" dirty="0">
                <a:solidFill>
                  <a:srgbClr val="4D4B4B"/>
                </a:solidFill>
              </a:rPr>
              <a:t>Эта печь компактна и проста в обслуживании, а наличие специальных съёмных ручек (ухвата) для извлечения вертела, решетки для гриля и противня сделает ваш процесс готовки </a:t>
            </a:r>
          </a:p>
          <a:p>
            <a:r>
              <a:rPr lang="ru-RU" sz="1100" b="1" i="1" dirty="0">
                <a:solidFill>
                  <a:srgbClr val="4D4B4B"/>
                </a:solidFill>
              </a:rPr>
              <a:t>максимально комфортным.</a:t>
            </a:r>
          </a:p>
        </p:txBody>
      </p:sp>
      <p:sp>
        <p:nvSpPr>
          <p:cNvPr id="24" name="Прямоугольник 23"/>
          <p:cNvSpPr/>
          <p:nvPr/>
        </p:nvSpPr>
        <p:spPr>
          <a:xfrm>
            <a:off x="3811298" y="4180409"/>
            <a:ext cx="1709122" cy="276999"/>
          </a:xfrm>
          <a:prstGeom prst="rect">
            <a:avLst/>
          </a:prstGeom>
        </p:spPr>
        <p:txBody>
          <a:bodyPr wrap="none">
            <a:spAutoFit/>
          </a:bodyPr>
          <a:lstStyle/>
          <a:p>
            <a:r>
              <a:rPr lang="ru-RU" sz="1200" b="1" dirty="0" smtClean="0">
                <a:solidFill>
                  <a:srgbClr val="FF0000"/>
                </a:solidFill>
                <a:latin typeface="Arial Black" pitchFamily="34" charset="0"/>
              </a:rPr>
              <a:t>КОМПЛЕКТАЦИЯ:</a:t>
            </a:r>
            <a:endParaRPr lang="ru-RU" sz="1200" b="1" dirty="0">
              <a:solidFill>
                <a:srgbClr val="FF0000"/>
              </a:solidFill>
              <a:latin typeface="Arial Black" pitchFamily="34" charset="0"/>
            </a:endParaRPr>
          </a:p>
        </p:txBody>
      </p:sp>
      <p:pic>
        <p:nvPicPr>
          <p:cNvPr id="15" name="Рисунок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48939" y="4423315"/>
            <a:ext cx="6449781" cy="1112258"/>
          </a:xfrm>
          <a:prstGeom prst="rect">
            <a:avLst/>
          </a:prstGeom>
        </p:spPr>
      </p:pic>
      <p:sp>
        <p:nvSpPr>
          <p:cNvPr id="34" name="Прямоугольник 33"/>
          <p:cNvSpPr/>
          <p:nvPr/>
        </p:nvSpPr>
        <p:spPr>
          <a:xfrm>
            <a:off x="2177113" y="4017371"/>
            <a:ext cx="1107611" cy="338554"/>
          </a:xfrm>
          <a:prstGeom prst="rect">
            <a:avLst/>
          </a:prstGeom>
        </p:spPr>
        <p:txBody>
          <a:bodyPr wrap="none">
            <a:spAutoFit/>
          </a:bodyPr>
          <a:lstStyle/>
          <a:p>
            <a:pPr algn="ctr" fontAlgn="ctr"/>
            <a:r>
              <a:rPr lang="en-US" sz="1600" b="1" spc="50" dirty="0">
                <a:ln w="11430"/>
                <a:solidFill>
                  <a:srgbClr val="930D2D"/>
                </a:solidFill>
                <a:effectLst>
                  <a:outerShdw blurRad="38100" dist="38100" dir="2700000" algn="tl">
                    <a:srgbClr val="000000">
                      <a:alpha val="43137"/>
                    </a:srgbClr>
                  </a:outerShdw>
                </a:effectLst>
                <a:latin typeface="+mj-lt"/>
                <a:ea typeface="+mj-ea"/>
                <a:cs typeface="+mj-cs"/>
              </a:rPr>
              <a:t>GN</a:t>
            </a:r>
            <a:r>
              <a:rPr lang="ru-RU" sz="1600" b="1" spc="50" dirty="0">
                <a:ln w="11430"/>
                <a:solidFill>
                  <a:srgbClr val="930D2D"/>
                </a:solidFill>
                <a:effectLst>
                  <a:outerShdw blurRad="38100" dist="38100" dir="2700000" algn="tl">
                    <a:srgbClr val="000000">
                      <a:alpha val="43137"/>
                    </a:srgbClr>
                  </a:outerShdw>
                </a:effectLst>
                <a:latin typeface="+mj-lt"/>
                <a:ea typeface="+mj-ea"/>
                <a:cs typeface="+mj-cs"/>
              </a:rPr>
              <a:t>45</a:t>
            </a:r>
            <a:r>
              <a:rPr lang="en-US" sz="1600" b="1" spc="50" dirty="0">
                <a:ln w="11430"/>
                <a:solidFill>
                  <a:srgbClr val="930D2D"/>
                </a:solidFill>
                <a:effectLst>
                  <a:outerShdw blurRad="38100" dist="38100" dir="2700000" algn="tl">
                    <a:srgbClr val="000000">
                      <a:alpha val="43137"/>
                    </a:srgbClr>
                  </a:outerShdw>
                </a:effectLst>
                <a:latin typeface="+mj-lt"/>
                <a:ea typeface="+mj-ea"/>
                <a:cs typeface="+mj-cs"/>
              </a:rPr>
              <a:t>ARCL</a:t>
            </a:r>
          </a:p>
        </p:txBody>
      </p:sp>
      <p:pic>
        <p:nvPicPr>
          <p:cNvPr id="29" name="Рисунок 2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3325" y="4423315"/>
            <a:ext cx="2669551" cy="853258"/>
          </a:xfrm>
          <a:prstGeom prst="rect">
            <a:avLst/>
          </a:prstGeom>
        </p:spPr>
      </p:pic>
      <p:pic>
        <p:nvPicPr>
          <p:cNvPr id="5125" name="Picture 5" descr="D:\Users\Ilona\Documents\NetSpeakerphone\Received Files\Дизайнер Сергей\П1.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4594" y="2037639"/>
            <a:ext cx="2854464" cy="2090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011425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6" name="Заголовок 1"/>
          <p:cNvSpPr txBox="1">
            <a:spLocks/>
          </p:cNvSpPr>
          <p:nvPr/>
        </p:nvSpPr>
        <p:spPr>
          <a:xfrm>
            <a:off x="447498" y="935629"/>
            <a:ext cx="8782154" cy="656049"/>
          </a:xfrm>
          <a:prstGeom prst="rect">
            <a:avLst/>
          </a:prstGeom>
          <a:effectLst/>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uk-UA" sz="2400" b="1" spc="50" dirty="0" smtClean="0">
                <a:ln w="11430"/>
                <a:solidFill>
                  <a:srgbClr val="930D2D"/>
                </a:solidFill>
                <a:effectLst>
                  <a:outerShdw blurRad="38100" dist="38100" dir="2700000" algn="tl">
                    <a:srgbClr val="000000">
                      <a:alpha val="43137"/>
                    </a:srgbClr>
                  </a:outerShdw>
                </a:effectLst>
              </a:rPr>
              <a:t>ТОРГОВЫЕ ВЕСЫ</a:t>
            </a:r>
            <a:r>
              <a:rPr lang="en-US" sz="2400" b="1" spc="50" dirty="0" smtClean="0">
                <a:ln w="11430"/>
                <a:solidFill>
                  <a:srgbClr val="930D2D"/>
                </a:solidFill>
                <a:effectLst>
                  <a:outerShdw blurRad="38100" dist="38100" dir="2700000" algn="tl">
                    <a:srgbClr val="000000">
                      <a:alpha val="43137"/>
                    </a:srgbClr>
                  </a:outerShdw>
                </a:effectLst>
              </a:rPr>
              <a:t> GSC-052</a:t>
            </a:r>
            <a:endParaRPr lang="uk-UA" sz="2400" b="1" spc="50" dirty="0">
              <a:ln w="11430"/>
              <a:solidFill>
                <a:srgbClr val="930D2D"/>
              </a:solidFill>
              <a:effectLst>
                <a:outerShdw blurRad="38100" dist="38100" dir="2700000" algn="tl">
                  <a:srgbClr val="000000">
                    <a:alpha val="43137"/>
                  </a:srgbClr>
                </a:outerShdw>
              </a:effectLst>
            </a:endParaRPr>
          </a:p>
        </p:txBody>
      </p:sp>
      <p:sp>
        <p:nvSpPr>
          <p:cNvPr id="7" name="TextBox 6"/>
          <p:cNvSpPr txBox="1"/>
          <p:nvPr/>
        </p:nvSpPr>
        <p:spPr>
          <a:xfrm>
            <a:off x="257163" y="5616504"/>
            <a:ext cx="4745457" cy="276982"/>
          </a:xfrm>
          <a:prstGeom prst="rect">
            <a:avLst/>
          </a:prstGeom>
          <a:noFill/>
        </p:spPr>
        <p:txBody>
          <a:bodyPr wrap="square" rtlCol="0">
            <a:spAutoFit/>
          </a:bodyPr>
          <a:lstStyle/>
          <a:p>
            <a:r>
              <a:rPr lang="ru-RU" sz="1200" b="1" dirty="0">
                <a:solidFill>
                  <a:srgbClr val="FF0000"/>
                </a:solidFill>
                <a:latin typeface="Arial Black" pitchFamily="34" charset="0"/>
              </a:rPr>
              <a:t>ТЕХНИЧЕСКИЕ  ХАРАКТЕРИСТИКИ:</a:t>
            </a:r>
          </a:p>
        </p:txBody>
      </p:sp>
      <p:graphicFrame>
        <p:nvGraphicFramePr>
          <p:cNvPr id="8" name="Таблица 7"/>
          <p:cNvGraphicFramePr>
            <a:graphicFrameLocks noGrp="1"/>
          </p:cNvGraphicFramePr>
          <p:nvPr>
            <p:extLst/>
          </p:nvPr>
        </p:nvGraphicFramePr>
        <p:xfrm>
          <a:off x="112868" y="6055092"/>
          <a:ext cx="10374476" cy="1289501"/>
        </p:xfrm>
        <a:graphic>
          <a:graphicData uri="http://schemas.openxmlformats.org/drawingml/2006/table">
            <a:tbl>
              <a:tblPr>
                <a:tableStyleId>{616DA210-FB5B-4158-B5E0-FEB733F419BA}</a:tableStyleId>
              </a:tblPr>
              <a:tblGrid>
                <a:gridCol w="474421">
                  <a:extLst>
                    <a:ext uri="{9D8B030D-6E8A-4147-A177-3AD203B41FA5}">
                      <a16:colId xmlns:a16="http://schemas.microsoft.com/office/drawing/2014/main" val="20000"/>
                    </a:ext>
                  </a:extLst>
                </a:gridCol>
                <a:gridCol w="692344">
                  <a:extLst>
                    <a:ext uri="{9D8B030D-6E8A-4147-A177-3AD203B41FA5}">
                      <a16:colId xmlns:a16="http://schemas.microsoft.com/office/drawing/2014/main" val="20001"/>
                    </a:ext>
                  </a:extLst>
                </a:gridCol>
                <a:gridCol w="711389">
                  <a:extLst>
                    <a:ext uri="{9D8B030D-6E8A-4147-A177-3AD203B41FA5}">
                      <a16:colId xmlns:a16="http://schemas.microsoft.com/office/drawing/2014/main" val="20003"/>
                    </a:ext>
                  </a:extLst>
                </a:gridCol>
                <a:gridCol w="666849">
                  <a:extLst>
                    <a:ext uri="{9D8B030D-6E8A-4147-A177-3AD203B41FA5}">
                      <a16:colId xmlns:a16="http://schemas.microsoft.com/office/drawing/2014/main" val="20004"/>
                    </a:ext>
                  </a:extLst>
                </a:gridCol>
                <a:gridCol w="638270">
                  <a:extLst>
                    <a:ext uri="{9D8B030D-6E8A-4147-A177-3AD203B41FA5}">
                      <a16:colId xmlns:a16="http://schemas.microsoft.com/office/drawing/2014/main" val="20005"/>
                    </a:ext>
                  </a:extLst>
                </a:gridCol>
                <a:gridCol w="1117934">
                  <a:extLst>
                    <a:ext uri="{9D8B030D-6E8A-4147-A177-3AD203B41FA5}">
                      <a16:colId xmlns:a16="http://schemas.microsoft.com/office/drawing/2014/main" val="20006"/>
                    </a:ext>
                  </a:extLst>
                </a:gridCol>
                <a:gridCol w="844507">
                  <a:extLst>
                    <a:ext uri="{9D8B030D-6E8A-4147-A177-3AD203B41FA5}">
                      <a16:colId xmlns:a16="http://schemas.microsoft.com/office/drawing/2014/main" val="20007"/>
                    </a:ext>
                  </a:extLst>
                </a:gridCol>
                <a:gridCol w="805376">
                  <a:extLst>
                    <a:ext uri="{9D8B030D-6E8A-4147-A177-3AD203B41FA5}">
                      <a16:colId xmlns:a16="http://schemas.microsoft.com/office/drawing/2014/main" val="20008"/>
                    </a:ext>
                  </a:extLst>
                </a:gridCol>
                <a:gridCol w="843987">
                  <a:extLst>
                    <a:ext uri="{9D8B030D-6E8A-4147-A177-3AD203B41FA5}">
                      <a16:colId xmlns:a16="http://schemas.microsoft.com/office/drawing/2014/main" val="1354904623"/>
                    </a:ext>
                  </a:extLst>
                </a:gridCol>
                <a:gridCol w="1084122">
                  <a:extLst>
                    <a:ext uri="{9D8B030D-6E8A-4147-A177-3AD203B41FA5}">
                      <a16:colId xmlns:a16="http://schemas.microsoft.com/office/drawing/2014/main" val="3660019557"/>
                    </a:ext>
                  </a:extLst>
                </a:gridCol>
                <a:gridCol w="974100">
                  <a:extLst>
                    <a:ext uri="{9D8B030D-6E8A-4147-A177-3AD203B41FA5}">
                      <a16:colId xmlns:a16="http://schemas.microsoft.com/office/drawing/2014/main" val="3403873771"/>
                    </a:ext>
                  </a:extLst>
                </a:gridCol>
                <a:gridCol w="1009522">
                  <a:extLst>
                    <a:ext uri="{9D8B030D-6E8A-4147-A177-3AD203B41FA5}">
                      <a16:colId xmlns:a16="http://schemas.microsoft.com/office/drawing/2014/main" val="20011"/>
                    </a:ext>
                  </a:extLst>
                </a:gridCol>
                <a:gridCol w="511655">
                  <a:extLst>
                    <a:ext uri="{9D8B030D-6E8A-4147-A177-3AD203B41FA5}">
                      <a16:colId xmlns:a16="http://schemas.microsoft.com/office/drawing/2014/main" val="20012"/>
                    </a:ext>
                  </a:extLst>
                </a:gridCol>
              </a:tblGrid>
              <a:tr h="670790">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8" marR="9148" marT="9148"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8" marR="9148" marT="9148"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8" marR="9148" marT="9148"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8" marR="9148" marT="9148"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Цена деления</a:t>
                      </a:r>
                      <a:endParaRPr lang="ru-RU" sz="1100" b="1" i="0" u="none" strike="noStrike" dirty="0">
                        <a:solidFill>
                          <a:srgbClr val="000000"/>
                        </a:solidFill>
                        <a:effectLst/>
                        <a:latin typeface="Calibri"/>
                      </a:endParaRPr>
                    </a:p>
                  </a:txBody>
                  <a:tcPr marL="9148" marR="9148" marT="9148"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Максимальный вес взвешивания</a:t>
                      </a:r>
                      <a:endParaRPr lang="ru-RU" sz="1100" b="1" i="0" u="none" strike="noStrike" dirty="0">
                        <a:solidFill>
                          <a:srgbClr val="000000"/>
                        </a:solidFill>
                        <a:effectLst/>
                        <a:latin typeface="Calibri"/>
                      </a:endParaRPr>
                    </a:p>
                  </a:txBody>
                  <a:tcPr marL="9148" marR="9148" marT="9148"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Аккумулятор</a:t>
                      </a:r>
                      <a:endParaRPr lang="ru-RU" sz="1100" b="1" i="0" u="none" strike="noStrike" dirty="0">
                        <a:solidFill>
                          <a:srgbClr val="000000"/>
                        </a:solidFill>
                        <a:effectLst/>
                        <a:latin typeface="+mn-lt"/>
                      </a:endParaRPr>
                    </a:p>
                  </a:txBody>
                  <a:tcPr marL="9148" marR="9148" marT="9148"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mn-lt"/>
                        </a:rPr>
                        <a:t>Время автономной работы</a:t>
                      </a:r>
                    </a:p>
                  </a:txBody>
                  <a:tcPr marL="9148" marR="9148" marT="9148"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kern="1200" dirty="0" smtClean="0">
                          <a:solidFill>
                            <a:srgbClr val="000000"/>
                          </a:solidFill>
                          <a:effectLst/>
                          <a:latin typeface="+mn-lt"/>
                          <a:ea typeface="+mn-ea"/>
                          <a:cs typeface="+mn-cs"/>
                        </a:rPr>
                        <a:t>Размеры платформы</a:t>
                      </a:r>
                    </a:p>
                  </a:txBody>
                  <a:tcPr marL="9148" marR="9148" marT="9148"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kern="1200" dirty="0" smtClean="0">
                          <a:solidFill>
                            <a:srgbClr val="000000"/>
                          </a:solidFill>
                          <a:effectLst/>
                          <a:latin typeface="+mn-lt"/>
                          <a:ea typeface="+mn-ea"/>
                          <a:cs typeface="+mn-cs"/>
                        </a:rPr>
                        <a:t>Дисплей для отображения цены товара</a:t>
                      </a:r>
                    </a:p>
                  </a:txBody>
                  <a:tcPr marL="9148" marR="9148" marT="9148"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kern="1200" dirty="0" smtClean="0">
                          <a:solidFill>
                            <a:srgbClr val="000000"/>
                          </a:solidFill>
                          <a:effectLst/>
                          <a:latin typeface="+mn-lt"/>
                          <a:ea typeface="+mn-ea"/>
                          <a:cs typeface="+mn-cs"/>
                        </a:rPr>
                        <a:t>Дисплей для отображения общей цены</a:t>
                      </a:r>
                    </a:p>
                  </a:txBody>
                  <a:tcPr marL="9148" marR="9148" marT="9148"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kern="1200" dirty="0" smtClean="0">
                          <a:solidFill>
                            <a:srgbClr val="000000"/>
                          </a:solidFill>
                          <a:effectLst/>
                          <a:latin typeface="+mn-lt"/>
                          <a:ea typeface="+mn-ea"/>
                          <a:cs typeface="+mn-cs"/>
                        </a:rPr>
                        <a:t>Габаритный размер упаковки</a:t>
                      </a:r>
                      <a:endParaRPr lang="ru-RU" sz="1100" b="1" i="0" u="none" strike="noStrike" kern="1200" dirty="0">
                        <a:solidFill>
                          <a:srgbClr val="000000"/>
                        </a:solidFill>
                        <a:effectLst/>
                        <a:latin typeface="+mn-lt"/>
                        <a:ea typeface="+mn-ea"/>
                        <a:cs typeface="+mn-cs"/>
                      </a:endParaRPr>
                    </a:p>
                  </a:txBody>
                  <a:tcPr marL="9148" marR="9148" marT="9148"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 ,кг </a:t>
                      </a:r>
                    </a:p>
                    <a:p>
                      <a:pPr algn="ctr" fontAlgn="ctr"/>
                      <a:r>
                        <a:rPr lang="ru-RU" sz="1100" b="1" i="0" u="none" strike="noStrike" dirty="0" smtClean="0">
                          <a:solidFill>
                            <a:srgbClr val="000000"/>
                          </a:solidFill>
                          <a:effectLst/>
                          <a:latin typeface="+mn-lt"/>
                        </a:rPr>
                        <a:t> нетто/ брутто</a:t>
                      </a:r>
                      <a:endParaRPr lang="ru-RU" sz="1100" b="1" i="0" u="none" strike="noStrike" dirty="0">
                        <a:solidFill>
                          <a:srgbClr val="000000"/>
                        </a:solidFill>
                        <a:effectLst/>
                        <a:latin typeface="Calibri"/>
                      </a:endParaRPr>
                    </a:p>
                  </a:txBody>
                  <a:tcPr marL="9148" marR="9148" marT="9148" marB="0" anchor="ctr">
                    <a:solidFill>
                      <a:schemeClr val="bg1">
                        <a:lumMod val="95000"/>
                      </a:schemeClr>
                    </a:solidFill>
                  </a:tcPr>
                </a:tc>
                <a:extLst>
                  <a:ext uri="{0D108BD9-81ED-4DB2-BD59-A6C34878D82A}">
                    <a16:rowId xmlns:a16="http://schemas.microsoft.com/office/drawing/2014/main" val="10000"/>
                  </a:ext>
                </a:extLst>
              </a:tr>
              <a:tr h="618711">
                <a:tc>
                  <a:txBody>
                    <a:bodyPr/>
                    <a:lstStyle/>
                    <a:p>
                      <a:pPr marL="0" algn="ctr" defTabSz="914400" rtl="0" eaLnBrk="1" fontAlgn="ctr" latinLnBrk="0" hangingPunct="1"/>
                      <a:r>
                        <a:rPr lang="ru-RU" sz="1000" b="1" i="1" u="none" strike="noStrike" kern="1200" dirty="0" smtClean="0">
                          <a:solidFill>
                            <a:srgbClr val="000000"/>
                          </a:solidFill>
                          <a:effectLst/>
                          <a:latin typeface="+mn-lt"/>
                          <a:ea typeface="+mn-ea"/>
                          <a:cs typeface="+mn-cs"/>
                        </a:rPr>
                        <a:t>89532</a:t>
                      </a:r>
                      <a:endParaRPr lang="ru-RU" sz="1000" b="1" i="1" u="none" strike="noStrike" kern="1200" dirty="0">
                        <a:solidFill>
                          <a:srgbClr val="000000"/>
                        </a:solidFill>
                        <a:effectLst/>
                        <a:latin typeface="+mn-lt"/>
                        <a:ea typeface="+mn-ea"/>
                        <a:cs typeface="+mn-cs"/>
                      </a:endParaRPr>
                    </a:p>
                  </a:txBody>
                  <a:tcPr marL="9524" marR="9524" marT="9524"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000" b="1" dirty="0" smtClean="0">
                          <a:solidFill>
                            <a:srgbClr val="006666"/>
                          </a:solidFill>
                          <a:latin typeface="Arial Black" pitchFamily="34" charset="0"/>
                          <a:cs typeface="Arial" pitchFamily="34" charset="0"/>
                        </a:rPr>
                        <a:t>GSC-05</a:t>
                      </a:r>
                      <a:r>
                        <a:rPr lang="ru-RU" sz="1000" b="1" dirty="0" smtClean="0">
                          <a:solidFill>
                            <a:srgbClr val="006666"/>
                          </a:solidFill>
                          <a:latin typeface="Arial Black" pitchFamily="34" charset="0"/>
                          <a:cs typeface="Arial" pitchFamily="34" charset="0"/>
                        </a:rPr>
                        <a:t>2</a:t>
                      </a:r>
                      <a:endParaRPr lang="uk-UA" sz="1000" b="1" dirty="0" smtClean="0">
                        <a:solidFill>
                          <a:srgbClr val="006666"/>
                        </a:solidFill>
                        <a:latin typeface="Arial Black" pitchFamily="34" charset="0"/>
                        <a:cs typeface="Arial" pitchFamily="34" charset="0"/>
                      </a:endParaRPr>
                    </a:p>
                  </a:txBody>
                  <a:tcPr marL="9524" marR="9524" marT="9524" marB="0" anchor="ctr"/>
                </a:tc>
                <a:tc>
                  <a:txBody>
                    <a:bodyPr/>
                    <a:lstStyle/>
                    <a:p>
                      <a:pPr algn="ctr" fontAlgn="b"/>
                      <a:r>
                        <a:rPr lang="ru-RU" sz="1000" b="1" i="1" u="none" strike="noStrike" dirty="0" smtClean="0">
                          <a:solidFill>
                            <a:srgbClr val="000000"/>
                          </a:solidFill>
                          <a:effectLst/>
                          <a:latin typeface="+mn-lt"/>
                        </a:rPr>
                        <a:t> 220 - 240 В</a:t>
                      </a:r>
                      <a:endParaRPr lang="ru-RU" sz="1000" b="1" i="1" u="none" strike="noStrike" dirty="0">
                        <a:solidFill>
                          <a:srgbClr val="000000"/>
                        </a:solidFill>
                        <a:effectLst/>
                        <a:latin typeface="+mn-lt"/>
                      </a:endParaRPr>
                    </a:p>
                  </a:txBody>
                  <a:tcPr marL="9148" marR="9148" marT="9148"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 Гц</a:t>
                      </a:r>
                      <a:endParaRPr lang="ru-RU" sz="1000" b="1" i="1" u="none" strike="noStrike" dirty="0">
                        <a:solidFill>
                          <a:srgbClr val="000000"/>
                        </a:solidFill>
                        <a:effectLst/>
                        <a:latin typeface="Arial"/>
                      </a:endParaRPr>
                    </a:p>
                  </a:txBody>
                  <a:tcPr marL="9148" marR="9148" marT="91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baseline="0" dirty="0" smtClean="0">
                          <a:solidFill>
                            <a:srgbClr val="000000"/>
                          </a:solidFill>
                          <a:effectLst/>
                          <a:latin typeface="Arial"/>
                        </a:rPr>
                        <a:t>5 г</a:t>
                      </a:r>
                      <a:endParaRPr lang="ru-RU" sz="1000" b="1" i="1" u="none" strike="noStrike" dirty="0">
                        <a:solidFill>
                          <a:srgbClr val="000000"/>
                        </a:solidFill>
                        <a:effectLst/>
                        <a:latin typeface="Arial"/>
                      </a:endParaRPr>
                    </a:p>
                  </a:txBody>
                  <a:tcPr marL="9148" marR="9148" marT="91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50 кг</a:t>
                      </a:r>
                      <a:endParaRPr lang="ru-RU" sz="1000" b="1" i="1" u="none" strike="noStrike" dirty="0">
                        <a:solidFill>
                          <a:srgbClr val="000000"/>
                        </a:solidFill>
                        <a:effectLst/>
                        <a:latin typeface="Arial"/>
                      </a:endParaRPr>
                    </a:p>
                  </a:txBody>
                  <a:tcPr marL="9148" marR="9148" marT="91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 6 В / 5 </a:t>
                      </a:r>
                      <a:r>
                        <a:rPr lang="ru-RU" sz="1000" b="1" i="1" u="none" strike="noStrike" dirty="0" err="1" smtClean="0">
                          <a:solidFill>
                            <a:srgbClr val="000000"/>
                          </a:solidFill>
                          <a:effectLst/>
                          <a:latin typeface="Arial"/>
                        </a:rPr>
                        <a:t>Ач</a:t>
                      </a:r>
                      <a:endParaRPr lang="ru-RU" sz="1000" b="1" i="1" u="none" strike="noStrike" dirty="0">
                        <a:solidFill>
                          <a:srgbClr val="000000"/>
                        </a:solidFill>
                        <a:effectLst/>
                        <a:latin typeface="Arial"/>
                      </a:endParaRPr>
                    </a:p>
                  </a:txBody>
                  <a:tcPr marL="9148" marR="9148" marT="91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до 100</a:t>
                      </a:r>
                      <a:r>
                        <a:rPr lang="ru-RU" sz="1000" b="1" i="1" u="none" strike="noStrike" baseline="0" dirty="0" smtClean="0">
                          <a:solidFill>
                            <a:srgbClr val="000000"/>
                          </a:solidFill>
                          <a:effectLst/>
                          <a:latin typeface="Arial"/>
                        </a:rPr>
                        <a:t> часов</a:t>
                      </a:r>
                      <a:endParaRPr lang="ru-RU" sz="1000" b="1" i="1" u="none" strike="noStrike" dirty="0">
                        <a:solidFill>
                          <a:srgbClr val="000000"/>
                        </a:solidFill>
                        <a:effectLst/>
                        <a:latin typeface="Arial"/>
                      </a:endParaRPr>
                    </a:p>
                  </a:txBody>
                  <a:tcPr marL="9148" marR="9148" marT="91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 240х300 мм</a:t>
                      </a:r>
                      <a:endParaRPr lang="ru-RU" sz="1000" b="1" i="1" u="none" strike="noStrike" dirty="0">
                        <a:solidFill>
                          <a:srgbClr val="000000"/>
                        </a:solidFill>
                        <a:effectLst/>
                        <a:latin typeface="Arial"/>
                      </a:endParaRPr>
                    </a:p>
                  </a:txBody>
                  <a:tcPr marL="9148" marR="9148" marT="91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5 символов</a:t>
                      </a:r>
                      <a:endParaRPr lang="ru-RU" sz="1000" b="1" i="1" u="none" strike="noStrike" dirty="0">
                        <a:solidFill>
                          <a:srgbClr val="000000"/>
                        </a:solidFill>
                        <a:effectLst/>
                        <a:latin typeface="Arial"/>
                      </a:endParaRPr>
                    </a:p>
                  </a:txBody>
                  <a:tcPr marL="9148" marR="9148" marT="91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ru-RU" sz="1000" b="1" i="1" u="none" strike="noStrike" kern="1200" dirty="0" smtClean="0">
                          <a:solidFill>
                            <a:srgbClr val="000000"/>
                          </a:solidFill>
                          <a:effectLst/>
                          <a:latin typeface="Arial"/>
                          <a:ea typeface="+mn-ea"/>
                          <a:cs typeface="+mn-cs"/>
                        </a:rPr>
                        <a:t>6 символов</a:t>
                      </a:r>
                      <a:endParaRPr lang="ru-RU" sz="1000" b="1" i="1" u="none" strike="noStrike" kern="1200" dirty="0">
                        <a:solidFill>
                          <a:srgbClr val="000000"/>
                        </a:solidFill>
                        <a:effectLst/>
                        <a:latin typeface="Arial"/>
                        <a:ea typeface="+mn-ea"/>
                        <a:cs typeface="+mn-cs"/>
                      </a:endParaRPr>
                    </a:p>
                  </a:txBody>
                  <a:tcPr marL="9148" marR="9148" marT="91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kern="1200" dirty="0" smtClean="0">
                          <a:solidFill>
                            <a:srgbClr val="000000"/>
                          </a:solidFill>
                          <a:effectLst/>
                          <a:latin typeface="+mn-lt"/>
                          <a:ea typeface="+mn-ea"/>
                          <a:cs typeface="+mn-cs"/>
                        </a:rPr>
                        <a:t>370х134х361 мм</a:t>
                      </a:r>
                      <a:endParaRPr lang="ru-RU" sz="1100" b="1" i="0" u="none" strike="noStrike" kern="1200" dirty="0">
                        <a:solidFill>
                          <a:srgbClr val="000000"/>
                        </a:solidFill>
                        <a:effectLst/>
                        <a:latin typeface="+mn-lt"/>
                        <a:ea typeface="+mn-ea"/>
                        <a:cs typeface="+mn-cs"/>
                      </a:endParaRPr>
                    </a:p>
                  </a:txBody>
                  <a:tcPr marL="9148" marR="9148" marT="91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uk-UA" sz="1000" b="1" i="1" u="none" strike="noStrike" dirty="0" smtClean="0">
                          <a:solidFill>
                            <a:srgbClr val="000000"/>
                          </a:solidFill>
                          <a:effectLst/>
                          <a:latin typeface="Arial"/>
                        </a:rPr>
                        <a:t>3,0 кг / 3,5 кг</a:t>
                      </a:r>
                      <a:endParaRPr lang="ru-RU" sz="1000" b="1" i="1" u="none" strike="noStrike" dirty="0" smtClean="0">
                        <a:solidFill>
                          <a:srgbClr val="000000"/>
                        </a:solidFill>
                        <a:effectLst/>
                        <a:latin typeface="Arial"/>
                      </a:endParaRPr>
                    </a:p>
                  </a:txBody>
                  <a:tcPr marL="9148" marR="9148" marT="9148"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12" name="TextBox 11"/>
          <p:cNvSpPr txBox="1"/>
          <p:nvPr/>
        </p:nvSpPr>
        <p:spPr>
          <a:xfrm>
            <a:off x="4142820" y="1889629"/>
            <a:ext cx="4745457" cy="276982"/>
          </a:xfrm>
          <a:prstGeom prst="rect">
            <a:avLst/>
          </a:prstGeom>
          <a:noFill/>
        </p:spPr>
        <p:txBody>
          <a:bodyPr wrap="square" rtlCol="0">
            <a:spAutoFit/>
          </a:bodyPr>
          <a:lstStyle/>
          <a:p>
            <a:r>
              <a:rPr lang="ru-RU" sz="1200" b="1" dirty="0">
                <a:solidFill>
                  <a:srgbClr val="FF0000"/>
                </a:solidFill>
                <a:latin typeface="Arial Black" pitchFamily="34" charset="0"/>
              </a:rPr>
              <a:t>НАЗНАЧЕНИЕ</a:t>
            </a:r>
          </a:p>
        </p:txBody>
      </p:sp>
      <p:sp>
        <p:nvSpPr>
          <p:cNvPr id="13" name="Прямоугольник 12"/>
          <p:cNvSpPr/>
          <p:nvPr/>
        </p:nvSpPr>
        <p:spPr>
          <a:xfrm>
            <a:off x="447498" y="5228304"/>
            <a:ext cx="3779182" cy="369309"/>
          </a:xfrm>
          <a:prstGeom prst="rect">
            <a:avLst/>
          </a:prstGeom>
        </p:spPr>
        <p:txBody>
          <a:bodyPr wrap="square">
            <a:spAutoFit/>
          </a:bodyPr>
          <a:lstStyle/>
          <a:p>
            <a:r>
              <a:rPr lang="ru-RU" dirty="0">
                <a:solidFill>
                  <a:srgbClr val="006666"/>
                </a:solidFill>
                <a:latin typeface="EpsilonCTT" pitchFamily="2" charset="0"/>
              </a:rPr>
              <a:t>ТОЧНОСТЬ ИМЕЕТ ЗНАЧЕНИЕ! </a:t>
            </a:r>
          </a:p>
        </p:txBody>
      </p:sp>
      <p:sp>
        <p:nvSpPr>
          <p:cNvPr id="27" name="Прямоугольник 26"/>
          <p:cNvSpPr/>
          <p:nvPr/>
        </p:nvSpPr>
        <p:spPr>
          <a:xfrm>
            <a:off x="720297" y="4643798"/>
            <a:ext cx="184719" cy="369309"/>
          </a:xfrm>
          <a:prstGeom prst="rect">
            <a:avLst/>
          </a:prstGeom>
        </p:spPr>
        <p:txBody>
          <a:bodyPr wrap="none">
            <a:spAutoFit/>
          </a:bodyPr>
          <a:lstStyle/>
          <a:p>
            <a:pPr algn="ctr" fontAlgn="ctr"/>
            <a:endParaRPr lang="en-US" b="1" i="1" dirty="0"/>
          </a:p>
        </p:txBody>
      </p:sp>
      <p:sp>
        <p:nvSpPr>
          <p:cNvPr id="28" name="Прямоугольник 27"/>
          <p:cNvSpPr/>
          <p:nvPr/>
        </p:nvSpPr>
        <p:spPr>
          <a:xfrm>
            <a:off x="4142819" y="2103820"/>
            <a:ext cx="6538196" cy="276982"/>
          </a:xfrm>
          <a:prstGeom prst="rect">
            <a:avLst/>
          </a:prstGeom>
        </p:spPr>
        <p:txBody>
          <a:bodyPr wrap="square">
            <a:spAutoFit/>
          </a:bodyPr>
          <a:lstStyle/>
          <a:p>
            <a:endParaRPr lang="ru-RU" sz="1200" b="1" i="1" dirty="0"/>
          </a:p>
        </p:txBody>
      </p:sp>
      <p:sp>
        <p:nvSpPr>
          <p:cNvPr id="29" name="Прямоугольник 28"/>
          <p:cNvSpPr/>
          <p:nvPr/>
        </p:nvSpPr>
        <p:spPr>
          <a:xfrm>
            <a:off x="3875880" y="5193132"/>
            <a:ext cx="6611462" cy="369387"/>
          </a:xfrm>
          <a:prstGeom prst="rect">
            <a:avLst/>
          </a:prstGeom>
        </p:spPr>
        <p:txBody>
          <a:bodyPr wrap="square">
            <a:spAutoFit/>
          </a:bodyPr>
          <a:lstStyle/>
          <a:p>
            <a:endParaRPr lang="ru-RU" dirty="0"/>
          </a:p>
        </p:txBody>
      </p:sp>
      <p:sp>
        <p:nvSpPr>
          <p:cNvPr id="15" name="TextBox 14"/>
          <p:cNvSpPr txBox="1"/>
          <p:nvPr/>
        </p:nvSpPr>
        <p:spPr>
          <a:xfrm>
            <a:off x="4133423" y="2061727"/>
            <a:ext cx="6335089" cy="2462213"/>
          </a:xfrm>
          <a:prstGeom prst="rect">
            <a:avLst/>
          </a:prstGeom>
          <a:noFill/>
        </p:spPr>
        <p:txBody>
          <a:bodyPr wrap="square" rtlCol="0">
            <a:spAutoFit/>
          </a:bodyPr>
          <a:lstStyle/>
          <a:p>
            <a:r>
              <a:rPr lang="ru-RU" sz="1100" b="1" i="1" dirty="0">
                <a:solidFill>
                  <a:srgbClr val="4D4B4B"/>
                </a:solidFill>
              </a:rPr>
              <a:t>Весы электронные, торговые </a:t>
            </a:r>
            <a:r>
              <a:rPr lang="en-US" sz="1100" b="1" i="1" dirty="0">
                <a:solidFill>
                  <a:srgbClr val="4D4B4B"/>
                </a:solidFill>
              </a:rPr>
              <a:t>GRUNHELM </a:t>
            </a:r>
            <a:r>
              <a:rPr lang="ru-RU" sz="1100" b="1" i="1" dirty="0">
                <a:solidFill>
                  <a:srgbClr val="4D4B4B"/>
                </a:solidFill>
              </a:rPr>
              <a:t>с калькулятором –</a:t>
            </a:r>
            <a:r>
              <a:rPr lang="en-US" sz="1100" b="1" i="1" dirty="0">
                <a:solidFill>
                  <a:srgbClr val="4D4B4B"/>
                </a:solidFill>
              </a:rPr>
              <a:t> </a:t>
            </a:r>
            <a:r>
              <a:rPr lang="ru-RU" sz="1100" b="1" i="1" dirty="0">
                <a:solidFill>
                  <a:srgbClr val="4D4B4B"/>
                </a:solidFill>
              </a:rPr>
              <a:t>предназначены для взвешивания</a:t>
            </a:r>
            <a:r>
              <a:rPr lang="en-US" sz="1100" b="1" i="1" dirty="0">
                <a:solidFill>
                  <a:srgbClr val="4D4B4B"/>
                </a:solidFill>
              </a:rPr>
              <a:t> </a:t>
            </a:r>
            <a:r>
              <a:rPr lang="ru-RU" sz="1100" b="1" i="1" dirty="0">
                <a:solidFill>
                  <a:srgbClr val="4D4B4B"/>
                </a:solidFill>
              </a:rPr>
              <a:t>различных грузов при торговых, учетных и технологических операциях, а также для фасовки и</a:t>
            </a:r>
            <a:r>
              <a:rPr lang="en-US" sz="1100" b="1" i="1" dirty="0">
                <a:solidFill>
                  <a:srgbClr val="4D4B4B"/>
                </a:solidFill>
              </a:rPr>
              <a:t> </a:t>
            </a:r>
            <a:r>
              <a:rPr lang="ru-RU" sz="1100" b="1" i="1" dirty="0">
                <a:solidFill>
                  <a:srgbClr val="4D4B4B"/>
                </a:solidFill>
              </a:rPr>
              <a:t>расчета стоимости товара на предприятиях</a:t>
            </a:r>
            <a:r>
              <a:rPr lang="en-US" sz="1100" b="1" i="1" dirty="0">
                <a:solidFill>
                  <a:srgbClr val="4D4B4B"/>
                </a:solidFill>
              </a:rPr>
              <a:t> </a:t>
            </a:r>
            <a:r>
              <a:rPr lang="ru-RU" sz="1100" b="1" i="1" dirty="0">
                <a:solidFill>
                  <a:srgbClr val="4D4B4B"/>
                </a:solidFill>
              </a:rPr>
              <a:t>торговли и общественного питания. Корпус весов изготовлен из пластика, платформа сделана из нержавеющей стали. </a:t>
            </a:r>
          </a:p>
          <a:p>
            <a:r>
              <a:rPr lang="ru-RU" sz="1100" b="1" dirty="0">
                <a:solidFill>
                  <a:srgbClr val="FF0000"/>
                </a:solidFill>
                <a:latin typeface="Arial Black" pitchFamily="34" charset="0"/>
              </a:rPr>
              <a:t>ПРЕИМУЩЕСТВА</a:t>
            </a:r>
          </a:p>
          <a:p>
            <a:r>
              <a:rPr lang="ru-RU" sz="1100" b="1" i="1" dirty="0">
                <a:solidFill>
                  <a:srgbClr val="4D4B4B"/>
                </a:solidFill>
              </a:rPr>
              <a:t>Выполнены в пластиковом корпусе, имеют металлические кнопки.  Платформа весов</a:t>
            </a:r>
          </a:p>
          <a:p>
            <a:r>
              <a:rPr lang="ru-RU" sz="1100" b="1" i="1" dirty="0">
                <a:solidFill>
                  <a:srgbClr val="4D4B4B"/>
                </a:solidFill>
              </a:rPr>
              <a:t>с бортиками, сделана из нержавеющей стали благодаря этому углублению торговля стала проще - с платформы ничего не стекает и не скатывается, и поэтому весы стали чище, шанс попадания инородных веществ внутрь весов значительно уменьшился, шанс падения товара с весов так же уменьшился. Под съемной платформой находится индикатор уровня. Высота ножек весов регулируется. Жидкокристаллический дисплей с подсветкой двухсторонней, подсветка регулируется. На дисплее отображается уровень заряда батареи.  Когда весы находятся в режиме бездействия они автоматически входят в режим низкого потребления энергии.</a:t>
            </a:r>
          </a:p>
        </p:txBody>
      </p:sp>
      <p:pic>
        <p:nvPicPr>
          <p:cNvPr id="18" name="Рисунок 1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2828" y="2392783"/>
            <a:ext cx="3886691" cy="2856961"/>
          </a:xfrm>
          <a:prstGeom prst="rect">
            <a:avLst/>
          </a:prstGeom>
        </p:spPr>
      </p:pic>
      <p:pic>
        <p:nvPicPr>
          <p:cNvPr id="24" name="Рисунок 23"/>
          <p:cNvPicPr>
            <a:picLocks noChangeAspect="1"/>
          </p:cNvPicPr>
          <p:nvPr/>
        </p:nvPicPr>
        <p:blipFill rotWithShape="1">
          <a:blip r:embed="rId4" cstate="screen">
            <a:extLst>
              <a:ext uri="{28A0092B-C50C-407E-A947-70E740481C1C}">
                <a14:useLocalDpi xmlns:a14="http://schemas.microsoft.com/office/drawing/2010/main" val="0"/>
              </a:ext>
            </a:extLst>
          </a:blip>
          <a:srcRect b="65415"/>
          <a:stretch/>
        </p:blipFill>
        <p:spPr>
          <a:xfrm>
            <a:off x="4018399" y="4909083"/>
            <a:ext cx="6480542" cy="998797"/>
          </a:xfrm>
          <a:prstGeom prst="rect">
            <a:avLst/>
          </a:prstGeom>
        </p:spPr>
      </p:pic>
      <p:pic>
        <p:nvPicPr>
          <p:cNvPr id="25" name="Рисунок 24"/>
          <p:cNvPicPr>
            <a:picLocks noChangeAspect="1"/>
          </p:cNvPicPr>
          <p:nvPr/>
        </p:nvPicPr>
        <p:blipFill rotWithShape="1">
          <a:blip r:embed="rId5" cstate="screen">
            <a:extLst>
              <a:ext uri="{28A0092B-C50C-407E-A947-70E740481C1C}">
                <a14:useLocalDpi xmlns:a14="http://schemas.microsoft.com/office/drawing/2010/main" val="0"/>
              </a:ext>
            </a:extLst>
          </a:blip>
          <a:srcRect l="37343" t="36646" r="34645"/>
          <a:stretch/>
        </p:blipFill>
        <p:spPr>
          <a:xfrm>
            <a:off x="2660592" y="1415544"/>
            <a:ext cx="1313051" cy="1323349"/>
          </a:xfrm>
          <a:prstGeom prst="rect">
            <a:avLst/>
          </a:prstGeom>
        </p:spPr>
      </p:pic>
      <p:pic>
        <p:nvPicPr>
          <p:cNvPr id="23" name="Рисунок 22"/>
          <p:cNvPicPr>
            <a:picLocks noChangeAspect="1"/>
          </p:cNvPicPr>
          <p:nvPr/>
        </p:nvPicPr>
        <p:blipFill rotWithShape="1">
          <a:blip r:embed="rId6" cstate="screen">
            <a:extLst>
              <a:ext uri="{28A0092B-C50C-407E-A947-70E740481C1C}">
                <a14:useLocalDpi xmlns:a14="http://schemas.microsoft.com/office/drawing/2010/main" val="0"/>
              </a:ext>
            </a:extLst>
          </a:blip>
          <a:srcRect l="50895" t="70410"/>
          <a:stretch/>
        </p:blipFill>
        <p:spPr>
          <a:xfrm>
            <a:off x="6112665" y="996431"/>
            <a:ext cx="1120425" cy="1170180"/>
          </a:xfrm>
          <a:prstGeom prst="rect">
            <a:avLst/>
          </a:prstGeom>
        </p:spPr>
      </p:pic>
    </p:spTree>
    <p:extLst>
      <p:ext uri="{BB962C8B-B14F-4D97-AF65-F5344CB8AC3E}">
        <p14:creationId xmlns:p14="http://schemas.microsoft.com/office/powerpoint/2010/main" val="337733805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6" name="Заголовок 1"/>
          <p:cNvSpPr txBox="1">
            <a:spLocks/>
          </p:cNvSpPr>
          <p:nvPr/>
        </p:nvSpPr>
        <p:spPr>
          <a:xfrm>
            <a:off x="447498" y="949555"/>
            <a:ext cx="8782154" cy="656049"/>
          </a:xfrm>
          <a:prstGeom prst="rect">
            <a:avLst/>
          </a:prstGeom>
          <a:effectLst/>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uk-UA" sz="2400" b="1" spc="50" dirty="0" smtClean="0">
                <a:ln w="11430"/>
                <a:solidFill>
                  <a:srgbClr val="930D2D"/>
                </a:solidFill>
                <a:effectLst>
                  <a:outerShdw blurRad="38100" dist="38100" dir="2700000" algn="tl">
                    <a:srgbClr val="000000">
                      <a:alpha val="43137"/>
                    </a:srgbClr>
                  </a:outerShdw>
                </a:effectLst>
              </a:rPr>
              <a:t>ТОРГОВЫЕ ВЕСЫ</a:t>
            </a:r>
            <a:r>
              <a:rPr lang="en-US" sz="2400" b="1" spc="50" dirty="0" smtClean="0">
                <a:ln w="11430"/>
                <a:solidFill>
                  <a:srgbClr val="930D2D"/>
                </a:solidFill>
                <a:effectLst>
                  <a:outerShdw blurRad="38100" dist="38100" dir="2700000" algn="tl">
                    <a:srgbClr val="000000">
                      <a:alpha val="43137"/>
                    </a:srgbClr>
                  </a:outerShdw>
                </a:effectLst>
              </a:rPr>
              <a:t> GSC-053</a:t>
            </a:r>
            <a:endParaRPr lang="uk-UA" sz="2400" b="1" spc="50" dirty="0">
              <a:ln w="11430"/>
              <a:solidFill>
                <a:srgbClr val="930D2D"/>
              </a:solidFill>
              <a:effectLst>
                <a:outerShdw blurRad="38100" dist="38100" dir="2700000" algn="tl">
                  <a:srgbClr val="000000">
                    <a:alpha val="43137"/>
                  </a:srgbClr>
                </a:outerShdw>
              </a:effectLst>
            </a:endParaRPr>
          </a:p>
        </p:txBody>
      </p:sp>
      <p:sp>
        <p:nvSpPr>
          <p:cNvPr id="7" name="TextBox 6"/>
          <p:cNvSpPr txBox="1"/>
          <p:nvPr/>
        </p:nvSpPr>
        <p:spPr>
          <a:xfrm>
            <a:off x="257163" y="5616504"/>
            <a:ext cx="4745457" cy="276982"/>
          </a:xfrm>
          <a:prstGeom prst="rect">
            <a:avLst/>
          </a:prstGeom>
          <a:noFill/>
        </p:spPr>
        <p:txBody>
          <a:bodyPr wrap="square" rtlCol="0">
            <a:spAutoFit/>
          </a:bodyPr>
          <a:lstStyle/>
          <a:p>
            <a:r>
              <a:rPr lang="ru-RU" sz="1200" b="1" dirty="0">
                <a:solidFill>
                  <a:srgbClr val="FF0000"/>
                </a:solidFill>
                <a:latin typeface="Arial Black" pitchFamily="34" charset="0"/>
              </a:rPr>
              <a:t>ТЕХНИЧЕСКИЕ  ХАРАКТЕРИСТИКИ:</a:t>
            </a:r>
          </a:p>
        </p:txBody>
      </p:sp>
      <p:graphicFrame>
        <p:nvGraphicFramePr>
          <p:cNvPr id="8" name="Таблица 7"/>
          <p:cNvGraphicFramePr>
            <a:graphicFrameLocks noGrp="1"/>
          </p:cNvGraphicFramePr>
          <p:nvPr>
            <p:extLst/>
          </p:nvPr>
        </p:nvGraphicFramePr>
        <p:xfrm>
          <a:off x="112867" y="6055092"/>
          <a:ext cx="10476778" cy="1289501"/>
        </p:xfrm>
        <a:graphic>
          <a:graphicData uri="http://schemas.openxmlformats.org/drawingml/2006/table">
            <a:tbl>
              <a:tblPr>
                <a:tableStyleId>{616DA210-FB5B-4158-B5E0-FEB733F419BA}</a:tableStyleId>
              </a:tblPr>
              <a:tblGrid>
                <a:gridCol w="479099">
                  <a:extLst>
                    <a:ext uri="{9D8B030D-6E8A-4147-A177-3AD203B41FA5}">
                      <a16:colId xmlns:a16="http://schemas.microsoft.com/office/drawing/2014/main" val="20000"/>
                    </a:ext>
                  </a:extLst>
                </a:gridCol>
                <a:gridCol w="699171">
                  <a:extLst>
                    <a:ext uri="{9D8B030D-6E8A-4147-A177-3AD203B41FA5}">
                      <a16:colId xmlns:a16="http://schemas.microsoft.com/office/drawing/2014/main" val="20001"/>
                    </a:ext>
                  </a:extLst>
                </a:gridCol>
                <a:gridCol w="718404">
                  <a:extLst>
                    <a:ext uri="{9D8B030D-6E8A-4147-A177-3AD203B41FA5}">
                      <a16:colId xmlns:a16="http://schemas.microsoft.com/office/drawing/2014/main" val="20003"/>
                    </a:ext>
                  </a:extLst>
                </a:gridCol>
                <a:gridCol w="673425">
                  <a:extLst>
                    <a:ext uri="{9D8B030D-6E8A-4147-A177-3AD203B41FA5}">
                      <a16:colId xmlns:a16="http://schemas.microsoft.com/office/drawing/2014/main" val="20004"/>
                    </a:ext>
                  </a:extLst>
                </a:gridCol>
                <a:gridCol w="644564">
                  <a:extLst>
                    <a:ext uri="{9D8B030D-6E8A-4147-A177-3AD203B41FA5}">
                      <a16:colId xmlns:a16="http://schemas.microsoft.com/office/drawing/2014/main" val="20005"/>
                    </a:ext>
                  </a:extLst>
                </a:gridCol>
                <a:gridCol w="1128958">
                  <a:extLst>
                    <a:ext uri="{9D8B030D-6E8A-4147-A177-3AD203B41FA5}">
                      <a16:colId xmlns:a16="http://schemas.microsoft.com/office/drawing/2014/main" val="20006"/>
                    </a:ext>
                  </a:extLst>
                </a:gridCol>
                <a:gridCol w="852835">
                  <a:extLst>
                    <a:ext uri="{9D8B030D-6E8A-4147-A177-3AD203B41FA5}">
                      <a16:colId xmlns:a16="http://schemas.microsoft.com/office/drawing/2014/main" val="20007"/>
                    </a:ext>
                  </a:extLst>
                </a:gridCol>
                <a:gridCol w="813317">
                  <a:extLst>
                    <a:ext uri="{9D8B030D-6E8A-4147-A177-3AD203B41FA5}">
                      <a16:colId xmlns:a16="http://schemas.microsoft.com/office/drawing/2014/main" val="20008"/>
                    </a:ext>
                  </a:extLst>
                </a:gridCol>
                <a:gridCol w="852310">
                  <a:extLst>
                    <a:ext uri="{9D8B030D-6E8A-4147-A177-3AD203B41FA5}">
                      <a16:colId xmlns:a16="http://schemas.microsoft.com/office/drawing/2014/main" val="1354904623"/>
                    </a:ext>
                  </a:extLst>
                </a:gridCol>
                <a:gridCol w="1094813">
                  <a:extLst>
                    <a:ext uri="{9D8B030D-6E8A-4147-A177-3AD203B41FA5}">
                      <a16:colId xmlns:a16="http://schemas.microsoft.com/office/drawing/2014/main" val="3660019557"/>
                    </a:ext>
                  </a:extLst>
                </a:gridCol>
                <a:gridCol w="983705">
                  <a:extLst>
                    <a:ext uri="{9D8B030D-6E8A-4147-A177-3AD203B41FA5}">
                      <a16:colId xmlns:a16="http://schemas.microsoft.com/office/drawing/2014/main" val="3403873771"/>
                    </a:ext>
                  </a:extLst>
                </a:gridCol>
                <a:gridCol w="1019476">
                  <a:extLst>
                    <a:ext uri="{9D8B030D-6E8A-4147-A177-3AD203B41FA5}">
                      <a16:colId xmlns:a16="http://schemas.microsoft.com/office/drawing/2014/main" val="20011"/>
                    </a:ext>
                  </a:extLst>
                </a:gridCol>
                <a:gridCol w="516701">
                  <a:extLst>
                    <a:ext uri="{9D8B030D-6E8A-4147-A177-3AD203B41FA5}">
                      <a16:colId xmlns:a16="http://schemas.microsoft.com/office/drawing/2014/main" val="20012"/>
                    </a:ext>
                  </a:extLst>
                </a:gridCol>
              </a:tblGrid>
              <a:tr h="670790">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8" marR="9148" marT="9148"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8" marR="9148" marT="9148"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8" marR="9148" marT="9148"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8" marR="9148" marT="9148"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Цена деления</a:t>
                      </a:r>
                      <a:endParaRPr lang="ru-RU" sz="1100" b="1" i="0" u="none" strike="noStrike" dirty="0">
                        <a:solidFill>
                          <a:srgbClr val="000000"/>
                        </a:solidFill>
                        <a:effectLst/>
                        <a:latin typeface="Calibri"/>
                      </a:endParaRPr>
                    </a:p>
                  </a:txBody>
                  <a:tcPr marL="9148" marR="9148" marT="9148"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Максимальный вес взвешивания</a:t>
                      </a:r>
                      <a:endParaRPr lang="ru-RU" sz="1100" b="1" i="0" u="none" strike="noStrike" dirty="0">
                        <a:solidFill>
                          <a:srgbClr val="000000"/>
                        </a:solidFill>
                        <a:effectLst/>
                        <a:latin typeface="Calibri"/>
                      </a:endParaRPr>
                    </a:p>
                  </a:txBody>
                  <a:tcPr marL="9148" marR="9148" marT="9148"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Аккумулятор</a:t>
                      </a:r>
                      <a:endParaRPr lang="ru-RU" sz="1100" b="1" i="0" u="none" strike="noStrike" dirty="0">
                        <a:solidFill>
                          <a:srgbClr val="000000"/>
                        </a:solidFill>
                        <a:effectLst/>
                        <a:latin typeface="+mn-lt"/>
                      </a:endParaRPr>
                    </a:p>
                  </a:txBody>
                  <a:tcPr marL="9148" marR="9148" marT="9148"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mn-lt"/>
                        </a:rPr>
                        <a:t>Время автономной работы</a:t>
                      </a:r>
                    </a:p>
                  </a:txBody>
                  <a:tcPr marL="9148" marR="9148" marT="9148"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kern="1200" dirty="0" smtClean="0">
                          <a:solidFill>
                            <a:srgbClr val="000000"/>
                          </a:solidFill>
                          <a:effectLst/>
                          <a:latin typeface="+mn-lt"/>
                          <a:ea typeface="+mn-ea"/>
                          <a:cs typeface="+mn-cs"/>
                        </a:rPr>
                        <a:t>Размеры платформы</a:t>
                      </a:r>
                    </a:p>
                  </a:txBody>
                  <a:tcPr marL="9148" marR="9148" marT="9148"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kern="1200" dirty="0" smtClean="0">
                          <a:solidFill>
                            <a:srgbClr val="000000"/>
                          </a:solidFill>
                          <a:effectLst/>
                          <a:latin typeface="+mn-lt"/>
                          <a:ea typeface="+mn-ea"/>
                          <a:cs typeface="+mn-cs"/>
                        </a:rPr>
                        <a:t>Дисплей для отображения цены товара</a:t>
                      </a:r>
                    </a:p>
                  </a:txBody>
                  <a:tcPr marL="9148" marR="9148" marT="9148"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kern="1200" dirty="0" smtClean="0">
                          <a:solidFill>
                            <a:srgbClr val="000000"/>
                          </a:solidFill>
                          <a:effectLst/>
                          <a:latin typeface="+mn-lt"/>
                          <a:ea typeface="+mn-ea"/>
                          <a:cs typeface="+mn-cs"/>
                        </a:rPr>
                        <a:t>Дисплей для отображения общей цены</a:t>
                      </a:r>
                    </a:p>
                  </a:txBody>
                  <a:tcPr marL="9148" marR="9148" marT="9148"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kern="1200" dirty="0" smtClean="0">
                          <a:solidFill>
                            <a:srgbClr val="000000"/>
                          </a:solidFill>
                          <a:effectLst/>
                          <a:latin typeface="+mn-lt"/>
                          <a:ea typeface="+mn-ea"/>
                          <a:cs typeface="+mn-cs"/>
                        </a:rPr>
                        <a:t>Габаритный размер упаковки</a:t>
                      </a:r>
                      <a:endParaRPr lang="ru-RU" sz="1100" b="1" i="0" u="none" strike="noStrike" kern="1200" dirty="0">
                        <a:solidFill>
                          <a:srgbClr val="000000"/>
                        </a:solidFill>
                        <a:effectLst/>
                        <a:latin typeface="+mn-lt"/>
                        <a:ea typeface="+mn-ea"/>
                        <a:cs typeface="+mn-cs"/>
                      </a:endParaRPr>
                    </a:p>
                  </a:txBody>
                  <a:tcPr marL="9148" marR="9148" marT="9148"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 ,кг </a:t>
                      </a:r>
                    </a:p>
                    <a:p>
                      <a:pPr algn="ctr" fontAlgn="ctr"/>
                      <a:r>
                        <a:rPr lang="ru-RU" sz="1100" b="1" i="0" u="none" strike="noStrike" dirty="0" smtClean="0">
                          <a:solidFill>
                            <a:srgbClr val="000000"/>
                          </a:solidFill>
                          <a:effectLst/>
                          <a:latin typeface="+mn-lt"/>
                        </a:rPr>
                        <a:t> нетто/ брутто</a:t>
                      </a:r>
                      <a:endParaRPr lang="ru-RU" sz="1100" b="1" i="0" u="none" strike="noStrike" dirty="0">
                        <a:solidFill>
                          <a:srgbClr val="000000"/>
                        </a:solidFill>
                        <a:effectLst/>
                        <a:latin typeface="Calibri"/>
                      </a:endParaRPr>
                    </a:p>
                  </a:txBody>
                  <a:tcPr marL="9148" marR="9148" marT="9148" marB="0" anchor="ctr">
                    <a:solidFill>
                      <a:schemeClr val="bg1">
                        <a:lumMod val="95000"/>
                      </a:schemeClr>
                    </a:solidFill>
                  </a:tcPr>
                </a:tc>
                <a:extLst>
                  <a:ext uri="{0D108BD9-81ED-4DB2-BD59-A6C34878D82A}">
                    <a16:rowId xmlns:a16="http://schemas.microsoft.com/office/drawing/2014/main" val="10000"/>
                  </a:ext>
                </a:extLst>
              </a:tr>
              <a:tr h="618711">
                <a:tc>
                  <a:txBody>
                    <a:bodyPr/>
                    <a:lstStyle/>
                    <a:p>
                      <a:pPr marL="0" algn="ctr" defTabSz="914400" rtl="0" eaLnBrk="1" fontAlgn="ctr" latinLnBrk="0" hangingPunct="1"/>
                      <a:r>
                        <a:rPr lang="ru-RU" sz="1000" b="1" i="1" u="none" strike="noStrike" kern="1200" dirty="0" smtClean="0">
                          <a:solidFill>
                            <a:srgbClr val="000000"/>
                          </a:solidFill>
                          <a:effectLst/>
                          <a:latin typeface="+mn-lt"/>
                          <a:ea typeface="+mn-ea"/>
                          <a:cs typeface="+mn-cs"/>
                        </a:rPr>
                        <a:t>89533</a:t>
                      </a:r>
                      <a:endParaRPr lang="ru-RU" sz="1000" b="1" i="1" u="none" strike="noStrike" kern="1200" dirty="0">
                        <a:solidFill>
                          <a:srgbClr val="000000"/>
                        </a:solidFill>
                        <a:effectLst/>
                        <a:latin typeface="+mn-lt"/>
                        <a:ea typeface="+mn-ea"/>
                        <a:cs typeface="+mn-cs"/>
                      </a:endParaRPr>
                    </a:p>
                  </a:txBody>
                  <a:tcPr marL="9524" marR="9524" marT="9524"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000" b="1" dirty="0" smtClean="0">
                          <a:solidFill>
                            <a:srgbClr val="006666"/>
                          </a:solidFill>
                          <a:latin typeface="Arial Black" pitchFamily="34" charset="0"/>
                          <a:cs typeface="Arial" pitchFamily="34" charset="0"/>
                        </a:rPr>
                        <a:t>GSC-05</a:t>
                      </a:r>
                      <a:r>
                        <a:rPr lang="ru-RU" sz="1000" b="1" dirty="0" smtClean="0">
                          <a:solidFill>
                            <a:srgbClr val="006666"/>
                          </a:solidFill>
                          <a:latin typeface="Arial Black" pitchFamily="34" charset="0"/>
                          <a:cs typeface="Arial" pitchFamily="34" charset="0"/>
                        </a:rPr>
                        <a:t>3</a:t>
                      </a:r>
                      <a:endParaRPr lang="uk-UA" sz="1000" b="1" dirty="0" smtClean="0">
                        <a:solidFill>
                          <a:srgbClr val="006666"/>
                        </a:solidFill>
                        <a:latin typeface="Arial Black" pitchFamily="34" charset="0"/>
                        <a:cs typeface="Arial" pitchFamily="34" charset="0"/>
                      </a:endParaRPr>
                    </a:p>
                  </a:txBody>
                  <a:tcPr marL="9524" marR="9524" marT="9524" marB="0" anchor="ctr"/>
                </a:tc>
                <a:tc>
                  <a:txBody>
                    <a:bodyPr/>
                    <a:lstStyle/>
                    <a:p>
                      <a:pPr algn="ctr" fontAlgn="b"/>
                      <a:r>
                        <a:rPr lang="ru-RU" sz="1000" b="1" i="1" u="none" strike="noStrike" dirty="0" smtClean="0">
                          <a:solidFill>
                            <a:srgbClr val="000000"/>
                          </a:solidFill>
                          <a:effectLst/>
                          <a:latin typeface="+mn-lt"/>
                        </a:rPr>
                        <a:t> 220 - 240 В</a:t>
                      </a:r>
                      <a:endParaRPr lang="ru-RU" sz="1000" b="1" i="1" u="none" strike="noStrike" dirty="0">
                        <a:solidFill>
                          <a:srgbClr val="000000"/>
                        </a:solidFill>
                        <a:effectLst/>
                        <a:latin typeface="+mn-lt"/>
                      </a:endParaRPr>
                    </a:p>
                  </a:txBody>
                  <a:tcPr marL="9148" marR="9148" marT="9148"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 Гц</a:t>
                      </a:r>
                      <a:endParaRPr lang="ru-RU" sz="1000" b="1" i="1" u="none" strike="noStrike" dirty="0">
                        <a:solidFill>
                          <a:srgbClr val="000000"/>
                        </a:solidFill>
                        <a:effectLst/>
                        <a:latin typeface="Arial"/>
                      </a:endParaRPr>
                    </a:p>
                  </a:txBody>
                  <a:tcPr marL="9148" marR="9148" marT="91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baseline="0" dirty="0" smtClean="0">
                          <a:solidFill>
                            <a:srgbClr val="000000"/>
                          </a:solidFill>
                          <a:effectLst/>
                          <a:latin typeface="Arial"/>
                        </a:rPr>
                        <a:t>5 г</a:t>
                      </a:r>
                      <a:endParaRPr lang="ru-RU" sz="1000" b="1" i="1" u="none" strike="noStrike" dirty="0">
                        <a:solidFill>
                          <a:srgbClr val="000000"/>
                        </a:solidFill>
                        <a:effectLst/>
                        <a:latin typeface="Arial"/>
                      </a:endParaRPr>
                    </a:p>
                  </a:txBody>
                  <a:tcPr marL="9148" marR="9148" marT="91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50 кг</a:t>
                      </a:r>
                      <a:endParaRPr lang="ru-RU" sz="1000" b="1" i="1" u="none" strike="noStrike" dirty="0">
                        <a:solidFill>
                          <a:srgbClr val="000000"/>
                        </a:solidFill>
                        <a:effectLst/>
                        <a:latin typeface="Arial"/>
                      </a:endParaRPr>
                    </a:p>
                  </a:txBody>
                  <a:tcPr marL="9148" marR="9148" marT="91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 4 В / 4 </a:t>
                      </a:r>
                      <a:r>
                        <a:rPr lang="ru-RU" sz="1000" b="1" i="1" u="none" strike="noStrike" dirty="0" err="1" smtClean="0">
                          <a:solidFill>
                            <a:srgbClr val="000000"/>
                          </a:solidFill>
                          <a:effectLst/>
                          <a:latin typeface="Arial"/>
                        </a:rPr>
                        <a:t>Ач</a:t>
                      </a:r>
                      <a:endParaRPr lang="ru-RU" sz="1000" b="1" i="1" u="none" strike="noStrike" dirty="0">
                        <a:solidFill>
                          <a:srgbClr val="000000"/>
                        </a:solidFill>
                        <a:effectLst/>
                        <a:latin typeface="Arial"/>
                      </a:endParaRPr>
                    </a:p>
                  </a:txBody>
                  <a:tcPr marL="9148" marR="9148" marT="91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до 100</a:t>
                      </a:r>
                      <a:r>
                        <a:rPr lang="ru-RU" sz="1000" b="1" i="1" u="none" strike="noStrike" baseline="0" dirty="0" smtClean="0">
                          <a:solidFill>
                            <a:srgbClr val="000000"/>
                          </a:solidFill>
                          <a:effectLst/>
                          <a:latin typeface="Arial"/>
                        </a:rPr>
                        <a:t> часов</a:t>
                      </a:r>
                      <a:endParaRPr lang="ru-RU" sz="1000" b="1" i="1" u="none" strike="noStrike" dirty="0">
                        <a:solidFill>
                          <a:srgbClr val="000000"/>
                        </a:solidFill>
                        <a:effectLst/>
                        <a:latin typeface="Arial"/>
                      </a:endParaRPr>
                    </a:p>
                  </a:txBody>
                  <a:tcPr marL="9148" marR="9148" marT="91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 250х350 мм</a:t>
                      </a:r>
                      <a:endParaRPr lang="ru-RU" sz="1000" b="1" i="1" u="none" strike="noStrike" dirty="0">
                        <a:solidFill>
                          <a:srgbClr val="000000"/>
                        </a:solidFill>
                        <a:effectLst/>
                        <a:latin typeface="Arial"/>
                      </a:endParaRPr>
                    </a:p>
                  </a:txBody>
                  <a:tcPr marL="9148" marR="9148" marT="91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5 символов</a:t>
                      </a:r>
                      <a:endParaRPr lang="ru-RU" sz="1000" b="1" i="1" u="none" strike="noStrike" dirty="0">
                        <a:solidFill>
                          <a:srgbClr val="000000"/>
                        </a:solidFill>
                        <a:effectLst/>
                        <a:latin typeface="Arial"/>
                      </a:endParaRPr>
                    </a:p>
                  </a:txBody>
                  <a:tcPr marL="9148" marR="9148" marT="91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ru-RU" sz="1000" b="1" i="1" u="none" strike="noStrike" kern="1200" dirty="0" smtClean="0">
                          <a:solidFill>
                            <a:srgbClr val="000000"/>
                          </a:solidFill>
                          <a:effectLst/>
                          <a:latin typeface="Arial"/>
                          <a:ea typeface="+mn-ea"/>
                          <a:cs typeface="+mn-cs"/>
                        </a:rPr>
                        <a:t>6 символов</a:t>
                      </a:r>
                      <a:endParaRPr lang="ru-RU" sz="1000" b="1" i="1" u="none" strike="noStrike" kern="1200" dirty="0">
                        <a:solidFill>
                          <a:srgbClr val="000000"/>
                        </a:solidFill>
                        <a:effectLst/>
                        <a:latin typeface="Arial"/>
                        <a:ea typeface="+mn-ea"/>
                        <a:cs typeface="+mn-cs"/>
                      </a:endParaRPr>
                    </a:p>
                  </a:txBody>
                  <a:tcPr marL="9148" marR="9148" marT="91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kern="1200" dirty="0" smtClean="0">
                          <a:solidFill>
                            <a:srgbClr val="000000"/>
                          </a:solidFill>
                          <a:effectLst/>
                          <a:latin typeface="+mn-lt"/>
                          <a:ea typeface="+mn-ea"/>
                          <a:cs typeface="+mn-cs"/>
                        </a:rPr>
                        <a:t>370х134х361 мм</a:t>
                      </a:r>
                      <a:endParaRPr lang="ru-RU" sz="1100" b="1" i="0" u="none" strike="noStrike" kern="1200" dirty="0">
                        <a:solidFill>
                          <a:srgbClr val="000000"/>
                        </a:solidFill>
                        <a:effectLst/>
                        <a:latin typeface="+mn-lt"/>
                        <a:ea typeface="+mn-ea"/>
                        <a:cs typeface="+mn-cs"/>
                      </a:endParaRPr>
                    </a:p>
                  </a:txBody>
                  <a:tcPr marL="9148" marR="9148" marT="91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uk-UA" sz="1000" b="1" i="1" u="none" strike="noStrike" dirty="0" smtClean="0">
                          <a:solidFill>
                            <a:srgbClr val="000000"/>
                          </a:solidFill>
                          <a:effectLst/>
                          <a:latin typeface="Arial"/>
                        </a:rPr>
                        <a:t> 3,00 кг / 3,5кг</a:t>
                      </a:r>
                      <a:endParaRPr lang="ru-RU" sz="1000" b="1" i="1" u="none" strike="noStrike" dirty="0" smtClean="0">
                        <a:solidFill>
                          <a:srgbClr val="000000"/>
                        </a:solidFill>
                        <a:effectLst/>
                        <a:latin typeface="Arial"/>
                      </a:endParaRPr>
                    </a:p>
                  </a:txBody>
                  <a:tcPr marL="9148" marR="9148" marT="9148"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12" name="TextBox 11"/>
          <p:cNvSpPr txBox="1"/>
          <p:nvPr/>
        </p:nvSpPr>
        <p:spPr>
          <a:xfrm>
            <a:off x="4142820" y="1889629"/>
            <a:ext cx="4745457" cy="276982"/>
          </a:xfrm>
          <a:prstGeom prst="rect">
            <a:avLst/>
          </a:prstGeom>
          <a:noFill/>
        </p:spPr>
        <p:txBody>
          <a:bodyPr wrap="square" rtlCol="0">
            <a:spAutoFit/>
          </a:bodyPr>
          <a:lstStyle/>
          <a:p>
            <a:r>
              <a:rPr lang="ru-RU" sz="1200" b="1" dirty="0">
                <a:solidFill>
                  <a:srgbClr val="FF0000"/>
                </a:solidFill>
                <a:latin typeface="Arial Black" pitchFamily="34" charset="0"/>
              </a:rPr>
              <a:t>НАЗНАЧЕНИЕ</a:t>
            </a:r>
          </a:p>
        </p:txBody>
      </p:sp>
      <p:sp>
        <p:nvSpPr>
          <p:cNvPr id="13" name="Прямоугольник 12"/>
          <p:cNvSpPr/>
          <p:nvPr/>
        </p:nvSpPr>
        <p:spPr>
          <a:xfrm>
            <a:off x="447498" y="5228304"/>
            <a:ext cx="3779182" cy="369309"/>
          </a:xfrm>
          <a:prstGeom prst="rect">
            <a:avLst/>
          </a:prstGeom>
        </p:spPr>
        <p:txBody>
          <a:bodyPr wrap="square">
            <a:spAutoFit/>
          </a:bodyPr>
          <a:lstStyle/>
          <a:p>
            <a:r>
              <a:rPr lang="ru-RU" dirty="0">
                <a:solidFill>
                  <a:srgbClr val="006666"/>
                </a:solidFill>
                <a:latin typeface="EpsilonCTT" pitchFamily="2" charset="0"/>
              </a:rPr>
              <a:t>ТОЧНОСТЬ ИМЕЕТ ЗНАЧЕНИЕ! </a:t>
            </a:r>
          </a:p>
        </p:txBody>
      </p:sp>
      <p:sp>
        <p:nvSpPr>
          <p:cNvPr id="27" name="Прямоугольник 26"/>
          <p:cNvSpPr/>
          <p:nvPr/>
        </p:nvSpPr>
        <p:spPr>
          <a:xfrm>
            <a:off x="720297" y="4643798"/>
            <a:ext cx="184719" cy="369309"/>
          </a:xfrm>
          <a:prstGeom prst="rect">
            <a:avLst/>
          </a:prstGeom>
        </p:spPr>
        <p:txBody>
          <a:bodyPr wrap="none">
            <a:spAutoFit/>
          </a:bodyPr>
          <a:lstStyle/>
          <a:p>
            <a:pPr algn="ctr" fontAlgn="ctr"/>
            <a:endParaRPr lang="en-US" b="1" i="1" dirty="0"/>
          </a:p>
        </p:txBody>
      </p:sp>
      <p:sp>
        <p:nvSpPr>
          <p:cNvPr id="28" name="Прямоугольник 27"/>
          <p:cNvSpPr/>
          <p:nvPr/>
        </p:nvSpPr>
        <p:spPr>
          <a:xfrm>
            <a:off x="4142819" y="2103820"/>
            <a:ext cx="6538196" cy="276982"/>
          </a:xfrm>
          <a:prstGeom prst="rect">
            <a:avLst/>
          </a:prstGeom>
        </p:spPr>
        <p:txBody>
          <a:bodyPr wrap="square">
            <a:spAutoFit/>
          </a:bodyPr>
          <a:lstStyle/>
          <a:p>
            <a:endParaRPr lang="ru-RU" sz="1200" b="1" i="1" dirty="0"/>
          </a:p>
        </p:txBody>
      </p:sp>
      <p:sp>
        <p:nvSpPr>
          <p:cNvPr id="29" name="Прямоугольник 28"/>
          <p:cNvSpPr/>
          <p:nvPr/>
        </p:nvSpPr>
        <p:spPr>
          <a:xfrm>
            <a:off x="3875880" y="5193132"/>
            <a:ext cx="6611462" cy="369387"/>
          </a:xfrm>
          <a:prstGeom prst="rect">
            <a:avLst/>
          </a:prstGeom>
        </p:spPr>
        <p:txBody>
          <a:bodyPr wrap="square">
            <a:spAutoFit/>
          </a:bodyPr>
          <a:lstStyle/>
          <a:p>
            <a:endParaRPr lang="ru-RU" dirty="0"/>
          </a:p>
        </p:txBody>
      </p:sp>
      <p:sp>
        <p:nvSpPr>
          <p:cNvPr id="15" name="TextBox 14"/>
          <p:cNvSpPr txBox="1"/>
          <p:nvPr/>
        </p:nvSpPr>
        <p:spPr>
          <a:xfrm>
            <a:off x="4133423" y="2061727"/>
            <a:ext cx="6335089" cy="2462213"/>
          </a:xfrm>
          <a:prstGeom prst="rect">
            <a:avLst/>
          </a:prstGeom>
          <a:noFill/>
        </p:spPr>
        <p:txBody>
          <a:bodyPr wrap="square" rtlCol="0">
            <a:spAutoFit/>
          </a:bodyPr>
          <a:lstStyle/>
          <a:p>
            <a:r>
              <a:rPr lang="ru-RU" sz="1100" b="1" i="1" dirty="0">
                <a:solidFill>
                  <a:srgbClr val="4D4B4B"/>
                </a:solidFill>
              </a:rPr>
              <a:t>Весы электронные, торговые </a:t>
            </a:r>
            <a:r>
              <a:rPr lang="en-US" sz="1100" b="1" i="1" dirty="0">
                <a:solidFill>
                  <a:srgbClr val="4D4B4B"/>
                </a:solidFill>
              </a:rPr>
              <a:t>GRUNHELM </a:t>
            </a:r>
            <a:r>
              <a:rPr lang="ru-RU" sz="1100" b="1" i="1" dirty="0">
                <a:solidFill>
                  <a:srgbClr val="4D4B4B"/>
                </a:solidFill>
              </a:rPr>
              <a:t>с калькулятором –</a:t>
            </a:r>
            <a:r>
              <a:rPr lang="en-US" sz="1100" b="1" i="1" dirty="0">
                <a:solidFill>
                  <a:srgbClr val="4D4B4B"/>
                </a:solidFill>
              </a:rPr>
              <a:t> </a:t>
            </a:r>
            <a:r>
              <a:rPr lang="ru-RU" sz="1100" b="1" i="1" dirty="0">
                <a:solidFill>
                  <a:srgbClr val="4D4B4B"/>
                </a:solidFill>
              </a:rPr>
              <a:t>предназначены для взвешивания</a:t>
            </a:r>
            <a:r>
              <a:rPr lang="en-US" sz="1100" b="1" i="1" dirty="0">
                <a:solidFill>
                  <a:srgbClr val="4D4B4B"/>
                </a:solidFill>
              </a:rPr>
              <a:t> </a:t>
            </a:r>
            <a:r>
              <a:rPr lang="ru-RU" sz="1100" b="1" i="1" dirty="0">
                <a:solidFill>
                  <a:srgbClr val="4D4B4B"/>
                </a:solidFill>
              </a:rPr>
              <a:t>различных грузов при торговых, учетных и технологических операциях, а также для фасовки и</a:t>
            </a:r>
            <a:r>
              <a:rPr lang="en-US" sz="1100" b="1" i="1" dirty="0">
                <a:solidFill>
                  <a:srgbClr val="4D4B4B"/>
                </a:solidFill>
              </a:rPr>
              <a:t> </a:t>
            </a:r>
            <a:r>
              <a:rPr lang="ru-RU" sz="1100" b="1" i="1" dirty="0">
                <a:solidFill>
                  <a:srgbClr val="4D4B4B"/>
                </a:solidFill>
              </a:rPr>
              <a:t>расчета стоимости товара на предприятиях</a:t>
            </a:r>
            <a:r>
              <a:rPr lang="en-US" sz="1100" b="1" i="1" dirty="0">
                <a:solidFill>
                  <a:srgbClr val="4D4B4B"/>
                </a:solidFill>
              </a:rPr>
              <a:t> </a:t>
            </a:r>
            <a:r>
              <a:rPr lang="ru-RU" sz="1100" b="1" i="1" dirty="0">
                <a:solidFill>
                  <a:srgbClr val="4D4B4B"/>
                </a:solidFill>
              </a:rPr>
              <a:t>торговли и общественного питания. Корпус весов изготовлен из пластика, платформа сделана из нержавеющей стали. </a:t>
            </a:r>
          </a:p>
          <a:p>
            <a:pPr algn="just"/>
            <a:r>
              <a:rPr lang="ru-RU" sz="1100" b="1" dirty="0">
                <a:solidFill>
                  <a:srgbClr val="FF0000"/>
                </a:solidFill>
                <a:latin typeface="Arial Black" pitchFamily="34" charset="0"/>
              </a:rPr>
              <a:t>ПРЕИМУЩЕСТВА</a:t>
            </a:r>
          </a:p>
          <a:p>
            <a:r>
              <a:rPr lang="ru-RU" sz="1100" b="1" i="1" dirty="0">
                <a:solidFill>
                  <a:srgbClr val="4D4B4B"/>
                </a:solidFill>
              </a:rPr>
              <a:t>Выполнены в пластиковом корпусе, имеют металлические кнопки.  Платформа весов</a:t>
            </a:r>
          </a:p>
          <a:p>
            <a:r>
              <a:rPr lang="ru-RU" sz="1100" b="1" i="1" dirty="0">
                <a:solidFill>
                  <a:srgbClr val="4D4B4B"/>
                </a:solidFill>
              </a:rPr>
              <a:t>с бортиками, сделана из нержавеющей стали благодаря этому углублению торговля стала проще - с платформы ничего не стекает и не скатывается, и поэтому весы стали чище, шанс попадания инородных веществ внутрь весов значительно уменьшился, шанс падения товара с весов так же уменьшился. Под съемной платформой находится индикатор уровня. Высота ножек весов регулируется. Жидкокристаллический дисплей с подсветкой двухсторонней, подсветка регулируется. На дисплее отображается уровень заряда батареи.  Когда весы находятся в режиме бездействия они автоматически входят в режим низкого потребления энергии.</a:t>
            </a:r>
          </a:p>
        </p:txBody>
      </p:sp>
      <p:pic>
        <p:nvPicPr>
          <p:cNvPr id="25" name="Рисунок 24"/>
          <p:cNvPicPr>
            <a:picLocks noChangeAspect="1"/>
          </p:cNvPicPr>
          <p:nvPr/>
        </p:nvPicPr>
        <p:blipFill rotWithShape="1">
          <a:blip r:embed="rId3" cstate="screen">
            <a:extLst>
              <a:ext uri="{28A0092B-C50C-407E-A947-70E740481C1C}">
                <a14:useLocalDpi xmlns:a14="http://schemas.microsoft.com/office/drawing/2010/main" val="0"/>
              </a:ext>
            </a:extLst>
          </a:blip>
          <a:srcRect l="37343" t="36646" r="34645"/>
          <a:stretch/>
        </p:blipFill>
        <p:spPr>
          <a:xfrm>
            <a:off x="2660592" y="1415544"/>
            <a:ext cx="1313051" cy="1323349"/>
          </a:xfrm>
          <a:prstGeom prst="rect">
            <a:avLst/>
          </a:prstGeom>
        </p:spPr>
      </p:pic>
      <p:pic>
        <p:nvPicPr>
          <p:cNvPr id="16" name="Рисунок 1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7098" y="2810115"/>
            <a:ext cx="4263826" cy="2166347"/>
          </a:xfrm>
          <a:prstGeom prst="rect">
            <a:avLst/>
          </a:prstGeom>
        </p:spPr>
      </p:pic>
      <p:pic>
        <p:nvPicPr>
          <p:cNvPr id="17" name="Рисунок 16"/>
          <p:cNvPicPr>
            <a:picLocks noChangeAspect="1"/>
          </p:cNvPicPr>
          <p:nvPr/>
        </p:nvPicPr>
        <p:blipFill rotWithShape="1">
          <a:blip r:embed="rId5" cstate="screen">
            <a:extLst>
              <a:ext uri="{28A0092B-C50C-407E-A947-70E740481C1C}">
                <a14:useLocalDpi xmlns:a14="http://schemas.microsoft.com/office/drawing/2010/main" val="0"/>
              </a:ext>
            </a:extLst>
          </a:blip>
          <a:srcRect b="66508"/>
          <a:stretch/>
        </p:blipFill>
        <p:spPr>
          <a:xfrm>
            <a:off x="3973643" y="4909083"/>
            <a:ext cx="6615998" cy="1014294"/>
          </a:xfrm>
          <a:prstGeom prst="rect">
            <a:avLst/>
          </a:prstGeom>
        </p:spPr>
      </p:pic>
      <p:pic>
        <p:nvPicPr>
          <p:cNvPr id="23" name="Рисунок 22"/>
          <p:cNvPicPr>
            <a:picLocks noChangeAspect="1"/>
          </p:cNvPicPr>
          <p:nvPr/>
        </p:nvPicPr>
        <p:blipFill rotWithShape="1">
          <a:blip r:embed="rId6" cstate="screen">
            <a:extLst>
              <a:ext uri="{28A0092B-C50C-407E-A947-70E740481C1C}">
                <a14:useLocalDpi xmlns:a14="http://schemas.microsoft.com/office/drawing/2010/main" val="0"/>
              </a:ext>
            </a:extLst>
          </a:blip>
          <a:srcRect l="50895" t="70410"/>
          <a:stretch/>
        </p:blipFill>
        <p:spPr>
          <a:xfrm>
            <a:off x="6112665" y="996431"/>
            <a:ext cx="1120425" cy="1170180"/>
          </a:xfrm>
          <a:prstGeom prst="rect">
            <a:avLst/>
          </a:prstGeom>
        </p:spPr>
      </p:pic>
    </p:spTree>
    <p:extLst>
      <p:ext uri="{BB962C8B-B14F-4D97-AF65-F5344CB8AC3E}">
        <p14:creationId xmlns:p14="http://schemas.microsoft.com/office/powerpoint/2010/main" val="133959142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6" name="Заголовок 1"/>
          <p:cNvSpPr txBox="1">
            <a:spLocks/>
          </p:cNvSpPr>
          <p:nvPr/>
        </p:nvSpPr>
        <p:spPr>
          <a:xfrm>
            <a:off x="112868" y="826384"/>
            <a:ext cx="8782154" cy="656049"/>
          </a:xfrm>
          <a:prstGeom prst="rect">
            <a:avLst/>
          </a:prstGeom>
          <a:effectLst/>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uk-UA" sz="2400" b="1" spc="50" dirty="0" smtClean="0">
                <a:ln w="11430"/>
                <a:solidFill>
                  <a:srgbClr val="930D2D"/>
                </a:solidFill>
                <a:effectLst>
                  <a:outerShdw blurRad="38100" dist="38100" dir="2700000" algn="tl">
                    <a:srgbClr val="000000">
                      <a:alpha val="43137"/>
                    </a:srgbClr>
                  </a:outerShdw>
                </a:effectLst>
              </a:rPr>
              <a:t>ТОРГОВЫЕ ВЕСЫ НАПОЛЬНЫЕ</a:t>
            </a:r>
            <a:r>
              <a:rPr lang="en-US" sz="2400" b="1" spc="50" dirty="0" smtClean="0">
                <a:ln w="11430"/>
                <a:solidFill>
                  <a:srgbClr val="930D2D"/>
                </a:solidFill>
                <a:effectLst>
                  <a:outerShdw blurRad="38100" dist="38100" dir="2700000" algn="tl">
                    <a:srgbClr val="000000">
                      <a:alpha val="43137"/>
                    </a:srgbClr>
                  </a:outerShdw>
                </a:effectLst>
              </a:rPr>
              <a:t> GSC-150</a:t>
            </a:r>
            <a:endParaRPr lang="uk-UA" sz="2400" b="1" spc="50" dirty="0">
              <a:ln w="11430"/>
              <a:solidFill>
                <a:srgbClr val="930D2D"/>
              </a:solidFill>
              <a:effectLst>
                <a:outerShdw blurRad="38100" dist="38100" dir="2700000" algn="tl">
                  <a:srgbClr val="000000">
                    <a:alpha val="43137"/>
                  </a:srgbClr>
                </a:outerShdw>
              </a:effectLst>
            </a:endParaRPr>
          </a:p>
        </p:txBody>
      </p:sp>
      <p:sp>
        <p:nvSpPr>
          <p:cNvPr id="7" name="TextBox 6"/>
          <p:cNvSpPr txBox="1"/>
          <p:nvPr/>
        </p:nvSpPr>
        <p:spPr>
          <a:xfrm>
            <a:off x="7428" y="5616841"/>
            <a:ext cx="4745457" cy="276982"/>
          </a:xfrm>
          <a:prstGeom prst="rect">
            <a:avLst/>
          </a:prstGeom>
          <a:noFill/>
        </p:spPr>
        <p:txBody>
          <a:bodyPr wrap="square" rtlCol="0">
            <a:spAutoFit/>
          </a:bodyPr>
          <a:lstStyle/>
          <a:p>
            <a:r>
              <a:rPr lang="ru-RU" sz="1200" b="1" dirty="0">
                <a:solidFill>
                  <a:srgbClr val="FF0000"/>
                </a:solidFill>
                <a:latin typeface="Arial Black" pitchFamily="34" charset="0"/>
              </a:rPr>
              <a:t>ТЕХНИЧЕСКИЕ  ХАРАКТЕРИСТИКИ:</a:t>
            </a:r>
          </a:p>
        </p:txBody>
      </p:sp>
      <p:graphicFrame>
        <p:nvGraphicFramePr>
          <p:cNvPr id="8" name="Таблица 7"/>
          <p:cNvGraphicFramePr>
            <a:graphicFrameLocks noGrp="1"/>
          </p:cNvGraphicFramePr>
          <p:nvPr>
            <p:extLst/>
          </p:nvPr>
        </p:nvGraphicFramePr>
        <p:xfrm>
          <a:off x="112868" y="6055091"/>
          <a:ext cx="10476776" cy="1466184"/>
        </p:xfrm>
        <a:graphic>
          <a:graphicData uri="http://schemas.openxmlformats.org/drawingml/2006/table">
            <a:tbl>
              <a:tblPr>
                <a:tableStyleId>{616DA210-FB5B-4158-B5E0-FEB733F419BA}</a:tableStyleId>
              </a:tblPr>
              <a:tblGrid>
                <a:gridCol w="443603">
                  <a:extLst>
                    <a:ext uri="{9D8B030D-6E8A-4147-A177-3AD203B41FA5}">
                      <a16:colId xmlns:a16="http://schemas.microsoft.com/office/drawing/2014/main" val="20000"/>
                    </a:ext>
                  </a:extLst>
                </a:gridCol>
                <a:gridCol w="647370">
                  <a:extLst>
                    <a:ext uri="{9D8B030D-6E8A-4147-A177-3AD203B41FA5}">
                      <a16:colId xmlns:a16="http://schemas.microsoft.com/office/drawing/2014/main" val="20001"/>
                    </a:ext>
                  </a:extLst>
                </a:gridCol>
                <a:gridCol w="665178">
                  <a:extLst>
                    <a:ext uri="{9D8B030D-6E8A-4147-A177-3AD203B41FA5}">
                      <a16:colId xmlns:a16="http://schemas.microsoft.com/office/drawing/2014/main" val="20003"/>
                    </a:ext>
                  </a:extLst>
                </a:gridCol>
                <a:gridCol w="623532">
                  <a:extLst>
                    <a:ext uri="{9D8B030D-6E8A-4147-A177-3AD203B41FA5}">
                      <a16:colId xmlns:a16="http://schemas.microsoft.com/office/drawing/2014/main" val="20004"/>
                    </a:ext>
                  </a:extLst>
                </a:gridCol>
                <a:gridCol w="596809">
                  <a:extLst>
                    <a:ext uri="{9D8B030D-6E8A-4147-A177-3AD203B41FA5}">
                      <a16:colId xmlns:a16="http://schemas.microsoft.com/office/drawing/2014/main" val="20005"/>
                    </a:ext>
                  </a:extLst>
                </a:gridCol>
                <a:gridCol w="1045314">
                  <a:extLst>
                    <a:ext uri="{9D8B030D-6E8A-4147-A177-3AD203B41FA5}">
                      <a16:colId xmlns:a16="http://schemas.microsoft.com/office/drawing/2014/main" val="20006"/>
                    </a:ext>
                  </a:extLst>
                </a:gridCol>
                <a:gridCol w="789649">
                  <a:extLst>
                    <a:ext uri="{9D8B030D-6E8A-4147-A177-3AD203B41FA5}">
                      <a16:colId xmlns:a16="http://schemas.microsoft.com/office/drawing/2014/main" val="20007"/>
                    </a:ext>
                  </a:extLst>
                </a:gridCol>
                <a:gridCol w="753059">
                  <a:extLst>
                    <a:ext uri="{9D8B030D-6E8A-4147-A177-3AD203B41FA5}">
                      <a16:colId xmlns:a16="http://schemas.microsoft.com/office/drawing/2014/main" val="20008"/>
                    </a:ext>
                  </a:extLst>
                </a:gridCol>
                <a:gridCol w="789163">
                  <a:extLst>
                    <a:ext uri="{9D8B030D-6E8A-4147-A177-3AD203B41FA5}">
                      <a16:colId xmlns:a16="http://schemas.microsoft.com/office/drawing/2014/main" val="1354904623"/>
                    </a:ext>
                  </a:extLst>
                </a:gridCol>
                <a:gridCol w="836465">
                  <a:extLst>
                    <a:ext uri="{9D8B030D-6E8A-4147-A177-3AD203B41FA5}">
                      <a16:colId xmlns:a16="http://schemas.microsoft.com/office/drawing/2014/main" val="3660019557"/>
                    </a:ext>
                  </a:extLst>
                </a:gridCol>
                <a:gridCol w="776214">
                  <a:extLst>
                    <a:ext uri="{9D8B030D-6E8A-4147-A177-3AD203B41FA5}">
                      <a16:colId xmlns:a16="http://schemas.microsoft.com/office/drawing/2014/main" val="3403873771"/>
                    </a:ext>
                  </a:extLst>
                </a:gridCol>
                <a:gridCol w="1018503">
                  <a:extLst>
                    <a:ext uri="{9D8B030D-6E8A-4147-A177-3AD203B41FA5}">
                      <a16:colId xmlns:a16="http://schemas.microsoft.com/office/drawing/2014/main" val="2586398881"/>
                    </a:ext>
                  </a:extLst>
                </a:gridCol>
                <a:gridCol w="1013498">
                  <a:extLst>
                    <a:ext uri="{9D8B030D-6E8A-4147-A177-3AD203B41FA5}">
                      <a16:colId xmlns:a16="http://schemas.microsoft.com/office/drawing/2014/main" val="20011"/>
                    </a:ext>
                  </a:extLst>
                </a:gridCol>
                <a:gridCol w="478419">
                  <a:extLst>
                    <a:ext uri="{9D8B030D-6E8A-4147-A177-3AD203B41FA5}">
                      <a16:colId xmlns:a16="http://schemas.microsoft.com/office/drawing/2014/main" val="20012"/>
                    </a:ext>
                  </a:extLst>
                </a:gridCol>
              </a:tblGrid>
              <a:tr h="847473">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8" marR="9148" marT="9148"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8" marR="9148" marT="9148"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8" marR="9148" marT="9148"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8" marR="9148" marT="9148"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Цена деления</a:t>
                      </a:r>
                      <a:endParaRPr lang="ru-RU" sz="1100" b="1" i="0" u="none" strike="noStrike" dirty="0">
                        <a:solidFill>
                          <a:srgbClr val="000000"/>
                        </a:solidFill>
                        <a:effectLst/>
                        <a:latin typeface="Calibri"/>
                      </a:endParaRPr>
                    </a:p>
                  </a:txBody>
                  <a:tcPr marL="9148" marR="9148" marT="9148"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Максимальный вес взвешивания</a:t>
                      </a:r>
                      <a:endParaRPr lang="ru-RU" sz="1100" b="1" i="0" u="none" strike="noStrike" dirty="0">
                        <a:solidFill>
                          <a:srgbClr val="000000"/>
                        </a:solidFill>
                        <a:effectLst/>
                        <a:latin typeface="Calibri"/>
                      </a:endParaRPr>
                    </a:p>
                  </a:txBody>
                  <a:tcPr marL="9148" marR="9148" marT="9148"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Аккумулятор</a:t>
                      </a:r>
                      <a:endParaRPr lang="ru-RU" sz="1100" b="1" i="0" u="none" strike="noStrike" dirty="0">
                        <a:solidFill>
                          <a:srgbClr val="000000"/>
                        </a:solidFill>
                        <a:effectLst/>
                        <a:latin typeface="+mn-lt"/>
                      </a:endParaRPr>
                    </a:p>
                  </a:txBody>
                  <a:tcPr marL="9148" marR="9148" marT="9148"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mn-lt"/>
                        </a:rPr>
                        <a:t>Время автономной работы</a:t>
                      </a:r>
                    </a:p>
                  </a:txBody>
                  <a:tcPr marL="9148" marR="9148" marT="9148"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kern="1200" dirty="0" smtClean="0">
                          <a:solidFill>
                            <a:srgbClr val="000000"/>
                          </a:solidFill>
                          <a:effectLst/>
                          <a:latin typeface="+mn-lt"/>
                          <a:ea typeface="+mn-ea"/>
                          <a:cs typeface="+mn-cs"/>
                        </a:rPr>
                        <a:t>Размеры платформы</a:t>
                      </a:r>
                    </a:p>
                  </a:txBody>
                  <a:tcPr marL="9148" marR="9148" marT="9148"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kern="1200" dirty="0" smtClean="0">
                          <a:solidFill>
                            <a:srgbClr val="000000"/>
                          </a:solidFill>
                          <a:effectLst/>
                          <a:latin typeface="+mn-lt"/>
                          <a:ea typeface="+mn-ea"/>
                          <a:cs typeface="+mn-cs"/>
                        </a:rPr>
                        <a:t>Дисплей для отображения цены товара</a:t>
                      </a:r>
                    </a:p>
                  </a:txBody>
                  <a:tcPr marL="9148" marR="9148" marT="9148"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kern="1200" dirty="0" smtClean="0">
                          <a:solidFill>
                            <a:srgbClr val="000000"/>
                          </a:solidFill>
                          <a:effectLst/>
                          <a:latin typeface="+mn-lt"/>
                          <a:ea typeface="+mn-ea"/>
                          <a:cs typeface="+mn-cs"/>
                        </a:rPr>
                        <a:t>Дисплей для отображения общей цены</a:t>
                      </a:r>
                    </a:p>
                  </a:txBody>
                  <a:tcPr marL="9148" marR="9148" marT="9148"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kern="1200" dirty="0" smtClean="0">
                          <a:solidFill>
                            <a:srgbClr val="000000"/>
                          </a:solidFill>
                          <a:effectLst/>
                          <a:latin typeface="+mn-lt"/>
                          <a:ea typeface="+mn-ea"/>
                          <a:cs typeface="+mn-cs"/>
                        </a:rPr>
                        <a:t>Габаритные размеры</a:t>
                      </a:r>
                    </a:p>
                  </a:txBody>
                  <a:tcPr marL="9148" marR="9148" marT="9148"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kern="1200" dirty="0" smtClean="0">
                          <a:solidFill>
                            <a:srgbClr val="000000"/>
                          </a:solidFill>
                          <a:effectLst/>
                          <a:latin typeface="+mn-lt"/>
                          <a:ea typeface="+mn-ea"/>
                          <a:cs typeface="+mn-cs"/>
                        </a:rPr>
                        <a:t>Габаритный размер упаковки</a:t>
                      </a:r>
                      <a:endParaRPr lang="ru-RU" sz="1100" b="1" i="0" u="none" strike="noStrike" kern="1200" dirty="0">
                        <a:solidFill>
                          <a:srgbClr val="000000"/>
                        </a:solidFill>
                        <a:effectLst/>
                        <a:latin typeface="+mn-lt"/>
                        <a:ea typeface="+mn-ea"/>
                        <a:cs typeface="+mn-cs"/>
                      </a:endParaRPr>
                    </a:p>
                  </a:txBody>
                  <a:tcPr marL="9148" marR="9148" marT="9148"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 ,кг </a:t>
                      </a:r>
                    </a:p>
                    <a:p>
                      <a:pPr algn="ctr" fontAlgn="ctr"/>
                      <a:r>
                        <a:rPr lang="ru-RU" sz="1100" b="1" i="0" u="none" strike="noStrike" dirty="0" smtClean="0">
                          <a:solidFill>
                            <a:srgbClr val="000000"/>
                          </a:solidFill>
                          <a:effectLst/>
                          <a:latin typeface="+mn-lt"/>
                        </a:rPr>
                        <a:t> нетто/ брутто</a:t>
                      </a:r>
                      <a:endParaRPr lang="ru-RU" sz="1100" b="1" i="0" u="none" strike="noStrike" dirty="0">
                        <a:solidFill>
                          <a:srgbClr val="000000"/>
                        </a:solidFill>
                        <a:effectLst/>
                        <a:latin typeface="Calibri"/>
                      </a:endParaRPr>
                    </a:p>
                  </a:txBody>
                  <a:tcPr marL="9148" marR="9148" marT="9148" marB="0" anchor="ctr">
                    <a:solidFill>
                      <a:schemeClr val="bg1">
                        <a:lumMod val="95000"/>
                      </a:schemeClr>
                    </a:solidFill>
                  </a:tcPr>
                </a:tc>
                <a:extLst>
                  <a:ext uri="{0D108BD9-81ED-4DB2-BD59-A6C34878D82A}">
                    <a16:rowId xmlns:a16="http://schemas.microsoft.com/office/drawing/2014/main" val="10000"/>
                  </a:ext>
                </a:extLst>
              </a:tr>
              <a:tr h="618711">
                <a:tc>
                  <a:txBody>
                    <a:bodyPr/>
                    <a:lstStyle/>
                    <a:p>
                      <a:pPr marL="0" algn="ctr" defTabSz="914400" rtl="0" eaLnBrk="1" fontAlgn="ctr" latinLnBrk="0" hangingPunct="1"/>
                      <a:r>
                        <a:rPr lang="ru-RU" sz="1000" b="1" i="1" u="none" strike="noStrike" kern="1200" dirty="0" smtClean="0">
                          <a:solidFill>
                            <a:srgbClr val="000000"/>
                          </a:solidFill>
                          <a:effectLst/>
                          <a:latin typeface="+mn-lt"/>
                          <a:ea typeface="+mn-ea"/>
                          <a:cs typeface="+mn-cs"/>
                        </a:rPr>
                        <a:t>89534</a:t>
                      </a:r>
                      <a:endParaRPr lang="ru-RU" sz="1000" b="1" i="1" u="none" strike="noStrike" kern="1200" dirty="0">
                        <a:solidFill>
                          <a:srgbClr val="000000"/>
                        </a:solidFill>
                        <a:effectLst/>
                        <a:latin typeface="+mn-lt"/>
                        <a:ea typeface="+mn-ea"/>
                        <a:cs typeface="+mn-cs"/>
                      </a:endParaRPr>
                    </a:p>
                  </a:txBody>
                  <a:tcPr marL="9524" marR="9524" marT="9524"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000" b="1" dirty="0" smtClean="0">
                          <a:solidFill>
                            <a:srgbClr val="006666"/>
                          </a:solidFill>
                          <a:latin typeface="Arial Black" pitchFamily="34" charset="0"/>
                          <a:cs typeface="Arial" pitchFamily="34" charset="0"/>
                        </a:rPr>
                        <a:t>GSC-</a:t>
                      </a:r>
                      <a:r>
                        <a:rPr lang="ru-RU" sz="1000" b="1" dirty="0" smtClean="0">
                          <a:solidFill>
                            <a:srgbClr val="006666"/>
                          </a:solidFill>
                          <a:latin typeface="Arial Black" pitchFamily="34" charset="0"/>
                          <a:cs typeface="Arial" pitchFamily="34" charset="0"/>
                        </a:rPr>
                        <a:t>150</a:t>
                      </a:r>
                      <a:endParaRPr lang="uk-UA" sz="1000" b="1" dirty="0" smtClean="0">
                        <a:solidFill>
                          <a:srgbClr val="006666"/>
                        </a:solidFill>
                        <a:latin typeface="Arial Black" pitchFamily="34" charset="0"/>
                        <a:cs typeface="Arial" pitchFamily="34" charset="0"/>
                      </a:endParaRPr>
                    </a:p>
                  </a:txBody>
                  <a:tcPr marL="9524" marR="9524" marT="9524" marB="0" anchor="ctr"/>
                </a:tc>
                <a:tc>
                  <a:txBody>
                    <a:bodyPr/>
                    <a:lstStyle/>
                    <a:p>
                      <a:pPr algn="ctr" fontAlgn="b"/>
                      <a:r>
                        <a:rPr lang="ru-RU" sz="1000" b="1" i="1" u="none" strike="noStrike" dirty="0" smtClean="0">
                          <a:solidFill>
                            <a:srgbClr val="000000"/>
                          </a:solidFill>
                          <a:effectLst/>
                          <a:latin typeface="+mn-lt"/>
                        </a:rPr>
                        <a:t> 220 - 240 В</a:t>
                      </a:r>
                      <a:endParaRPr lang="ru-RU" sz="1000" b="1" i="1" u="none" strike="noStrike" dirty="0">
                        <a:solidFill>
                          <a:srgbClr val="000000"/>
                        </a:solidFill>
                        <a:effectLst/>
                        <a:latin typeface="+mn-lt"/>
                      </a:endParaRPr>
                    </a:p>
                  </a:txBody>
                  <a:tcPr marL="9148" marR="9148" marT="9148"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 Гц</a:t>
                      </a:r>
                      <a:endParaRPr lang="ru-RU" sz="1000" b="1" i="1" u="none" strike="noStrike" dirty="0">
                        <a:solidFill>
                          <a:srgbClr val="000000"/>
                        </a:solidFill>
                        <a:effectLst/>
                        <a:latin typeface="Arial"/>
                      </a:endParaRPr>
                    </a:p>
                  </a:txBody>
                  <a:tcPr marL="9148" marR="9148" marT="91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baseline="0" dirty="0" smtClean="0">
                          <a:solidFill>
                            <a:srgbClr val="000000"/>
                          </a:solidFill>
                          <a:effectLst/>
                          <a:latin typeface="Arial"/>
                        </a:rPr>
                        <a:t>20 г</a:t>
                      </a:r>
                      <a:endParaRPr lang="ru-RU" sz="1000" b="1" i="1" u="none" strike="noStrike" dirty="0">
                        <a:solidFill>
                          <a:srgbClr val="000000"/>
                        </a:solidFill>
                        <a:effectLst/>
                        <a:latin typeface="Arial"/>
                      </a:endParaRPr>
                    </a:p>
                  </a:txBody>
                  <a:tcPr marL="9148" marR="9148" marT="91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150 кг</a:t>
                      </a:r>
                      <a:endParaRPr lang="ru-RU" sz="1000" b="1" i="1" u="none" strike="noStrike" dirty="0">
                        <a:solidFill>
                          <a:srgbClr val="000000"/>
                        </a:solidFill>
                        <a:effectLst/>
                        <a:latin typeface="Arial"/>
                      </a:endParaRPr>
                    </a:p>
                  </a:txBody>
                  <a:tcPr marL="9148" marR="9148" marT="91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 4 В / 4 </a:t>
                      </a:r>
                      <a:r>
                        <a:rPr lang="ru-RU" sz="1000" b="1" i="1" u="none" strike="noStrike" dirty="0" err="1" smtClean="0">
                          <a:solidFill>
                            <a:srgbClr val="000000"/>
                          </a:solidFill>
                          <a:effectLst/>
                          <a:latin typeface="Arial"/>
                        </a:rPr>
                        <a:t>Ач</a:t>
                      </a:r>
                      <a:endParaRPr lang="ru-RU" sz="1000" b="1" i="1" u="none" strike="noStrike" dirty="0">
                        <a:solidFill>
                          <a:srgbClr val="000000"/>
                        </a:solidFill>
                        <a:effectLst/>
                        <a:latin typeface="Arial"/>
                      </a:endParaRPr>
                    </a:p>
                  </a:txBody>
                  <a:tcPr marL="9148" marR="9148" marT="91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до 100</a:t>
                      </a:r>
                      <a:r>
                        <a:rPr lang="ru-RU" sz="1000" b="1" i="1" u="none" strike="noStrike" baseline="0" dirty="0" smtClean="0">
                          <a:solidFill>
                            <a:srgbClr val="000000"/>
                          </a:solidFill>
                          <a:effectLst/>
                          <a:latin typeface="Arial"/>
                        </a:rPr>
                        <a:t> часов</a:t>
                      </a:r>
                      <a:endParaRPr lang="ru-RU" sz="1000" b="1" i="1" u="none" strike="noStrike" dirty="0">
                        <a:solidFill>
                          <a:srgbClr val="000000"/>
                        </a:solidFill>
                        <a:effectLst/>
                        <a:latin typeface="Arial"/>
                      </a:endParaRPr>
                    </a:p>
                  </a:txBody>
                  <a:tcPr marL="9148" marR="9148" marT="91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 300х400 мм</a:t>
                      </a:r>
                      <a:endParaRPr lang="ru-RU" sz="1000" b="1" i="1" u="none" strike="noStrike" dirty="0">
                        <a:solidFill>
                          <a:srgbClr val="000000"/>
                        </a:solidFill>
                        <a:effectLst/>
                        <a:latin typeface="Arial"/>
                      </a:endParaRPr>
                    </a:p>
                  </a:txBody>
                  <a:tcPr marL="9148" marR="9148" marT="91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5 символов</a:t>
                      </a:r>
                      <a:endParaRPr lang="ru-RU" sz="1000" b="1" i="1" u="none" strike="noStrike" dirty="0">
                        <a:solidFill>
                          <a:srgbClr val="000000"/>
                        </a:solidFill>
                        <a:effectLst/>
                        <a:latin typeface="Arial"/>
                      </a:endParaRPr>
                    </a:p>
                  </a:txBody>
                  <a:tcPr marL="9148" marR="9148" marT="91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ru-RU" sz="1000" b="1" i="1" u="none" strike="noStrike" kern="1200" dirty="0" smtClean="0">
                          <a:solidFill>
                            <a:srgbClr val="000000"/>
                          </a:solidFill>
                          <a:effectLst/>
                          <a:latin typeface="Arial"/>
                          <a:ea typeface="+mn-ea"/>
                          <a:cs typeface="+mn-cs"/>
                        </a:rPr>
                        <a:t>6 символов</a:t>
                      </a:r>
                      <a:endParaRPr lang="ru-RU" sz="1000" b="1" i="1" u="none" strike="noStrike" kern="1200" dirty="0">
                        <a:solidFill>
                          <a:srgbClr val="000000"/>
                        </a:solidFill>
                        <a:effectLst/>
                        <a:latin typeface="Arial"/>
                        <a:ea typeface="+mn-ea"/>
                        <a:cs typeface="+mn-cs"/>
                      </a:endParaRPr>
                    </a:p>
                  </a:txBody>
                  <a:tcPr marL="9148" marR="9148" marT="91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ru-RU" sz="1000" b="1" i="1" u="none" strike="noStrike" kern="1200" dirty="0" smtClean="0">
                          <a:solidFill>
                            <a:srgbClr val="000000"/>
                          </a:solidFill>
                          <a:effectLst/>
                          <a:latin typeface="Arial"/>
                          <a:ea typeface="+mn-ea"/>
                          <a:cs typeface="+mn-cs"/>
                        </a:rPr>
                        <a:t>300х400х730 мм</a:t>
                      </a:r>
                      <a:endParaRPr lang="ru-RU" sz="1000" b="1" i="1" u="none" strike="noStrike" kern="1200" dirty="0">
                        <a:solidFill>
                          <a:srgbClr val="000000"/>
                        </a:solidFill>
                        <a:effectLst/>
                        <a:latin typeface="Arial"/>
                        <a:ea typeface="+mn-ea"/>
                        <a:cs typeface="+mn-cs"/>
                      </a:endParaRPr>
                    </a:p>
                  </a:txBody>
                  <a:tcPr marL="9148" marR="9148" marT="91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kern="1200" dirty="0" smtClean="0">
                          <a:solidFill>
                            <a:srgbClr val="000000"/>
                          </a:solidFill>
                          <a:effectLst/>
                          <a:latin typeface="+mn-lt"/>
                          <a:ea typeface="+mn-ea"/>
                          <a:cs typeface="+mn-cs"/>
                        </a:rPr>
                        <a:t>530х310х220 мм</a:t>
                      </a:r>
                    </a:p>
                  </a:txBody>
                  <a:tcPr marL="9148" marR="9148" marT="91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uk-UA" sz="1000" b="1" i="1" u="none" strike="noStrike" dirty="0" smtClean="0">
                          <a:solidFill>
                            <a:srgbClr val="000000"/>
                          </a:solidFill>
                          <a:effectLst/>
                          <a:latin typeface="Arial"/>
                        </a:rPr>
                        <a:t> 6,5 кг / 7,0 кг</a:t>
                      </a:r>
                    </a:p>
                  </a:txBody>
                  <a:tcPr marL="9148" marR="9148" marT="9148"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12" name="TextBox 11"/>
          <p:cNvSpPr txBox="1"/>
          <p:nvPr/>
        </p:nvSpPr>
        <p:spPr>
          <a:xfrm>
            <a:off x="4142820" y="1889629"/>
            <a:ext cx="4745457" cy="276982"/>
          </a:xfrm>
          <a:prstGeom prst="rect">
            <a:avLst/>
          </a:prstGeom>
          <a:noFill/>
        </p:spPr>
        <p:txBody>
          <a:bodyPr wrap="square" rtlCol="0">
            <a:spAutoFit/>
          </a:bodyPr>
          <a:lstStyle/>
          <a:p>
            <a:r>
              <a:rPr lang="ru-RU" sz="1200" b="1" dirty="0">
                <a:solidFill>
                  <a:srgbClr val="FF0000"/>
                </a:solidFill>
                <a:latin typeface="Arial Black" pitchFamily="34" charset="0"/>
              </a:rPr>
              <a:t>НАЗНАЧЕНИЕ</a:t>
            </a:r>
          </a:p>
        </p:txBody>
      </p:sp>
      <p:sp>
        <p:nvSpPr>
          <p:cNvPr id="13" name="Прямоугольник 12"/>
          <p:cNvSpPr/>
          <p:nvPr/>
        </p:nvSpPr>
        <p:spPr>
          <a:xfrm>
            <a:off x="7428" y="5171450"/>
            <a:ext cx="3779182" cy="369309"/>
          </a:xfrm>
          <a:prstGeom prst="rect">
            <a:avLst/>
          </a:prstGeom>
        </p:spPr>
        <p:txBody>
          <a:bodyPr wrap="square">
            <a:spAutoFit/>
          </a:bodyPr>
          <a:lstStyle/>
          <a:p>
            <a:r>
              <a:rPr lang="ru-RU" dirty="0">
                <a:solidFill>
                  <a:srgbClr val="006666"/>
                </a:solidFill>
                <a:latin typeface="EpsilonCTT" pitchFamily="2" charset="0"/>
              </a:rPr>
              <a:t>ТОЧНОСТЬ ИМЕЕТ ЗНАЧЕНИЕ! </a:t>
            </a:r>
          </a:p>
        </p:txBody>
      </p:sp>
      <p:sp>
        <p:nvSpPr>
          <p:cNvPr id="27" name="Прямоугольник 26"/>
          <p:cNvSpPr/>
          <p:nvPr/>
        </p:nvSpPr>
        <p:spPr>
          <a:xfrm>
            <a:off x="720297" y="4643798"/>
            <a:ext cx="184719" cy="369309"/>
          </a:xfrm>
          <a:prstGeom prst="rect">
            <a:avLst/>
          </a:prstGeom>
        </p:spPr>
        <p:txBody>
          <a:bodyPr wrap="none">
            <a:spAutoFit/>
          </a:bodyPr>
          <a:lstStyle/>
          <a:p>
            <a:pPr algn="ctr" fontAlgn="ctr"/>
            <a:endParaRPr lang="en-US" b="1" i="1" dirty="0"/>
          </a:p>
        </p:txBody>
      </p:sp>
      <p:sp>
        <p:nvSpPr>
          <p:cNvPr id="28" name="Прямоугольник 27"/>
          <p:cNvSpPr/>
          <p:nvPr/>
        </p:nvSpPr>
        <p:spPr>
          <a:xfrm>
            <a:off x="4142819" y="2103820"/>
            <a:ext cx="6538196" cy="276982"/>
          </a:xfrm>
          <a:prstGeom prst="rect">
            <a:avLst/>
          </a:prstGeom>
        </p:spPr>
        <p:txBody>
          <a:bodyPr wrap="square">
            <a:spAutoFit/>
          </a:bodyPr>
          <a:lstStyle/>
          <a:p>
            <a:endParaRPr lang="ru-RU" sz="1200" b="1" i="1" dirty="0"/>
          </a:p>
        </p:txBody>
      </p:sp>
      <p:sp>
        <p:nvSpPr>
          <p:cNvPr id="29" name="Прямоугольник 28"/>
          <p:cNvSpPr/>
          <p:nvPr/>
        </p:nvSpPr>
        <p:spPr>
          <a:xfrm>
            <a:off x="3875880" y="5193132"/>
            <a:ext cx="6611462" cy="369387"/>
          </a:xfrm>
          <a:prstGeom prst="rect">
            <a:avLst/>
          </a:prstGeom>
        </p:spPr>
        <p:txBody>
          <a:bodyPr wrap="square">
            <a:spAutoFit/>
          </a:bodyPr>
          <a:lstStyle/>
          <a:p>
            <a:endParaRPr lang="ru-RU" dirty="0"/>
          </a:p>
        </p:txBody>
      </p:sp>
      <p:sp>
        <p:nvSpPr>
          <p:cNvPr id="15" name="TextBox 14"/>
          <p:cNvSpPr txBox="1"/>
          <p:nvPr/>
        </p:nvSpPr>
        <p:spPr>
          <a:xfrm>
            <a:off x="4133423" y="2061727"/>
            <a:ext cx="6335089" cy="2046714"/>
          </a:xfrm>
          <a:prstGeom prst="rect">
            <a:avLst/>
          </a:prstGeom>
          <a:noFill/>
        </p:spPr>
        <p:txBody>
          <a:bodyPr wrap="square" rtlCol="0">
            <a:spAutoFit/>
          </a:bodyPr>
          <a:lstStyle/>
          <a:p>
            <a:r>
              <a:rPr lang="ru-RU" sz="1100" b="1" i="1" dirty="0">
                <a:solidFill>
                  <a:srgbClr val="4D4B4B"/>
                </a:solidFill>
              </a:rPr>
              <a:t>Модель </a:t>
            </a:r>
            <a:r>
              <a:rPr lang="en-US" sz="1400" b="1" i="1" spc="50" dirty="0">
                <a:ln w="11430"/>
                <a:solidFill>
                  <a:srgbClr val="930D2D"/>
                </a:solidFill>
                <a:effectLst>
                  <a:outerShdw blurRad="38100" dist="38100" dir="2700000" algn="tl">
                    <a:srgbClr val="000000">
                      <a:alpha val="43137"/>
                    </a:srgbClr>
                  </a:outerShdw>
                </a:effectLst>
              </a:rPr>
              <a:t>GRUNHELM</a:t>
            </a:r>
            <a:r>
              <a:rPr lang="ru-RU" sz="1400" b="1" i="1" spc="50" dirty="0">
                <a:ln w="11430"/>
                <a:solidFill>
                  <a:srgbClr val="930D2D"/>
                </a:solidFill>
                <a:effectLst>
                  <a:outerShdw blurRad="38100" dist="38100" dir="2700000" algn="tl">
                    <a:srgbClr val="000000">
                      <a:alpha val="43137"/>
                    </a:srgbClr>
                  </a:outerShdw>
                </a:effectLst>
              </a:rPr>
              <a:t> </a:t>
            </a:r>
            <a:r>
              <a:rPr lang="en-US" sz="1400" b="1" i="1" spc="50" dirty="0">
                <a:ln w="11430"/>
                <a:solidFill>
                  <a:srgbClr val="930D2D"/>
                </a:solidFill>
                <a:effectLst>
                  <a:outerShdw blurRad="38100" dist="38100" dir="2700000" algn="tl">
                    <a:srgbClr val="000000">
                      <a:alpha val="43137"/>
                    </a:srgbClr>
                  </a:outerShdw>
                </a:effectLst>
              </a:rPr>
              <a:t>GSC-150</a:t>
            </a:r>
            <a:r>
              <a:rPr lang="ru-RU" sz="1400" b="1" i="1" spc="50" dirty="0">
                <a:ln w="11430"/>
                <a:solidFill>
                  <a:srgbClr val="930D2D"/>
                </a:solidFill>
                <a:effectLst>
                  <a:outerShdw blurRad="38100" dist="38100" dir="2700000" algn="tl">
                    <a:srgbClr val="000000">
                      <a:alpha val="43137"/>
                    </a:srgbClr>
                  </a:outerShdw>
                </a:effectLst>
              </a:rPr>
              <a:t> </a:t>
            </a:r>
            <a:r>
              <a:rPr lang="ru-RU" sz="1100" b="1" i="1" dirty="0">
                <a:solidFill>
                  <a:srgbClr val="4D4B4B"/>
                </a:solidFill>
              </a:rPr>
              <a:t>обладает всеми необходимыми характеристиками</a:t>
            </a:r>
          </a:p>
          <a:p>
            <a:r>
              <a:rPr lang="ru-RU" sz="1100" b="1" i="1" dirty="0">
                <a:solidFill>
                  <a:srgbClr val="4D4B4B"/>
                </a:solidFill>
              </a:rPr>
              <a:t>для работы на складах, в магазинах, рыночной торговли, а также для учёта веса.</a:t>
            </a:r>
          </a:p>
          <a:p>
            <a:endParaRPr lang="ru-RU" sz="1100" b="1" dirty="0">
              <a:solidFill>
                <a:srgbClr val="FF0000"/>
              </a:solidFill>
              <a:latin typeface="Arial Black" pitchFamily="34" charset="0"/>
            </a:endParaRPr>
          </a:p>
          <a:p>
            <a:r>
              <a:rPr lang="ru-RU" sz="1100" b="1" dirty="0">
                <a:solidFill>
                  <a:srgbClr val="FF0000"/>
                </a:solidFill>
                <a:latin typeface="Arial Black" pitchFamily="34" charset="0"/>
              </a:rPr>
              <a:t>ПРЕИМУЩЕСТВА</a:t>
            </a:r>
          </a:p>
          <a:p>
            <a:r>
              <a:rPr lang="ru-RU" sz="1100" b="1" i="1" dirty="0">
                <a:solidFill>
                  <a:srgbClr val="4D4B4B"/>
                </a:solidFill>
              </a:rPr>
              <a:t>Весы торговые напольные - удобная модель с прочной конструкцией</a:t>
            </a:r>
          </a:p>
          <a:p>
            <a:r>
              <a:rPr lang="ru-RU" sz="1100" b="1" i="1" dirty="0">
                <a:solidFill>
                  <a:srgbClr val="4D4B4B"/>
                </a:solidFill>
              </a:rPr>
              <a:t>имеющая предел взвешивания до 150 кг. Рифленая площадка с размерами 400 х 300 мм изготовлена из черной стали. Весы работают от сети 220 В или от встроенного аккумулятора, без электричества могут работать около 100 часов. Индикатор усиленный в железном корпусе имеет яркую двухуровневую подсветку с отображением цены и стоимости за товар.</a:t>
            </a:r>
          </a:p>
          <a:p>
            <a:r>
              <a:rPr lang="ru-RU" sz="1100" b="1" i="1" dirty="0">
                <a:solidFill>
                  <a:srgbClr val="4D4B4B"/>
                </a:solidFill>
              </a:rPr>
              <a:t>Регулируемые ножки выполнены из нержавеющей стали</a:t>
            </a:r>
            <a:r>
              <a:rPr lang="ru-RU" sz="1400" b="1" i="1" dirty="0">
                <a:solidFill>
                  <a:srgbClr val="4D4B4B"/>
                </a:solidFill>
              </a:rPr>
              <a:t>.</a:t>
            </a:r>
          </a:p>
        </p:txBody>
      </p:sp>
      <p:pic>
        <p:nvPicPr>
          <p:cNvPr id="18" name="Рисунок 1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89999" y="1358392"/>
            <a:ext cx="2266916" cy="3956825"/>
          </a:xfrm>
          <a:prstGeom prst="rect">
            <a:avLst/>
          </a:prstGeom>
        </p:spPr>
      </p:pic>
      <p:pic>
        <p:nvPicPr>
          <p:cNvPr id="20" name="Рисунок 19"/>
          <p:cNvPicPr>
            <a:picLocks noChangeAspect="1"/>
          </p:cNvPicPr>
          <p:nvPr/>
        </p:nvPicPr>
        <p:blipFill rotWithShape="1">
          <a:blip r:embed="rId4" cstate="screen">
            <a:extLst>
              <a:ext uri="{28A0092B-C50C-407E-A947-70E740481C1C}">
                <a14:useLocalDpi xmlns:a14="http://schemas.microsoft.com/office/drawing/2010/main" val="0"/>
              </a:ext>
            </a:extLst>
          </a:blip>
          <a:srcRect l="39273" t="36472" r="32884"/>
          <a:stretch/>
        </p:blipFill>
        <p:spPr>
          <a:xfrm>
            <a:off x="2787560" y="2088976"/>
            <a:ext cx="1322665" cy="1340402"/>
          </a:xfrm>
          <a:prstGeom prst="rect">
            <a:avLst/>
          </a:prstGeom>
        </p:spPr>
      </p:pic>
      <p:pic>
        <p:nvPicPr>
          <p:cNvPr id="23" name="Рисунок 22"/>
          <p:cNvPicPr>
            <a:picLocks noChangeAspect="1"/>
          </p:cNvPicPr>
          <p:nvPr/>
        </p:nvPicPr>
        <p:blipFill rotWithShape="1">
          <a:blip r:embed="rId5" cstate="screen">
            <a:extLst>
              <a:ext uri="{28A0092B-C50C-407E-A947-70E740481C1C}">
                <a14:useLocalDpi xmlns:a14="http://schemas.microsoft.com/office/drawing/2010/main" val="0"/>
              </a:ext>
            </a:extLst>
          </a:blip>
          <a:srcRect l="50895" t="70410"/>
          <a:stretch/>
        </p:blipFill>
        <p:spPr>
          <a:xfrm>
            <a:off x="6112665" y="996431"/>
            <a:ext cx="1120425" cy="1170180"/>
          </a:xfrm>
          <a:prstGeom prst="rect">
            <a:avLst/>
          </a:prstGeom>
        </p:spPr>
      </p:pic>
      <p:pic>
        <p:nvPicPr>
          <p:cNvPr id="16" name="Рисунок 15"/>
          <p:cNvPicPr>
            <a:picLocks noChangeAspect="1"/>
          </p:cNvPicPr>
          <p:nvPr/>
        </p:nvPicPr>
        <p:blipFill rotWithShape="1">
          <a:blip r:embed="rId6" cstate="screen">
            <a:extLst>
              <a:ext uri="{28A0092B-C50C-407E-A947-70E740481C1C}">
                <a14:useLocalDpi xmlns:a14="http://schemas.microsoft.com/office/drawing/2010/main" val="0"/>
              </a:ext>
            </a:extLst>
          </a:blip>
          <a:srcRect t="62745" b="19364"/>
          <a:stretch/>
        </p:blipFill>
        <p:spPr>
          <a:xfrm>
            <a:off x="3077611" y="4173206"/>
            <a:ext cx="7537679" cy="1047070"/>
          </a:xfrm>
          <a:prstGeom prst="rect">
            <a:avLst/>
          </a:prstGeom>
        </p:spPr>
      </p:pic>
    </p:spTree>
    <p:extLst>
      <p:ext uri="{BB962C8B-B14F-4D97-AF65-F5344CB8AC3E}">
        <p14:creationId xmlns:p14="http://schemas.microsoft.com/office/powerpoint/2010/main" val="1336691858"/>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6" name="Заголовок 1"/>
          <p:cNvSpPr txBox="1">
            <a:spLocks/>
          </p:cNvSpPr>
          <p:nvPr/>
        </p:nvSpPr>
        <p:spPr>
          <a:xfrm>
            <a:off x="190730" y="779761"/>
            <a:ext cx="8782154" cy="656049"/>
          </a:xfrm>
          <a:prstGeom prst="rect">
            <a:avLst/>
          </a:prstGeom>
          <a:effectLst/>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uk-UA" sz="2400" b="1" spc="50" dirty="0" smtClean="0">
                <a:ln w="11430"/>
                <a:solidFill>
                  <a:srgbClr val="930D2D"/>
                </a:solidFill>
                <a:effectLst>
                  <a:outerShdw blurRad="38100" dist="38100" dir="2700000" algn="tl">
                    <a:srgbClr val="000000">
                      <a:alpha val="43137"/>
                    </a:srgbClr>
                  </a:outerShdw>
                </a:effectLst>
              </a:rPr>
              <a:t>ТОРГОВЫЕ ВЕСЫ НАПОЛЬНЫЕ</a:t>
            </a:r>
            <a:r>
              <a:rPr lang="en-US" sz="2400" b="1" spc="50" dirty="0" smtClean="0">
                <a:ln w="11430"/>
                <a:solidFill>
                  <a:srgbClr val="930D2D"/>
                </a:solidFill>
                <a:effectLst>
                  <a:outerShdw blurRad="38100" dist="38100" dir="2700000" algn="tl">
                    <a:srgbClr val="000000">
                      <a:alpha val="43137"/>
                    </a:srgbClr>
                  </a:outerShdw>
                </a:effectLst>
              </a:rPr>
              <a:t> GSC-300</a:t>
            </a:r>
            <a:endParaRPr lang="uk-UA" sz="2400" b="1" spc="50" dirty="0">
              <a:ln w="11430"/>
              <a:solidFill>
                <a:srgbClr val="930D2D"/>
              </a:solidFill>
              <a:effectLst>
                <a:outerShdw blurRad="38100" dist="38100" dir="2700000" algn="tl">
                  <a:srgbClr val="000000">
                    <a:alpha val="43137"/>
                  </a:srgbClr>
                </a:outerShdw>
              </a:effectLst>
            </a:endParaRPr>
          </a:p>
        </p:txBody>
      </p:sp>
      <p:sp>
        <p:nvSpPr>
          <p:cNvPr id="7" name="TextBox 6"/>
          <p:cNvSpPr txBox="1"/>
          <p:nvPr/>
        </p:nvSpPr>
        <p:spPr>
          <a:xfrm>
            <a:off x="7428" y="5616841"/>
            <a:ext cx="4745457" cy="276982"/>
          </a:xfrm>
          <a:prstGeom prst="rect">
            <a:avLst/>
          </a:prstGeom>
          <a:noFill/>
        </p:spPr>
        <p:txBody>
          <a:bodyPr wrap="square" rtlCol="0">
            <a:spAutoFit/>
          </a:bodyPr>
          <a:lstStyle/>
          <a:p>
            <a:r>
              <a:rPr lang="ru-RU" sz="1200" b="1" dirty="0">
                <a:solidFill>
                  <a:srgbClr val="FF0000"/>
                </a:solidFill>
                <a:latin typeface="Arial Black" pitchFamily="34" charset="0"/>
              </a:rPr>
              <a:t>ТЕХНИЧЕСКИЕ  ХАРАКТЕРИСТИКИ:</a:t>
            </a:r>
          </a:p>
        </p:txBody>
      </p:sp>
      <p:graphicFrame>
        <p:nvGraphicFramePr>
          <p:cNvPr id="8" name="Таблица 7"/>
          <p:cNvGraphicFramePr>
            <a:graphicFrameLocks noGrp="1"/>
          </p:cNvGraphicFramePr>
          <p:nvPr>
            <p:extLst/>
          </p:nvPr>
        </p:nvGraphicFramePr>
        <p:xfrm>
          <a:off x="112867" y="6055092"/>
          <a:ext cx="10476776" cy="1289501"/>
        </p:xfrm>
        <a:graphic>
          <a:graphicData uri="http://schemas.openxmlformats.org/drawingml/2006/table">
            <a:tbl>
              <a:tblPr>
                <a:tableStyleId>{616DA210-FB5B-4158-B5E0-FEB733F419BA}</a:tableStyleId>
              </a:tblPr>
              <a:tblGrid>
                <a:gridCol w="439296">
                  <a:extLst>
                    <a:ext uri="{9D8B030D-6E8A-4147-A177-3AD203B41FA5}">
                      <a16:colId xmlns:a16="http://schemas.microsoft.com/office/drawing/2014/main" val="20000"/>
                    </a:ext>
                  </a:extLst>
                </a:gridCol>
                <a:gridCol w="641084">
                  <a:extLst>
                    <a:ext uri="{9D8B030D-6E8A-4147-A177-3AD203B41FA5}">
                      <a16:colId xmlns:a16="http://schemas.microsoft.com/office/drawing/2014/main" val="20001"/>
                    </a:ext>
                  </a:extLst>
                </a:gridCol>
                <a:gridCol w="658719">
                  <a:extLst>
                    <a:ext uri="{9D8B030D-6E8A-4147-A177-3AD203B41FA5}">
                      <a16:colId xmlns:a16="http://schemas.microsoft.com/office/drawing/2014/main" val="20003"/>
                    </a:ext>
                  </a:extLst>
                </a:gridCol>
                <a:gridCol w="617478">
                  <a:extLst>
                    <a:ext uri="{9D8B030D-6E8A-4147-A177-3AD203B41FA5}">
                      <a16:colId xmlns:a16="http://schemas.microsoft.com/office/drawing/2014/main" val="20004"/>
                    </a:ext>
                  </a:extLst>
                </a:gridCol>
                <a:gridCol w="591014">
                  <a:extLst>
                    <a:ext uri="{9D8B030D-6E8A-4147-A177-3AD203B41FA5}">
                      <a16:colId xmlns:a16="http://schemas.microsoft.com/office/drawing/2014/main" val="20005"/>
                    </a:ext>
                  </a:extLst>
                </a:gridCol>
                <a:gridCol w="1035165">
                  <a:extLst>
                    <a:ext uri="{9D8B030D-6E8A-4147-A177-3AD203B41FA5}">
                      <a16:colId xmlns:a16="http://schemas.microsoft.com/office/drawing/2014/main" val="20006"/>
                    </a:ext>
                  </a:extLst>
                </a:gridCol>
                <a:gridCol w="781981">
                  <a:extLst>
                    <a:ext uri="{9D8B030D-6E8A-4147-A177-3AD203B41FA5}">
                      <a16:colId xmlns:a16="http://schemas.microsoft.com/office/drawing/2014/main" val="20007"/>
                    </a:ext>
                  </a:extLst>
                </a:gridCol>
                <a:gridCol w="745747">
                  <a:extLst>
                    <a:ext uri="{9D8B030D-6E8A-4147-A177-3AD203B41FA5}">
                      <a16:colId xmlns:a16="http://schemas.microsoft.com/office/drawing/2014/main" val="20008"/>
                    </a:ext>
                  </a:extLst>
                </a:gridCol>
                <a:gridCol w="781500">
                  <a:extLst>
                    <a:ext uri="{9D8B030D-6E8A-4147-A177-3AD203B41FA5}">
                      <a16:colId xmlns:a16="http://schemas.microsoft.com/office/drawing/2014/main" val="1354904623"/>
                    </a:ext>
                  </a:extLst>
                </a:gridCol>
                <a:gridCol w="1003856">
                  <a:extLst>
                    <a:ext uri="{9D8B030D-6E8A-4147-A177-3AD203B41FA5}">
                      <a16:colId xmlns:a16="http://schemas.microsoft.com/office/drawing/2014/main" val="3660019557"/>
                    </a:ext>
                  </a:extLst>
                </a:gridCol>
                <a:gridCol w="901979">
                  <a:extLst>
                    <a:ext uri="{9D8B030D-6E8A-4147-A177-3AD203B41FA5}">
                      <a16:colId xmlns:a16="http://schemas.microsoft.com/office/drawing/2014/main" val="3403873771"/>
                    </a:ext>
                  </a:extLst>
                </a:gridCol>
                <a:gridCol w="870405">
                  <a:extLst>
                    <a:ext uri="{9D8B030D-6E8A-4147-A177-3AD203B41FA5}">
                      <a16:colId xmlns:a16="http://schemas.microsoft.com/office/drawing/2014/main" val="924935435"/>
                    </a:ext>
                  </a:extLst>
                </a:gridCol>
                <a:gridCol w="870405">
                  <a:extLst>
                    <a:ext uri="{9D8B030D-6E8A-4147-A177-3AD203B41FA5}">
                      <a16:colId xmlns:a16="http://schemas.microsoft.com/office/drawing/2014/main" val="20011"/>
                    </a:ext>
                  </a:extLst>
                </a:gridCol>
                <a:gridCol w="538147">
                  <a:extLst>
                    <a:ext uri="{9D8B030D-6E8A-4147-A177-3AD203B41FA5}">
                      <a16:colId xmlns:a16="http://schemas.microsoft.com/office/drawing/2014/main" val="20012"/>
                    </a:ext>
                  </a:extLst>
                </a:gridCol>
              </a:tblGrid>
              <a:tr h="670790">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8" marR="9148" marT="9148"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8" marR="9148" marT="9148"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8" marR="9148" marT="9148"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8" marR="9148" marT="9148"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Цена деления</a:t>
                      </a:r>
                      <a:endParaRPr lang="ru-RU" sz="1100" b="1" i="0" u="none" strike="noStrike" dirty="0">
                        <a:solidFill>
                          <a:srgbClr val="000000"/>
                        </a:solidFill>
                        <a:effectLst/>
                        <a:latin typeface="Calibri"/>
                      </a:endParaRPr>
                    </a:p>
                  </a:txBody>
                  <a:tcPr marL="9148" marR="9148" marT="9148"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Максимальный вес взвешивания</a:t>
                      </a:r>
                      <a:endParaRPr lang="ru-RU" sz="1100" b="1" i="0" u="none" strike="noStrike" dirty="0">
                        <a:solidFill>
                          <a:srgbClr val="000000"/>
                        </a:solidFill>
                        <a:effectLst/>
                        <a:latin typeface="Calibri"/>
                      </a:endParaRPr>
                    </a:p>
                  </a:txBody>
                  <a:tcPr marL="9148" marR="9148" marT="9148"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Аккумулятор</a:t>
                      </a:r>
                      <a:endParaRPr lang="ru-RU" sz="1100" b="1" i="0" u="none" strike="noStrike" dirty="0">
                        <a:solidFill>
                          <a:srgbClr val="000000"/>
                        </a:solidFill>
                        <a:effectLst/>
                        <a:latin typeface="+mn-lt"/>
                      </a:endParaRPr>
                    </a:p>
                  </a:txBody>
                  <a:tcPr marL="9148" marR="9148" marT="9148"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mn-lt"/>
                        </a:rPr>
                        <a:t>Время автономной работы</a:t>
                      </a:r>
                    </a:p>
                  </a:txBody>
                  <a:tcPr marL="9148" marR="9148" marT="9148"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kern="1200" dirty="0" smtClean="0">
                          <a:solidFill>
                            <a:srgbClr val="000000"/>
                          </a:solidFill>
                          <a:effectLst/>
                          <a:latin typeface="+mn-lt"/>
                          <a:ea typeface="+mn-ea"/>
                          <a:cs typeface="+mn-cs"/>
                        </a:rPr>
                        <a:t>Размеры платформы</a:t>
                      </a:r>
                    </a:p>
                  </a:txBody>
                  <a:tcPr marL="9148" marR="9148" marT="9148"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kern="1200" dirty="0" smtClean="0">
                          <a:solidFill>
                            <a:srgbClr val="000000"/>
                          </a:solidFill>
                          <a:effectLst/>
                          <a:latin typeface="+mn-lt"/>
                          <a:ea typeface="+mn-ea"/>
                          <a:cs typeface="+mn-cs"/>
                        </a:rPr>
                        <a:t>Дисплей для отображения цены товара</a:t>
                      </a:r>
                    </a:p>
                  </a:txBody>
                  <a:tcPr marL="9148" marR="9148" marT="9148"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kern="1200" dirty="0" smtClean="0">
                          <a:solidFill>
                            <a:srgbClr val="000000"/>
                          </a:solidFill>
                          <a:effectLst/>
                          <a:latin typeface="+mn-lt"/>
                          <a:ea typeface="+mn-ea"/>
                          <a:cs typeface="+mn-cs"/>
                        </a:rPr>
                        <a:t>Дисплей для отображения общей цены</a:t>
                      </a:r>
                    </a:p>
                  </a:txBody>
                  <a:tcPr marL="9148" marR="9148" marT="9148"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kern="1200" dirty="0" smtClean="0">
                          <a:solidFill>
                            <a:srgbClr val="000000"/>
                          </a:solidFill>
                          <a:effectLst/>
                          <a:latin typeface="+mn-lt"/>
                          <a:ea typeface="+mn-ea"/>
                          <a:cs typeface="+mn-cs"/>
                        </a:rPr>
                        <a:t>Габаритные размеры</a:t>
                      </a:r>
                      <a:endParaRPr lang="ru-RU" sz="1100" b="1" i="0" u="none" strike="noStrike" kern="1200" dirty="0">
                        <a:solidFill>
                          <a:srgbClr val="000000"/>
                        </a:solidFill>
                        <a:effectLst/>
                        <a:latin typeface="+mn-lt"/>
                        <a:ea typeface="+mn-ea"/>
                        <a:cs typeface="+mn-cs"/>
                      </a:endParaRPr>
                    </a:p>
                  </a:txBody>
                  <a:tcPr marL="9148" marR="9148" marT="9148"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kern="1200" dirty="0" smtClean="0">
                          <a:solidFill>
                            <a:srgbClr val="000000"/>
                          </a:solidFill>
                          <a:effectLst/>
                          <a:latin typeface="+mn-lt"/>
                          <a:ea typeface="+mn-ea"/>
                          <a:cs typeface="+mn-cs"/>
                        </a:rPr>
                        <a:t>Габаритный размер упаковки</a:t>
                      </a:r>
                      <a:endParaRPr lang="ru-RU" sz="1100" b="1" i="0" u="none" strike="noStrike" kern="1200" dirty="0">
                        <a:solidFill>
                          <a:srgbClr val="000000"/>
                        </a:solidFill>
                        <a:effectLst/>
                        <a:latin typeface="+mn-lt"/>
                        <a:ea typeface="+mn-ea"/>
                        <a:cs typeface="+mn-cs"/>
                      </a:endParaRPr>
                    </a:p>
                  </a:txBody>
                  <a:tcPr marL="9148" marR="9148" marT="9148"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 ,кг </a:t>
                      </a:r>
                    </a:p>
                    <a:p>
                      <a:pPr algn="ctr" fontAlgn="ctr"/>
                      <a:r>
                        <a:rPr lang="ru-RU" sz="1100" b="1" i="0" u="none" strike="noStrike" dirty="0" smtClean="0">
                          <a:solidFill>
                            <a:srgbClr val="000000"/>
                          </a:solidFill>
                          <a:effectLst/>
                          <a:latin typeface="+mn-lt"/>
                        </a:rPr>
                        <a:t> нетто/ брутто</a:t>
                      </a:r>
                      <a:endParaRPr lang="ru-RU" sz="1100" b="1" i="0" u="none" strike="noStrike" dirty="0">
                        <a:solidFill>
                          <a:srgbClr val="000000"/>
                        </a:solidFill>
                        <a:effectLst/>
                        <a:latin typeface="Calibri"/>
                      </a:endParaRPr>
                    </a:p>
                  </a:txBody>
                  <a:tcPr marL="9148" marR="9148" marT="9148" marB="0" anchor="ctr">
                    <a:solidFill>
                      <a:schemeClr val="bg1">
                        <a:lumMod val="95000"/>
                      </a:schemeClr>
                    </a:solidFill>
                  </a:tcPr>
                </a:tc>
                <a:extLst>
                  <a:ext uri="{0D108BD9-81ED-4DB2-BD59-A6C34878D82A}">
                    <a16:rowId xmlns:a16="http://schemas.microsoft.com/office/drawing/2014/main" val="10000"/>
                  </a:ext>
                </a:extLst>
              </a:tr>
              <a:tr h="618711">
                <a:tc>
                  <a:txBody>
                    <a:bodyPr/>
                    <a:lstStyle/>
                    <a:p>
                      <a:pPr marL="0" algn="ctr" defTabSz="914400" rtl="0" eaLnBrk="1" fontAlgn="ctr" latinLnBrk="0" hangingPunct="1"/>
                      <a:r>
                        <a:rPr lang="ru-RU" sz="1000" b="1" i="1" u="none" strike="noStrike" kern="1200" dirty="0" smtClean="0">
                          <a:solidFill>
                            <a:srgbClr val="000000"/>
                          </a:solidFill>
                          <a:effectLst/>
                          <a:latin typeface="+mn-lt"/>
                          <a:ea typeface="+mn-ea"/>
                          <a:cs typeface="+mn-cs"/>
                        </a:rPr>
                        <a:t>89535</a:t>
                      </a:r>
                      <a:endParaRPr lang="ru-RU" sz="1000" b="1" i="1" u="none" strike="noStrike" kern="1200" dirty="0">
                        <a:solidFill>
                          <a:srgbClr val="000000"/>
                        </a:solidFill>
                        <a:effectLst/>
                        <a:latin typeface="+mn-lt"/>
                        <a:ea typeface="+mn-ea"/>
                        <a:cs typeface="+mn-cs"/>
                      </a:endParaRPr>
                    </a:p>
                  </a:txBody>
                  <a:tcPr marL="9524" marR="9524" marT="9524"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000" b="1" dirty="0" smtClean="0">
                          <a:solidFill>
                            <a:srgbClr val="006666"/>
                          </a:solidFill>
                          <a:latin typeface="Arial Black" pitchFamily="34" charset="0"/>
                          <a:cs typeface="Arial" pitchFamily="34" charset="0"/>
                        </a:rPr>
                        <a:t>GSC-</a:t>
                      </a:r>
                      <a:r>
                        <a:rPr lang="ru-RU" sz="1000" b="1" dirty="0" smtClean="0">
                          <a:solidFill>
                            <a:srgbClr val="006666"/>
                          </a:solidFill>
                          <a:latin typeface="Arial Black" pitchFamily="34" charset="0"/>
                          <a:cs typeface="Arial" pitchFamily="34" charset="0"/>
                        </a:rPr>
                        <a:t>300</a:t>
                      </a:r>
                      <a:endParaRPr lang="uk-UA" sz="1000" b="1" dirty="0" smtClean="0">
                        <a:solidFill>
                          <a:srgbClr val="006666"/>
                        </a:solidFill>
                        <a:latin typeface="Arial Black" pitchFamily="34" charset="0"/>
                        <a:cs typeface="Arial" pitchFamily="34" charset="0"/>
                      </a:endParaRPr>
                    </a:p>
                  </a:txBody>
                  <a:tcPr marL="9524" marR="9524" marT="9524" marB="0" anchor="ctr"/>
                </a:tc>
                <a:tc>
                  <a:txBody>
                    <a:bodyPr/>
                    <a:lstStyle/>
                    <a:p>
                      <a:pPr algn="ctr" fontAlgn="b"/>
                      <a:r>
                        <a:rPr lang="ru-RU" sz="1000" b="1" i="1" u="none" strike="noStrike" dirty="0" smtClean="0">
                          <a:solidFill>
                            <a:srgbClr val="000000"/>
                          </a:solidFill>
                          <a:effectLst/>
                          <a:latin typeface="+mn-lt"/>
                        </a:rPr>
                        <a:t> 220 - 240 В</a:t>
                      </a:r>
                      <a:endParaRPr lang="ru-RU" sz="1000" b="1" i="1" u="none" strike="noStrike" dirty="0">
                        <a:solidFill>
                          <a:srgbClr val="000000"/>
                        </a:solidFill>
                        <a:effectLst/>
                        <a:latin typeface="+mn-lt"/>
                      </a:endParaRPr>
                    </a:p>
                  </a:txBody>
                  <a:tcPr marL="9148" marR="9148" marT="9148"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 Гц</a:t>
                      </a:r>
                      <a:endParaRPr lang="ru-RU" sz="1000" b="1" i="1" u="none" strike="noStrike" dirty="0">
                        <a:solidFill>
                          <a:srgbClr val="000000"/>
                        </a:solidFill>
                        <a:effectLst/>
                        <a:latin typeface="Arial"/>
                      </a:endParaRPr>
                    </a:p>
                  </a:txBody>
                  <a:tcPr marL="9148" marR="9148" marT="91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baseline="0" dirty="0" smtClean="0">
                          <a:solidFill>
                            <a:srgbClr val="000000"/>
                          </a:solidFill>
                          <a:effectLst/>
                          <a:latin typeface="Arial"/>
                        </a:rPr>
                        <a:t>100 г</a:t>
                      </a:r>
                      <a:endParaRPr lang="ru-RU" sz="1000" b="1" i="1" u="none" strike="noStrike" dirty="0">
                        <a:solidFill>
                          <a:srgbClr val="000000"/>
                        </a:solidFill>
                        <a:effectLst/>
                        <a:latin typeface="Arial"/>
                      </a:endParaRPr>
                    </a:p>
                  </a:txBody>
                  <a:tcPr marL="9148" marR="9148" marT="91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300 кг</a:t>
                      </a:r>
                      <a:endParaRPr lang="ru-RU" sz="1000" b="1" i="1" u="none" strike="noStrike" dirty="0">
                        <a:solidFill>
                          <a:srgbClr val="000000"/>
                        </a:solidFill>
                        <a:effectLst/>
                        <a:latin typeface="Arial"/>
                      </a:endParaRPr>
                    </a:p>
                  </a:txBody>
                  <a:tcPr marL="9148" marR="9148" marT="91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 4 В / 4 </a:t>
                      </a:r>
                      <a:r>
                        <a:rPr lang="ru-RU" sz="1000" b="1" i="1" u="none" strike="noStrike" dirty="0" err="1" smtClean="0">
                          <a:solidFill>
                            <a:srgbClr val="000000"/>
                          </a:solidFill>
                          <a:effectLst/>
                          <a:latin typeface="Arial"/>
                        </a:rPr>
                        <a:t>Ач</a:t>
                      </a:r>
                      <a:endParaRPr lang="ru-RU" sz="1000" b="1" i="1" u="none" strike="noStrike" dirty="0">
                        <a:solidFill>
                          <a:srgbClr val="000000"/>
                        </a:solidFill>
                        <a:effectLst/>
                        <a:latin typeface="Arial"/>
                      </a:endParaRPr>
                    </a:p>
                  </a:txBody>
                  <a:tcPr marL="9148" marR="9148" marT="91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до 100</a:t>
                      </a:r>
                      <a:r>
                        <a:rPr lang="ru-RU" sz="1000" b="1" i="1" u="none" strike="noStrike" baseline="0" dirty="0" smtClean="0">
                          <a:solidFill>
                            <a:srgbClr val="000000"/>
                          </a:solidFill>
                          <a:effectLst/>
                          <a:latin typeface="Arial"/>
                        </a:rPr>
                        <a:t> часов</a:t>
                      </a:r>
                      <a:endParaRPr lang="ru-RU" sz="1000" b="1" i="1" u="none" strike="noStrike" dirty="0">
                        <a:solidFill>
                          <a:srgbClr val="000000"/>
                        </a:solidFill>
                        <a:effectLst/>
                        <a:latin typeface="Arial"/>
                      </a:endParaRPr>
                    </a:p>
                  </a:txBody>
                  <a:tcPr marL="9148" marR="9148" marT="91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 400 х 500 мм</a:t>
                      </a:r>
                      <a:endParaRPr lang="ru-RU" sz="1000" b="1" i="1" u="none" strike="noStrike" dirty="0">
                        <a:solidFill>
                          <a:srgbClr val="000000"/>
                        </a:solidFill>
                        <a:effectLst/>
                        <a:latin typeface="Arial"/>
                      </a:endParaRPr>
                    </a:p>
                  </a:txBody>
                  <a:tcPr marL="9148" marR="9148" marT="91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5 символов</a:t>
                      </a:r>
                      <a:endParaRPr lang="ru-RU" sz="1000" b="1" i="1" u="none" strike="noStrike" dirty="0">
                        <a:solidFill>
                          <a:srgbClr val="000000"/>
                        </a:solidFill>
                        <a:effectLst/>
                        <a:latin typeface="Arial"/>
                      </a:endParaRPr>
                    </a:p>
                  </a:txBody>
                  <a:tcPr marL="9148" marR="9148" marT="91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ru-RU" sz="1000" b="1" i="1" u="none" strike="noStrike" kern="1200" dirty="0" smtClean="0">
                          <a:solidFill>
                            <a:srgbClr val="000000"/>
                          </a:solidFill>
                          <a:effectLst/>
                          <a:latin typeface="Arial"/>
                          <a:ea typeface="+mn-ea"/>
                          <a:cs typeface="+mn-cs"/>
                        </a:rPr>
                        <a:t>6 символов</a:t>
                      </a:r>
                      <a:endParaRPr lang="ru-RU" sz="1000" b="1" i="1" u="none" strike="noStrike" kern="1200" dirty="0">
                        <a:solidFill>
                          <a:srgbClr val="000000"/>
                        </a:solidFill>
                        <a:effectLst/>
                        <a:latin typeface="Arial"/>
                        <a:ea typeface="+mn-ea"/>
                        <a:cs typeface="+mn-cs"/>
                      </a:endParaRPr>
                    </a:p>
                  </a:txBody>
                  <a:tcPr marL="9148" marR="9148" marT="91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kern="1200" dirty="0" smtClean="0">
                          <a:solidFill>
                            <a:srgbClr val="000000"/>
                          </a:solidFill>
                          <a:effectLst/>
                          <a:latin typeface="+mn-lt"/>
                          <a:ea typeface="+mn-ea"/>
                          <a:cs typeface="+mn-cs"/>
                        </a:rPr>
                        <a:t>400х500х820 мм</a:t>
                      </a:r>
                    </a:p>
                  </a:txBody>
                  <a:tcPr marL="9148" marR="9148" marT="91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kern="1200" dirty="0" smtClean="0">
                          <a:solidFill>
                            <a:srgbClr val="000000"/>
                          </a:solidFill>
                          <a:effectLst/>
                          <a:latin typeface="+mn-lt"/>
                          <a:ea typeface="+mn-ea"/>
                          <a:cs typeface="+mn-cs"/>
                        </a:rPr>
                        <a:t>670х410х230 мм</a:t>
                      </a:r>
                    </a:p>
                  </a:txBody>
                  <a:tcPr marL="9148" marR="9148" marT="91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uk-UA" sz="1000" b="1" i="1" u="none" strike="noStrike" dirty="0" smtClean="0">
                          <a:solidFill>
                            <a:srgbClr val="000000"/>
                          </a:solidFill>
                          <a:effectLst/>
                          <a:latin typeface="Arial"/>
                        </a:rPr>
                        <a:t>  19,0кг / 20,0 кг</a:t>
                      </a:r>
                    </a:p>
                  </a:txBody>
                  <a:tcPr marL="9148" marR="9148" marT="9148"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12" name="TextBox 11"/>
          <p:cNvSpPr txBox="1"/>
          <p:nvPr/>
        </p:nvSpPr>
        <p:spPr>
          <a:xfrm>
            <a:off x="4142820" y="1889629"/>
            <a:ext cx="4745457" cy="276982"/>
          </a:xfrm>
          <a:prstGeom prst="rect">
            <a:avLst/>
          </a:prstGeom>
          <a:noFill/>
        </p:spPr>
        <p:txBody>
          <a:bodyPr wrap="square" rtlCol="0">
            <a:spAutoFit/>
          </a:bodyPr>
          <a:lstStyle/>
          <a:p>
            <a:r>
              <a:rPr lang="ru-RU" sz="1200" b="1" dirty="0">
                <a:solidFill>
                  <a:srgbClr val="FF0000"/>
                </a:solidFill>
                <a:latin typeface="Arial Black" pitchFamily="34" charset="0"/>
              </a:rPr>
              <a:t>НАЗНАЧЕНИЕ</a:t>
            </a:r>
          </a:p>
        </p:txBody>
      </p:sp>
      <p:sp>
        <p:nvSpPr>
          <p:cNvPr id="13" name="Прямоугольник 12"/>
          <p:cNvSpPr/>
          <p:nvPr/>
        </p:nvSpPr>
        <p:spPr>
          <a:xfrm>
            <a:off x="7428" y="5171450"/>
            <a:ext cx="3779182" cy="369309"/>
          </a:xfrm>
          <a:prstGeom prst="rect">
            <a:avLst/>
          </a:prstGeom>
        </p:spPr>
        <p:txBody>
          <a:bodyPr wrap="square">
            <a:spAutoFit/>
          </a:bodyPr>
          <a:lstStyle/>
          <a:p>
            <a:r>
              <a:rPr lang="ru-RU" dirty="0">
                <a:solidFill>
                  <a:srgbClr val="006666"/>
                </a:solidFill>
                <a:latin typeface="EpsilonCTT" pitchFamily="2" charset="0"/>
              </a:rPr>
              <a:t>ТОЧНОСТЬ ИМЕЕТ ЗНАЧЕНИЕ! </a:t>
            </a:r>
          </a:p>
        </p:txBody>
      </p:sp>
      <p:sp>
        <p:nvSpPr>
          <p:cNvPr id="27" name="Прямоугольник 26"/>
          <p:cNvSpPr/>
          <p:nvPr/>
        </p:nvSpPr>
        <p:spPr>
          <a:xfrm>
            <a:off x="720297" y="4643798"/>
            <a:ext cx="184719" cy="369309"/>
          </a:xfrm>
          <a:prstGeom prst="rect">
            <a:avLst/>
          </a:prstGeom>
        </p:spPr>
        <p:txBody>
          <a:bodyPr wrap="none">
            <a:spAutoFit/>
          </a:bodyPr>
          <a:lstStyle/>
          <a:p>
            <a:pPr algn="ctr" fontAlgn="ctr"/>
            <a:endParaRPr lang="en-US" b="1" i="1" dirty="0"/>
          </a:p>
        </p:txBody>
      </p:sp>
      <p:sp>
        <p:nvSpPr>
          <p:cNvPr id="28" name="Прямоугольник 27"/>
          <p:cNvSpPr/>
          <p:nvPr/>
        </p:nvSpPr>
        <p:spPr>
          <a:xfrm>
            <a:off x="4142819" y="2103820"/>
            <a:ext cx="6538196" cy="276982"/>
          </a:xfrm>
          <a:prstGeom prst="rect">
            <a:avLst/>
          </a:prstGeom>
        </p:spPr>
        <p:txBody>
          <a:bodyPr wrap="square">
            <a:spAutoFit/>
          </a:bodyPr>
          <a:lstStyle/>
          <a:p>
            <a:endParaRPr lang="ru-RU" sz="1200" b="1" i="1" dirty="0"/>
          </a:p>
        </p:txBody>
      </p:sp>
      <p:sp>
        <p:nvSpPr>
          <p:cNvPr id="29" name="Прямоугольник 28"/>
          <p:cNvSpPr/>
          <p:nvPr/>
        </p:nvSpPr>
        <p:spPr>
          <a:xfrm>
            <a:off x="3875880" y="5193132"/>
            <a:ext cx="6611462" cy="369387"/>
          </a:xfrm>
          <a:prstGeom prst="rect">
            <a:avLst/>
          </a:prstGeom>
        </p:spPr>
        <p:txBody>
          <a:bodyPr wrap="square">
            <a:spAutoFit/>
          </a:bodyPr>
          <a:lstStyle/>
          <a:p>
            <a:endParaRPr lang="ru-RU" dirty="0"/>
          </a:p>
        </p:txBody>
      </p:sp>
      <p:sp>
        <p:nvSpPr>
          <p:cNvPr id="15" name="TextBox 14"/>
          <p:cNvSpPr txBox="1"/>
          <p:nvPr/>
        </p:nvSpPr>
        <p:spPr>
          <a:xfrm>
            <a:off x="4133423" y="2061727"/>
            <a:ext cx="6335089" cy="2215991"/>
          </a:xfrm>
          <a:prstGeom prst="rect">
            <a:avLst/>
          </a:prstGeom>
          <a:noFill/>
        </p:spPr>
        <p:txBody>
          <a:bodyPr wrap="square" rtlCol="0">
            <a:spAutoFit/>
          </a:bodyPr>
          <a:lstStyle/>
          <a:p>
            <a:r>
              <a:rPr lang="ru-RU" sz="1100" b="1" i="1" dirty="0">
                <a:solidFill>
                  <a:srgbClr val="4D4B4B"/>
                </a:solidFill>
              </a:rPr>
              <a:t>Модель </a:t>
            </a:r>
            <a:r>
              <a:rPr lang="en-US" sz="1400" b="1" i="1" spc="50" dirty="0">
                <a:ln w="11430"/>
                <a:solidFill>
                  <a:srgbClr val="930D2D"/>
                </a:solidFill>
                <a:effectLst>
                  <a:outerShdw blurRad="38100" dist="38100" dir="2700000" algn="tl">
                    <a:srgbClr val="000000">
                      <a:alpha val="43137"/>
                    </a:srgbClr>
                  </a:outerShdw>
                </a:effectLst>
              </a:rPr>
              <a:t>GRUNHELM</a:t>
            </a:r>
            <a:r>
              <a:rPr lang="ru-RU" sz="1400" b="1" i="1" spc="50" dirty="0">
                <a:ln w="11430"/>
                <a:solidFill>
                  <a:srgbClr val="930D2D"/>
                </a:solidFill>
                <a:effectLst>
                  <a:outerShdw blurRad="38100" dist="38100" dir="2700000" algn="tl">
                    <a:srgbClr val="000000">
                      <a:alpha val="43137"/>
                    </a:srgbClr>
                  </a:outerShdw>
                </a:effectLst>
              </a:rPr>
              <a:t> </a:t>
            </a:r>
            <a:r>
              <a:rPr lang="en-US" sz="1400" b="1" i="1" spc="50" dirty="0">
                <a:ln w="11430"/>
                <a:solidFill>
                  <a:srgbClr val="930D2D"/>
                </a:solidFill>
                <a:effectLst>
                  <a:outerShdw blurRad="38100" dist="38100" dir="2700000" algn="tl">
                    <a:srgbClr val="000000">
                      <a:alpha val="43137"/>
                    </a:srgbClr>
                  </a:outerShdw>
                </a:effectLst>
              </a:rPr>
              <a:t>GSC-</a:t>
            </a:r>
            <a:r>
              <a:rPr lang="ru-RU" sz="1400" b="1" i="1" spc="50" dirty="0">
                <a:ln w="11430"/>
                <a:solidFill>
                  <a:srgbClr val="930D2D"/>
                </a:solidFill>
                <a:effectLst>
                  <a:outerShdw blurRad="38100" dist="38100" dir="2700000" algn="tl">
                    <a:srgbClr val="000000">
                      <a:alpha val="43137"/>
                    </a:srgbClr>
                  </a:outerShdw>
                </a:effectLst>
              </a:rPr>
              <a:t>300 </a:t>
            </a:r>
            <a:r>
              <a:rPr lang="ru-RU" sz="1100" b="1" i="1" dirty="0">
                <a:solidFill>
                  <a:srgbClr val="4D4B4B"/>
                </a:solidFill>
              </a:rPr>
              <a:t>обладает всеми необходимыми характеристиками</a:t>
            </a:r>
          </a:p>
          <a:p>
            <a:r>
              <a:rPr lang="ru-RU" sz="1100" b="1" i="1" dirty="0">
                <a:solidFill>
                  <a:srgbClr val="4D4B4B"/>
                </a:solidFill>
              </a:rPr>
              <a:t>для работы на складах, в магазинах, рыночной торговли, а также для учёта веса.</a:t>
            </a:r>
          </a:p>
          <a:p>
            <a:endParaRPr lang="ru-RU" sz="1100" b="1" dirty="0">
              <a:solidFill>
                <a:srgbClr val="FF0000"/>
              </a:solidFill>
              <a:latin typeface="Arial Black" pitchFamily="34" charset="0"/>
            </a:endParaRPr>
          </a:p>
          <a:p>
            <a:r>
              <a:rPr lang="ru-RU" sz="1100" b="1" dirty="0">
                <a:solidFill>
                  <a:srgbClr val="FF0000"/>
                </a:solidFill>
                <a:latin typeface="Arial Black" pitchFamily="34" charset="0"/>
              </a:rPr>
              <a:t>ПРЕИМУЩЕСТВА</a:t>
            </a:r>
          </a:p>
          <a:p>
            <a:r>
              <a:rPr lang="ru-RU" sz="1100" b="1" i="1" dirty="0">
                <a:solidFill>
                  <a:srgbClr val="4D4B4B"/>
                </a:solidFill>
              </a:rPr>
              <a:t>Весы торговые напольные - удобная модель с прочной конструкцией</a:t>
            </a:r>
          </a:p>
          <a:p>
            <a:r>
              <a:rPr lang="ru-RU" sz="1100" b="1" i="1" dirty="0">
                <a:solidFill>
                  <a:srgbClr val="4D4B4B"/>
                </a:solidFill>
              </a:rPr>
              <a:t>имеющая предел взвешивания до 300 кг.</a:t>
            </a:r>
          </a:p>
          <a:p>
            <a:r>
              <a:rPr lang="ru-RU" sz="1100" b="1" i="1" dirty="0">
                <a:solidFill>
                  <a:srgbClr val="4D4B4B"/>
                </a:solidFill>
              </a:rPr>
              <a:t>Рифленая площадка с размерами 400 х 500 мм изготовлена из черной стали.</a:t>
            </a:r>
          </a:p>
          <a:p>
            <a:r>
              <a:rPr lang="ru-RU" sz="1100" b="1" i="1" dirty="0">
                <a:solidFill>
                  <a:srgbClr val="4D4B4B"/>
                </a:solidFill>
              </a:rPr>
              <a:t>Весы работают от сети 220 В или от встроенного аккумулятора, без электричества</a:t>
            </a:r>
          </a:p>
          <a:p>
            <a:r>
              <a:rPr lang="ru-RU" sz="1100" b="1" i="1" dirty="0">
                <a:solidFill>
                  <a:srgbClr val="4D4B4B"/>
                </a:solidFill>
              </a:rPr>
              <a:t>могут работать около 100 часов.</a:t>
            </a:r>
          </a:p>
          <a:p>
            <a:r>
              <a:rPr lang="ru-RU" sz="1100" b="1" i="1" dirty="0">
                <a:solidFill>
                  <a:srgbClr val="4D4B4B"/>
                </a:solidFill>
              </a:rPr>
              <a:t>Индикатор усиленный в железном корпусе имеет яркую двухуровневую подсветку с отображением цены и стоимости за товар.</a:t>
            </a:r>
          </a:p>
          <a:p>
            <a:r>
              <a:rPr lang="ru-RU" sz="1100" b="1" i="1" dirty="0">
                <a:solidFill>
                  <a:srgbClr val="4D4B4B"/>
                </a:solidFill>
              </a:rPr>
              <a:t>Регулируемые ножки выполнены из нержавеющей стали</a:t>
            </a:r>
            <a:r>
              <a:rPr lang="ru-RU" sz="1400" b="1" i="1" dirty="0">
                <a:solidFill>
                  <a:srgbClr val="4D4B4B"/>
                </a:solidFill>
              </a:rPr>
              <a:t>.</a:t>
            </a:r>
          </a:p>
        </p:txBody>
      </p:sp>
      <p:pic>
        <p:nvPicPr>
          <p:cNvPr id="16" name="Рисунок 15"/>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30572" y="1251270"/>
            <a:ext cx="2467310" cy="4104835"/>
          </a:xfrm>
          <a:prstGeom prst="rect">
            <a:avLst/>
          </a:prstGeom>
        </p:spPr>
      </p:pic>
      <p:pic>
        <p:nvPicPr>
          <p:cNvPr id="22" name="Рисунок 21"/>
          <p:cNvPicPr>
            <a:picLocks noChangeAspect="1"/>
          </p:cNvPicPr>
          <p:nvPr/>
        </p:nvPicPr>
        <p:blipFill rotWithShape="1">
          <a:blip r:embed="rId4" cstate="screen">
            <a:extLst>
              <a:ext uri="{28A0092B-C50C-407E-A947-70E740481C1C}">
                <a14:useLocalDpi xmlns:a14="http://schemas.microsoft.com/office/drawing/2010/main" val="0"/>
              </a:ext>
            </a:extLst>
          </a:blip>
          <a:srcRect l="34286" t="38398" r="36625"/>
          <a:stretch/>
        </p:blipFill>
        <p:spPr>
          <a:xfrm>
            <a:off x="2641281" y="2028119"/>
            <a:ext cx="1366876" cy="1369384"/>
          </a:xfrm>
          <a:prstGeom prst="rect">
            <a:avLst/>
          </a:prstGeom>
        </p:spPr>
      </p:pic>
      <p:pic>
        <p:nvPicPr>
          <p:cNvPr id="18" name="Рисунок 17"/>
          <p:cNvPicPr>
            <a:picLocks noChangeAspect="1"/>
          </p:cNvPicPr>
          <p:nvPr/>
        </p:nvPicPr>
        <p:blipFill rotWithShape="1">
          <a:blip r:embed="rId5" cstate="screen">
            <a:extLst>
              <a:ext uri="{28A0092B-C50C-407E-A947-70E740481C1C}">
                <a14:useLocalDpi xmlns:a14="http://schemas.microsoft.com/office/drawing/2010/main" val="0"/>
              </a:ext>
            </a:extLst>
          </a:blip>
          <a:srcRect l="50895" t="70410"/>
          <a:stretch/>
        </p:blipFill>
        <p:spPr>
          <a:xfrm>
            <a:off x="6112665" y="996431"/>
            <a:ext cx="1120425" cy="1170180"/>
          </a:xfrm>
          <a:prstGeom prst="rect">
            <a:avLst/>
          </a:prstGeom>
        </p:spPr>
      </p:pic>
      <p:pic>
        <p:nvPicPr>
          <p:cNvPr id="17" name="Рисунок 16"/>
          <p:cNvPicPr>
            <a:picLocks noChangeAspect="1"/>
          </p:cNvPicPr>
          <p:nvPr/>
        </p:nvPicPr>
        <p:blipFill rotWithShape="1">
          <a:blip r:embed="rId6" cstate="screen">
            <a:extLst>
              <a:ext uri="{28A0092B-C50C-407E-A947-70E740481C1C}">
                <a14:useLocalDpi xmlns:a14="http://schemas.microsoft.com/office/drawing/2010/main" val="0"/>
              </a:ext>
            </a:extLst>
          </a:blip>
          <a:srcRect t="81950"/>
          <a:stretch/>
        </p:blipFill>
        <p:spPr>
          <a:xfrm>
            <a:off x="3315756" y="4361932"/>
            <a:ext cx="7273887" cy="1019389"/>
          </a:xfrm>
          <a:prstGeom prst="rect">
            <a:avLst/>
          </a:prstGeom>
        </p:spPr>
      </p:pic>
    </p:spTree>
    <p:extLst>
      <p:ext uri="{BB962C8B-B14F-4D97-AF65-F5344CB8AC3E}">
        <p14:creationId xmlns:p14="http://schemas.microsoft.com/office/powerpoint/2010/main" val="334408084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732985" y="785922"/>
            <a:ext cx="8973952" cy="656090"/>
          </a:xfrm>
          <a:effectLst/>
        </p:spPr>
        <p:txBody>
          <a:bodyPr>
            <a:normAutofit/>
          </a:bodyPr>
          <a:lstStyle/>
          <a:p>
            <a:pPr>
              <a:lnSpc>
                <a:spcPct val="100000"/>
              </a:lnSpc>
            </a:pPr>
            <a:r>
              <a:rPr lang="ru-RU" sz="2400" b="1" spc="50" dirty="0">
                <a:ln w="11430"/>
                <a:solidFill>
                  <a:srgbClr val="930D2D"/>
                </a:solidFill>
                <a:effectLst>
                  <a:outerShdw blurRad="38100" dist="38100" dir="2700000" algn="tl">
                    <a:srgbClr val="000000">
                      <a:alpha val="43137"/>
                    </a:srgbClr>
                  </a:outerShdw>
                </a:effectLst>
              </a:rPr>
              <a:t>ПАРОВОЙ УТЮГ </a:t>
            </a:r>
            <a:r>
              <a:rPr lang="en-US" sz="2400" b="1" spc="50" dirty="0">
                <a:ln w="11430"/>
                <a:solidFill>
                  <a:srgbClr val="930D2D"/>
                </a:solidFill>
                <a:effectLst>
                  <a:outerShdw blurRad="38100" dist="38100" dir="2700000" algn="tl">
                    <a:srgbClr val="000000">
                      <a:alpha val="43137"/>
                    </a:srgbClr>
                  </a:outerShdw>
                </a:effectLst>
              </a:rPr>
              <a:t>EI8817AV/AG</a:t>
            </a:r>
            <a:endParaRPr lang="uk-UA" sz="24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276392" y="5319721"/>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3020338693"/>
              </p:ext>
            </p:extLst>
          </p:nvPr>
        </p:nvGraphicFramePr>
        <p:xfrm>
          <a:off x="374724" y="5643224"/>
          <a:ext cx="9950962" cy="1569855"/>
        </p:xfrm>
        <a:graphic>
          <a:graphicData uri="http://schemas.openxmlformats.org/drawingml/2006/table">
            <a:tbl>
              <a:tblPr>
                <a:tableStyleId>{616DA210-FB5B-4158-B5E0-FEB733F419BA}</a:tableStyleId>
              </a:tblPr>
              <a:tblGrid>
                <a:gridCol w="408203">
                  <a:extLst>
                    <a:ext uri="{9D8B030D-6E8A-4147-A177-3AD203B41FA5}">
                      <a16:colId xmlns:a16="http://schemas.microsoft.com/office/drawing/2014/main" val="20000"/>
                    </a:ext>
                  </a:extLst>
                </a:gridCol>
                <a:gridCol w="595707">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872197">
                  <a:extLst>
                    <a:ext uri="{9D8B030D-6E8A-4147-A177-3AD203B41FA5}">
                      <a16:colId xmlns:a16="http://schemas.microsoft.com/office/drawing/2014/main" val="20003"/>
                    </a:ext>
                  </a:extLst>
                </a:gridCol>
                <a:gridCol w="647114">
                  <a:extLst>
                    <a:ext uri="{9D8B030D-6E8A-4147-A177-3AD203B41FA5}">
                      <a16:colId xmlns:a16="http://schemas.microsoft.com/office/drawing/2014/main" val="20004"/>
                    </a:ext>
                  </a:extLst>
                </a:gridCol>
                <a:gridCol w="675249">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492369">
                  <a:extLst>
                    <a:ext uri="{9D8B030D-6E8A-4147-A177-3AD203B41FA5}">
                      <a16:colId xmlns:a16="http://schemas.microsoft.com/office/drawing/2014/main" val="20007"/>
                    </a:ext>
                  </a:extLst>
                </a:gridCol>
                <a:gridCol w="618979">
                  <a:extLst>
                    <a:ext uri="{9D8B030D-6E8A-4147-A177-3AD203B41FA5}">
                      <a16:colId xmlns:a16="http://schemas.microsoft.com/office/drawing/2014/main" val="20008"/>
                    </a:ext>
                  </a:extLst>
                </a:gridCol>
                <a:gridCol w="815926">
                  <a:extLst>
                    <a:ext uri="{9D8B030D-6E8A-4147-A177-3AD203B41FA5}">
                      <a16:colId xmlns:a16="http://schemas.microsoft.com/office/drawing/2014/main" val="20009"/>
                    </a:ext>
                  </a:extLst>
                </a:gridCol>
                <a:gridCol w="858129">
                  <a:extLst>
                    <a:ext uri="{9D8B030D-6E8A-4147-A177-3AD203B41FA5}">
                      <a16:colId xmlns:a16="http://schemas.microsoft.com/office/drawing/2014/main" val="20010"/>
                    </a:ext>
                  </a:extLst>
                </a:gridCol>
                <a:gridCol w="689317">
                  <a:extLst>
                    <a:ext uri="{9D8B030D-6E8A-4147-A177-3AD203B41FA5}">
                      <a16:colId xmlns:a16="http://schemas.microsoft.com/office/drawing/2014/main" val="20011"/>
                    </a:ext>
                  </a:extLst>
                </a:gridCol>
                <a:gridCol w="675249">
                  <a:extLst>
                    <a:ext uri="{9D8B030D-6E8A-4147-A177-3AD203B41FA5}">
                      <a16:colId xmlns:a16="http://schemas.microsoft.com/office/drawing/2014/main" val="20012"/>
                    </a:ext>
                  </a:extLst>
                </a:gridCol>
                <a:gridCol w="548640">
                  <a:extLst>
                    <a:ext uri="{9D8B030D-6E8A-4147-A177-3AD203B41FA5}">
                      <a16:colId xmlns:a16="http://schemas.microsoft.com/office/drawing/2014/main" val="20013"/>
                    </a:ext>
                  </a:extLst>
                </a:gridCol>
                <a:gridCol w="590843">
                  <a:extLst>
                    <a:ext uri="{9D8B030D-6E8A-4147-A177-3AD203B41FA5}">
                      <a16:colId xmlns:a16="http://schemas.microsoft.com/office/drawing/2014/main" val="20014"/>
                    </a:ext>
                  </a:extLst>
                </a:gridCol>
              </a:tblGrid>
              <a:tr h="48130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chemeClr val="tx1"/>
                          </a:solidFill>
                          <a:effectLst/>
                          <a:latin typeface="+mn-l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Тип подошвы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Регулятор температуры</a:t>
                      </a:r>
                    </a:p>
                  </a:txBody>
                  <a:tcPr marL="9149" marR="9149" marT="9149"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mn-lt"/>
                        </a:rPr>
                        <a:t>Сухая глажка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Распыле-</a:t>
                      </a:r>
                    </a:p>
                    <a:p>
                      <a:pPr algn="ctr" fontAlgn="ctr"/>
                      <a:r>
                        <a:rPr lang="ru-RU" sz="1100" b="1" i="0" u="none" strike="noStrike" dirty="0" err="1" smtClean="0">
                          <a:solidFill>
                            <a:srgbClr val="000000"/>
                          </a:solidFill>
                          <a:effectLst/>
                          <a:latin typeface="+mn-lt"/>
                        </a:rPr>
                        <a:t>ние</a:t>
                      </a:r>
                      <a:r>
                        <a:rPr lang="ru-RU" sz="1100" b="1" i="0" u="none" strike="noStrike" dirty="0" smtClean="0">
                          <a:solidFill>
                            <a:srgbClr val="000000"/>
                          </a:solidFill>
                          <a:effectLst/>
                          <a:latin typeface="+mn-lt"/>
                        </a:rPr>
                        <a:t> воды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Вертикаль-</a:t>
                      </a:r>
                    </a:p>
                    <a:p>
                      <a:pPr algn="ctr" fontAlgn="ctr"/>
                      <a:r>
                        <a:rPr lang="ru-RU" sz="1100" b="1" i="0" u="none" strike="noStrike" dirty="0" err="1" smtClean="0">
                          <a:solidFill>
                            <a:srgbClr val="000000"/>
                          </a:solidFill>
                          <a:effectLst/>
                          <a:latin typeface="+mn-lt"/>
                        </a:rPr>
                        <a:t>ное</a:t>
                      </a:r>
                      <a:r>
                        <a:rPr lang="ru-RU" sz="1100" b="1" i="0" u="none" strike="noStrike" dirty="0" smtClean="0">
                          <a:solidFill>
                            <a:srgbClr val="000000"/>
                          </a:solidFill>
                          <a:effectLst/>
                          <a:latin typeface="+mn-lt"/>
                        </a:rPr>
                        <a:t> отпаривание</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Горизонталь-</a:t>
                      </a:r>
                    </a:p>
                    <a:p>
                      <a:pPr algn="ctr" fontAlgn="ctr"/>
                      <a:r>
                        <a:rPr lang="ru-RU" sz="1100" b="1" i="0" u="none" strike="noStrike" dirty="0" err="1" smtClean="0">
                          <a:solidFill>
                            <a:srgbClr val="000000"/>
                          </a:solidFill>
                          <a:effectLst/>
                          <a:latin typeface="+mn-lt"/>
                        </a:rPr>
                        <a:t>ный</a:t>
                      </a:r>
                      <a:r>
                        <a:rPr lang="ru-RU" sz="1100" b="1" i="0" u="none" strike="noStrike" dirty="0" smtClean="0">
                          <a:solidFill>
                            <a:srgbClr val="000000"/>
                          </a:solidFill>
                          <a:effectLst/>
                          <a:latin typeface="+mn-lt"/>
                        </a:rPr>
                        <a:t> паровой удар</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Функция само-</a:t>
                      </a:r>
                    </a:p>
                    <a:p>
                      <a:pPr algn="ctr" fontAlgn="ctr"/>
                      <a:r>
                        <a:rPr lang="ru-RU" sz="1100" b="1" i="0" u="none" strike="noStrike" dirty="0" smtClean="0">
                          <a:solidFill>
                            <a:srgbClr val="000000"/>
                          </a:solidFill>
                          <a:effectLst/>
                          <a:latin typeface="+mn-lt"/>
                        </a:rPr>
                        <a:t>очистки</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Объем </a:t>
                      </a:r>
                      <a:r>
                        <a:rPr lang="ru-RU" sz="1100" b="1" i="0" u="none" strike="noStrike" dirty="0" err="1" smtClean="0">
                          <a:solidFill>
                            <a:srgbClr val="000000"/>
                          </a:solidFill>
                          <a:effectLst/>
                          <a:latin typeface="+mn-lt"/>
                        </a:rPr>
                        <a:t>резер</a:t>
                      </a:r>
                      <a:r>
                        <a:rPr lang="ru-RU" sz="1100" b="1" i="0" u="none" strike="noStrike" dirty="0" smtClean="0">
                          <a:solidFill>
                            <a:srgbClr val="000000"/>
                          </a:solidFill>
                          <a:effectLst/>
                          <a:latin typeface="+mn-lt"/>
                        </a:rPr>
                        <a:t>-</a:t>
                      </a:r>
                    </a:p>
                    <a:p>
                      <a:pPr algn="ctr" fontAlgn="ctr"/>
                      <a:r>
                        <a:rPr lang="ru-RU" sz="1100" b="1" i="0" u="none" strike="noStrike" dirty="0" err="1" smtClean="0">
                          <a:solidFill>
                            <a:srgbClr val="000000"/>
                          </a:solidFill>
                          <a:effectLst/>
                          <a:latin typeface="+mn-lt"/>
                        </a:rPr>
                        <a:t>вуара</a:t>
                      </a:r>
                      <a:r>
                        <a:rPr lang="ru-RU" sz="1100" b="1" i="0" u="none" strike="noStrike" dirty="0" smtClean="0">
                          <a:solidFill>
                            <a:srgbClr val="000000"/>
                          </a:solidFill>
                          <a:effectLst/>
                          <a:latin typeface="+mn-lt"/>
                        </a:rPr>
                        <a:t> для</a:t>
                      </a:r>
                      <a:r>
                        <a:rPr lang="ru-RU" sz="1100" b="1" i="0" u="none" strike="noStrike" baseline="0" dirty="0" smtClean="0">
                          <a:solidFill>
                            <a:srgbClr val="000000"/>
                          </a:solidFill>
                          <a:effectLst/>
                          <a:latin typeface="+mn-lt"/>
                        </a:rPr>
                        <a:t> </a:t>
                      </a:r>
                      <a:r>
                        <a:rPr lang="ru-RU" sz="1100" b="1" i="0" u="none" strike="noStrike" dirty="0" smtClean="0">
                          <a:solidFill>
                            <a:srgbClr val="000000"/>
                          </a:solidFill>
                          <a:effectLst/>
                          <a:latin typeface="+mn-lt"/>
                        </a:rPr>
                        <a:t>воды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Длина кабеля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5073">
                <a:tc>
                  <a:txBody>
                    <a:bodyPr/>
                    <a:lstStyle/>
                    <a:p>
                      <a:pPr marL="0" algn="ctr" defTabSz="914400" rtl="0" eaLnBrk="1" fontAlgn="ctr" latinLnBrk="0" hangingPunct="1"/>
                      <a:r>
                        <a:rPr lang="ru-RU" sz="1000" b="1" i="1" u="none" strike="noStrike" kern="1200" dirty="0" smtClean="0">
                          <a:solidFill>
                            <a:srgbClr val="000000"/>
                          </a:solidFill>
                          <a:effectLst/>
                          <a:latin typeface="+mn-lt"/>
                          <a:ea typeface="+mn-ea"/>
                          <a:cs typeface="+mn-cs"/>
                        </a:rPr>
                        <a:t>59442</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spc="50" dirty="0" smtClean="0">
                          <a:ln w="11430"/>
                          <a:solidFill>
                            <a:schemeClr val="tx1"/>
                          </a:solidFill>
                          <a:latin typeface="+mn-lt"/>
                        </a:rPr>
                        <a:t>EI8817AG</a:t>
                      </a:r>
                      <a:endParaRPr lang="en-US" sz="1000" b="1" i="1" u="none" strike="noStrike" dirty="0">
                        <a:solidFill>
                          <a:schemeClr val="tx1"/>
                        </a:solidFill>
                        <a:effectLst/>
                        <a:latin typeface="+mn-lt"/>
                      </a:endParaRPr>
                    </a:p>
                  </a:txBody>
                  <a:tcPr marL="9525" marR="9525" marT="9525" marB="0" anchor="ctr"/>
                </a:tc>
                <a:tc>
                  <a:txBody>
                    <a:bodyPr/>
                    <a:lstStyle/>
                    <a:p>
                      <a:pPr algn="ctr" fontAlgn="ctr"/>
                      <a:r>
                        <a:rPr lang="ru-RU" sz="1000" b="1" i="1" u="none" strike="noStrike" dirty="0" smtClean="0">
                          <a:solidFill>
                            <a:srgbClr val="000000"/>
                          </a:solidFill>
                          <a:effectLst/>
                          <a:latin typeface="+mn-lt"/>
                        </a:rPr>
                        <a:t>1800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 220 - 240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 / 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err="1" smtClean="0">
                          <a:solidFill>
                            <a:srgbClr val="000000"/>
                          </a:solidFill>
                          <a:effectLst/>
                          <a:latin typeface="Arial"/>
                        </a:rPr>
                        <a:t>тефлон</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170 мл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1,8 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0,771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445073">
                <a:tc>
                  <a:txBody>
                    <a:bodyPr/>
                    <a:lstStyle/>
                    <a:p>
                      <a:pPr marL="0" algn="ctr" defTabSz="914400" rtl="0" eaLnBrk="1" fontAlgn="ctr" latinLnBrk="0" hangingPunct="1"/>
                      <a:r>
                        <a:rPr lang="ru-RU" sz="1000" b="1" i="1" u="none" strike="noStrike" kern="1200" dirty="0" smtClean="0">
                          <a:solidFill>
                            <a:srgbClr val="000000"/>
                          </a:solidFill>
                          <a:effectLst/>
                          <a:latin typeface="+mn-lt"/>
                          <a:ea typeface="+mn-ea"/>
                          <a:cs typeface="+mn-cs"/>
                        </a:rPr>
                        <a:t>59447</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spc="50" dirty="0" smtClean="0">
                          <a:ln w="11430"/>
                          <a:solidFill>
                            <a:schemeClr val="tx1"/>
                          </a:solidFill>
                          <a:latin typeface="+mn-lt"/>
                        </a:rPr>
                        <a:t>EI8817AV</a:t>
                      </a:r>
                      <a:endParaRPr lang="en-US" sz="1000" b="1" i="1" u="none" strike="noStrike" dirty="0">
                        <a:solidFill>
                          <a:schemeClr val="tx1"/>
                        </a:solidFill>
                        <a:effectLst/>
                        <a:latin typeface="+mn-lt"/>
                      </a:endParaRPr>
                    </a:p>
                  </a:txBody>
                  <a:tcPr marL="9525" marR="9525" marT="9525" marB="0" anchor="ctr"/>
                </a:tc>
                <a:tc>
                  <a:txBody>
                    <a:bodyPr/>
                    <a:lstStyle/>
                    <a:p>
                      <a:pPr algn="ctr" fontAlgn="ctr"/>
                      <a:r>
                        <a:rPr lang="ru-RU" sz="1000" b="1" i="1" u="none" strike="noStrike" dirty="0" smtClean="0">
                          <a:solidFill>
                            <a:srgbClr val="000000"/>
                          </a:solidFill>
                          <a:effectLst/>
                          <a:latin typeface="+mn-lt"/>
                        </a:rPr>
                        <a:t>1800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 220 - 240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 / 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err="1" smtClean="0">
                          <a:solidFill>
                            <a:srgbClr val="000000"/>
                          </a:solidFill>
                          <a:effectLst/>
                          <a:latin typeface="Arial"/>
                        </a:rPr>
                        <a:t>тефлон</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170 мл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1,8 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0,771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bl>
          </a:graphicData>
        </a:graphic>
      </p:graphicFrame>
      <p:sp>
        <p:nvSpPr>
          <p:cNvPr id="16" name="TextBox 15"/>
          <p:cNvSpPr txBox="1"/>
          <p:nvPr/>
        </p:nvSpPr>
        <p:spPr>
          <a:xfrm>
            <a:off x="4142744" y="2025461"/>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31" name="Прямоугольник 30"/>
          <p:cNvSpPr/>
          <p:nvPr/>
        </p:nvSpPr>
        <p:spPr>
          <a:xfrm>
            <a:off x="736319" y="4959768"/>
            <a:ext cx="3779414" cy="369332"/>
          </a:xfrm>
          <a:prstGeom prst="rect">
            <a:avLst/>
          </a:prstGeom>
        </p:spPr>
        <p:txBody>
          <a:bodyPr wrap="square">
            <a:spAutoFit/>
          </a:bodyPr>
          <a:lstStyle/>
          <a:p>
            <a:r>
              <a:rPr lang="ru-RU" dirty="0">
                <a:solidFill>
                  <a:srgbClr val="006666"/>
                </a:solidFill>
                <a:latin typeface="EpsilonCTT" pitchFamily="2" charset="0"/>
              </a:rPr>
              <a:t>УДОБНО И КОМФОРТНО!</a:t>
            </a:r>
          </a:p>
        </p:txBody>
      </p:sp>
      <p:sp>
        <p:nvSpPr>
          <p:cNvPr id="7" name="Прямоугольник 6"/>
          <p:cNvSpPr/>
          <p:nvPr/>
        </p:nvSpPr>
        <p:spPr>
          <a:xfrm>
            <a:off x="4142743" y="2295085"/>
            <a:ext cx="6327577" cy="815608"/>
          </a:xfrm>
          <a:prstGeom prst="rect">
            <a:avLst/>
          </a:prstGeom>
        </p:spPr>
        <p:txBody>
          <a:bodyPr wrap="square">
            <a:spAutoFit/>
          </a:bodyPr>
          <a:lstStyle/>
          <a:p>
            <a:r>
              <a:rPr lang="ru-RU" sz="1100" b="1" i="1" dirty="0">
                <a:solidFill>
                  <a:srgbClr val="4D4B4B"/>
                </a:solidFill>
              </a:rPr>
              <a:t>Паровой утюг модели </a:t>
            </a:r>
            <a:r>
              <a:rPr lang="en-US" sz="1400" b="1" i="1" spc="50" dirty="0">
                <a:ln w="11430"/>
                <a:solidFill>
                  <a:srgbClr val="930D2D"/>
                </a:solidFill>
                <a:effectLst>
                  <a:outerShdw blurRad="38100" dist="38100" dir="2700000" algn="tl">
                    <a:srgbClr val="000000">
                      <a:alpha val="43137"/>
                    </a:srgbClr>
                  </a:outerShdw>
                </a:effectLst>
              </a:rPr>
              <a:t>GRUNHELM EI8817A </a:t>
            </a:r>
            <a:r>
              <a:rPr lang="ru-RU" sz="1100" b="1" i="1" dirty="0">
                <a:solidFill>
                  <a:srgbClr val="4D4B4B"/>
                </a:solidFill>
              </a:rPr>
              <a:t>выполнен в сером и фиолетовом цветах. Благодаря тефлоновой подошве процесс глажки будет легким и комфортным и не займет много времени. Данная модель обладает всеми необходимыми функциями для продуктивного функционирования.</a:t>
            </a:r>
          </a:p>
        </p:txBody>
      </p:sp>
      <p:pic>
        <p:nvPicPr>
          <p:cNvPr id="5" name="Рисунок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6848" y="1548129"/>
            <a:ext cx="2838044" cy="2271718"/>
          </a:xfrm>
          <a:prstGeom prst="rect">
            <a:avLst/>
          </a:prstGeom>
          <a:effectLst>
            <a:glow rad="63500">
              <a:schemeClr val="bg1">
                <a:alpha val="40000"/>
              </a:schemeClr>
            </a:glow>
          </a:effectLst>
        </p:spPr>
      </p:pic>
      <p:pic>
        <p:nvPicPr>
          <p:cNvPr id="12" name="Рисунок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8817" y="2362237"/>
            <a:ext cx="3061148" cy="2513044"/>
          </a:xfrm>
          <a:prstGeom prst="rect">
            <a:avLst/>
          </a:prstGeom>
          <a:effectLst>
            <a:glow rad="63500">
              <a:schemeClr val="bg1">
                <a:alpha val="40000"/>
              </a:schemeClr>
            </a:glow>
          </a:effectLst>
        </p:spPr>
      </p:pic>
      <p:sp>
        <p:nvSpPr>
          <p:cNvPr id="14" name="Прямоугольник 13"/>
          <p:cNvSpPr/>
          <p:nvPr/>
        </p:nvSpPr>
        <p:spPr>
          <a:xfrm>
            <a:off x="153531" y="1738602"/>
            <a:ext cx="1158908" cy="369332"/>
          </a:xfrm>
          <a:prstGeom prst="rect">
            <a:avLst/>
          </a:prstGeom>
        </p:spPr>
        <p:txBody>
          <a:bodyPr wrap="none">
            <a:spAutoFit/>
          </a:bodyPr>
          <a:lstStyle/>
          <a:p>
            <a:pPr algn="ctr" fontAlgn="ctr"/>
            <a:r>
              <a:rPr lang="en-US" b="1" i="1" spc="50" dirty="0">
                <a:ln w="11430"/>
              </a:rPr>
              <a:t>EI8817AG</a:t>
            </a:r>
            <a:endParaRPr lang="en-US" b="1" i="1" dirty="0"/>
          </a:p>
        </p:txBody>
      </p:sp>
      <p:sp>
        <p:nvSpPr>
          <p:cNvPr id="15" name="Прямоугольник 14"/>
          <p:cNvSpPr/>
          <p:nvPr/>
        </p:nvSpPr>
        <p:spPr>
          <a:xfrm>
            <a:off x="2976996" y="4606587"/>
            <a:ext cx="1137106" cy="369332"/>
          </a:xfrm>
          <a:prstGeom prst="rect">
            <a:avLst/>
          </a:prstGeom>
        </p:spPr>
        <p:txBody>
          <a:bodyPr wrap="none">
            <a:spAutoFit/>
          </a:bodyPr>
          <a:lstStyle/>
          <a:p>
            <a:pPr algn="ctr" fontAlgn="ctr"/>
            <a:r>
              <a:rPr lang="en-US" b="1" i="1" spc="50" dirty="0" smtClean="0">
                <a:ln w="11430"/>
              </a:rPr>
              <a:t>EI8817AV</a:t>
            </a:r>
            <a:endParaRPr lang="en-US" b="1" i="1" dirty="0"/>
          </a:p>
        </p:txBody>
      </p:sp>
    </p:spTree>
    <p:extLst>
      <p:ext uri="{BB962C8B-B14F-4D97-AF65-F5344CB8AC3E}">
        <p14:creationId xmlns:p14="http://schemas.microsoft.com/office/powerpoint/2010/main" val="280465357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604772" y="723171"/>
            <a:ext cx="8973952" cy="656090"/>
          </a:xfrm>
          <a:effectLst/>
        </p:spPr>
        <p:txBody>
          <a:bodyPr>
            <a:normAutofit/>
          </a:bodyPr>
          <a:lstStyle/>
          <a:p>
            <a:pPr>
              <a:lnSpc>
                <a:spcPct val="100000"/>
              </a:lnSpc>
            </a:pPr>
            <a:r>
              <a:rPr lang="ru-RU" sz="2400" b="1" spc="50" dirty="0">
                <a:ln w="11430"/>
                <a:solidFill>
                  <a:srgbClr val="930D2D"/>
                </a:solidFill>
                <a:effectLst>
                  <a:outerShdw blurRad="38100" dist="38100" dir="2700000" algn="tl">
                    <a:srgbClr val="000000">
                      <a:alpha val="43137"/>
                    </a:srgbClr>
                  </a:outerShdw>
                </a:effectLst>
              </a:rPr>
              <a:t>ПАРОВОЙ УТЮГ </a:t>
            </a:r>
            <a:r>
              <a:rPr lang="en-US" sz="2400" b="1" spc="50" dirty="0">
                <a:ln w="11430"/>
                <a:solidFill>
                  <a:srgbClr val="930D2D"/>
                </a:solidFill>
                <a:effectLst>
                  <a:outerShdw blurRad="38100" dist="38100" dir="2700000" algn="tl">
                    <a:srgbClr val="000000">
                      <a:alpha val="43137"/>
                    </a:srgbClr>
                  </a:outerShdw>
                </a:effectLst>
              </a:rPr>
              <a:t>EI8858</a:t>
            </a:r>
            <a:endParaRPr lang="uk-UA" sz="24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276392" y="5319721"/>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3715122418"/>
              </p:ext>
            </p:extLst>
          </p:nvPr>
        </p:nvGraphicFramePr>
        <p:xfrm>
          <a:off x="374724" y="5643224"/>
          <a:ext cx="9950962" cy="1569855"/>
        </p:xfrm>
        <a:graphic>
          <a:graphicData uri="http://schemas.openxmlformats.org/drawingml/2006/table">
            <a:tbl>
              <a:tblPr>
                <a:tableStyleId>{616DA210-FB5B-4158-B5E0-FEB733F419BA}</a:tableStyleId>
              </a:tblPr>
              <a:tblGrid>
                <a:gridCol w="408203">
                  <a:extLst>
                    <a:ext uri="{9D8B030D-6E8A-4147-A177-3AD203B41FA5}">
                      <a16:colId xmlns:a16="http://schemas.microsoft.com/office/drawing/2014/main" val="20000"/>
                    </a:ext>
                  </a:extLst>
                </a:gridCol>
                <a:gridCol w="595707">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872197">
                  <a:extLst>
                    <a:ext uri="{9D8B030D-6E8A-4147-A177-3AD203B41FA5}">
                      <a16:colId xmlns:a16="http://schemas.microsoft.com/office/drawing/2014/main" val="20003"/>
                    </a:ext>
                  </a:extLst>
                </a:gridCol>
                <a:gridCol w="647114">
                  <a:extLst>
                    <a:ext uri="{9D8B030D-6E8A-4147-A177-3AD203B41FA5}">
                      <a16:colId xmlns:a16="http://schemas.microsoft.com/office/drawing/2014/main" val="20004"/>
                    </a:ext>
                  </a:extLst>
                </a:gridCol>
                <a:gridCol w="675249">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492369">
                  <a:extLst>
                    <a:ext uri="{9D8B030D-6E8A-4147-A177-3AD203B41FA5}">
                      <a16:colId xmlns:a16="http://schemas.microsoft.com/office/drawing/2014/main" val="20007"/>
                    </a:ext>
                  </a:extLst>
                </a:gridCol>
                <a:gridCol w="618979">
                  <a:extLst>
                    <a:ext uri="{9D8B030D-6E8A-4147-A177-3AD203B41FA5}">
                      <a16:colId xmlns:a16="http://schemas.microsoft.com/office/drawing/2014/main" val="20008"/>
                    </a:ext>
                  </a:extLst>
                </a:gridCol>
                <a:gridCol w="815926">
                  <a:extLst>
                    <a:ext uri="{9D8B030D-6E8A-4147-A177-3AD203B41FA5}">
                      <a16:colId xmlns:a16="http://schemas.microsoft.com/office/drawing/2014/main" val="20009"/>
                    </a:ext>
                  </a:extLst>
                </a:gridCol>
                <a:gridCol w="858129">
                  <a:extLst>
                    <a:ext uri="{9D8B030D-6E8A-4147-A177-3AD203B41FA5}">
                      <a16:colId xmlns:a16="http://schemas.microsoft.com/office/drawing/2014/main" val="20010"/>
                    </a:ext>
                  </a:extLst>
                </a:gridCol>
                <a:gridCol w="689317">
                  <a:extLst>
                    <a:ext uri="{9D8B030D-6E8A-4147-A177-3AD203B41FA5}">
                      <a16:colId xmlns:a16="http://schemas.microsoft.com/office/drawing/2014/main" val="20011"/>
                    </a:ext>
                  </a:extLst>
                </a:gridCol>
                <a:gridCol w="675249">
                  <a:extLst>
                    <a:ext uri="{9D8B030D-6E8A-4147-A177-3AD203B41FA5}">
                      <a16:colId xmlns:a16="http://schemas.microsoft.com/office/drawing/2014/main" val="20012"/>
                    </a:ext>
                  </a:extLst>
                </a:gridCol>
                <a:gridCol w="548640">
                  <a:extLst>
                    <a:ext uri="{9D8B030D-6E8A-4147-A177-3AD203B41FA5}">
                      <a16:colId xmlns:a16="http://schemas.microsoft.com/office/drawing/2014/main" val="20013"/>
                    </a:ext>
                  </a:extLst>
                </a:gridCol>
                <a:gridCol w="590843">
                  <a:extLst>
                    <a:ext uri="{9D8B030D-6E8A-4147-A177-3AD203B41FA5}">
                      <a16:colId xmlns:a16="http://schemas.microsoft.com/office/drawing/2014/main" val="20014"/>
                    </a:ext>
                  </a:extLst>
                </a:gridCol>
              </a:tblGrid>
              <a:tr h="48130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chemeClr val="tx1"/>
                          </a:solidFill>
                          <a:effectLst/>
                          <a:latin typeface="+mn-l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Тип подошвы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Регулятор </a:t>
                      </a:r>
                      <a:r>
                        <a:rPr lang="ru-RU" sz="1100" b="1" i="0" u="none" strike="noStrike" dirty="0" err="1" smtClean="0">
                          <a:solidFill>
                            <a:srgbClr val="000000"/>
                          </a:solidFill>
                          <a:effectLst/>
                          <a:latin typeface="+mn-lt"/>
                        </a:rPr>
                        <a:t>температу-ры</a:t>
                      </a:r>
                      <a:endParaRPr lang="ru-RU" sz="1100" b="1" i="0" u="none" strike="noStrike" dirty="0" smtClean="0">
                        <a:solidFill>
                          <a:srgbClr val="000000"/>
                        </a:solidFill>
                        <a:effectLst/>
                        <a:latin typeface="+mn-lt"/>
                      </a:endParaRPr>
                    </a:p>
                  </a:txBody>
                  <a:tcPr marL="9149" marR="9149" marT="9149"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mn-lt"/>
                        </a:rPr>
                        <a:t>Сухая глажка</a:t>
                      </a:r>
                      <a:r>
                        <a:rPr lang="en-US" sz="1100" b="1" i="0" u="none" strike="noStrike" dirty="0" smtClean="0">
                          <a:solidFill>
                            <a:srgbClr val="000000"/>
                          </a:solidFill>
                          <a:effectLst/>
                          <a:latin typeface="+mn-lt"/>
                        </a:rPr>
                        <a:t> c </a:t>
                      </a:r>
                      <a:r>
                        <a:rPr lang="ru-RU" sz="1100" b="1" i="0" u="none" strike="noStrike" dirty="0" smtClean="0">
                          <a:solidFill>
                            <a:srgbClr val="000000"/>
                          </a:solidFill>
                          <a:effectLst/>
                          <a:latin typeface="+mn-lt"/>
                        </a:rPr>
                        <a:t>паром</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Распыле-</a:t>
                      </a:r>
                    </a:p>
                    <a:p>
                      <a:pPr algn="ctr" fontAlgn="ctr"/>
                      <a:r>
                        <a:rPr lang="ru-RU" sz="1100" b="1" i="0" u="none" strike="noStrike" dirty="0" err="1" smtClean="0">
                          <a:solidFill>
                            <a:srgbClr val="000000"/>
                          </a:solidFill>
                          <a:effectLst/>
                          <a:latin typeface="+mn-lt"/>
                        </a:rPr>
                        <a:t>ние</a:t>
                      </a:r>
                      <a:r>
                        <a:rPr lang="ru-RU" sz="1100" b="1" i="0" u="none" strike="noStrike" dirty="0" smtClean="0">
                          <a:solidFill>
                            <a:srgbClr val="000000"/>
                          </a:solidFill>
                          <a:effectLst/>
                          <a:latin typeface="+mn-lt"/>
                        </a:rPr>
                        <a:t> воды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Вертикаль-</a:t>
                      </a:r>
                    </a:p>
                    <a:p>
                      <a:pPr algn="ctr" fontAlgn="ctr"/>
                      <a:r>
                        <a:rPr lang="ru-RU" sz="1100" b="1" i="0" u="none" strike="noStrike" dirty="0" err="1" smtClean="0">
                          <a:solidFill>
                            <a:srgbClr val="000000"/>
                          </a:solidFill>
                          <a:effectLst/>
                          <a:latin typeface="+mn-lt"/>
                        </a:rPr>
                        <a:t>ное</a:t>
                      </a:r>
                      <a:r>
                        <a:rPr lang="ru-RU" sz="1100" b="1" i="0" u="none" strike="noStrike" dirty="0" smtClean="0">
                          <a:solidFill>
                            <a:srgbClr val="000000"/>
                          </a:solidFill>
                          <a:effectLst/>
                          <a:latin typeface="+mn-lt"/>
                        </a:rPr>
                        <a:t> отпаривание</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Горизонталь-</a:t>
                      </a:r>
                    </a:p>
                    <a:p>
                      <a:pPr algn="ctr" fontAlgn="ctr"/>
                      <a:r>
                        <a:rPr lang="ru-RU" sz="1100" b="1" i="0" u="none" strike="noStrike" dirty="0" err="1" smtClean="0">
                          <a:solidFill>
                            <a:srgbClr val="000000"/>
                          </a:solidFill>
                          <a:effectLst/>
                          <a:latin typeface="+mn-lt"/>
                        </a:rPr>
                        <a:t>ный</a:t>
                      </a:r>
                      <a:r>
                        <a:rPr lang="ru-RU" sz="1100" b="1" i="0" u="none" strike="noStrike" dirty="0" smtClean="0">
                          <a:solidFill>
                            <a:srgbClr val="000000"/>
                          </a:solidFill>
                          <a:effectLst/>
                          <a:latin typeface="+mn-lt"/>
                        </a:rPr>
                        <a:t> паровой удар</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Функция само-</a:t>
                      </a:r>
                    </a:p>
                    <a:p>
                      <a:pPr algn="ctr" fontAlgn="ctr"/>
                      <a:r>
                        <a:rPr lang="ru-RU" sz="1100" b="1" i="0" u="none" strike="noStrike" dirty="0" smtClean="0">
                          <a:solidFill>
                            <a:srgbClr val="000000"/>
                          </a:solidFill>
                          <a:effectLst/>
                          <a:latin typeface="+mn-lt"/>
                        </a:rPr>
                        <a:t>очистки</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Объем </a:t>
                      </a:r>
                      <a:r>
                        <a:rPr lang="ru-RU" sz="1100" b="1" i="0" u="none" strike="noStrike" dirty="0" err="1" smtClean="0">
                          <a:solidFill>
                            <a:srgbClr val="000000"/>
                          </a:solidFill>
                          <a:effectLst/>
                          <a:latin typeface="+mn-lt"/>
                        </a:rPr>
                        <a:t>резер</a:t>
                      </a:r>
                      <a:r>
                        <a:rPr lang="ru-RU" sz="1100" b="1" i="0" u="none" strike="noStrike" dirty="0" smtClean="0">
                          <a:solidFill>
                            <a:srgbClr val="000000"/>
                          </a:solidFill>
                          <a:effectLst/>
                          <a:latin typeface="+mn-lt"/>
                        </a:rPr>
                        <a:t>-</a:t>
                      </a:r>
                    </a:p>
                    <a:p>
                      <a:pPr algn="ctr" fontAlgn="ctr"/>
                      <a:r>
                        <a:rPr lang="ru-RU" sz="1100" b="1" i="0" u="none" strike="noStrike" dirty="0" err="1" smtClean="0">
                          <a:solidFill>
                            <a:srgbClr val="000000"/>
                          </a:solidFill>
                          <a:effectLst/>
                          <a:latin typeface="+mn-lt"/>
                        </a:rPr>
                        <a:t>вуара</a:t>
                      </a:r>
                      <a:r>
                        <a:rPr lang="ru-RU" sz="1100" b="1" i="0" u="none" strike="noStrike" dirty="0" smtClean="0">
                          <a:solidFill>
                            <a:srgbClr val="000000"/>
                          </a:solidFill>
                          <a:effectLst/>
                          <a:latin typeface="+mn-lt"/>
                        </a:rPr>
                        <a:t> для</a:t>
                      </a:r>
                      <a:r>
                        <a:rPr lang="ru-RU" sz="1100" b="1" i="0" u="none" strike="noStrike" baseline="0" dirty="0" smtClean="0">
                          <a:solidFill>
                            <a:srgbClr val="000000"/>
                          </a:solidFill>
                          <a:effectLst/>
                          <a:latin typeface="+mn-lt"/>
                        </a:rPr>
                        <a:t> </a:t>
                      </a:r>
                      <a:r>
                        <a:rPr lang="ru-RU" sz="1100" b="1" i="0" u="none" strike="noStrike" dirty="0" smtClean="0">
                          <a:solidFill>
                            <a:srgbClr val="000000"/>
                          </a:solidFill>
                          <a:effectLst/>
                          <a:latin typeface="+mn-lt"/>
                        </a:rPr>
                        <a:t>воды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Длина кабеля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5073">
                <a:tc>
                  <a:txBody>
                    <a:bodyPr/>
                    <a:lstStyle/>
                    <a:p>
                      <a:pPr marL="0" algn="ctr" defTabSz="914400" rtl="0" eaLnBrk="1" fontAlgn="ctr" latinLnBrk="0" hangingPunct="1"/>
                      <a:r>
                        <a:rPr lang="ru-RU" sz="1000" b="1" i="1" u="none" strike="noStrike" kern="1200" dirty="0" smtClean="0">
                          <a:solidFill>
                            <a:srgbClr val="000000"/>
                          </a:solidFill>
                          <a:effectLst/>
                          <a:latin typeface="+mn-lt"/>
                          <a:ea typeface="+mn-ea"/>
                          <a:cs typeface="+mn-cs"/>
                        </a:rPr>
                        <a:t>59446</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spc="50" dirty="0" smtClean="0">
                          <a:ln w="11430"/>
                          <a:solidFill>
                            <a:schemeClr val="tx1"/>
                          </a:solidFill>
                          <a:latin typeface="+mn-lt"/>
                        </a:rPr>
                        <a:t>EI8858C</a:t>
                      </a:r>
                      <a:endParaRPr lang="en-US" sz="1000" b="1" i="1" u="none" strike="noStrike" dirty="0">
                        <a:solidFill>
                          <a:schemeClr val="tx1"/>
                        </a:solidFill>
                        <a:effectLst/>
                        <a:latin typeface="+mn-lt"/>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22</a:t>
                      </a:r>
                      <a:r>
                        <a:rPr lang="ru-RU" sz="1000" b="1" i="1" u="none" strike="noStrike" dirty="0" smtClean="0">
                          <a:solidFill>
                            <a:srgbClr val="000000"/>
                          </a:solidFill>
                          <a:effectLst/>
                          <a:latin typeface="+mn-lt"/>
                        </a:rPr>
                        <a:t>00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 220 - 240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 / 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керамика</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300 мл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1,8 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0,885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445073">
                <a:tc>
                  <a:txBody>
                    <a:bodyPr/>
                    <a:lstStyle/>
                    <a:p>
                      <a:pPr marL="0" algn="ctr" defTabSz="914400" rtl="0" eaLnBrk="1" fontAlgn="ctr" latinLnBrk="0" hangingPunct="1"/>
                      <a:r>
                        <a:rPr lang="ru-RU" sz="1000" b="1" i="1" u="none" strike="noStrike" kern="1200" dirty="0" smtClean="0">
                          <a:solidFill>
                            <a:srgbClr val="000000"/>
                          </a:solidFill>
                          <a:effectLst/>
                          <a:latin typeface="+mn-lt"/>
                          <a:ea typeface="+mn-ea"/>
                          <a:cs typeface="+mn-cs"/>
                        </a:rPr>
                        <a:t>59445</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spc="50" dirty="0" smtClean="0">
                          <a:ln w="11430"/>
                          <a:solidFill>
                            <a:schemeClr val="tx1"/>
                          </a:solidFill>
                          <a:latin typeface="+mn-lt"/>
                        </a:rPr>
                        <a:t>EI8858T</a:t>
                      </a:r>
                      <a:endParaRPr lang="en-US" sz="1000" b="1" i="1" u="none" strike="noStrike" dirty="0">
                        <a:solidFill>
                          <a:schemeClr val="tx1"/>
                        </a:solidFill>
                        <a:effectLst/>
                        <a:latin typeface="+mn-lt"/>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22</a:t>
                      </a:r>
                      <a:r>
                        <a:rPr lang="ru-RU" sz="1000" b="1" i="1" u="none" strike="noStrike" dirty="0" smtClean="0">
                          <a:solidFill>
                            <a:srgbClr val="000000"/>
                          </a:solidFill>
                          <a:effectLst/>
                          <a:latin typeface="+mn-lt"/>
                        </a:rPr>
                        <a:t>00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 220 - 240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 / 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err="1" smtClean="0">
                          <a:solidFill>
                            <a:srgbClr val="000000"/>
                          </a:solidFill>
                          <a:effectLst/>
                          <a:latin typeface="Arial"/>
                        </a:rPr>
                        <a:t>тефлон</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300 мл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1,8 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0,885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bl>
          </a:graphicData>
        </a:graphic>
      </p:graphicFrame>
      <p:sp>
        <p:nvSpPr>
          <p:cNvPr id="16" name="TextBox 15"/>
          <p:cNvSpPr txBox="1"/>
          <p:nvPr/>
        </p:nvSpPr>
        <p:spPr>
          <a:xfrm>
            <a:off x="4142744" y="2025461"/>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31" name="Прямоугольник 30"/>
          <p:cNvSpPr/>
          <p:nvPr/>
        </p:nvSpPr>
        <p:spPr>
          <a:xfrm>
            <a:off x="736319" y="4959768"/>
            <a:ext cx="3779414" cy="369332"/>
          </a:xfrm>
          <a:prstGeom prst="rect">
            <a:avLst/>
          </a:prstGeom>
        </p:spPr>
        <p:txBody>
          <a:bodyPr wrap="square">
            <a:spAutoFit/>
          </a:bodyPr>
          <a:lstStyle/>
          <a:p>
            <a:r>
              <a:rPr lang="ru-RU" dirty="0">
                <a:solidFill>
                  <a:srgbClr val="006666"/>
                </a:solidFill>
                <a:latin typeface="EpsilonCTT" pitchFamily="2" charset="0"/>
              </a:rPr>
              <a:t>УДОБНО И КОМФОРТНО!</a:t>
            </a:r>
          </a:p>
        </p:txBody>
      </p:sp>
      <p:sp>
        <p:nvSpPr>
          <p:cNvPr id="7" name="Прямоугольник 6"/>
          <p:cNvSpPr/>
          <p:nvPr/>
        </p:nvSpPr>
        <p:spPr>
          <a:xfrm>
            <a:off x="4142743" y="2295085"/>
            <a:ext cx="6327577" cy="1154162"/>
          </a:xfrm>
          <a:prstGeom prst="rect">
            <a:avLst/>
          </a:prstGeom>
        </p:spPr>
        <p:txBody>
          <a:bodyPr wrap="square">
            <a:spAutoFit/>
          </a:bodyPr>
          <a:lstStyle/>
          <a:p>
            <a:r>
              <a:rPr lang="ru-RU" sz="1100" b="1" i="1" dirty="0">
                <a:solidFill>
                  <a:srgbClr val="4D4B4B"/>
                </a:solidFill>
              </a:rPr>
              <a:t>Модель </a:t>
            </a:r>
            <a:r>
              <a:rPr lang="en-US" sz="1400" b="1" i="1" spc="50" dirty="0">
                <a:ln w="11430"/>
                <a:solidFill>
                  <a:srgbClr val="930D2D"/>
                </a:solidFill>
                <a:effectLst>
                  <a:outerShdw blurRad="38100" dist="38100" dir="2700000" algn="tl">
                    <a:srgbClr val="000000">
                      <a:alpha val="43137"/>
                    </a:srgbClr>
                  </a:outerShdw>
                </a:effectLst>
              </a:rPr>
              <a:t>GRUNHELM EI88</a:t>
            </a:r>
            <a:r>
              <a:rPr lang="ru-RU" sz="1400" b="1" i="1" spc="50" dirty="0">
                <a:ln w="11430"/>
                <a:solidFill>
                  <a:srgbClr val="930D2D"/>
                </a:solidFill>
                <a:effectLst>
                  <a:outerShdw blurRad="38100" dist="38100" dir="2700000" algn="tl">
                    <a:srgbClr val="000000">
                      <a:alpha val="43137"/>
                    </a:srgbClr>
                  </a:outerShdw>
                </a:effectLst>
              </a:rPr>
              <a:t>58 </a:t>
            </a:r>
            <a:r>
              <a:rPr lang="en-US" sz="1400" b="1" i="1" spc="50" dirty="0">
                <a:ln w="11430"/>
                <a:solidFill>
                  <a:srgbClr val="930D2D"/>
                </a:solidFill>
                <a:effectLst>
                  <a:outerShdw blurRad="38100" dist="38100" dir="2700000" algn="tl">
                    <a:srgbClr val="000000">
                      <a:alpha val="43137"/>
                    </a:srgbClr>
                  </a:outerShdw>
                </a:effectLst>
              </a:rPr>
              <a:t> </a:t>
            </a:r>
            <a:r>
              <a:rPr lang="ru-RU" sz="1100" b="1" i="1" dirty="0">
                <a:solidFill>
                  <a:srgbClr val="4D4B4B"/>
                </a:solidFill>
              </a:rPr>
              <a:t>представлена в двух позициях: </a:t>
            </a:r>
            <a:r>
              <a:rPr lang="en-US" sz="1100" b="1" i="1" dirty="0">
                <a:solidFill>
                  <a:srgbClr val="4D4B4B"/>
                </a:solidFill>
              </a:rPr>
              <a:t>EI88</a:t>
            </a:r>
            <a:r>
              <a:rPr lang="ru-RU" sz="1100" b="1" i="1" dirty="0">
                <a:solidFill>
                  <a:srgbClr val="4D4B4B"/>
                </a:solidFill>
              </a:rPr>
              <a:t>58Т – с тефлоновым покрытием подошвы и </a:t>
            </a:r>
            <a:r>
              <a:rPr lang="en-US" sz="1100" b="1" i="1" dirty="0">
                <a:solidFill>
                  <a:srgbClr val="4D4B4B"/>
                </a:solidFill>
              </a:rPr>
              <a:t>EI88</a:t>
            </a:r>
            <a:r>
              <a:rPr lang="ru-RU" sz="1100" b="1" i="1" dirty="0">
                <a:solidFill>
                  <a:srgbClr val="4D4B4B"/>
                </a:solidFill>
              </a:rPr>
              <a:t>58С – с керамическим покрытием подошвы. Обе модели имеют мощность 2200Вт благодаря чему нагрев происходит в считанные минуты. Регулятор мощности позволяет выбрать температуру для любого вида ткани. Сухая глажка, распыление воды, вертикальное отпаривание, горизонтальный паровой удар, функция </a:t>
            </a:r>
            <a:r>
              <a:rPr lang="ru-RU" sz="1100" b="1" i="1" dirty="0" err="1">
                <a:solidFill>
                  <a:srgbClr val="4D4B4B"/>
                </a:solidFill>
              </a:rPr>
              <a:t>самоочистки</a:t>
            </a:r>
            <a:r>
              <a:rPr lang="ru-RU" sz="1100" b="1" i="1" dirty="0">
                <a:solidFill>
                  <a:srgbClr val="4D4B4B"/>
                </a:solidFill>
              </a:rPr>
              <a:t> – все эти функции делают процесс работы легким и комфортным. </a:t>
            </a:r>
          </a:p>
        </p:txBody>
      </p:sp>
      <p:pic>
        <p:nvPicPr>
          <p:cNvPr id="14" name="Рисунок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0705" y="1318836"/>
            <a:ext cx="2929560" cy="2493139"/>
          </a:xfrm>
          <a:prstGeom prst="rect">
            <a:avLst/>
          </a:prstGeom>
          <a:effectLst>
            <a:glow rad="63500">
              <a:schemeClr val="bg1">
                <a:alpha val="40000"/>
              </a:schemeClr>
            </a:glow>
          </a:effectLst>
        </p:spPr>
      </p:pic>
      <p:pic>
        <p:nvPicPr>
          <p:cNvPr id="3" name="Рисунок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7176" y="2213511"/>
            <a:ext cx="3249635" cy="2628105"/>
          </a:xfrm>
          <a:prstGeom prst="rect">
            <a:avLst/>
          </a:prstGeom>
          <a:effectLst>
            <a:glow rad="63500">
              <a:schemeClr val="bg1">
                <a:alpha val="40000"/>
              </a:schemeClr>
            </a:glow>
          </a:effectLst>
        </p:spPr>
      </p:pic>
      <p:sp>
        <p:nvSpPr>
          <p:cNvPr id="15" name="Прямоугольник 14"/>
          <p:cNvSpPr/>
          <p:nvPr/>
        </p:nvSpPr>
        <p:spPr>
          <a:xfrm>
            <a:off x="2994641" y="4578877"/>
            <a:ext cx="990977" cy="369332"/>
          </a:xfrm>
          <a:prstGeom prst="rect">
            <a:avLst/>
          </a:prstGeom>
        </p:spPr>
        <p:txBody>
          <a:bodyPr wrap="none">
            <a:spAutoFit/>
          </a:bodyPr>
          <a:lstStyle/>
          <a:p>
            <a:pPr algn="ctr" fontAlgn="ctr"/>
            <a:r>
              <a:rPr lang="en-US" b="1" i="1" spc="50" dirty="0">
                <a:ln w="11430"/>
              </a:rPr>
              <a:t>EI8858C</a:t>
            </a:r>
            <a:endParaRPr lang="en-US" b="1" i="1" dirty="0"/>
          </a:p>
        </p:txBody>
      </p:sp>
      <p:sp>
        <p:nvSpPr>
          <p:cNvPr id="18" name="Прямоугольник 17"/>
          <p:cNvSpPr/>
          <p:nvPr/>
        </p:nvSpPr>
        <p:spPr>
          <a:xfrm>
            <a:off x="237496" y="1683182"/>
            <a:ext cx="990977" cy="369332"/>
          </a:xfrm>
          <a:prstGeom prst="rect">
            <a:avLst/>
          </a:prstGeom>
        </p:spPr>
        <p:txBody>
          <a:bodyPr wrap="none">
            <a:spAutoFit/>
          </a:bodyPr>
          <a:lstStyle/>
          <a:p>
            <a:pPr algn="ctr" fontAlgn="ctr"/>
            <a:r>
              <a:rPr lang="en-US" b="1" i="1" spc="50" dirty="0" smtClean="0">
                <a:ln w="11430"/>
              </a:rPr>
              <a:t>EI8858T</a:t>
            </a:r>
            <a:endParaRPr lang="en-US" b="1" i="1" dirty="0"/>
          </a:p>
        </p:txBody>
      </p:sp>
    </p:spTree>
    <p:extLst>
      <p:ext uri="{BB962C8B-B14F-4D97-AF65-F5344CB8AC3E}">
        <p14:creationId xmlns:p14="http://schemas.microsoft.com/office/powerpoint/2010/main" val="29702208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614297" y="821226"/>
            <a:ext cx="8973952" cy="656090"/>
          </a:xfrm>
          <a:effectLst/>
        </p:spPr>
        <p:txBody>
          <a:bodyPr>
            <a:normAutofit/>
          </a:bodyPr>
          <a:lstStyle/>
          <a:p>
            <a:pPr>
              <a:lnSpc>
                <a:spcPct val="100000"/>
              </a:lnSpc>
            </a:pPr>
            <a:r>
              <a:rPr lang="ru-RU" sz="2400" b="1" spc="50" dirty="0">
                <a:ln w="11430"/>
                <a:solidFill>
                  <a:srgbClr val="930D2D"/>
                </a:solidFill>
                <a:effectLst>
                  <a:outerShdw blurRad="38100" dist="38100" dir="2700000" algn="tl">
                    <a:srgbClr val="000000">
                      <a:alpha val="43137"/>
                    </a:srgbClr>
                  </a:outerShdw>
                </a:effectLst>
              </a:rPr>
              <a:t>ПАРОВОЙ УТЮГ </a:t>
            </a:r>
            <a:r>
              <a:rPr lang="en-US" sz="2400" b="1" spc="50" dirty="0">
                <a:ln w="11430"/>
                <a:solidFill>
                  <a:srgbClr val="930D2D"/>
                </a:solidFill>
                <a:effectLst>
                  <a:outerShdw blurRad="38100" dist="38100" dir="2700000" algn="tl">
                    <a:srgbClr val="000000">
                      <a:alpha val="43137"/>
                    </a:srgbClr>
                  </a:outerShdw>
                </a:effectLst>
              </a:rPr>
              <a:t>EI8890</a:t>
            </a:r>
            <a:endParaRPr lang="uk-UA" sz="24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276392" y="5319721"/>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3048234876"/>
              </p:ext>
            </p:extLst>
          </p:nvPr>
        </p:nvGraphicFramePr>
        <p:xfrm>
          <a:off x="374724" y="5643224"/>
          <a:ext cx="9950961" cy="1737495"/>
        </p:xfrm>
        <a:graphic>
          <a:graphicData uri="http://schemas.openxmlformats.org/drawingml/2006/table">
            <a:tbl>
              <a:tblPr>
                <a:tableStyleId>{616DA210-FB5B-4158-B5E0-FEB733F419BA}</a:tableStyleId>
              </a:tblPr>
              <a:tblGrid>
                <a:gridCol w="388958">
                  <a:extLst>
                    <a:ext uri="{9D8B030D-6E8A-4147-A177-3AD203B41FA5}">
                      <a16:colId xmlns:a16="http://schemas.microsoft.com/office/drawing/2014/main" val="20000"/>
                    </a:ext>
                  </a:extLst>
                </a:gridCol>
                <a:gridCol w="567621">
                  <a:extLst>
                    <a:ext uri="{9D8B030D-6E8A-4147-A177-3AD203B41FA5}">
                      <a16:colId xmlns:a16="http://schemas.microsoft.com/office/drawing/2014/main" val="20001"/>
                    </a:ext>
                  </a:extLst>
                </a:gridCol>
                <a:gridCol w="697031">
                  <a:extLst>
                    <a:ext uri="{9D8B030D-6E8A-4147-A177-3AD203B41FA5}">
                      <a16:colId xmlns:a16="http://schemas.microsoft.com/office/drawing/2014/main" val="20002"/>
                    </a:ext>
                  </a:extLst>
                </a:gridCol>
                <a:gridCol w="831076">
                  <a:extLst>
                    <a:ext uri="{9D8B030D-6E8A-4147-A177-3AD203B41FA5}">
                      <a16:colId xmlns:a16="http://schemas.microsoft.com/office/drawing/2014/main" val="20003"/>
                    </a:ext>
                  </a:extLst>
                </a:gridCol>
                <a:gridCol w="616605">
                  <a:extLst>
                    <a:ext uri="{9D8B030D-6E8A-4147-A177-3AD203B41FA5}">
                      <a16:colId xmlns:a16="http://schemas.microsoft.com/office/drawing/2014/main" val="20004"/>
                    </a:ext>
                  </a:extLst>
                </a:gridCol>
                <a:gridCol w="643413">
                  <a:extLst>
                    <a:ext uri="{9D8B030D-6E8A-4147-A177-3AD203B41FA5}">
                      <a16:colId xmlns:a16="http://schemas.microsoft.com/office/drawing/2014/main" val="20005"/>
                    </a:ext>
                  </a:extLst>
                </a:gridCol>
                <a:gridCol w="697031">
                  <a:extLst>
                    <a:ext uri="{9D8B030D-6E8A-4147-A177-3AD203B41FA5}">
                      <a16:colId xmlns:a16="http://schemas.microsoft.com/office/drawing/2014/main" val="20006"/>
                    </a:ext>
                  </a:extLst>
                </a:gridCol>
                <a:gridCol w="469155">
                  <a:extLst>
                    <a:ext uri="{9D8B030D-6E8A-4147-A177-3AD203B41FA5}">
                      <a16:colId xmlns:a16="http://schemas.microsoft.com/office/drawing/2014/main" val="20007"/>
                    </a:ext>
                  </a:extLst>
                </a:gridCol>
                <a:gridCol w="469155">
                  <a:extLst>
                    <a:ext uri="{9D8B030D-6E8A-4147-A177-3AD203B41FA5}">
                      <a16:colId xmlns:a16="http://schemas.microsoft.com/office/drawing/2014/main" val="20008"/>
                    </a:ext>
                  </a:extLst>
                </a:gridCol>
                <a:gridCol w="589796">
                  <a:extLst>
                    <a:ext uri="{9D8B030D-6E8A-4147-A177-3AD203B41FA5}">
                      <a16:colId xmlns:a16="http://schemas.microsoft.com/office/drawing/2014/main" val="20009"/>
                    </a:ext>
                  </a:extLst>
                </a:gridCol>
                <a:gridCol w="829958">
                  <a:extLst>
                    <a:ext uri="{9D8B030D-6E8A-4147-A177-3AD203B41FA5}">
                      <a16:colId xmlns:a16="http://schemas.microsoft.com/office/drawing/2014/main" val="20010"/>
                    </a:ext>
                  </a:extLst>
                </a:gridCol>
                <a:gridCol w="886265">
                  <a:extLst>
                    <a:ext uri="{9D8B030D-6E8A-4147-A177-3AD203B41FA5}">
                      <a16:colId xmlns:a16="http://schemas.microsoft.com/office/drawing/2014/main" val="20011"/>
                    </a:ext>
                  </a:extLst>
                </a:gridCol>
                <a:gridCol w="604910">
                  <a:extLst>
                    <a:ext uri="{9D8B030D-6E8A-4147-A177-3AD203B41FA5}">
                      <a16:colId xmlns:a16="http://schemas.microsoft.com/office/drawing/2014/main" val="20012"/>
                    </a:ext>
                  </a:extLst>
                </a:gridCol>
                <a:gridCol w="604911">
                  <a:extLst>
                    <a:ext uri="{9D8B030D-6E8A-4147-A177-3AD203B41FA5}">
                      <a16:colId xmlns:a16="http://schemas.microsoft.com/office/drawing/2014/main" val="20013"/>
                    </a:ext>
                  </a:extLst>
                </a:gridCol>
                <a:gridCol w="576776">
                  <a:extLst>
                    <a:ext uri="{9D8B030D-6E8A-4147-A177-3AD203B41FA5}">
                      <a16:colId xmlns:a16="http://schemas.microsoft.com/office/drawing/2014/main" val="20014"/>
                    </a:ext>
                  </a:extLst>
                </a:gridCol>
                <a:gridCol w="478300">
                  <a:extLst>
                    <a:ext uri="{9D8B030D-6E8A-4147-A177-3AD203B41FA5}">
                      <a16:colId xmlns:a16="http://schemas.microsoft.com/office/drawing/2014/main" val="20015"/>
                    </a:ext>
                  </a:extLst>
                </a:gridCol>
              </a:tblGrid>
              <a:tr h="48130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chemeClr val="tx1"/>
                          </a:solidFill>
                          <a:effectLst/>
                          <a:latin typeface="+mn-l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Тип подошвы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Регулятор </a:t>
                      </a:r>
                      <a:r>
                        <a:rPr lang="ru-RU" sz="1100" b="1" i="0" u="none" strike="noStrike" dirty="0" err="1" smtClean="0">
                          <a:solidFill>
                            <a:srgbClr val="000000"/>
                          </a:solidFill>
                          <a:effectLst/>
                          <a:latin typeface="+mn-lt"/>
                        </a:rPr>
                        <a:t>температу-ры</a:t>
                      </a:r>
                      <a:endParaRPr lang="ru-RU" sz="1100" b="1" i="0" u="none" strike="noStrike" dirty="0" smtClean="0">
                        <a:solidFill>
                          <a:srgbClr val="000000"/>
                        </a:solidFill>
                        <a:effectLst/>
                        <a:latin typeface="+mn-lt"/>
                      </a:endParaRPr>
                    </a:p>
                  </a:txBody>
                  <a:tcPr marL="9149" marR="9149" marT="9149"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mn-lt"/>
                        </a:rPr>
                        <a:t>Регулятор подачи пара</a:t>
                      </a:r>
                    </a:p>
                    <a:p>
                      <a:pPr marL="0" marR="0" indent="0" algn="ctr" defTabSz="914400" rtl="0" eaLnBrk="1" fontAlgn="ctr" latinLnBrk="0" hangingPunct="1">
                        <a:lnSpc>
                          <a:spcPct val="100000"/>
                        </a:lnSpc>
                        <a:spcBef>
                          <a:spcPts val="0"/>
                        </a:spcBef>
                        <a:spcAft>
                          <a:spcPts val="0"/>
                        </a:spcAft>
                        <a:buClrTx/>
                        <a:buSzTx/>
                        <a:buFontTx/>
                        <a:buNone/>
                        <a:tabLst/>
                        <a:defRPr/>
                      </a:pP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mn-lt"/>
                        </a:rPr>
                        <a:t>Сухая глажка</a:t>
                      </a:r>
                      <a:r>
                        <a:rPr lang="en-US" sz="1100" b="1" i="0" u="none" strike="noStrike" dirty="0" smtClean="0">
                          <a:solidFill>
                            <a:srgbClr val="000000"/>
                          </a:solidFill>
                          <a:effectLst/>
                          <a:latin typeface="+mn-lt"/>
                        </a:rPr>
                        <a:t> c </a:t>
                      </a:r>
                      <a:r>
                        <a:rPr lang="ru-RU" sz="1100" b="1" i="0" u="none" strike="noStrike" dirty="0" smtClean="0">
                          <a:solidFill>
                            <a:srgbClr val="000000"/>
                          </a:solidFill>
                          <a:effectLst/>
                          <a:latin typeface="+mn-lt"/>
                        </a:rPr>
                        <a:t>паром</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Распыле-</a:t>
                      </a:r>
                    </a:p>
                    <a:p>
                      <a:pPr algn="ctr" fontAlgn="ctr"/>
                      <a:r>
                        <a:rPr lang="ru-RU" sz="1100" b="1" i="0" u="none" strike="noStrike" dirty="0" err="1" smtClean="0">
                          <a:solidFill>
                            <a:srgbClr val="000000"/>
                          </a:solidFill>
                          <a:effectLst/>
                          <a:latin typeface="+mn-lt"/>
                        </a:rPr>
                        <a:t>ние</a:t>
                      </a:r>
                      <a:r>
                        <a:rPr lang="ru-RU" sz="1100" b="1" i="0" u="none" strike="noStrike" dirty="0" smtClean="0">
                          <a:solidFill>
                            <a:srgbClr val="000000"/>
                          </a:solidFill>
                          <a:effectLst/>
                          <a:latin typeface="+mn-lt"/>
                        </a:rPr>
                        <a:t> воды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Вертикаль-</a:t>
                      </a:r>
                    </a:p>
                    <a:p>
                      <a:pPr algn="ctr" fontAlgn="ctr"/>
                      <a:r>
                        <a:rPr lang="ru-RU" sz="1100" b="1" i="0" u="none" strike="noStrike" dirty="0" err="1" smtClean="0">
                          <a:solidFill>
                            <a:srgbClr val="000000"/>
                          </a:solidFill>
                          <a:effectLst/>
                          <a:latin typeface="+mn-lt"/>
                        </a:rPr>
                        <a:t>ное</a:t>
                      </a:r>
                      <a:r>
                        <a:rPr lang="ru-RU" sz="1100" b="1" i="0" u="none" strike="noStrike" dirty="0" smtClean="0">
                          <a:solidFill>
                            <a:srgbClr val="000000"/>
                          </a:solidFill>
                          <a:effectLst/>
                          <a:latin typeface="+mn-lt"/>
                        </a:rPr>
                        <a:t> отпаривание</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Горизонталь-</a:t>
                      </a:r>
                    </a:p>
                    <a:p>
                      <a:pPr algn="ctr" fontAlgn="ctr"/>
                      <a:r>
                        <a:rPr lang="ru-RU" sz="1100" b="1" i="0" u="none" strike="noStrike" dirty="0" err="1" smtClean="0">
                          <a:solidFill>
                            <a:srgbClr val="000000"/>
                          </a:solidFill>
                          <a:effectLst/>
                          <a:latin typeface="+mn-lt"/>
                        </a:rPr>
                        <a:t>ный</a:t>
                      </a:r>
                      <a:r>
                        <a:rPr lang="ru-RU" sz="1100" b="1" i="0" u="none" strike="noStrike" dirty="0" smtClean="0">
                          <a:solidFill>
                            <a:srgbClr val="000000"/>
                          </a:solidFill>
                          <a:effectLst/>
                          <a:latin typeface="+mn-lt"/>
                        </a:rPr>
                        <a:t> паровой удар</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Функция само-</a:t>
                      </a:r>
                    </a:p>
                    <a:p>
                      <a:pPr algn="ctr" fontAlgn="ctr"/>
                      <a:r>
                        <a:rPr lang="ru-RU" sz="1100" b="1" i="0" u="none" strike="noStrike" dirty="0" smtClean="0">
                          <a:solidFill>
                            <a:srgbClr val="000000"/>
                          </a:solidFill>
                          <a:effectLst/>
                          <a:latin typeface="+mn-lt"/>
                        </a:rPr>
                        <a:t>очистки</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Объем </a:t>
                      </a:r>
                      <a:r>
                        <a:rPr lang="ru-RU" sz="1100" b="1" i="0" u="none" strike="noStrike" dirty="0" err="1" smtClean="0">
                          <a:solidFill>
                            <a:srgbClr val="000000"/>
                          </a:solidFill>
                          <a:effectLst/>
                          <a:latin typeface="+mn-lt"/>
                        </a:rPr>
                        <a:t>резер</a:t>
                      </a:r>
                      <a:r>
                        <a:rPr lang="ru-RU" sz="1100" b="1" i="0" u="none" strike="noStrike" dirty="0" smtClean="0">
                          <a:solidFill>
                            <a:srgbClr val="000000"/>
                          </a:solidFill>
                          <a:effectLst/>
                          <a:latin typeface="+mn-lt"/>
                        </a:rPr>
                        <a:t>-</a:t>
                      </a:r>
                    </a:p>
                    <a:p>
                      <a:pPr algn="ctr" fontAlgn="ctr"/>
                      <a:r>
                        <a:rPr lang="ru-RU" sz="1100" b="1" i="0" u="none" strike="noStrike" dirty="0" err="1" smtClean="0">
                          <a:solidFill>
                            <a:srgbClr val="000000"/>
                          </a:solidFill>
                          <a:effectLst/>
                          <a:latin typeface="+mn-lt"/>
                        </a:rPr>
                        <a:t>вуара</a:t>
                      </a:r>
                      <a:r>
                        <a:rPr lang="ru-RU" sz="1100" b="1" i="0" u="none" strike="noStrike" dirty="0" smtClean="0">
                          <a:solidFill>
                            <a:srgbClr val="000000"/>
                          </a:solidFill>
                          <a:effectLst/>
                          <a:latin typeface="+mn-lt"/>
                        </a:rPr>
                        <a:t> для</a:t>
                      </a:r>
                      <a:r>
                        <a:rPr lang="ru-RU" sz="1100" b="1" i="0" u="none" strike="noStrike" baseline="0" dirty="0" smtClean="0">
                          <a:solidFill>
                            <a:srgbClr val="000000"/>
                          </a:solidFill>
                          <a:effectLst/>
                          <a:latin typeface="+mn-lt"/>
                        </a:rPr>
                        <a:t> </a:t>
                      </a:r>
                      <a:r>
                        <a:rPr lang="ru-RU" sz="1100" b="1" i="0" u="none" strike="noStrike" dirty="0" smtClean="0">
                          <a:solidFill>
                            <a:srgbClr val="000000"/>
                          </a:solidFill>
                          <a:effectLst/>
                          <a:latin typeface="+mn-lt"/>
                        </a:rPr>
                        <a:t>воды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Длина кабеля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5073">
                <a:tc>
                  <a:txBody>
                    <a:bodyPr/>
                    <a:lstStyle/>
                    <a:p>
                      <a:pPr marL="0" algn="ctr" defTabSz="914400" rtl="0" eaLnBrk="1" fontAlgn="ctr" latinLnBrk="0" hangingPunct="1"/>
                      <a:r>
                        <a:rPr lang="ru-RU" sz="1000" b="1" i="1" u="none" strike="noStrike" kern="1200" dirty="0" smtClean="0">
                          <a:solidFill>
                            <a:srgbClr val="000000"/>
                          </a:solidFill>
                          <a:effectLst/>
                          <a:latin typeface="+mn-lt"/>
                          <a:ea typeface="+mn-ea"/>
                          <a:cs typeface="+mn-cs"/>
                        </a:rPr>
                        <a:t>59444</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spc="50" dirty="0" smtClean="0">
                          <a:ln w="11430"/>
                          <a:solidFill>
                            <a:schemeClr val="tx1"/>
                          </a:solidFill>
                          <a:latin typeface="+mn-lt"/>
                        </a:rPr>
                        <a:t>EI8890C</a:t>
                      </a:r>
                      <a:endParaRPr lang="en-US" sz="1000" b="1" i="1" u="none" strike="noStrike" dirty="0">
                        <a:solidFill>
                          <a:schemeClr val="tx1"/>
                        </a:solidFill>
                        <a:effectLst/>
                        <a:latin typeface="+mn-lt"/>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25</a:t>
                      </a:r>
                      <a:r>
                        <a:rPr lang="ru-RU" sz="1000" b="1" i="1" u="none" strike="noStrike" dirty="0" smtClean="0">
                          <a:solidFill>
                            <a:srgbClr val="000000"/>
                          </a:solidFill>
                          <a:effectLst/>
                          <a:latin typeface="+mn-lt"/>
                        </a:rPr>
                        <a:t>00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 220 - 240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 / 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керамика</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380 мл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1,8 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1,116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445073">
                <a:tc>
                  <a:txBody>
                    <a:bodyPr/>
                    <a:lstStyle/>
                    <a:p>
                      <a:pPr marL="0" algn="ctr" defTabSz="914400" rtl="0" eaLnBrk="1" fontAlgn="ctr" latinLnBrk="0" hangingPunct="1"/>
                      <a:r>
                        <a:rPr lang="ru-RU" sz="1000" b="1" i="1" u="none" strike="noStrike" kern="1200" dirty="0" smtClean="0">
                          <a:solidFill>
                            <a:srgbClr val="000000"/>
                          </a:solidFill>
                          <a:effectLst/>
                          <a:latin typeface="+mn-lt"/>
                          <a:ea typeface="+mn-ea"/>
                          <a:cs typeface="+mn-cs"/>
                        </a:rPr>
                        <a:t>59443</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spc="50" dirty="0" smtClean="0">
                          <a:ln w="11430"/>
                          <a:solidFill>
                            <a:schemeClr val="tx1"/>
                          </a:solidFill>
                          <a:latin typeface="+mn-lt"/>
                        </a:rPr>
                        <a:t>EI8890T</a:t>
                      </a:r>
                      <a:endParaRPr lang="en-US" sz="1000" b="1" i="1" u="none" strike="noStrike" dirty="0">
                        <a:solidFill>
                          <a:schemeClr val="tx1"/>
                        </a:solidFill>
                        <a:effectLst/>
                        <a:latin typeface="+mn-lt"/>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25</a:t>
                      </a:r>
                      <a:r>
                        <a:rPr lang="ru-RU" sz="1000" b="1" i="1" u="none" strike="noStrike" dirty="0" smtClean="0">
                          <a:solidFill>
                            <a:srgbClr val="000000"/>
                          </a:solidFill>
                          <a:effectLst/>
                          <a:latin typeface="+mn-lt"/>
                        </a:rPr>
                        <a:t>00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 220 - 240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 / 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err="1" smtClean="0">
                          <a:solidFill>
                            <a:srgbClr val="000000"/>
                          </a:solidFill>
                          <a:effectLst/>
                          <a:latin typeface="Arial"/>
                        </a:rPr>
                        <a:t>тефлон</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380 мл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1,8 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1,116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bl>
          </a:graphicData>
        </a:graphic>
      </p:graphicFrame>
      <p:sp>
        <p:nvSpPr>
          <p:cNvPr id="16" name="TextBox 15"/>
          <p:cNvSpPr txBox="1"/>
          <p:nvPr/>
        </p:nvSpPr>
        <p:spPr>
          <a:xfrm>
            <a:off x="4142744" y="2025461"/>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31" name="Прямоугольник 30"/>
          <p:cNvSpPr/>
          <p:nvPr/>
        </p:nvSpPr>
        <p:spPr>
          <a:xfrm>
            <a:off x="736319" y="4959768"/>
            <a:ext cx="3779414" cy="369332"/>
          </a:xfrm>
          <a:prstGeom prst="rect">
            <a:avLst/>
          </a:prstGeom>
        </p:spPr>
        <p:txBody>
          <a:bodyPr wrap="square">
            <a:spAutoFit/>
          </a:bodyPr>
          <a:lstStyle/>
          <a:p>
            <a:r>
              <a:rPr lang="ru-RU" dirty="0">
                <a:solidFill>
                  <a:srgbClr val="006666"/>
                </a:solidFill>
                <a:latin typeface="EpsilonCTT" pitchFamily="2" charset="0"/>
              </a:rPr>
              <a:t>УДОБНО И КОМФОРТНО!</a:t>
            </a:r>
          </a:p>
        </p:txBody>
      </p:sp>
      <p:sp>
        <p:nvSpPr>
          <p:cNvPr id="7" name="Прямоугольник 6"/>
          <p:cNvSpPr/>
          <p:nvPr/>
        </p:nvSpPr>
        <p:spPr>
          <a:xfrm>
            <a:off x="4142743" y="2295085"/>
            <a:ext cx="6327577" cy="1123384"/>
          </a:xfrm>
          <a:prstGeom prst="rect">
            <a:avLst/>
          </a:prstGeom>
        </p:spPr>
        <p:txBody>
          <a:bodyPr wrap="square">
            <a:spAutoFit/>
          </a:bodyPr>
          <a:lstStyle/>
          <a:p>
            <a:r>
              <a:rPr lang="ru-RU" sz="1100" b="1" i="1" dirty="0">
                <a:solidFill>
                  <a:srgbClr val="4D4B4B"/>
                </a:solidFill>
              </a:rPr>
              <a:t>Модель </a:t>
            </a:r>
            <a:r>
              <a:rPr lang="en-US" sz="1200" b="1" i="1" spc="50" dirty="0">
                <a:ln w="11430"/>
                <a:solidFill>
                  <a:srgbClr val="930D2D"/>
                </a:solidFill>
                <a:effectLst>
                  <a:outerShdw blurRad="38100" dist="38100" dir="2700000" algn="tl">
                    <a:srgbClr val="000000">
                      <a:alpha val="43137"/>
                    </a:srgbClr>
                  </a:outerShdw>
                </a:effectLst>
              </a:rPr>
              <a:t>GRUNHELM EI88</a:t>
            </a:r>
            <a:r>
              <a:rPr lang="ru-RU" sz="1200" b="1" i="1" spc="50" dirty="0">
                <a:ln w="11430"/>
                <a:solidFill>
                  <a:srgbClr val="930D2D"/>
                </a:solidFill>
                <a:effectLst>
                  <a:outerShdw blurRad="38100" dist="38100" dir="2700000" algn="tl">
                    <a:srgbClr val="000000">
                      <a:alpha val="43137"/>
                    </a:srgbClr>
                  </a:outerShdw>
                </a:effectLst>
              </a:rPr>
              <a:t>90 </a:t>
            </a:r>
            <a:r>
              <a:rPr lang="en-US" sz="1200" b="1" i="1" spc="50" dirty="0">
                <a:ln w="11430"/>
                <a:solidFill>
                  <a:srgbClr val="930D2D"/>
                </a:solidFill>
                <a:effectLst>
                  <a:outerShdw blurRad="38100" dist="38100" dir="2700000" algn="tl">
                    <a:srgbClr val="000000">
                      <a:alpha val="43137"/>
                    </a:srgbClr>
                  </a:outerShdw>
                </a:effectLst>
              </a:rPr>
              <a:t> </a:t>
            </a:r>
            <a:r>
              <a:rPr lang="ru-RU" sz="1100" b="1" i="1" dirty="0">
                <a:solidFill>
                  <a:srgbClr val="4D4B4B"/>
                </a:solidFill>
              </a:rPr>
              <a:t>представлена в двух позициях: </a:t>
            </a:r>
            <a:r>
              <a:rPr lang="en-US" sz="1100" b="1" i="1" dirty="0">
                <a:solidFill>
                  <a:srgbClr val="4D4B4B"/>
                </a:solidFill>
              </a:rPr>
              <a:t>EI88</a:t>
            </a:r>
            <a:r>
              <a:rPr lang="ru-RU" sz="1100" b="1" i="1" dirty="0">
                <a:solidFill>
                  <a:srgbClr val="4D4B4B"/>
                </a:solidFill>
              </a:rPr>
              <a:t>90Т – с тефлоновым покрытием подошвы и </a:t>
            </a:r>
            <a:r>
              <a:rPr lang="en-US" sz="1100" b="1" i="1" dirty="0">
                <a:solidFill>
                  <a:srgbClr val="4D4B4B"/>
                </a:solidFill>
              </a:rPr>
              <a:t>EI88</a:t>
            </a:r>
            <a:r>
              <a:rPr lang="ru-RU" sz="1100" b="1" i="1" dirty="0">
                <a:solidFill>
                  <a:srgbClr val="4D4B4B"/>
                </a:solidFill>
              </a:rPr>
              <a:t>90С – с керамическим покрытием подошвы. Обе модели имеют мощность 2500Вт благодаря чему нагрев происходит в считанные минуты. Регулятор мощности позволяет выбрать температуру для любого вида ткани. Сухая глажка, распыление воды, вертикальное отпаривание, горизонтальный паровой удар, функция </a:t>
            </a:r>
            <a:r>
              <a:rPr lang="ru-RU" sz="1100" b="1" i="1" dirty="0" err="1">
                <a:solidFill>
                  <a:srgbClr val="4D4B4B"/>
                </a:solidFill>
              </a:rPr>
              <a:t>самоочистки</a:t>
            </a:r>
            <a:r>
              <a:rPr lang="ru-RU" sz="1100" b="1" i="1" dirty="0">
                <a:solidFill>
                  <a:srgbClr val="4D4B4B"/>
                </a:solidFill>
              </a:rPr>
              <a:t> – все эти функции делают процесс работы легким и комфортным. </a:t>
            </a:r>
          </a:p>
        </p:txBody>
      </p:sp>
      <p:pic>
        <p:nvPicPr>
          <p:cNvPr id="5" name="Рисунок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6511" y="1483587"/>
            <a:ext cx="2984991" cy="2342456"/>
          </a:xfrm>
          <a:prstGeom prst="rect">
            <a:avLst/>
          </a:prstGeom>
          <a:effectLst>
            <a:glow rad="63500">
              <a:schemeClr val="bg1">
                <a:alpha val="40000"/>
              </a:schemeClr>
            </a:glow>
          </a:effectLst>
        </p:spPr>
      </p:pic>
      <p:pic>
        <p:nvPicPr>
          <p:cNvPr id="12" name="Рисунок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2198" y="2208345"/>
            <a:ext cx="3270546" cy="2684443"/>
          </a:xfrm>
          <a:prstGeom prst="rect">
            <a:avLst/>
          </a:prstGeom>
          <a:effectLst>
            <a:glow rad="63500">
              <a:schemeClr val="bg1">
                <a:alpha val="40000"/>
              </a:schemeClr>
            </a:glow>
          </a:effectLst>
        </p:spPr>
      </p:pic>
      <p:sp>
        <p:nvSpPr>
          <p:cNvPr id="15" name="Прямоугольник 14"/>
          <p:cNvSpPr/>
          <p:nvPr/>
        </p:nvSpPr>
        <p:spPr>
          <a:xfrm>
            <a:off x="3202466" y="4551167"/>
            <a:ext cx="990977" cy="369332"/>
          </a:xfrm>
          <a:prstGeom prst="rect">
            <a:avLst/>
          </a:prstGeom>
        </p:spPr>
        <p:txBody>
          <a:bodyPr wrap="none">
            <a:spAutoFit/>
          </a:bodyPr>
          <a:lstStyle/>
          <a:p>
            <a:pPr algn="ctr" fontAlgn="ctr"/>
            <a:r>
              <a:rPr lang="en-US" b="1" i="1" spc="50" dirty="0">
                <a:ln w="11430"/>
              </a:rPr>
              <a:t>EI8890C</a:t>
            </a:r>
            <a:endParaRPr lang="en-US" b="1" i="1" dirty="0"/>
          </a:p>
        </p:txBody>
      </p:sp>
      <p:sp>
        <p:nvSpPr>
          <p:cNvPr id="18" name="Прямоугольник 17"/>
          <p:cNvSpPr/>
          <p:nvPr/>
        </p:nvSpPr>
        <p:spPr>
          <a:xfrm>
            <a:off x="337687" y="1766312"/>
            <a:ext cx="984565" cy="369332"/>
          </a:xfrm>
          <a:prstGeom prst="rect">
            <a:avLst/>
          </a:prstGeom>
        </p:spPr>
        <p:txBody>
          <a:bodyPr wrap="none">
            <a:spAutoFit/>
          </a:bodyPr>
          <a:lstStyle/>
          <a:p>
            <a:pPr algn="ctr" fontAlgn="ctr"/>
            <a:r>
              <a:rPr lang="en-US" b="1" i="1" spc="50" dirty="0" smtClean="0">
                <a:ln w="11430"/>
              </a:rPr>
              <a:t>EI8890T</a:t>
            </a:r>
            <a:endParaRPr lang="en-US" b="1" i="1" dirty="0"/>
          </a:p>
        </p:txBody>
      </p:sp>
    </p:spTree>
    <p:extLst>
      <p:ext uri="{BB962C8B-B14F-4D97-AF65-F5344CB8AC3E}">
        <p14:creationId xmlns:p14="http://schemas.microsoft.com/office/powerpoint/2010/main" val="4000063681"/>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748" y="4680"/>
            <a:ext cx="10686911" cy="7561263"/>
          </a:xfrm>
          <a:prstGeom prst="rect">
            <a:avLst/>
          </a:prstGeom>
        </p:spPr>
      </p:pic>
      <p:sp>
        <p:nvSpPr>
          <p:cNvPr id="2" name="Заголовок 1"/>
          <p:cNvSpPr>
            <a:spLocks noGrp="1"/>
          </p:cNvSpPr>
          <p:nvPr>
            <p:ph type="title"/>
          </p:nvPr>
        </p:nvSpPr>
        <p:spPr>
          <a:xfrm>
            <a:off x="523255" y="789999"/>
            <a:ext cx="8973952" cy="656090"/>
          </a:xfrm>
          <a:effectLst/>
        </p:spPr>
        <p:txBody>
          <a:bodyPr>
            <a:normAutofit/>
          </a:bodyPr>
          <a:lstStyle/>
          <a:p>
            <a:pPr>
              <a:lnSpc>
                <a:spcPct val="100000"/>
              </a:lnSpc>
            </a:pPr>
            <a:r>
              <a:rPr lang="ru-RU" sz="2400" b="1" spc="50" dirty="0" smtClean="0">
                <a:ln w="11430"/>
                <a:solidFill>
                  <a:srgbClr val="930D2D"/>
                </a:solidFill>
                <a:effectLst>
                  <a:outerShdw blurRad="38100" dist="38100" dir="2700000" algn="tl">
                    <a:srgbClr val="000000">
                      <a:alpha val="43137"/>
                    </a:srgbClr>
                  </a:outerShdw>
                </a:effectLst>
              </a:rPr>
              <a:t>ПАРОВОЙ УТЮГ С АВТООКЛЮЧЕНИЕМ </a:t>
            </a:r>
            <a:r>
              <a:rPr lang="en-US" sz="2400" b="1" spc="50" dirty="0" smtClean="0">
                <a:ln w="11430"/>
                <a:solidFill>
                  <a:srgbClr val="930D2D"/>
                </a:solidFill>
                <a:effectLst>
                  <a:outerShdw blurRad="38100" dist="38100" dir="2700000" algn="tl">
                    <a:srgbClr val="000000">
                      <a:alpha val="43137"/>
                    </a:srgbClr>
                  </a:outerShdw>
                </a:effectLst>
              </a:rPr>
              <a:t>EI8888</a:t>
            </a:r>
            <a:endParaRPr lang="uk-UA" sz="24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276392" y="5319721"/>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2588901545"/>
              </p:ext>
            </p:extLst>
          </p:nvPr>
        </p:nvGraphicFramePr>
        <p:xfrm>
          <a:off x="374724" y="5643224"/>
          <a:ext cx="9950961" cy="1737495"/>
        </p:xfrm>
        <a:graphic>
          <a:graphicData uri="http://schemas.openxmlformats.org/drawingml/2006/table">
            <a:tbl>
              <a:tblPr>
                <a:tableStyleId>{616DA210-FB5B-4158-B5E0-FEB733F419BA}</a:tableStyleId>
              </a:tblPr>
              <a:tblGrid>
                <a:gridCol w="367194">
                  <a:extLst>
                    <a:ext uri="{9D8B030D-6E8A-4147-A177-3AD203B41FA5}">
                      <a16:colId xmlns:a16="http://schemas.microsoft.com/office/drawing/2014/main" val="20000"/>
                    </a:ext>
                  </a:extLst>
                </a:gridCol>
                <a:gridCol w="535860">
                  <a:extLst>
                    <a:ext uri="{9D8B030D-6E8A-4147-A177-3AD203B41FA5}">
                      <a16:colId xmlns:a16="http://schemas.microsoft.com/office/drawing/2014/main" val="20001"/>
                    </a:ext>
                  </a:extLst>
                </a:gridCol>
                <a:gridCol w="658029">
                  <a:extLst>
                    <a:ext uri="{9D8B030D-6E8A-4147-A177-3AD203B41FA5}">
                      <a16:colId xmlns:a16="http://schemas.microsoft.com/office/drawing/2014/main" val="20002"/>
                    </a:ext>
                  </a:extLst>
                </a:gridCol>
                <a:gridCol w="784574">
                  <a:extLst>
                    <a:ext uri="{9D8B030D-6E8A-4147-A177-3AD203B41FA5}">
                      <a16:colId xmlns:a16="http://schemas.microsoft.com/office/drawing/2014/main" val="20003"/>
                    </a:ext>
                  </a:extLst>
                </a:gridCol>
                <a:gridCol w="582104">
                  <a:extLst>
                    <a:ext uri="{9D8B030D-6E8A-4147-A177-3AD203B41FA5}">
                      <a16:colId xmlns:a16="http://schemas.microsoft.com/office/drawing/2014/main" val="20004"/>
                    </a:ext>
                  </a:extLst>
                </a:gridCol>
                <a:gridCol w="607412">
                  <a:extLst>
                    <a:ext uri="{9D8B030D-6E8A-4147-A177-3AD203B41FA5}">
                      <a16:colId xmlns:a16="http://schemas.microsoft.com/office/drawing/2014/main" val="20005"/>
                    </a:ext>
                  </a:extLst>
                </a:gridCol>
                <a:gridCol w="658029">
                  <a:extLst>
                    <a:ext uri="{9D8B030D-6E8A-4147-A177-3AD203B41FA5}">
                      <a16:colId xmlns:a16="http://schemas.microsoft.com/office/drawing/2014/main" val="20006"/>
                    </a:ext>
                  </a:extLst>
                </a:gridCol>
                <a:gridCol w="442904">
                  <a:extLst>
                    <a:ext uri="{9D8B030D-6E8A-4147-A177-3AD203B41FA5}">
                      <a16:colId xmlns:a16="http://schemas.microsoft.com/office/drawing/2014/main" val="20007"/>
                    </a:ext>
                  </a:extLst>
                </a:gridCol>
                <a:gridCol w="442904">
                  <a:extLst>
                    <a:ext uri="{9D8B030D-6E8A-4147-A177-3AD203B41FA5}">
                      <a16:colId xmlns:a16="http://schemas.microsoft.com/office/drawing/2014/main" val="20008"/>
                    </a:ext>
                  </a:extLst>
                </a:gridCol>
                <a:gridCol w="556795">
                  <a:extLst>
                    <a:ext uri="{9D8B030D-6E8A-4147-A177-3AD203B41FA5}">
                      <a16:colId xmlns:a16="http://schemas.microsoft.com/office/drawing/2014/main" val="20009"/>
                    </a:ext>
                  </a:extLst>
                </a:gridCol>
                <a:gridCol w="556795">
                  <a:extLst>
                    <a:ext uri="{9D8B030D-6E8A-4147-A177-3AD203B41FA5}">
                      <a16:colId xmlns:a16="http://schemas.microsoft.com/office/drawing/2014/main" val="20016"/>
                    </a:ext>
                  </a:extLst>
                </a:gridCol>
                <a:gridCol w="783519">
                  <a:extLst>
                    <a:ext uri="{9D8B030D-6E8A-4147-A177-3AD203B41FA5}">
                      <a16:colId xmlns:a16="http://schemas.microsoft.com/office/drawing/2014/main" val="20010"/>
                    </a:ext>
                  </a:extLst>
                </a:gridCol>
                <a:gridCol w="836675">
                  <a:extLst>
                    <a:ext uri="{9D8B030D-6E8A-4147-A177-3AD203B41FA5}">
                      <a16:colId xmlns:a16="http://schemas.microsoft.com/office/drawing/2014/main" val="20011"/>
                    </a:ext>
                  </a:extLst>
                </a:gridCol>
                <a:gridCol w="571063">
                  <a:extLst>
                    <a:ext uri="{9D8B030D-6E8A-4147-A177-3AD203B41FA5}">
                      <a16:colId xmlns:a16="http://schemas.microsoft.com/office/drawing/2014/main" val="20012"/>
                    </a:ext>
                  </a:extLst>
                </a:gridCol>
                <a:gridCol w="571064">
                  <a:extLst>
                    <a:ext uri="{9D8B030D-6E8A-4147-A177-3AD203B41FA5}">
                      <a16:colId xmlns:a16="http://schemas.microsoft.com/office/drawing/2014/main" val="20013"/>
                    </a:ext>
                  </a:extLst>
                </a:gridCol>
                <a:gridCol w="544503">
                  <a:extLst>
                    <a:ext uri="{9D8B030D-6E8A-4147-A177-3AD203B41FA5}">
                      <a16:colId xmlns:a16="http://schemas.microsoft.com/office/drawing/2014/main" val="20014"/>
                    </a:ext>
                  </a:extLst>
                </a:gridCol>
                <a:gridCol w="451537">
                  <a:extLst>
                    <a:ext uri="{9D8B030D-6E8A-4147-A177-3AD203B41FA5}">
                      <a16:colId xmlns:a16="http://schemas.microsoft.com/office/drawing/2014/main" val="20015"/>
                    </a:ext>
                  </a:extLst>
                </a:gridCol>
              </a:tblGrid>
              <a:tr h="48130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chemeClr val="tx1"/>
                          </a:solidFill>
                          <a:effectLst/>
                          <a:latin typeface="+mn-l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Тип подошвы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Регулятор </a:t>
                      </a:r>
                      <a:r>
                        <a:rPr lang="ru-RU" sz="1100" b="1" i="0" u="none" strike="noStrike" dirty="0" err="1" smtClean="0">
                          <a:solidFill>
                            <a:srgbClr val="000000"/>
                          </a:solidFill>
                          <a:effectLst/>
                          <a:latin typeface="+mn-lt"/>
                        </a:rPr>
                        <a:t>температу-ры</a:t>
                      </a:r>
                      <a:endParaRPr lang="ru-RU" sz="1100" b="1" i="0" u="none" strike="noStrike" dirty="0" smtClean="0">
                        <a:solidFill>
                          <a:srgbClr val="000000"/>
                        </a:solidFill>
                        <a:effectLst/>
                        <a:latin typeface="+mn-lt"/>
                      </a:endParaRPr>
                    </a:p>
                  </a:txBody>
                  <a:tcPr marL="9149" marR="9149" marT="9149"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mn-lt"/>
                        </a:rPr>
                        <a:t>Регулятор подачи пара</a:t>
                      </a:r>
                    </a:p>
                    <a:p>
                      <a:pPr marL="0" marR="0" indent="0" algn="ctr" defTabSz="914400" rtl="0" eaLnBrk="1" fontAlgn="ctr" latinLnBrk="0" hangingPunct="1">
                        <a:lnSpc>
                          <a:spcPct val="100000"/>
                        </a:lnSpc>
                        <a:spcBef>
                          <a:spcPts val="0"/>
                        </a:spcBef>
                        <a:spcAft>
                          <a:spcPts val="0"/>
                        </a:spcAft>
                        <a:buClrTx/>
                        <a:buSzTx/>
                        <a:buFontTx/>
                        <a:buNone/>
                        <a:tabLst/>
                        <a:defRPr/>
                      </a:pP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mn-lt"/>
                        </a:rPr>
                        <a:t>Сухая глажка</a:t>
                      </a:r>
                      <a:r>
                        <a:rPr lang="en-US" sz="1100" b="1" i="0" u="none" strike="noStrike" dirty="0" smtClean="0">
                          <a:solidFill>
                            <a:srgbClr val="000000"/>
                          </a:solidFill>
                          <a:effectLst/>
                          <a:latin typeface="+mn-lt"/>
                        </a:rPr>
                        <a:t> c </a:t>
                      </a:r>
                      <a:r>
                        <a:rPr lang="ru-RU" sz="1100" b="1" i="0" u="none" strike="noStrike" dirty="0" smtClean="0">
                          <a:solidFill>
                            <a:srgbClr val="000000"/>
                          </a:solidFill>
                          <a:effectLst/>
                          <a:latin typeface="+mn-lt"/>
                        </a:rPr>
                        <a:t>паром</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Распыле-</a:t>
                      </a:r>
                    </a:p>
                    <a:p>
                      <a:pPr algn="ctr" fontAlgn="ctr"/>
                      <a:r>
                        <a:rPr lang="ru-RU" sz="1100" b="1" i="0" u="none" strike="noStrike" dirty="0" err="1" smtClean="0">
                          <a:solidFill>
                            <a:srgbClr val="000000"/>
                          </a:solidFill>
                          <a:effectLst/>
                          <a:latin typeface="+mn-lt"/>
                        </a:rPr>
                        <a:t>ние</a:t>
                      </a:r>
                      <a:r>
                        <a:rPr lang="ru-RU" sz="1100" b="1" i="0" u="none" strike="noStrike" dirty="0" smtClean="0">
                          <a:solidFill>
                            <a:srgbClr val="000000"/>
                          </a:solidFill>
                          <a:effectLst/>
                          <a:latin typeface="+mn-lt"/>
                        </a:rPr>
                        <a:t> воды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Автоотключение</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Вертикаль-</a:t>
                      </a:r>
                    </a:p>
                    <a:p>
                      <a:pPr algn="ctr" fontAlgn="ctr"/>
                      <a:r>
                        <a:rPr lang="ru-RU" sz="1100" b="1" i="0" u="none" strike="noStrike" dirty="0" err="1" smtClean="0">
                          <a:solidFill>
                            <a:srgbClr val="000000"/>
                          </a:solidFill>
                          <a:effectLst/>
                          <a:latin typeface="+mn-lt"/>
                        </a:rPr>
                        <a:t>ное</a:t>
                      </a:r>
                      <a:r>
                        <a:rPr lang="ru-RU" sz="1100" b="1" i="0" u="none" strike="noStrike" dirty="0" smtClean="0">
                          <a:solidFill>
                            <a:srgbClr val="000000"/>
                          </a:solidFill>
                          <a:effectLst/>
                          <a:latin typeface="+mn-lt"/>
                        </a:rPr>
                        <a:t> отпаривание</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Горизонталь-</a:t>
                      </a:r>
                    </a:p>
                    <a:p>
                      <a:pPr algn="ctr" fontAlgn="ctr"/>
                      <a:r>
                        <a:rPr lang="ru-RU" sz="1100" b="1" i="0" u="none" strike="noStrike" dirty="0" err="1" smtClean="0">
                          <a:solidFill>
                            <a:srgbClr val="000000"/>
                          </a:solidFill>
                          <a:effectLst/>
                          <a:latin typeface="+mn-lt"/>
                        </a:rPr>
                        <a:t>ный</a:t>
                      </a:r>
                      <a:r>
                        <a:rPr lang="ru-RU" sz="1100" b="1" i="0" u="none" strike="noStrike" dirty="0" smtClean="0">
                          <a:solidFill>
                            <a:srgbClr val="000000"/>
                          </a:solidFill>
                          <a:effectLst/>
                          <a:latin typeface="+mn-lt"/>
                        </a:rPr>
                        <a:t> паровой удар</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Функция само-</a:t>
                      </a:r>
                    </a:p>
                    <a:p>
                      <a:pPr algn="ctr" fontAlgn="ctr"/>
                      <a:r>
                        <a:rPr lang="ru-RU" sz="1100" b="1" i="0" u="none" strike="noStrike" dirty="0" smtClean="0">
                          <a:solidFill>
                            <a:srgbClr val="000000"/>
                          </a:solidFill>
                          <a:effectLst/>
                          <a:latin typeface="+mn-lt"/>
                        </a:rPr>
                        <a:t>очистки</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Объем </a:t>
                      </a:r>
                      <a:r>
                        <a:rPr lang="ru-RU" sz="1100" b="1" i="0" u="none" strike="noStrike" dirty="0" err="1" smtClean="0">
                          <a:solidFill>
                            <a:srgbClr val="000000"/>
                          </a:solidFill>
                          <a:effectLst/>
                          <a:latin typeface="+mn-lt"/>
                        </a:rPr>
                        <a:t>резер</a:t>
                      </a:r>
                      <a:r>
                        <a:rPr lang="ru-RU" sz="1100" b="1" i="0" u="none" strike="noStrike" dirty="0" smtClean="0">
                          <a:solidFill>
                            <a:srgbClr val="000000"/>
                          </a:solidFill>
                          <a:effectLst/>
                          <a:latin typeface="+mn-lt"/>
                        </a:rPr>
                        <a:t>-</a:t>
                      </a:r>
                    </a:p>
                    <a:p>
                      <a:pPr algn="ctr" fontAlgn="ctr"/>
                      <a:r>
                        <a:rPr lang="ru-RU" sz="1100" b="1" i="0" u="none" strike="noStrike" dirty="0" err="1" smtClean="0">
                          <a:solidFill>
                            <a:srgbClr val="000000"/>
                          </a:solidFill>
                          <a:effectLst/>
                          <a:latin typeface="+mn-lt"/>
                        </a:rPr>
                        <a:t>вуара</a:t>
                      </a:r>
                      <a:r>
                        <a:rPr lang="ru-RU" sz="1100" b="1" i="0" u="none" strike="noStrike" dirty="0" smtClean="0">
                          <a:solidFill>
                            <a:srgbClr val="000000"/>
                          </a:solidFill>
                          <a:effectLst/>
                          <a:latin typeface="+mn-lt"/>
                        </a:rPr>
                        <a:t> для</a:t>
                      </a:r>
                      <a:r>
                        <a:rPr lang="ru-RU" sz="1100" b="1" i="0" u="none" strike="noStrike" baseline="0" dirty="0" smtClean="0">
                          <a:solidFill>
                            <a:srgbClr val="000000"/>
                          </a:solidFill>
                          <a:effectLst/>
                          <a:latin typeface="+mn-lt"/>
                        </a:rPr>
                        <a:t> </a:t>
                      </a:r>
                      <a:r>
                        <a:rPr lang="ru-RU" sz="1100" b="1" i="0" u="none" strike="noStrike" dirty="0" smtClean="0">
                          <a:solidFill>
                            <a:srgbClr val="000000"/>
                          </a:solidFill>
                          <a:effectLst/>
                          <a:latin typeface="+mn-lt"/>
                        </a:rPr>
                        <a:t>воды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Длина кабеля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5073">
                <a:tc>
                  <a:txBody>
                    <a:bodyPr/>
                    <a:lstStyle/>
                    <a:p>
                      <a:pPr marL="0" algn="ctr" defTabSz="914400" rtl="0" eaLnBrk="1" fontAlgn="ctr" latinLnBrk="0" hangingPunct="1"/>
                      <a:r>
                        <a:rPr lang="ru-RU" sz="1000" b="1" i="1" u="none" strike="noStrike" kern="1200" dirty="0" smtClean="0">
                          <a:solidFill>
                            <a:srgbClr val="000000"/>
                          </a:solidFill>
                          <a:effectLst/>
                          <a:latin typeface="+mn-lt"/>
                          <a:ea typeface="+mn-ea"/>
                          <a:cs typeface="+mn-cs"/>
                        </a:rPr>
                        <a:t>70195</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spc="50" dirty="0" smtClean="0">
                          <a:ln w="11430"/>
                          <a:solidFill>
                            <a:schemeClr val="tx1"/>
                          </a:solidFill>
                          <a:latin typeface="+mn-lt"/>
                        </a:rPr>
                        <a:t>EI8888C</a:t>
                      </a:r>
                      <a:endParaRPr lang="en-US" sz="1000" b="1" i="1" u="none" strike="noStrike" dirty="0">
                        <a:solidFill>
                          <a:schemeClr val="tx1"/>
                        </a:solidFill>
                        <a:effectLst/>
                        <a:latin typeface="+mn-lt"/>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26</a:t>
                      </a:r>
                      <a:r>
                        <a:rPr lang="ru-RU" sz="1000" b="1" i="1" u="none" strike="noStrike" dirty="0" smtClean="0">
                          <a:solidFill>
                            <a:srgbClr val="000000"/>
                          </a:solidFill>
                          <a:effectLst/>
                          <a:latin typeface="+mn-lt"/>
                        </a:rPr>
                        <a:t>00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 220 - 240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 / 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керамика</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450</a:t>
                      </a:r>
                      <a:r>
                        <a:rPr lang="ru-RU" sz="1000" b="1" i="1" u="none" strike="noStrike" dirty="0" smtClean="0">
                          <a:solidFill>
                            <a:srgbClr val="000000"/>
                          </a:solidFill>
                          <a:effectLst/>
                          <a:latin typeface="Arial"/>
                        </a:rPr>
                        <a:t> мл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1,8 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a:t>
                      </a:r>
                      <a:r>
                        <a:rPr lang="en-US" sz="1000" b="1" i="1" u="none" strike="noStrike" dirty="0" smtClean="0">
                          <a:solidFill>
                            <a:srgbClr val="000000"/>
                          </a:solidFill>
                          <a:effectLst/>
                          <a:latin typeface="Arial"/>
                        </a:rPr>
                        <a:t>275</a:t>
                      </a:r>
                      <a:r>
                        <a:rPr lang="ru-RU" sz="1000" b="1" i="1" u="none" strike="noStrike" dirty="0" smtClean="0">
                          <a:solidFill>
                            <a:srgbClr val="000000"/>
                          </a:solidFill>
                          <a:effectLst/>
                          <a:latin typeface="Arial"/>
                        </a:rPr>
                        <a:t>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445073">
                <a:tc>
                  <a:txBody>
                    <a:bodyPr/>
                    <a:lstStyle/>
                    <a:p>
                      <a:pPr marL="0" algn="ctr" defTabSz="914400" rtl="0" eaLnBrk="1" fontAlgn="ctr" latinLnBrk="0" hangingPunct="1"/>
                      <a:r>
                        <a:rPr lang="en-US" sz="1000" b="1" i="1" u="none" strike="noStrike" kern="1200" dirty="0" smtClean="0">
                          <a:solidFill>
                            <a:srgbClr val="000000"/>
                          </a:solidFill>
                          <a:effectLst/>
                          <a:latin typeface="+mn-lt"/>
                          <a:ea typeface="+mn-ea"/>
                          <a:cs typeface="+mn-cs"/>
                        </a:rPr>
                        <a:t>70194</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spc="50" dirty="0" smtClean="0">
                          <a:ln w="11430"/>
                          <a:solidFill>
                            <a:schemeClr val="tx1"/>
                          </a:solidFill>
                          <a:latin typeface="+mn-lt"/>
                        </a:rPr>
                        <a:t>EI8888T</a:t>
                      </a:r>
                      <a:endParaRPr lang="en-US" sz="1000" b="1" i="1" u="none" strike="noStrike" dirty="0">
                        <a:solidFill>
                          <a:schemeClr val="tx1"/>
                        </a:solidFill>
                        <a:effectLst/>
                        <a:latin typeface="+mn-lt"/>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26</a:t>
                      </a:r>
                      <a:r>
                        <a:rPr lang="ru-RU" sz="1000" b="1" i="1" u="none" strike="noStrike" dirty="0" smtClean="0">
                          <a:solidFill>
                            <a:srgbClr val="000000"/>
                          </a:solidFill>
                          <a:effectLst/>
                          <a:latin typeface="+mn-lt"/>
                        </a:rPr>
                        <a:t>00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 220 - 240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 / 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err="1" smtClean="0">
                          <a:solidFill>
                            <a:srgbClr val="000000"/>
                          </a:solidFill>
                          <a:effectLst/>
                          <a:latin typeface="Arial"/>
                        </a:rPr>
                        <a:t>тефлон</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450</a:t>
                      </a:r>
                      <a:r>
                        <a:rPr lang="ru-RU" sz="1000" b="1" i="1" u="none" strike="noStrike" dirty="0" smtClean="0">
                          <a:solidFill>
                            <a:srgbClr val="000000"/>
                          </a:solidFill>
                          <a:effectLst/>
                          <a:latin typeface="Arial"/>
                        </a:rPr>
                        <a:t> мл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1,8 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a:t>
                      </a:r>
                      <a:r>
                        <a:rPr lang="en-US" sz="1000" b="1" i="1" u="none" strike="noStrike" dirty="0" smtClean="0">
                          <a:solidFill>
                            <a:srgbClr val="000000"/>
                          </a:solidFill>
                          <a:effectLst/>
                          <a:latin typeface="Arial"/>
                        </a:rPr>
                        <a:t>275</a:t>
                      </a:r>
                      <a:r>
                        <a:rPr lang="ru-RU" sz="1000" b="1" i="1" u="none" strike="noStrike" dirty="0" smtClean="0">
                          <a:solidFill>
                            <a:srgbClr val="000000"/>
                          </a:solidFill>
                          <a:effectLst/>
                          <a:latin typeface="Arial"/>
                        </a:rPr>
                        <a:t>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bl>
          </a:graphicData>
        </a:graphic>
      </p:graphicFrame>
      <p:sp>
        <p:nvSpPr>
          <p:cNvPr id="16" name="TextBox 15"/>
          <p:cNvSpPr txBox="1"/>
          <p:nvPr/>
        </p:nvSpPr>
        <p:spPr>
          <a:xfrm>
            <a:off x="4142744" y="2025461"/>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31" name="Прямоугольник 30"/>
          <p:cNvSpPr/>
          <p:nvPr/>
        </p:nvSpPr>
        <p:spPr>
          <a:xfrm>
            <a:off x="736319" y="4959768"/>
            <a:ext cx="3779414" cy="369332"/>
          </a:xfrm>
          <a:prstGeom prst="rect">
            <a:avLst/>
          </a:prstGeom>
        </p:spPr>
        <p:txBody>
          <a:bodyPr wrap="square">
            <a:spAutoFit/>
          </a:bodyPr>
          <a:lstStyle/>
          <a:p>
            <a:r>
              <a:rPr lang="ru-RU" dirty="0">
                <a:solidFill>
                  <a:srgbClr val="006666"/>
                </a:solidFill>
                <a:latin typeface="EpsilonCTT" pitchFamily="2" charset="0"/>
              </a:rPr>
              <a:t>УДОБНО И КОМФОРТНО!</a:t>
            </a:r>
          </a:p>
        </p:txBody>
      </p:sp>
      <p:sp>
        <p:nvSpPr>
          <p:cNvPr id="7" name="Прямоугольник 6"/>
          <p:cNvSpPr/>
          <p:nvPr/>
        </p:nvSpPr>
        <p:spPr>
          <a:xfrm>
            <a:off x="4142743" y="2295085"/>
            <a:ext cx="6327577" cy="1954381"/>
          </a:xfrm>
          <a:prstGeom prst="rect">
            <a:avLst/>
          </a:prstGeom>
        </p:spPr>
        <p:txBody>
          <a:bodyPr wrap="square">
            <a:spAutoFit/>
          </a:bodyPr>
          <a:lstStyle/>
          <a:p>
            <a:r>
              <a:rPr lang="ru-RU" sz="1100" b="1" i="1" dirty="0">
                <a:solidFill>
                  <a:srgbClr val="4D4B4B"/>
                </a:solidFill>
              </a:rPr>
              <a:t>Модель </a:t>
            </a:r>
            <a:r>
              <a:rPr lang="en-US" sz="1200" b="1" i="1" spc="50" dirty="0">
                <a:ln w="11430"/>
                <a:solidFill>
                  <a:srgbClr val="930D2D"/>
                </a:solidFill>
                <a:effectLst>
                  <a:outerShdw blurRad="38100" dist="38100" dir="2700000" algn="tl">
                    <a:srgbClr val="000000">
                      <a:alpha val="43137"/>
                    </a:srgbClr>
                  </a:outerShdw>
                </a:effectLst>
              </a:rPr>
              <a:t>GRUNHELM EI8888</a:t>
            </a:r>
            <a:r>
              <a:rPr lang="ru-RU" sz="1200" b="1" i="1" spc="50" dirty="0">
                <a:ln w="11430"/>
                <a:solidFill>
                  <a:srgbClr val="930D2D"/>
                </a:solidFill>
                <a:effectLst>
                  <a:outerShdw blurRad="38100" dist="38100" dir="2700000" algn="tl">
                    <a:srgbClr val="000000">
                      <a:alpha val="43137"/>
                    </a:srgbClr>
                  </a:outerShdw>
                </a:effectLst>
              </a:rPr>
              <a:t> </a:t>
            </a:r>
            <a:r>
              <a:rPr lang="en-US" sz="1200" b="1" i="1" spc="50" dirty="0">
                <a:ln w="11430"/>
                <a:solidFill>
                  <a:srgbClr val="930D2D"/>
                </a:solidFill>
                <a:effectLst>
                  <a:outerShdw blurRad="38100" dist="38100" dir="2700000" algn="tl">
                    <a:srgbClr val="000000">
                      <a:alpha val="43137"/>
                    </a:srgbClr>
                  </a:outerShdw>
                </a:effectLst>
              </a:rPr>
              <a:t> </a:t>
            </a:r>
            <a:r>
              <a:rPr lang="ru-RU" sz="1100" b="1" i="1" dirty="0">
                <a:solidFill>
                  <a:srgbClr val="4D4B4B"/>
                </a:solidFill>
              </a:rPr>
              <a:t>представлена в двух позициях: </a:t>
            </a:r>
            <a:r>
              <a:rPr lang="en-US" sz="1100" b="1" i="1" dirty="0">
                <a:solidFill>
                  <a:srgbClr val="4D4B4B"/>
                </a:solidFill>
              </a:rPr>
              <a:t>EI8888</a:t>
            </a:r>
            <a:r>
              <a:rPr lang="ru-RU" sz="1100" b="1" i="1" dirty="0">
                <a:solidFill>
                  <a:srgbClr val="4D4B4B"/>
                </a:solidFill>
              </a:rPr>
              <a:t>Т – с тефлоновым покрытием подошвы и </a:t>
            </a:r>
            <a:r>
              <a:rPr lang="en-US" sz="1100" b="1" i="1" dirty="0">
                <a:solidFill>
                  <a:srgbClr val="4D4B4B"/>
                </a:solidFill>
              </a:rPr>
              <a:t>EI8888</a:t>
            </a:r>
            <a:r>
              <a:rPr lang="ru-RU" sz="1100" b="1" i="1" dirty="0">
                <a:solidFill>
                  <a:srgbClr val="4D4B4B"/>
                </a:solidFill>
              </a:rPr>
              <a:t>С – с керамическим покрытием подошвы. Обе модели имеют мощность 2600Вт благодаря чему нагрев происходит в считанные минуты. Регулятор мощности позволяет выбрать температуру для любого вида ткани. Сухая глажка, распыление воды, вертикальное отпаривание, горизонтальный паровой удар, функция </a:t>
            </a:r>
            <a:r>
              <a:rPr lang="ru-RU" sz="1100" b="1" i="1" dirty="0" err="1">
                <a:solidFill>
                  <a:srgbClr val="4D4B4B"/>
                </a:solidFill>
              </a:rPr>
              <a:t>самоочистки</a:t>
            </a:r>
            <a:r>
              <a:rPr lang="ru-RU" sz="1100" b="1" i="1" dirty="0">
                <a:solidFill>
                  <a:srgbClr val="4D4B4B"/>
                </a:solidFill>
              </a:rPr>
              <a:t> и функция </a:t>
            </a:r>
            <a:r>
              <a:rPr lang="ru-RU" sz="1100" b="1" i="1" dirty="0" err="1">
                <a:solidFill>
                  <a:srgbClr val="4D4B4B"/>
                </a:solidFill>
              </a:rPr>
              <a:t>автооключения</a:t>
            </a:r>
            <a:r>
              <a:rPr lang="ru-RU" sz="1100" b="1" i="1" dirty="0">
                <a:solidFill>
                  <a:srgbClr val="4D4B4B"/>
                </a:solidFill>
              </a:rPr>
              <a:t> – все эти функции делают процесс работы легким и комфортным. </a:t>
            </a:r>
          </a:p>
          <a:p>
            <a:r>
              <a:rPr lang="ru-RU" sz="1100" b="1" i="1" dirty="0">
                <a:solidFill>
                  <a:srgbClr val="4D4B4B"/>
                </a:solidFill>
              </a:rPr>
              <a:t>Преимущество данных моделей: </a:t>
            </a:r>
          </a:p>
          <a:p>
            <a:pPr indent="-285750">
              <a:buFontTx/>
              <a:buChar char="-"/>
            </a:pPr>
            <a:r>
              <a:rPr lang="ru-RU" sz="1100" b="1" i="1" dirty="0">
                <a:solidFill>
                  <a:srgbClr val="4D4B4B"/>
                </a:solidFill>
              </a:rPr>
              <a:t>Функция автоотключение</a:t>
            </a:r>
          </a:p>
          <a:p>
            <a:pPr indent="-285750">
              <a:buFontTx/>
              <a:buChar char="-"/>
            </a:pPr>
            <a:r>
              <a:rPr lang="ru-RU" sz="1100" b="1" i="1" dirty="0">
                <a:solidFill>
                  <a:srgbClr val="4D4B4B"/>
                </a:solidFill>
              </a:rPr>
              <a:t>Мощность 2600ВТ</a:t>
            </a:r>
          </a:p>
          <a:p>
            <a:pPr indent="-285750">
              <a:buFontTx/>
              <a:buChar char="-"/>
            </a:pPr>
            <a:r>
              <a:rPr lang="ru-RU" sz="1100" b="1" i="1" dirty="0">
                <a:solidFill>
                  <a:srgbClr val="4D4B4B"/>
                </a:solidFill>
              </a:rPr>
              <a:t>Объем резервуара для воды 450мл</a:t>
            </a:r>
          </a:p>
          <a:p>
            <a:pPr indent="-285750">
              <a:buFontTx/>
              <a:buChar char="-"/>
            </a:pPr>
            <a:r>
              <a:rPr lang="ru-RU" sz="1100" b="1" i="1" dirty="0">
                <a:solidFill>
                  <a:srgbClr val="4D4B4B"/>
                </a:solidFill>
              </a:rPr>
              <a:t>Вес 1,275кг</a:t>
            </a:r>
          </a:p>
        </p:txBody>
      </p:sp>
      <p:sp>
        <p:nvSpPr>
          <p:cNvPr id="15" name="Прямоугольник 14"/>
          <p:cNvSpPr/>
          <p:nvPr/>
        </p:nvSpPr>
        <p:spPr>
          <a:xfrm>
            <a:off x="3202466" y="4551167"/>
            <a:ext cx="990977" cy="369332"/>
          </a:xfrm>
          <a:prstGeom prst="rect">
            <a:avLst/>
          </a:prstGeom>
        </p:spPr>
        <p:txBody>
          <a:bodyPr wrap="none">
            <a:spAutoFit/>
          </a:bodyPr>
          <a:lstStyle/>
          <a:p>
            <a:pPr algn="ctr" fontAlgn="ctr"/>
            <a:r>
              <a:rPr lang="en-US" b="1" i="1" spc="50" dirty="0" smtClean="0">
                <a:ln w="11430"/>
              </a:rPr>
              <a:t>EI8888C</a:t>
            </a:r>
            <a:endParaRPr lang="en-US" b="1" i="1" dirty="0"/>
          </a:p>
        </p:txBody>
      </p:sp>
      <p:sp>
        <p:nvSpPr>
          <p:cNvPr id="18" name="Прямоугольник 17"/>
          <p:cNvSpPr/>
          <p:nvPr/>
        </p:nvSpPr>
        <p:spPr>
          <a:xfrm>
            <a:off x="337687" y="1766312"/>
            <a:ext cx="984565" cy="369332"/>
          </a:xfrm>
          <a:prstGeom prst="rect">
            <a:avLst/>
          </a:prstGeom>
        </p:spPr>
        <p:txBody>
          <a:bodyPr wrap="none">
            <a:spAutoFit/>
          </a:bodyPr>
          <a:lstStyle/>
          <a:p>
            <a:pPr algn="ctr" fontAlgn="ctr"/>
            <a:r>
              <a:rPr lang="en-US" b="1" i="1" spc="50" dirty="0" smtClean="0">
                <a:ln w="11430"/>
              </a:rPr>
              <a:t>EI8888T</a:t>
            </a:r>
            <a:endParaRPr lang="en-US" b="1" i="1" dirty="0"/>
          </a:p>
        </p:txBody>
      </p:sp>
      <p:pic>
        <p:nvPicPr>
          <p:cNvPr id="4098" name="Picture 2" descr="D:\Users\Ilona\Documents\NetSpeakerphone\Received Files\Дизайнер Сергей\утюг 1.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6181" y="1157313"/>
            <a:ext cx="3099985" cy="2458339"/>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D:\Users\Ilona\Documents\NetSpeakerphone\Received Files\Дизайнер Сергей\утюг 2.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3255" y="2556143"/>
            <a:ext cx="3197225" cy="245833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Users\Ilona\Documents\NetSpeakerphone\Received Files\Дизайнер Сергей\АВТООТКЛЮЧЕНИЕ.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245190" y="2741725"/>
            <a:ext cx="853487" cy="853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145258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Рисунок 2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10692000" cy="7564863"/>
          </a:xfrm>
          <a:prstGeom prst="rect">
            <a:avLst/>
          </a:prstGeom>
        </p:spPr>
      </p:pic>
      <p:sp>
        <p:nvSpPr>
          <p:cNvPr id="11" name="TextBox 10"/>
          <p:cNvSpPr txBox="1"/>
          <p:nvPr/>
        </p:nvSpPr>
        <p:spPr>
          <a:xfrm>
            <a:off x="276392" y="5319721"/>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1552696385"/>
              </p:ext>
            </p:extLst>
          </p:nvPr>
        </p:nvGraphicFramePr>
        <p:xfrm>
          <a:off x="256848" y="5924026"/>
          <a:ext cx="10265789" cy="1449231"/>
        </p:xfrm>
        <a:graphic>
          <a:graphicData uri="http://schemas.openxmlformats.org/drawingml/2006/table">
            <a:tbl>
              <a:tblPr>
                <a:tableStyleId>{616DA210-FB5B-4158-B5E0-FEB733F419BA}</a:tableStyleId>
              </a:tblPr>
              <a:tblGrid>
                <a:gridCol w="484769">
                  <a:extLst>
                    <a:ext uri="{9D8B030D-6E8A-4147-A177-3AD203B41FA5}">
                      <a16:colId xmlns:a16="http://schemas.microsoft.com/office/drawing/2014/main" val="20000"/>
                    </a:ext>
                  </a:extLst>
                </a:gridCol>
                <a:gridCol w="575176">
                  <a:extLst>
                    <a:ext uri="{9D8B030D-6E8A-4147-A177-3AD203B41FA5}">
                      <a16:colId xmlns:a16="http://schemas.microsoft.com/office/drawing/2014/main" val="20001"/>
                    </a:ext>
                  </a:extLst>
                </a:gridCol>
                <a:gridCol w="706309">
                  <a:extLst>
                    <a:ext uri="{9D8B030D-6E8A-4147-A177-3AD203B41FA5}">
                      <a16:colId xmlns:a16="http://schemas.microsoft.com/office/drawing/2014/main" val="20002"/>
                    </a:ext>
                  </a:extLst>
                </a:gridCol>
                <a:gridCol w="842138">
                  <a:extLst>
                    <a:ext uri="{9D8B030D-6E8A-4147-A177-3AD203B41FA5}">
                      <a16:colId xmlns:a16="http://schemas.microsoft.com/office/drawing/2014/main" val="20003"/>
                    </a:ext>
                  </a:extLst>
                </a:gridCol>
                <a:gridCol w="714711">
                  <a:extLst>
                    <a:ext uri="{9D8B030D-6E8A-4147-A177-3AD203B41FA5}">
                      <a16:colId xmlns:a16="http://schemas.microsoft.com/office/drawing/2014/main" val="20004"/>
                    </a:ext>
                  </a:extLst>
                </a:gridCol>
                <a:gridCol w="639624">
                  <a:extLst>
                    <a:ext uri="{9D8B030D-6E8A-4147-A177-3AD203B41FA5}">
                      <a16:colId xmlns:a16="http://schemas.microsoft.com/office/drawing/2014/main" val="20005"/>
                    </a:ext>
                  </a:extLst>
                </a:gridCol>
                <a:gridCol w="628765">
                  <a:extLst>
                    <a:ext uri="{9D8B030D-6E8A-4147-A177-3AD203B41FA5}">
                      <a16:colId xmlns:a16="http://schemas.microsoft.com/office/drawing/2014/main" val="20006"/>
                    </a:ext>
                  </a:extLst>
                </a:gridCol>
                <a:gridCol w="475400">
                  <a:extLst>
                    <a:ext uri="{9D8B030D-6E8A-4147-A177-3AD203B41FA5}">
                      <a16:colId xmlns:a16="http://schemas.microsoft.com/office/drawing/2014/main" val="20007"/>
                    </a:ext>
                  </a:extLst>
                </a:gridCol>
                <a:gridCol w="475400">
                  <a:extLst>
                    <a:ext uri="{9D8B030D-6E8A-4147-A177-3AD203B41FA5}">
                      <a16:colId xmlns:a16="http://schemas.microsoft.com/office/drawing/2014/main" val="20008"/>
                    </a:ext>
                  </a:extLst>
                </a:gridCol>
                <a:gridCol w="597647">
                  <a:extLst>
                    <a:ext uri="{9D8B030D-6E8A-4147-A177-3AD203B41FA5}">
                      <a16:colId xmlns:a16="http://schemas.microsoft.com/office/drawing/2014/main" val="20009"/>
                    </a:ext>
                  </a:extLst>
                </a:gridCol>
                <a:gridCol w="841006">
                  <a:extLst>
                    <a:ext uri="{9D8B030D-6E8A-4147-A177-3AD203B41FA5}">
                      <a16:colId xmlns:a16="http://schemas.microsoft.com/office/drawing/2014/main" val="20010"/>
                    </a:ext>
                  </a:extLst>
                </a:gridCol>
                <a:gridCol w="898062">
                  <a:extLst>
                    <a:ext uri="{9D8B030D-6E8A-4147-A177-3AD203B41FA5}">
                      <a16:colId xmlns:a16="http://schemas.microsoft.com/office/drawing/2014/main" val="20011"/>
                    </a:ext>
                  </a:extLst>
                </a:gridCol>
                <a:gridCol w="693820">
                  <a:extLst>
                    <a:ext uri="{9D8B030D-6E8A-4147-A177-3AD203B41FA5}">
                      <a16:colId xmlns:a16="http://schemas.microsoft.com/office/drawing/2014/main" val="20012"/>
                    </a:ext>
                  </a:extLst>
                </a:gridCol>
                <a:gridCol w="619125">
                  <a:extLst>
                    <a:ext uri="{9D8B030D-6E8A-4147-A177-3AD203B41FA5}">
                      <a16:colId xmlns:a16="http://schemas.microsoft.com/office/drawing/2014/main" val="20013"/>
                    </a:ext>
                  </a:extLst>
                </a:gridCol>
                <a:gridCol w="497433">
                  <a:extLst>
                    <a:ext uri="{9D8B030D-6E8A-4147-A177-3AD203B41FA5}">
                      <a16:colId xmlns:a16="http://schemas.microsoft.com/office/drawing/2014/main" val="20014"/>
                    </a:ext>
                  </a:extLst>
                </a:gridCol>
                <a:gridCol w="576404">
                  <a:extLst>
                    <a:ext uri="{9D8B030D-6E8A-4147-A177-3AD203B41FA5}">
                      <a16:colId xmlns:a16="http://schemas.microsoft.com/office/drawing/2014/main" val="20015"/>
                    </a:ext>
                  </a:extLst>
                </a:gridCol>
              </a:tblGrid>
              <a:tr h="48130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chemeClr val="tx1"/>
                          </a:solidFill>
                          <a:effectLst/>
                          <a:latin typeface="+mn-l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Тип подошвы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Регулятор </a:t>
                      </a:r>
                      <a:r>
                        <a:rPr lang="ru-RU" sz="1100" b="1" i="0" u="none" strike="noStrike" dirty="0" err="1" smtClean="0">
                          <a:solidFill>
                            <a:srgbClr val="000000"/>
                          </a:solidFill>
                          <a:effectLst/>
                          <a:latin typeface="+mn-lt"/>
                        </a:rPr>
                        <a:t>температу-ры</a:t>
                      </a:r>
                      <a:endParaRPr lang="ru-RU" sz="1100" b="1" i="0" u="none" strike="noStrike" dirty="0" smtClean="0">
                        <a:solidFill>
                          <a:srgbClr val="000000"/>
                        </a:solidFill>
                        <a:effectLst/>
                        <a:latin typeface="+mn-lt"/>
                      </a:endParaRPr>
                    </a:p>
                  </a:txBody>
                  <a:tcPr marL="9149" marR="9149" marT="9149"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mn-lt"/>
                        </a:rPr>
                        <a:t>Регулятор подачи пара</a:t>
                      </a:r>
                    </a:p>
                    <a:p>
                      <a:pPr marL="0" marR="0" indent="0" algn="ctr" defTabSz="914400" rtl="0" eaLnBrk="1" fontAlgn="ctr" latinLnBrk="0" hangingPunct="1">
                        <a:lnSpc>
                          <a:spcPct val="100000"/>
                        </a:lnSpc>
                        <a:spcBef>
                          <a:spcPts val="0"/>
                        </a:spcBef>
                        <a:spcAft>
                          <a:spcPts val="0"/>
                        </a:spcAft>
                        <a:buClrTx/>
                        <a:buSzTx/>
                        <a:buFontTx/>
                        <a:buNone/>
                        <a:tabLst/>
                        <a:defRPr/>
                      </a:pP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mn-lt"/>
                        </a:rPr>
                        <a:t>Сухая глажка</a:t>
                      </a:r>
                      <a:r>
                        <a:rPr lang="en-US" sz="1100" b="1" i="0" u="none" strike="noStrike" dirty="0" smtClean="0">
                          <a:solidFill>
                            <a:srgbClr val="000000"/>
                          </a:solidFill>
                          <a:effectLst/>
                          <a:latin typeface="+mn-lt"/>
                        </a:rPr>
                        <a:t> c </a:t>
                      </a:r>
                      <a:r>
                        <a:rPr lang="ru-RU" sz="1100" b="1" i="0" u="none" strike="noStrike" dirty="0" smtClean="0">
                          <a:solidFill>
                            <a:srgbClr val="000000"/>
                          </a:solidFill>
                          <a:effectLst/>
                          <a:latin typeface="+mn-lt"/>
                        </a:rPr>
                        <a:t>паром</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Распыле</a:t>
                      </a:r>
                    </a:p>
                    <a:p>
                      <a:pPr algn="ctr" fontAlgn="ctr"/>
                      <a:r>
                        <a:rPr lang="ru-RU" sz="1100" b="1" i="0" u="none" strike="noStrike" dirty="0" err="1" smtClean="0">
                          <a:solidFill>
                            <a:srgbClr val="000000"/>
                          </a:solidFill>
                          <a:effectLst/>
                          <a:latin typeface="+mn-lt"/>
                        </a:rPr>
                        <a:t>ние</a:t>
                      </a:r>
                      <a:r>
                        <a:rPr lang="ru-RU" sz="1100" b="1" i="0" u="none" strike="noStrike" dirty="0" smtClean="0">
                          <a:solidFill>
                            <a:srgbClr val="000000"/>
                          </a:solidFill>
                          <a:effectLst/>
                          <a:latin typeface="+mn-lt"/>
                        </a:rPr>
                        <a:t> воды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Вертикаль-</a:t>
                      </a:r>
                    </a:p>
                    <a:p>
                      <a:pPr algn="ctr" fontAlgn="ctr"/>
                      <a:r>
                        <a:rPr lang="ru-RU" sz="1100" b="1" i="0" u="none" strike="noStrike" dirty="0" err="1" smtClean="0">
                          <a:solidFill>
                            <a:srgbClr val="000000"/>
                          </a:solidFill>
                          <a:effectLst/>
                          <a:latin typeface="+mn-lt"/>
                        </a:rPr>
                        <a:t>ное</a:t>
                      </a:r>
                      <a:r>
                        <a:rPr lang="ru-RU" sz="1100" b="1" i="0" u="none" strike="noStrike" dirty="0" smtClean="0">
                          <a:solidFill>
                            <a:srgbClr val="000000"/>
                          </a:solidFill>
                          <a:effectLst/>
                          <a:latin typeface="+mn-lt"/>
                        </a:rPr>
                        <a:t> отпаривание</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Горизонталь-</a:t>
                      </a:r>
                    </a:p>
                    <a:p>
                      <a:pPr algn="ctr" fontAlgn="ctr"/>
                      <a:r>
                        <a:rPr lang="ru-RU" sz="1100" b="1" i="0" u="none" strike="noStrike" dirty="0" err="1" smtClean="0">
                          <a:solidFill>
                            <a:srgbClr val="000000"/>
                          </a:solidFill>
                          <a:effectLst/>
                          <a:latin typeface="+mn-lt"/>
                        </a:rPr>
                        <a:t>ный</a:t>
                      </a:r>
                      <a:r>
                        <a:rPr lang="ru-RU" sz="1100" b="1" i="0" u="none" strike="noStrike" dirty="0" smtClean="0">
                          <a:solidFill>
                            <a:srgbClr val="000000"/>
                          </a:solidFill>
                          <a:effectLst/>
                          <a:latin typeface="+mn-lt"/>
                        </a:rPr>
                        <a:t> паровой удар</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Функция само-</a:t>
                      </a:r>
                    </a:p>
                    <a:p>
                      <a:pPr algn="ctr" fontAlgn="ctr"/>
                      <a:r>
                        <a:rPr lang="ru-RU" sz="1100" b="1" i="0" u="none" strike="noStrike" dirty="0" smtClean="0">
                          <a:solidFill>
                            <a:srgbClr val="000000"/>
                          </a:solidFill>
                          <a:effectLst/>
                          <a:latin typeface="+mn-lt"/>
                        </a:rPr>
                        <a:t>очистки</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Объем </a:t>
                      </a:r>
                      <a:r>
                        <a:rPr lang="ru-RU" sz="1100" b="1" i="0" u="none" strike="noStrike" dirty="0" err="1" smtClean="0">
                          <a:solidFill>
                            <a:srgbClr val="000000"/>
                          </a:solidFill>
                          <a:effectLst/>
                          <a:latin typeface="+mn-lt"/>
                        </a:rPr>
                        <a:t>резер</a:t>
                      </a:r>
                      <a:r>
                        <a:rPr lang="ru-RU" sz="1100" b="1" i="0" u="none" strike="noStrike" dirty="0" smtClean="0">
                          <a:solidFill>
                            <a:srgbClr val="000000"/>
                          </a:solidFill>
                          <a:effectLst/>
                          <a:latin typeface="+mn-lt"/>
                        </a:rPr>
                        <a:t>-</a:t>
                      </a:r>
                    </a:p>
                    <a:p>
                      <a:pPr algn="ctr" fontAlgn="ctr"/>
                      <a:r>
                        <a:rPr lang="ru-RU" sz="1100" b="1" i="0" u="none" strike="noStrike" dirty="0" err="1" smtClean="0">
                          <a:solidFill>
                            <a:srgbClr val="000000"/>
                          </a:solidFill>
                          <a:effectLst/>
                          <a:latin typeface="+mn-lt"/>
                        </a:rPr>
                        <a:t>вуара</a:t>
                      </a:r>
                      <a:r>
                        <a:rPr lang="ru-RU" sz="1100" b="1" i="0" u="none" strike="noStrike" dirty="0" smtClean="0">
                          <a:solidFill>
                            <a:srgbClr val="000000"/>
                          </a:solidFill>
                          <a:effectLst/>
                          <a:latin typeface="+mn-lt"/>
                        </a:rPr>
                        <a:t> для</a:t>
                      </a:r>
                      <a:r>
                        <a:rPr lang="ru-RU" sz="1100" b="1" i="0" u="none" strike="noStrike" baseline="0" dirty="0" smtClean="0">
                          <a:solidFill>
                            <a:srgbClr val="000000"/>
                          </a:solidFill>
                          <a:effectLst/>
                          <a:latin typeface="+mn-lt"/>
                        </a:rPr>
                        <a:t> </a:t>
                      </a:r>
                      <a:r>
                        <a:rPr lang="ru-RU" sz="1100" b="1" i="0" u="none" strike="noStrike" dirty="0" smtClean="0">
                          <a:solidFill>
                            <a:srgbClr val="000000"/>
                          </a:solidFill>
                          <a:effectLst/>
                          <a:latin typeface="+mn-lt"/>
                        </a:rPr>
                        <a:t>воды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Длина кабеля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 нетто/</a:t>
                      </a:r>
                      <a:r>
                        <a:rPr lang="ru-RU" sz="1100" b="1" i="0" u="none" strike="noStrike" dirty="0" err="1" smtClean="0">
                          <a:solidFill>
                            <a:srgbClr val="000000"/>
                          </a:solidFill>
                          <a:effectLst/>
                          <a:latin typeface="+mn-lt"/>
                        </a:rPr>
                        <a:t>бртто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601882">
                <a:tc>
                  <a:txBody>
                    <a:bodyPr/>
                    <a:lstStyle/>
                    <a:p>
                      <a:pPr marL="0" algn="ctr" defTabSz="914400" rtl="0" eaLnBrk="1" fontAlgn="ctr" latinLnBrk="0" hangingPunct="1"/>
                      <a:r>
                        <a:rPr lang="ru-RU" sz="1000" b="1" i="1" u="none" strike="noStrike" kern="1200" smtClean="0">
                          <a:solidFill>
                            <a:srgbClr val="000000"/>
                          </a:solidFill>
                          <a:effectLst/>
                          <a:latin typeface="+mn-lt"/>
                          <a:ea typeface="+mn-ea"/>
                          <a:cs typeface="+mn-cs"/>
                        </a:rPr>
                        <a:t> 91557</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u="none" strike="noStrike" dirty="0" smtClean="0">
                          <a:solidFill>
                            <a:schemeClr val="tx1"/>
                          </a:solidFill>
                          <a:effectLst/>
                          <a:latin typeface="+mn-lt"/>
                        </a:rPr>
                        <a:t>EI</a:t>
                      </a:r>
                      <a:r>
                        <a:rPr lang="ru-RU" sz="1000" b="1" i="1" u="none" strike="noStrike" dirty="0" smtClean="0">
                          <a:solidFill>
                            <a:schemeClr val="tx1"/>
                          </a:solidFill>
                          <a:effectLst/>
                          <a:latin typeface="+mn-lt"/>
                        </a:rPr>
                        <a:t>8892</a:t>
                      </a:r>
                      <a:r>
                        <a:rPr lang="en-US" sz="1000" b="1" i="1" u="none" strike="noStrike" dirty="0" smtClean="0">
                          <a:solidFill>
                            <a:schemeClr val="tx1"/>
                          </a:solidFill>
                          <a:effectLst/>
                          <a:latin typeface="+mn-lt"/>
                        </a:rPr>
                        <a:t>C</a:t>
                      </a:r>
                      <a:endParaRPr lang="en-US" sz="1000" b="1" i="1" u="none" strike="noStrike" dirty="0">
                        <a:solidFill>
                          <a:schemeClr val="tx1"/>
                        </a:solidFill>
                        <a:effectLst/>
                        <a:latin typeface="+mn-lt"/>
                      </a:endParaRPr>
                    </a:p>
                  </a:txBody>
                  <a:tcPr marL="9525" marR="9525" marT="9525" marB="0" anchor="ctr"/>
                </a:tc>
                <a:tc>
                  <a:txBody>
                    <a:bodyPr/>
                    <a:lstStyle/>
                    <a:p>
                      <a:pPr algn="ctr" fontAlgn="ctr"/>
                      <a:r>
                        <a:rPr lang="uk-UA" sz="1000" b="1" i="1" u="none" strike="noStrike" dirty="0" smtClean="0">
                          <a:solidFill>
                            <a:srgbClr val="000000"/>
                          </a:solidFill>
                          <a:effectLst/>
                          <a:latin typeface="+mn-lt"/>
                        </a:rPr>
                        <a:t>2500</a:t>
                      </a:r>
                      <a:r>
                        <a:rPr lang="ru-RU" sz="1000" b="1" i="1" u="none" strike="noStrike" dirty="0" smtClean="0">
                          <a:solidFill>
                            <a:srgbClr val="000000"/>
                          </a:solidFill>
                          <a:effectLst/>
                          <a:latin typeface="+mn-lt"/>
                        </a:rPr>
                        <a:t>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 220 - 240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 / 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uk-UA" sz="1000" b="1" i="1" u="none" strike="noStrike" dirty="0" err="1" smtClean="0">
                          <a:solidFill>
                            <a:srgbClr val="000000"/>
                          </a:solidFill>
                          <a:effectLst/>
                          <a:latin typeface="Arial"/>
                        </a:rPr>
                        <a:t>керамика</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uk-UA"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uk-UA"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uk-UA"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uk-UA"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uk-UA"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uk-UA"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uk-UA"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uk-UA" sz="1000" b="1" i="1" u="none" strike="noStrike" dirty="0" smtClean="0">
                          <a:solidFill>
                            <a:srgbClr val="000000"/>
                          </a:solidFill>
                          <a:effectLst/>
                          <a:latin typeface="Arial"/>
                        </a:rPr>
                        <a:t>380 мл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1,8 </a:t>
                      </a:r>
                      <a:r>
                        <a:rPr lang="uk-UA" sz="1000" b="1" i="1" u="none" strike="noStrike" dirty="0" smtClean="0">
                          <a:solidFill>
                            <a:srgbClr val="000000"/>
                          </a:solidFill>
                          <a:effectLst/>
                          <a:latin typeface="Arial"/>
                        </a:rPr>
                        <a:t>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uk-UA" sz="1000" b="1" i="1" u="none" strike="noStrike" dirty="0" smtClean="0">
                          <a:solidFill>
                            <a:srgbClr val="000000"/>
                          </a:solidFill>
                          <a:effectLst/>
                          <a:latin typeface="Arial"/>
                        </a:rPr>
                        <a:t>1,19/1,26кг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bl>
          </a:graphicData>
        </a:graphic>
      </p:graphicFrame>
      <p:sp>
        <p:nvSpPr>
          <p:cNvPr id="16" name="TextBox 15"/>
          <p:cNvSpPr txBox="1"/>
          <p:nvPr/>
        </p:nvSpPr>
        <p:spPr>
          <a:xfrm>
            <a:off x="4502172" y="1453084"/>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31" name="Прямоугольник 30"/>
          <p:cNvSpPr/>
          <p:nvPr/>
        </p:nvSpPr>
        <p:spPr>
          <a:xfrm>
            <a:off x="736319" y="4959768"/>
            <a:ext cx="3779414" cy="369332"/>
          </a:xfrm>
          <a:prstGeom prst="rect">
            <a:avLst/>
          </a:prstGeom>
        </p:spPr>
        <p:txBody>
          <a:bodyPr wrap="square">
            <a:spAutoFit/>
          </a:bodyPr>
          <a:lstStyle/>
          <a:p>
            <a:r>
              <a:rPr lang="ru-RU" dirty="0">
                <a:solidFill>
                  <a:srgbClr val="006666"/>
                </a:solidFill>
                <a:latin typeface="EpsilonCTT" pitchFamily="2" charset="0"/>
              </a:rPr>
              <a:t>УДОБНО И КОМФОРТНО!</a:t>
            </a:r>
          </a:p>
        </p:txBody>
      </p:sp>
      <p:sp>
        <p:nvSpPr>
          <p:cNvPr id="5" name="Прямоугольник 4"/>
          <p:cNvSpPr/>
          <p:nvPr/>
        </p:nvSpPr>
        <p:spPr>
          <a:xfrm>
            <a:off x="4502172" y="3834654"/>
            <a:ext cx="3433953" cy="707886"/>
          </a:xfrm>
          <a:prstGeom prst="rect">
            <a:avLst/>
          </a:prstGeom>
        </p:spPr>
        <p:txBody>
          <a:bodyPr wrap="none">
            <a:spAutoFit/>
          </a:bodyPr>
          <a:lstStyle/>
          <a:p>
            <a:r>
              <a:rPr lang="ru-RU" sz="1200" b="1" dirty="0">
                <a:solidFill>
                  <a:srgbClr val="FF0000"/>
                </a:solidFill>
                <a:latin typeface="Arial Black" pitchFamily="34" charset="0"/>
              </a:rPr>
              <a:t>ДОПОЛНИТЕЛЬНЫЕ</a:t>
            </a:r>
            <a:r>
              <a:rPr lang="ru-RU" b="1" dirty="0">
                <a:solidFill>
                  <a:srgbClr val="FF0000"/>
                </a:solidFill>
                <a:latin typeface="Arial Black" pitchFamily="34" charset="0"/>
              </a:rPr>
              <a:t> </a:t>
            </a:r>
            <a:r>
              <a:rPr lang="ru-RU" sz="1200" b="1" dirty="0" smtClean="0">
                <a:solidFill>
                  <a:srgbClr val="FF0000"/>
                </a:solidFill>
                <a:latin typeface="Arial Black" pitchFamily="34" charset="0"/>
              </a:rPr>
              <a:t>ВОЗМОЖНОСТИ</a:t>
            </a:r>
          </a:p>
          <a:p>
            <a:r>
              <a:rPr lang="ru-RU" sz="1100" b="1" i="1" dirty="0">
                <a:solidFill>
                  <a:srgbClr val="4D4B4B"/>
                </a:solidFill>
              </a:rPr>
              <a:t>► </a:t>
            </a:r>
            <a:r>
              <a:rPr lang="ru-RU" sz="1100" b="1" i="1" dirty="0">
                <a:solidFill>
                  <a:srgbClr val="4D4B4B"/>
                </a:solidFill>
              </a:rPr>
              <a:t>► </a:t>
            </a:r>
            <a:r>
              <a:rPr lang="uk-UA" sz="1100" b="1" i="1" dirty="0" err="1">
                <a:solidFill>
                  <a:srgbClr val="4D4B4B"/>
                </a:solidFill>
              </a:rPr>
              <a:t>Антикапля</a:t>
            </a:r>
            <a:endParaRPr lang="uk-UA" sz="1100" b="1" i="1" dirty="0">
              <a:solidFill>
                <a:srgbClr val="4D4B4B"/>
              </a:solidFill>
            </a:endParaRPr>
          </a:p>
          <a:p>
            <a:r>
              <a:rPr lang="ru-RU" sz="1100" b="1" i="1" dirty="0">
                <a:solidFill>
                  <a:srgbClr val="4D4B4B"/>
                </a:solidFill>
              </a:rPr>
              <a:t>► ► </a:t>
            </a:r>
            <a:r>
              <a:rPr lang="uk-UA" sz="1100" b="1" i="1" dirty="0" err="1">
                <a:solidFill>
                  <a:srgbClr val="4D4B4B"/>
                </a:solidFill>
              </a:rPr>
              <a:t>Автоотключение</a:t>
            </a:r>
            <a:endParaRPr lang="ru-RU" sz="1100" b="1" i="1" dirty="0">
              <a:solidFill>
                <a:srgbClr val="4D4B4B"/>
              </a:solidFill>
            </a:endParaRPr>
          </a:p>
        </p:txBody>
      </p:sp>
      <p:pic>
        <p:nvPicPr>
          <p:cNvPr id="7" name="Рисунок 6"/>
          <p:cNvPicPr>
            <a:picLocks noChangeAspect="1"/>
          </p:cNvPicPr>
          <p:nvPr/>
        </p:nvPicPr>
        <p:blipFill rotWithShape="1">
          <a:blip r:embed="rId3" cstate="screen">
            <a:extLst>
              <a:ext uri="{28A0092B-C50C-407E-A947-70E740481C1C}">
                <a14:useLocalDpi xmlns:a14="http://schemas.microsoft.com/office/drawing/2010/main" val="0"/>
              </a:ext>
            </a:extLst>
          </a:blip>
          <a:srcRect t="6802" r="55603" b="78837"/>
          <a:stretch/>
        </p:blipFill>
        <p:spPr>
          <a:xfrm>
            <a:off x="7450322" y="4518305"/>
            <a:ext cx="2942952" cy="1395663"/>
          </a:xfrm>
          <a:prstGeom prst="rect">
            <a:avLst/>
          </a:prstGeom>
        </p:spPr>
      </p:pic>
      <p:pic>
        <p:nvPicPr>
          <p:cNvPr id="12" name="Рисунок 11"/>
          <p:cNvPicPr>
            <a:picLocks noChangeAspect="1"/>
          </p:cNvPicPr>
          <p:nvPr/>
        </p:nvPicPr>
        <p:blipFill rotWithShape="1">
          <a:blip r:embed="rId4" cstate="screen">
            <a:extLst>
              <a:ext uri="{28A0092B-C50C-407E-A947-70E740481C1C}">
                <a14:useLocalDpi xmlns:a14="http://schemas.microsoft.com/office/drawing/2010/main" val="0"/>
              </a:ext>
            </a:extLst>
          </a:blip>
          <a:srcRect l="45321" t="1890" r="30484" b="81104"/>
          <a:stretch/>
        </p:blipFill>
        <p:spPr>
          <a:xfrm>
            <a:off x="3971251" y="4514217"/>
            <a:ext cx="1329925" cy="1370534"/>
          </a:xfrm>
          <a:prstGeom prst="rect">
            <a:avLst/>
          </a:prstGeom>
        </p:spPr>
      </p:pic>
      <p:pic>
        <p:nvPicPr>
          <p:cNvPr id="19" name="Рисунок 18"/>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 y="1045052"/>
            <a:ext cx="4600575" cy="3751064"/>
          </a:xfrm>
          <a:prstGeom prst="rect">
            <a:avLst/>
          </a:prstGeom>
        </p:spPr>
      </p:pic>
      <p:pic>
        <p:nvPicPr>
          <p:cNvPr id="23" name="Рисунок 2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6632" y="1334830"/>
            <a:ext cx="1434405" cy="994938"/>
          </a:xfrm>
          <a:prstGeom prst="rect">
            <a:avLst/>
          </a:prstGeom>
        </p:spPr>
      </p:pic>
      <p:pic>
        <p:nvPicPr>
          <p:cNvPr id="20" name="Рисунок 19"/>
          <p:cNvPicPr>
            <a:picLocks noChangeAspect="1"/>
          </p:cNvPicPr>
          <p:nvPr/>
        </p:nvPicPr>
        <p:blipFill rotWithShape="1">
          <a:blip r:embed="rId7" cstate="screen">
            <a:extLst>
              <a:ext uri="{28A0092B-C50C-407E-A947-70E740481C1C}">
                <a14:useLocalDpi xmlns:a14="http://schemas.microsoft.com/office/drawing/2010/main" val="0"/>
              </a:ext>
            </a:extLst>
          </a:blip>
          <a:srcRect l="1733" t="52152" r="58373" b="40541"/>
          <a:stretch/>
        </p:blipFill>
        <p:spPr>
          <a:xfrm>
            <a:off x="5291120" y="5077046"/>
            <a:ext cx="2057400" cy="552450"/>
          </a:xfrm>
          <a:prstGeom prst="rect">
            <a:avLst/>
          </a:prstGeom>
        </p:spPr>
      </p:pic>
      <p:pic>
        <p:nvPicPr>
          <p:cNvPr id="26"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439529" y="3958734"/>
            <a:ext cx="93345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Прямоугольник 20"/>
          <p:cNvSpPr/>
          <p:nvPr/>
        </p:nvSpPr>
        <p:spPr>
          <a:xfrm>
            <a:off x="4451965" y="1615107"/>
            <a:ext cx="6051822" cy="2631490"/>
          </a:xfrm>
          <a:prstGeom prst="rect">
            <a:avLst/>
          </a:prstGeom>
        </p:spPr>
        <p:txBody>
          <a:bodyPr wrap="square">
            <a:spAutoFit/>
          </a:bodyPr>
          <a:lstStyle/>
          <a:p>
            <a:r>
              <a:rPr lang="uk-UA" sz="1400" b="1" i="1" dirty="0">
                <a:solidFill>
                  <a:srgbClr val="4D4B4B"/>
                </a:solidFill>
              </a:rPr>
              <a:t>      </a:t>
            </a:r>
            <a:r>
              <a:rPr lang="uk-UA" sz="1100" b="1" i="1" dirty="0">
                <a:solidFill>
                  <a:srgbClr val="4D4B4B"/>
                </a:solidFill>
              </a:rPr>
              <a:t>У</a:t>
            </a:r>
            <a:r>
              <a:rPr lang="ru-RU" sz="1100" b="1" i="1" dirty="0" err="1">
                <a:solidFill>
                  <a:srgbClr val="4D4B4B"/>
                </a:solidFill>
              </a:rPr>
              <a:t>тюг</a:t>
            </a:r>
            <a:r>
              <a:rPr lang="ru-RU" sz="1100" b="1" i="1" dirty="0">
                <a:solidFill>
                  <a:srgbClr val="4D4B4B"/>
                </a:solidFill>
              </a:rPr>
              <a:t> </a:t>
            </a:r>
            <a:r>
              <a:rPr lang="ru-RU" sz="1200" b="1" i="1" dirty="0"/>
              <a:t> </a:t>
            </a:r>
            <a:r>
              <a:rPr lang="en-US" sz="1200" b="1" i="1" spc="50" dirty="0">
                <a:ln w="11430"/>
                <a:solidFill>
                  <a:srgbClr val="930D2D"/>
                </a:solidFill>
                <a:effectLst>
                  <a:outerShdw blurRad="38100" dist="38100" dir="2700000" algn="tl">
                    <a:srgbClr val="000000">
                      <a:alpha val="43137"/>
                    </a:srgbClr>
                  </a:outerShdw>
                </a:effectLst>
              </a:rPr>
              <a:t>GRUNHELM EI</a:t>
            </a:r>
            <a:r>
              <a:rPr lang="ru-RU" sz="1200" b="1" i="1" spc="50" dirty="0">
                <a:ln w="11430"/>
                <a:solidFill>
                  <a:srgbClr val="930D2D"/>
                </a:solidFill>
                <a:effectLst>
                  <a:outerShdw blurRad="38100" dist="38100" dir="2700000" algn="tl">
                    <a:srgbClr val="000000">
                      <a:alpha val="43137"/>
                    </a:srgbClr>
                  </a:outerShdw>
                </a:effectLst>
              </a:rPr>
              <a:t>8892</a:t>
            </a:r>
            <a:r>
              <a:rPr lang="en-US" sz="1200" b="1" i="1" spc="50" dirty="0">
                <a:ln w="11430"/>
                <a:solidFill>
                  <a:srgbClr val="930D2D"/>
                </a:solidFill>
                <a:effectLst>
                  <a:outerShdw blurRad="38100" dist="38100" dir="2700000" algn="tl">
                    <a:srgbClr val="000000">
                      <a:alpha val="43137"/>
                    </a:srgbClr>
                  </a:outerShdw>
                </a:effectLst>
              </a:rPr>
              <a:t>C </a:t>
            </a:r>
            <a:r>
              <a:rPr lang="ru-RU" sz="1100" b="1" i="1" dirty="0">
                <a:solidFill>
                  <a:srgbClr val="4D4B4B"/>
                </a:solidFill>
              </a:rPr>
              <a:t>оснащен высококачественной керамической подошвой, которая обеспечивает легкую и комфортную глажку. В этой модели реализована функция «</a:t>
            </a:r>
            <a:r>
              <a:rPr lang="ru-RU" sz="1100" b="1" i="1" dirty="0" err="1">
                <a:solidFill>
                  <a:srgbClr val="4D4B4B"/>
                </a:solidFill>
              </a:rPr>
              <a:t>Антикапля</a:t>
            </a:r>
            <a:r>
              <a:rPr lang="ru-RU" sz="1100" b="1" i="1" dirty="0">
                <a:solidFill>
                  <a:srgbClr val="4D4B4B"/>
                </a:solidFill>
              </a:rPr>
              <a:t>» и система </a:t>
            </a:r>
            <a:r>
              <a:rPr lang="ru-RU" sz="1100" b="1" i="1" dirty="0" err="1">
                <a:solidFill>
                  <a:srgbClr val="4D4B4B"/>
                </a:solidFill>
              </a:rPr>
              <a:t>самоочистки</a:t>
            </a:r>
            <a:r>
              <a:rPr lang="ru-RU" sz="1100" b="1" i="1" dirty="0">
                <a:solidFill>
                  <a:srgbClr val="4D4B4B"/>
                </a:solidFill>
              </a:rPr>
              <a:t>. Для более качественного обращения с бельем и одеждой, </a:t>
            </a:r>
            <a:r>
              <a:rPr lang="en-US" sz="1100" b="1" i="1" dirty="0">
                <a:solidFill>
                  <a:srgbClr val="4D4B4B"/>
                </a:solidFill>
              </a:rPr>
              <a:t> GRUNHELM EI</a:t>
            </a:r>
            <a:r>
              <a:rPr lang="ru-RU" sz="1100" b="1" i="1" dirty="0">
                <a:solidFill>
                  <a:srgbClr val="4D4B4B"/>
                </a:solidFill>
              </a:rPr>
              <a:t>8892</a:t>
            </a:r>
            <a:r>
              <a:rPr lang="en-US" sz="1100" b="1" i="1" dirty="0">
                <a:solidFill>
                  <a:srgbClr val="4D4B4B"/>
                </a:solidFill>
              </a:rPr>
              <a:t>C </a:t>
            </a:r>
            <a:r>
              <a:rPr lang="ru-RU" sz="1100" b="1" i="1" dirty="0">
                <a:solidFill>
                  <a:srgbClr val="4D4B4B"/>
                </a:solidFill>
              </a:rPr>
              <a:t> может осуществлять постоянную подачу пара, паровой удар, вертикальное отпаривание или разбрызгивать воду. Для работы с разными типами ткани.</a:t>
            </a:r>
          </a:p>
          <a:p>
            <a:r>
              <a:rPr lang="ru-RU" sz="1100" b="1" i="1" dirty="0">
                <a:solidFill>
                  <a:srgbClr val="4D4B4B"/>
                </a:solidFill>
              </a:rPr>
              <a:t>       Во время нагрева утюга до заданной температуры функция «</a:t>
            </a:r>
            <a:r>
              <a:rPr lang="ru-RU" sz="1100" b="1" i="1" dirty="0" err="1">
                <a:solidFill>
                  <a:srgbClr val="4D4B4B"/>
                </a:solidFill>
              </a:rPr>
              <a:t>Антикапля</a:t>
            </a:r>
            <a:r>
              <a:rPr lang="ru-RU" sz="1100" b="1" i="1" dirty="0">
                <a:solidFill>
                  <a:srgbClr val="4D4B4B"/>
                </a:solidFill>
              </a:rPr>
              <a:t>» предотвращает протекание воды через отверстия для выхода пара в подошве утюга.</a:t>
            </a:r>
          </a:p>
          <a:p>
            <a:r>
              <a:rPr lang="ru-RU" sz="1400" b="1" i="1" dirty="0">
                <a:solidFill>
                  <a:srgbClr val="4D4B4B"/>
                </a:solidFill>
              </a:rPr>
              <a:t>       </a:t>
            </a:r>
            <a:r>
              <a:rPr lang="ru-RU" sz="1100" b="1" i="1" dirty="0">
                <a:solidFill>
                  <a:srgbClr val="4D4B4B"/>
                </a:solidFill>
              </a:rPr>
              <a:t>Регулярная очистка утюга от накипи позволяет сохранить более длительную подачу пара и повышает эффективность глажения. В этом помогает система </a:t>
            </a:r>
            <a:r>
              <a:rPr lang="ru-RU" sz="1100" b="1" i="1" dirty="0" err="1">
                <a:solidFill>
                  <a:srgbClr val="4D4B4B"/>
                </a:solidFill>
              </a:rPr>
              <a:t>самоочистки</a:t>
            </a:r>
            <a:r>
              <a:rPr lang="ru-RU" sz="1100" b="1" i="1" dirty="0">
                <a:solidFill>
                  <a:srgbClr val="4D4B4B"/>
                </a:solidFill>
              </a:rPr>
              <a:t>, которая предназначена с помощью мощной струи пара вытолкнуть из утюга весь накопившийся в нем ссор и накипь.</a:t>
            </a:r>
          </a:p>
          <a:p>
            <a:r>
              <a:rPr lang="ru-RU" sz="1200" dirty="0"/>
              <a:t/>
            </a:r>
            <a:br>
              <a:rPr lang="ru-RU" sz="1200" dirty="0"/>
            </a:br>
            <a:endParaRPr lang="ru-RU" sz="1200" b="1" i="1" dirty="0"/>
          </a:p>
        </p:txBody>
      </p:sp>
      <p:sp>
        <p:nvSpPr>
          <p:cNvPr id="2" name="Заголовок 1"/>
          <p:cNvSpPr>
            <a:spLocks noGrp="1"/>
          </p:cNvSpPr>
          <p:nvPr>
            <p:ph type="title"/>
          </p:nvPr>
        </p:nvSpPr>
        <p:spPr>
          <a:xfrm>
            <a:off x="688020" y="692221"/>
            <a:ext cx="4319654" cy="656090"/>
          </a:xfrm>
          <a:effectLst/>
        </p:spPr>
        <p:txBody>
          <a:bodyPr>
            <a:normAutofit/>
          </a:bodyPr>
          <a:lstStyle/>
          <a:p>
            <a:pPr>
              <a:lnSpc>
                <a:spcPct val="100000"/>
              </a:lnSpc>
            </a:pPr>
            <a:r>
              <a:rPr lang="ru-RU" sz="2400" b="1" spc="50" dirty="0" smtClean="0">
                <a:ln w="11430"/>
                <a:solidFill>
                  <a:srgbClr val="930D2D"/>
                </a:solidFill>
                <a:effectLst>
                  <a:outerShdw blurRad="38100" dist="38100" dir="2700000" algn="tl">
                    <a:srgbClr val="000000">
                      <a:alpha val="43137"/>
                    </a:srgbClr>
                  </a:outerShdw>
                </a:effectLst>
              </a:rPr>
              <a:t>ПАРОВОЙ УТЮГ</a:t>
            </a:r>
            <a:r>
              <a:rPr lang="en-US" sz="2400" b="1" spc="50" dirty="0" smtClean="0">
                <a:ln w="11430"/>
                <a:solidFill>
                  <a:srgbClr val="930D2D"/>
                </a:solidFill>
                <a:effectLst>
                  <a:outerShdw blurRad="38100" dist="38100" dir="2700000" algn="tl">
                    <a:srgbClr val="000000">
                      <a:alpha val="43137"/>
                    </a:srgbClr>
                  </a:outerShdw>
                </a:effectLst>
              </a:rPr>
              <a:t> EI</a:t>
            </a:r>
            <a:r>
              <a:rPr lang="ru-RU" sz="2400" b="1" spc="50" dirty="0" smtClean="0">
                <a:ln w="11430"/>
                <a:solidFill>
                  <a:srgbClr val="930D2D"/>
                </a:solidFill>
                <a:effectLst>
                  <a:outerShdw blurRad="38100" dist="38100" dir="2700000" algn="tl">
                    <a:srgbClr val="000000">
                      <a:alpha val="43137"/>
                    </a:srgbClr>
                  </a:outerShdw>
                </a:effectLst>
              </a:rPr>
              <a:t>8892</a:t>
            </a:r>
            <a:r>
              <a:rPr lang="en-US" sz="2400" b="1" spc="50" dirty="0" smtClean="0">
                <a:ln w="11430"/>
                <a:solidFill>
                  <a:srgbClr val="930D2D"/>
                </a:solidFill>
                <a:effectLst>
                  <a:outerShdw blurRad="38100" dist="38100" dir="2700000" algn="tl">
                    <a:srgbClr val="000000">
                      <a:alpha val="43137"/>
                    </a:srgbClr>
                  </a:outerShdw>
                </a:effectLst>
              </a:rPr>
              <a:t>C</a:t>
            </a:r>
            <a:endParaRPr lang="uk-UA" sz="2400" b="1" spc="50" dirty="0">
              <a:ln w="11430"/>
              <a:solidFill>
                <a:srgbClr val="930D2D"/>
              </a:solidFill>
              <a:effectLst>
                <a:outerShdw blurRad="38100" dist="38100" dir="2700000" algn="tl">
                  <a:srgbClr val="000000">
                    <a:alpha val="43137"/>
                  </a:srgbClr>
                </a:outerShdw>
              </a:effectLst>
            </a:endParaRPr>
          </a:p>
        </p:txBody>
      </p:sp>
      <p:pic>
        <p:nvPicPr>
          <p:cNvPr id="29"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9866434" y="1020266"/>
            <a:ext cx="93345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846867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274" y="0"/>
            <a:ext cx="10685126" cy="7560000"/>
          </a:xfrm>
          <a:prstGeom prst="rect">
            <a:avLst/>
          </a:prstGeom>
        </p:spPr>
      </p:pic>
      <p:sp>
        <p:nvSpPr>
          <p:cNvPr id="2" name="Заголовок 1"/>
          <p:cNvSpPr>
            <a:spLocks noGrp="1"/>
          </p:cNvSpPr>
          <p:nvPr>
            <p:ph type="title"/>
          </p:nvPr>
        </p:nvSpPr>
        <p:spPr>
          <a:xfrm>
            <a:off x="873239" y="763448"/>
            <a:ext cx="4319654" cy="656090"/>
          </a:xfrm>
          <a:effectLst/>
        </p:spPr>
        <p:txBody>
          <a:bodyPr>
            <a:normAutofit/>
          </a:bodyPr>
          <a:lstStyle/>
          <a:p>
            <a:pPr>
              <a:lnSpc>
                <a:spcPct val="100000"/>
              </a:lnSpc>
            </a:pPr>
            <a:r>
              <a:rPr lang="ru-RU" sz="2400" b="1" spc="50" dirty="0" smtClean="0">
                <a:ln w="11430"/>
                <a:solidFill>
                  <a:srgbClr val="930D2D"/>
                </a:solidFill>
                <a:effectLst>
                  <a:outerShdw blurRad="38100" dist="38100" dir="2700000" algn="tl">
                    <a:srgbClr val="000000">
                      <a:alpha val="43137"/>
                    </a:srgbClr>
                  </a:outerShdw>
                </a:effectLst>
              </a:rPr>
              <a:t>ПАРОВОЙ УТЮГ</a:t>
            </a:r>
            <a:r>
              <a:rPr lang="en-US" sz="2400" b="1" spc="50" dirty="0" smtClean="0">
                <a:ln w="11430"/>
                <a:solidFill>
                  <a:srgbClr val="930D2D"/>
                </a:solidFill>
                <a:effectLst>
                  <a:outerShdw blurRad="38100" dist="38100" dir="2700000" algn="tl">
                    <a:srgbClr val="000000">
                      <a:alpha val="43137"/>
                    </a:srgbClr>
                  </a:outerShdw>
                </a:effectLst>
              </a:rPr>
              <a:t> EI95</a:t>
            </a:r>
            <a:r>
              <a:rPr lang="ru-RU" sz="2400" b="1" spc="50" dirty="0" smtClean="0">
                <a:ln w="11430"/>
                <a:solidFill>
                  <a:srgbClr val="930D2D"/>
                </a:solidFill>
                <a:effectLst>
                  <a:outerShdw blurRad="38100" dist="38100" dir="2700000" algn="tl">
                    <a:srgbClr val="000000">
                      <a:alpha val="43137"/>
                    </a:srgbClr>
                  </a:outerShdw>
                </a:effectLst>
              </a:rPr>
              <a:t>07</a:t>
            </a:r>
            <a:r>
              <a:rPr lang="en-US" sz="2400" b="1" spc="50" dirty="0" smtClean="0">
                <a:ln w="11430"/>
                <a:solidFill>
                  <a:srgbClr val="930D2D"/>
                </a:solidFill>
                <a:effectLst>
                  <a:outerShdw blurRad="38100" dist="38100" dir="2700000" algn="tl">
                    <a:srgbClr val="000000">
                      <a:alpha val="43137"/>
                    </a:srgbClr>
                  </a:outerShdw>
                </a:effectLst>
              </a:rPr>
              <a:t>C</a:t>
            </a:r>
            <a:r>
              <a:rPr lang="ru-RU" sz="2400" b="1" spc="50" dirty="0" smtClean="0">
                <a:ln w="11430"/>
                <a:solidFill>
                  <a:srgbClr val="930D2D"/>
                </a:solidFill>
                <a:effectLst>
                  <a:outerShdw blurRad="38100" dist="38100" dir="2700000" algn="tl">
                    <a:srgbClr val="000000">
                      <a:alpha val="43137"/>
                    </a:srgbClr>
                  </a:outerShdw>
                </a:effectLst>
              </a:rPr>
              <a:t>С</a:t>
            </a:r>
            <a:endParaRPr lang="uk-UA" sz="24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276392" y="5319721"/>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2292534233"/>
              </p:ext>
            </p:extLst>
          </p:nvPr>
        </p:nvGraphicFramePr>
        <p:xfrm>
          <a:off x="256848" y="5924026"/>
          <a:ext cx="10265789" cy="1449231"/>
        </p:xfrm>
        <a:graphic>
          <a:graphicData uri="http://schemas.openxmlformats.org/drawingml/2006/table">
            <a:tbl>
              <a:tblPr>
                <a:tableStyleId>{616DA210-FB5B-4158-B5E0-FEB733F419BA}</a:tableStyleId>
              </a:tblPr>
              <a:tblGrid>
                <a:gridCol w="484769">
                  <a:extLst>
                    <a:ext uri="{9D8B030D-6E8A-4147-A177-3AD203B41FA5}">
                      <a16:colId xmlns:a16="http://schemas.microsoft.com/office/drawing/2014/main" val="20000"/>
                    </a:ext>
                  </a:extLst>
                </a:gridCol>
                <a:gridCol w="575176">
                  <a:extLst>
                    <a:ext uri="{9D8B030D-6E8A-4147-A177-3AD203B41FA5}">
                      <a16:colId xmlns:a16="http://schemas.microsoft.com/office/drawing/2014/main" val="20001"/>
                    </a:ext>
                  </a:extLst>
                </a:gridCol>
                <a:gridCol w="706309">
                  <a:extLst>
                    <a:ext uri="{9D8B030D-6E8A-4147-A177-3AD203B41FA5}">
                      <a16:colId xmlns:a16="http://schemas.microsoft.com/office/drawing/2014/main" val="20002"/>
                    </a:ext>
                  </a:extLst>
                </a:gridCol>
                <a:gridCol w="842138">
                  <a:extLst>
                    <a:ext uri="{9D8B030D-6E8A-4147-A177-3AD203B41FA5}">
                      <a16:colId xmlns:a16="http://schemas.microsoft.com/office/drawing/2014/main" val="20003"/>
                    </a:ext>
                  </a:extLst>
                </a:gridCol>
                <a:gridCol w="714711">
                  <a:extLst>
                    <a:ext uri="{9D8B030D-6E8A-4147-A177-3AD203B41FA5}">
                      <a16:colId xmlns:a16="http://schemas.microsoft.com/office/drawing/2014/main" val="20004"/>
                    </a:ext>
                  </a:extLst>
                </a:gridCol>
                <a:gridCol w="639624">
                  <a:extLst>
                    <a:ext uri="{9D8B030D-6E8A-4147-A177-3AD203B41FA5}">
                      <a16:colId xmlns:a16="http://schemas.microsoft.com/office/drawing/2014/main" val="20005"/>
                    </a:ext>
                  </a:extLst>
                </a:gridCol>
                <a:gridCol w="628765">
                  <a:extLst>
                    <a:ext uri="{9D8B030D-6E8A-4147-A177-3AD203B41FA5}">
                      <a16:colId xmlns:a16="http://schemas.microsoft.com/office/drawing/2014/main" val="20006"/>
                    </a:ext>
                  </a:extLst>
                </a:gridCol>
                <a:gridCol w="475400">
                  <a:extLst>
                    <a:ext uri="{9D8B030D-6E8A-4147-A177-3AD203B41FA5}">
                      <a16:colId xmlns:a16="http://schemas.microsoft.com/office/drawing/2014/main" val="20007"/>
                    </a:ext>
                  </a:extLst>
                </a:gridCol>
                <a:gridCol w="475400">
                  <a:extLst>
                    <a:ext uri="{9D8B030D-6E8A-4147-A177-3AD203B41FA5}">
                      <a16:colId xmlns:a16="http://schemas.microsoft.com/office/drawing/2014/main" val="20008"/>
                    </a:ext>
                  </a:extLst>
                </a:gridCol>
                <a:gridCol w="597647">
                  <a:extLst>
                    <a:ext uri="{9D8B030D-6E8A-4147-A177-3AD203B41FA5}">
                      <a16:colId xmlns:a16="http://schemas.microsoft.com/office/drawing/2014/main" val="20009"/>
                    </a:ext>
                  </a:extLst>
                </a:gridCol>
                <a:gridCol w="841006">
                  <a:extLst>
                    <a:ext uri="{9D8B030D-6E8A-4147-A177-3AD203B41FA5}">
                      <a16:colId xmlns:a16="http://schemas.microsoft.com/office/drawing/2014/main" val="20010"/>
                    </a:ext>
                  </a:extLst>
                </a:gridCol>
                <a:gridCol w="898062">
                  <a:extLst>
                    <a:ext uri="{9D8B030D-6E8A-4147-A177-3AD203B41FA5}">
                      <a16:colId xmlns:a16="http://schemas.microsoft.com/office/drawing/2014/main" val="20011"/>
                    </a:ext>
                  </a:extLst>
                </a:gridCol>
                <a:gridCol w="693820">
                  <a:extLst>
                    <a:ext uri="{9D8B030D-6E8A-4147-A177-3AD203B41FA5}">
                      <a16:colId xmlns:a16="http://schemas.microsoft.com/office/drawing/2014/main" val="20012"/>
                    </a:ext>
                  </a:extLst>
                </a:gridCol>
                <a:gridCol w="619125">
                  <a:extLst>
                    <a:ext uri="{9D8B030D-6E8A-4147-A177-3AD203B41FA5}">
                      <a16:colId xmlns:a16="http://schemas.microsoft.com/office/drawing/2014/main" val="20013"/>
                    </a:ext>
                  </a:extLst>
                </a:gridCol>
                <a:gridCol w="497433">
                  <a:extLst>
                    <a:ext uri="{9D8B030D-6E8A-4147-A177-3AD203B41FA5}">
                      <a16:colId xmlns:a16="http://schemas.microsoft.com/office/drawing/2014/main" val="20014"/>
                    </a:ext>
                  </a:extLst>
                </a:gridCol>
                <a:gridCol w="576404">
                  <a:extLst>
                    <a:ext uri="{9D8B030D-6E8A-4147-A177-3AD203B41FA5}">
                      <a16:colId xmlns:a16="http://schemas.microsoft.com/office/drawing/2014/main" val="20015"/>
                    </a:ext>
                  </a:extLst>
                </a:gridCol>
              </a:tblGrid>
              <a:tr h="48130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chemeClr val="tx1"/>
                          </a:solidFill>
                          <a:effectLst/>
                          <a:latin typeface="+mn-l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Тип подошвы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Регулятор </a:t>
                      </a:r>
                      <a:r>
                        <a:rPr lang="ru-RU" sz="1100" b="1" i="0" u="none" strike="noStrike" dirty="0" err="1" smtClean="0">
                          <a:solidFill>
                            <a:srgbClr val="000000"/>
                          </a:solidFill>
                          <a:effectLst/>
                          <a:latin typeface="+mn-lt"/>
                        </a:rPr>
                        <a:t>температу-ры</a:t>
                      </a:r>
                      <a:endParaRPr lang="ru-RU" sz="1100" b="1" i="0" u="none" strike="noStrike" dirty="0" smtClean="0">
                        <a:solidFill>
                          <a:srgbClr val="000000"/>
                        </a:solidFill>
                        <a:effectLst/>
                        <a:latin typeface="+mn-lt"/>
                      </a:endParaRPr>
                    </a:p>
                  </a:txBody>
                  <a:tcPr marL="9149" marR="9149" marT="9149"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mn-lt"/>
                        </a:rPr>
                        <a:t>Регулятор подачи пара</a:t>
                      </a:r>
                    </a:p>
                    <a:p>
                      <a:pPr marL="0" marR="0" indent="0" algn="ctr" defTabSz="914400" rtl="0" eaLnBrk="1" fontAlgn="ctr" latinLnBrk="0" hangingPunct="1">
                        <a:lnSpc>
                          <a:spcPct val="100000"/>
                        </a:lnSpc>
                        <a:spcBef>
                          <a:spcPts val="0"/>
                        </a:spcBef>
                        <a:spcAft>
                          <a:spcPts val="0"/>
                        </a:spcAft>
                        <a:buClrTx/>
                        <a:buSzTx/>
                        <a:buFontTx/>
                        <a:buNone/>
                        <a:tabLst/>
                        <a:defRPr/>
                      </a:pP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mn-lt"/>
                        </a:rPr>
                        <a:t>Сухая глажка</a:t>
                      </a:r>
                      <a:r>
                        <a:rPr lang="en-US" sz="1100" b="1" i="0" u="none" strike="noStrike" dirty="0" smtClean="0">
                          <a:solidFill>
                            <a:srgbClr val="000000"/>
                          </a:solidFill>
                          <a:effectLst/>
                          <a:latin typeface="+mn-lt"/>
                        </a:rPr>
                        <a:t> c </a:t>
                      </a:r>
                      <a:r>
                        <a:rPr lang="ru-RU" sz="1100" b="1" i="0" u="none" strike="noStrike" dirty="0" smtClean="0">
                          <a:solidFill>
                            <a:srgbClr val="000000"/>
                          </a:solidFill>
                          <a:effectLst/>
                          <a:latin typeface="+mn-lt"/>
                        </a:rPr>
                        <a:t>паром</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Распыле</a:t>
                      </a:r>
                    </a:p>
                    <a:p>
                      <a:pPr algn="ctr" fontAlgn="ctr"/>
                      <a:r>
                        <a:rPr lang="ru-RU" sz="1100" b="1" i="0" u="none" strike="noStrike" dirty="0" err="1" smtClean="0">
                          <a:solidFill>
                            <a:srgbClr val="000000"/>
                          </a:solidFill>
                          <a:effectLst/>
                          <a:latin typeface="+mn-lt"/>
                        </a:rPr>
                        <a:t>ние</a:t>
                      </a:r>
                      <a:r>
                        <a:rPr lang="ru-RU" sz="1100" b="1" i="0" u="none" strike="noStrike" dirty="0" smtClean="0">
                          <a:solidFill>
                            <a:srgbClr val="000000"/>
                          </a:solidFill>
                          <a:effectLst/>
                          <a:latin typeface="+mn-lt"/>
                        </a:rPr>
                        <a:t> воды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Вертикаль-</a:t>
                      </a:r>
                    </a:p>
                    <a:p>
                      <a:pPr algn="ctr" fontAlgn="ctr"/>
                      <a:r>
                        <a:rPr lang="ru-RU" sz="1100" b="1" i="0" u="none" strike="noStrike" dirty="0" err="1" smtClean="0">
                          <a:solidFill>
                            <a:srgbClr val="000000"/>
                          </a:solidFill>
                          <a:effectLst/>
                          <a:latin typeface="+mn-lt"/>
                        </a:rPr>
                        <a:t>ное</a:t>
                      </a:r>
                      <a:r>
                        <a:rPr lang="ru-RU" sz="1100" b="1" i="0" u="none" strike="noStrike" dirty="0" smtClean="0">
                          <a:solidFill>
                            <a:srgbClr val="000000"/>
                          </a:solidFill>
                          <a:effectLst/>
                          <a:latin typeface="+mn-lt"/>
                        </a:rPr>
                        <a:t> отпаривание</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Горизонталь-</a:t>
                      </a:r>
                    </a:p>
                    <a:p>
                      <a:pPr algn="ctr" fontAlgn="ctr"/>
                      <a:r>
                        <a:rPr lang="ru-RU" sz="1100" b="1" i="0" u="none" strike="noStrike" dirty="0" err="1" smtClean="0">
                          <a:solidFill>
                            <a:srgbClr val="000000"/>
                          </a:solidFill>
                          <a:effectLst/>
                          <a:latin typeface="+mn-lt"/>
                        </a:rPr>
                        <a:t>ный</a:t>
                      </a:r>
                      <a:r>
                        <a:rPr lang="ru-RU" sz="1100" b="1" i="0" u="none" strike="noStrike" dirty="0" smtClean="0">
                          <a:solidFill>
                            <a:srgbClr val="000000"/>
                          </a:solidFill>
                          <a:effectLst/>
                          <a:latin typeface="+mn-lt"/>
                        </a:rPr>
                        <a:t> паровой удар</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Функция само-</a:t>
                      </a:r>
                    </a:p>
                    <a:p>
                      <a:pPr algn="ctr" fontAlgn="ctr"/>
                      <a:r>
                        <a:rPr lang="ru-RU" sz="1100" b="1" i="0" u="none" strike="noStrike" dirty="0" smtClean="0">
                          <a:solidFill>
                            <a:srgbClr val="000000"/>
                          </a:solidFill>
                          <a:effectLst/>
                          <a:latin typeface="+mn-lt"/>
                        </a:rPr>
                        <a:t>очистки</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Объем </a:t>
                      </a:r>
                      <a:r>
                        <a:rPr lang="ru-RU" sz="1100" b="1" i="0" u="none" strike="noStrike" dirty="0" err="1" smtClean="0">
                          <a:solidFill>
                            <a:srgbClr val="000000"/>
                          </a:solidFill>
                          <a:effectLst/>
                          <a:latin typeface="+mn-lt"/>
                        </a:rPr>
                        <a:t>резер</a:t>
                      </a:r>
                      <a:r>
                        <a:rPr lang="ru-RU" sz="1100" b="1" i="0" u="none" strike="noStrike" dirty="0" smtClean="0">
                          <a:solidFill>
                            <a:srgbClr val="000000"/>
                          </a:solidFill>
                          <a:effectLst/>
                          <a:latin typeface="+mn-lt"/>
                        </a:rPr>
                        <a:t>-</a:t>
                      </a:r>
                    </a:p>
                    <a:p>
                      <a:pPr algn="ctr" fontAlgn="ctr"/>
                      <a:r>
                        <a:rPr lang="ru-RU" sz="1100" b="1" i="0" u="none" strike="noStrike" dirty="0" err="1" smtClean="0">
                          <a:solidFill>
                            <a:srgbClr val="000000"/>
                          </a:solidFill>
                          <a:effectLst/>
                          <a:latin typeface="+mn-lt"/>
                        </a:rPr>
                        <a:t>вуара</a:t>
                      </a:r>
                      <a:r>
                        <a:rPr lang="ru-RU" sz="1100" b="1" i="0" u="none" strike="noStrike" dirty="0" smtClean="0">
                          <a:solidFill>
                            <a:srgbClr val="000000"/>
                          </a:solidFill>
                          <a:effectLst/>
                          <a:latin typeface="+mn-lt"/>
                        </a:rPr>
                        <a:t> для</a:t>
                      </a:r>
                      <a:r>
                        <a:rPr lang="ru-RU" sz="1100" b="1" i="0" u="none" strike="noStrike" baseline="0" dirty="0" smtClean="0">
                          <a:solidFill>
                            <a:srgbClr val="000000"/>
                          </a:solidFill>
                          <a:effectLst/>
                          <a:latin typeface="+mn-lt"/>
                        </a:rPr>
                        <a:t> </a:t>
                      </a:r>
                      <a:r>
                        <a:rPr lang="ru-RU" sz="1100" b="1" i="0" u="none" strike="noStrike" dirty="0" smtClean="0">
                          <a:solidFill>
                            <a:srgbClr val="000000"/>
                          </a:solidFill>
                          <a:effectLst/>
                          <a:latin typeface="+mn-lt"/>
                        </a:rPr>
                        <a:t>воды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Длина кабеля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 нетто/</a:t>
                      </a:r>
                      <a:r>
                        <a:rPr lang="ru-RU" sz="1100" b="1" i="0" u="none" strike="noStrike" dirty="0" err="1" smtClean="0">
                          <a:solidFill>
                            <a:srgbClr val="000000"/>
                          </a:solidFill>
                          <a:effectLst/>
                          <a:latin typeface="+mn-lt"/>
                        </a:rPr>
                        <a:t>бртто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601882">
                <a:tc>
                  <a:txBody>
                    <a:bodyPr/>
                    <a:lstStyle/>
                    <a:p>
                      <a:pPr marL="0" algn="ctr" defTabSz="914400" rtl="0" eaLnBrk="1" fontAlgn="ctr" latinLnBrk="0" hangingPunct="1"/>
                      <a:r>
                        <a:rPr lang="ru-RU" sz="1000" b="1" i="1" u="none" strike="noStrike" kern="1200" dirty="0" smtClean="0">
                          <a:solidFill>
                            <a:srgbClr val="000000"/>
                          </a:solidFill>
                          <a:effectLst/>
                          <a:latin typeface="+mn-lt"/>
                          <a:ea typeface="+mn-ea"/>
                          <a:cs typeface="+mn-cs"/>
                        </a:rPr>
                        <a:t> 91555</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u="none" strike="noStrike" dirty="0" smtClean="0">
                          <a:solidFill>
                            <a:schemeClr val="tx1"/>
                          </a:solidFill>
                          <a:effectLst/>
                          <a:latin typeface="+mn-lt"/>
                        </a:rPr>
                        <a:t>EI95</a:t>
                      </a:r>
                      <a:r>
                        <a:rPr lang="ru-RU" sz="1000" b="1" i="1" u="none" strike="noStrike" dirty="0" smtClean="0">
                          <a:solidFill>
                            <a:schemeClr val="tx1"/>
                          </a:solidFill>
                          <a:effectLst/>
                          <a:latin typeface="+mn-lt"/>
                        </a:rPr>
                        <a:t>07</a:t>
                      </a:r>
                      <a:r>
                        <a:rPr lang="en-US" sz="1000" b="1" i="1" u="none" strike="noStrike" dirty="0" smtClean="0">
                          <a:solidFill>
                            <a:schemeClr val="tx1"/>
                          </a:solidFill>
                          <a:effectLst/>
                          <a:latin typeface="+mn-lt"/>
                        </a:rPr>
                        <a:t>C</a:t>
                      </a:r>
                      <a:r>
                        <a:rPr lang="ru-RU" sz="1000" b="1" i="1" u="none" strike="noStrike" dirty="0" smtClean="0">
                          <a:solidFill>
                            <a:schemeClr val="tx1"/>
                          </a:solidFill>
                          <a:effectLst/>
                          <a:latin typeface="+mn-lt"/>
                        </a:rPr>
                        <a:t>С</a:t>
                      </a:r>
                      <a:endParaRPr lang="en-US" sz="1000" b="1" i="1" u="none" strike="noStrike" dirty="0">
                        <a:solidFill>
                          <a:schemeClr val="tx1"/>
                        </a:solidFill>
                        <a:effectLst/>
                        <a:latin typeface="+mn-lt"/>
                      </a:endParaRPr>
                    </a:p>
                  </a:txBody>
                  <a:tcPr marL="9525" marR="9525" marT="9525" marB="0" anchor="ctr"/>
                </a:tc>
                <a:tc>
                  <a:txBody>
                    <a:bodyPr/>
                    <a:lstStyle/>
                    <a:p>
                      <a:pPr algn="ctr" fontAlgn="ctr"/>
                      <a:r>
                        <a:rPr lang="uk-UA" sz="1000" b="1" i="1" u="none" strike="noStrike" dirty="0" smtClean="0">
                          <a:solidFill>
                            <a:srgbClr val="000000"/>
                          </a:solidFill>
                          <a:effectLst/>
                          <a:latin typeface="+mn-lt"/>
                        </a:rPr>
                        <a:t>2600</a:t>
                      </a:r>
                      <a:r>
                        <a:rPr lang="ru-RU" sz="1000" b="1" i="1" u="none" strike="noStrike" dirty="0" smtClean="0">
                          <a:solidFill>
                            <a:srgbClr val="000000"/>
                          </a:solidFill>
                          <a:effectLst/>
                          <a:latin typeface="+mn-lt"/>
                        </a:rPr>
                        <a:t>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 220 - 240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 / 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uk-UA" sz="1000" b="1" i="1" u="none" strike="noStrike" dirty="0" err="1" smtClean="0">
                          <a:solidFill>
                            <a:srgbClr val="000000"/>
                          </a:solidFill>
                          <a:effectLst/>
                          <a:latin typeface="Arial"/>
                        </a:rPr>
                        <a:t>керамика</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uk-UA"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uk-UA"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uk-UA"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uk-UA"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uk-UA"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uk-UA"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uk-UA"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uk-UA" sz="1000" b="1" i="1" u="none" strike="noStrike" dirty="0" smtClean="0">
                          <a:solidFill>
                            <a:srgbClr val="000000"/>
                          </a:solidFill>
                          <a:effectLst/>
                          <a:latin typeface="Arial"/>
                        </a:rPr>
                        <a:t>380 мл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1,8 </a:t>
                      </a:r>
                      <a:r>
                        <a:rPr lang="uk-UA" sz="1000" b="1" i="1" u="none" strike="noStrike" dirty="0" smtClean="0">
                          <a:solidFill>
                            <a:srgbClr val="000000"/>
                          </a:solidFill>
                          <a:effectLst/>
                          <a:latin typeface="Arial"/>
                        </a:rPr>
                        <a:t>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uk-UA" sz="1000" b="1" i="1" u="none" strike="noStrike" dirty="0" smtClean="0">
                          <a:solidFill>
                            <a:srgbClr val="000000"/>
                          </a:solidFill>
                          <a:effectLst/>
                          <a:latin typeface="Arial"/>
                        </a:rPr>
                        <a:t>1,35/1,42кг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bl>
          </a:graphicData>
        </a:graphic>
      </p:graphicFrame>
      <p:sp>
        <p:nvSpPr>
          <p:cNvPr id="31" name="Прямоугольник 30"/>
          <p:cNvSpPr/>
          <p:nvPr/>
        </p:nvSpPr>
        <p:spPr>
          <a:xfrm>
            <a:off x="736319" y="4959768"/>
            <a:ext cx="3779414" cy="369332"/>
          </a:xfrm>
          <a:prstGeom prst="rect">
            <a:avLst/>
          </a:prstGeom>
        </p:spPr>
        <p:txBody>
          <a:bodyPr wrap="square">
            <a:spAutoFit/>
          </a:bodyPr>
          <a:lstStyle/>
          <a:p>
            <a:r>
              <a:rPr lang="ru-RU" dirty="0">
                <a:solidFill>
                  <a:srgbClr val="006666"/>
                </a:solidFill>
                <a:latin typeface="EpsilonCTT" pitchFamily="2" charset="0"/>
              </a:rPr>
              <a:t>УДОБНО И КОМФОРТНО!</a:t>
            </a:r>
          </a:p>
        </p:txBody>
      </p:sp>
      <p:sp>
        <p:nvSpPr>
          <p:cNvPr id="5" name="Прямоугольник 4"/>
          <p:cNvSpPr/>
          <p:nvPr/>
        </p:nvSpPr>
        <p:spPr>
          <a:xfrm>
            <a:off x="4251071" y="3616266"/>
            <a:ext cx="3433953" cy="707886"/>
          </a:xfrm>
          <a:prstGeom prst="rect">
            <a:avLst/>
          </a:prstGeom>
        </p:spPr>
        <p:txBody>
          <a:bodyPr wrap="none">
            <a:spAutoFit/>
          </a:bodyPr>
          <a:lstStyle/>
          <a:p>
            <a:r>
              <a:rPr lang="ru-RU" sz="1200" b="1" dirty="0">
                <a:solidFill>
                  <a:srgbClr val="FF0000"/>
                </a:solidFill>
                <a:latin typeface="Arial Black" pitchFamily="34" charset="0"/>
              </a:rPr>
              <a:t>ДОПОЛНИТЕЛЬНЫЕ</a:t>
            </a:r>
            <a:r>
              <a:rPr lang="ru-RU" b="1" dirty="0">
                <a:solidFill>
                  <a:srgbClr val="FF0000"/>
                </a:solidFill>
                <a:latin typeface="Arial Black" pitchFamily="34" charset="0"/>
              </a:rPr>
              <a:t> </a:t>
            </a:r>
            <a:r>
              <a:rPr lang="ru-RU" sz="1200" b="1" dirty="0" smtClean="0">
                <a:solidFill>
                  <a:srgbClr val="FF0000"/>
                </a:solidFill>
                <a:latin typeface="Arial Black" pitchFamily="34" charset="0"/>
              </a:rPr>
              <a:t>ВОЗМОЖНОСТИ</a:t>
            </a:r>
          </a:p>
          <a:p>
            <a:r>
              <a:rPr lang="ru-RU" sz="1100" b="1" i="1" dirty="0">
                <a:solidFill>
                  <a:srgbClr val="4D4B4B"/>
                </a:solidFill>
              </a:rPr>
              <a:t>► ► </a:t>
            </a:r>
            <a:r>
              <a:rPr lang="uk-UA" sz="1100" b="1" i="1" dirty="0" err="1">
                <a:solidFill>
                  <a:srgbClr val="4D4B4B"/>
                </a:solidFill>
              </a:rPr>
              <a:t>Антикапля</a:t>
            </a:r>
            <a:endParaRPr lang="uk-UA" sz="1100" b="1" i="1" dirty="0">
              <a:solidFill>
                <a:srgbClr val="4D4B4B"/>
              </a:solidFill>
            </a:endParaRPr>
          </a:p>
          <a:p>
            <a:r>
              <a:rPr lang="ru-RU" sz="1100" b="1" i="1" dirty="0">
                <a:solidFill>
                  <a:srgbClr val="4D4B4B"/>
                </a:solidFill>
              </a:rPr>
              <a:t>► ► Режим работы: проводной и </a:t>
            </a:r>
            <a:r>
              <a:rPr lang="ru-RU" sz="1100" b="1" i="1" dirty="0" err="1">
                <a:solidFill>
                  <a:srgbClr val="4D4B4B"/>
                </a:solidFill>
              </a:rPr>
              <a:t>безпроводной</a:t>
            </a:r>
            <a:endParaRPr lang="ru-RU" sz="1100" b="1" i="1" dirty="0">
              <a:solidFill>
                <a:srgbClr val="4D4B4B"/>
              </a:solidFill>
            </a:endParaRPr>
          </a:p>
        </p:txBody>
      </p:sp>
      <p:pic>
        <p:nvPicPr>
          <p:cNvPr id="13" name="Рисунок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632" y="1334830"/>
            <a:ext cx="1434405" cy="994938"/>
          </a:xfrm>
          <a:prstGeom prst="rect">
            <a:avLst/>
          </a:prstGeom>
        </p:spPr>
      </p:pic>
      <p:pic>
        <p:nvPicPr>
          <p:cNvPr id="4" name="Рисунок 3"/>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30094" y="1117124"/>
            <a:ext cx="4645827" cy="3780065"/>
          </a:xfrm>
          <a:prstGeom prst="rect">
            <a:avLst/>
          </a:prstGeom>
        </p:spPr>
      </p:pic>
      <p:pic>
        <p:nvPicPr>
          <p:cNvPr id="6" name="Рисунок 5"/>
          <p:cNvPicPr>
            <a:picLocks noChangeAspect="1"/>
          </p:cNvPicPr>
          <p:nvPr/>
        </p:nvPicPr>
        <p:blipFill rotWithShape="1">
          <a:blip r:embed="rId5" cstate="screen">
            <a:extLst>
              <a:ext uri="{28A0092B-C50C-407E-A947-70E740481C1C}">
                <a14:useLocalDpi xmlns:a14="http://schemas.microsoft.com/office/drawing/2010/main" val="0"/>
              </a:ext>
            </a:extLst>
          </a:blip>
          <a:srcRect t="85534" r="26236"/>
          <a:stretch/>
        </p:blipFill>
        <p:spPr>
          <a:xfrm>
            <a:off x="5519349" y="4359811"/>
            <a:ext cx="4729551" cy="1359865"/>
          </a:xfrm>
          <a:prstGeom prst="rect">
            <a:avLst/>
          </a:prstGeom>
        </p:spPr>
      </p:pic>
      <p:pic>
        <p:nvPicPr>
          <p:cNvPr id="8" name="Рисунок 7"/>
          <p:cNvPicPr>
            <a:picLocks noChangeAspect="1"/>
          </p:cNvPicPr>
          <p:nvPr/>
        </p:nvPicPr>
        <p:blipFill rotWithShape="1">
          <a:blip r:embed="rId6" cstate="screen">
            <a:extLst>
              <a:ext uri="{28A0092B-C50C-407E-A947-70E740481C1C}">
                <a14:useLocalDpi xmlns:a14="http://schemas.microsoft.com/office/drawing/2010/main" val="0"/>
              </a:ext>
            </a:extLst>
          </a:blip>
          <a:srcRect l="76350" t="81251" b="2247"/>
          <a:stretch/>
        </p:blipFill>
        <p:spPr>
          <a:xfrm>
            <a:off x="3973197" y="4474658"/>
            <a:ext cx="1219696" cy="1247775"/>
          </a:xfrm>
          <a:prstGeom prst="rect">
            <a:avLst/>
          </a:prstGeom>
        </p:spPr>
      </p:pic>
      <p:sp>
        <p:nvSpPr>
          <p:cNvPr id="23" name="Прямоугольник 22"/>
          <p:cNvSpPr/>
          <p:nvPr/>
        </p:nvSpPr>
        <p:spPr>
          <a:xfrm>
            <a:off x="4433630" y="1991635"/>
            <a:ext cx="5889626" cy="1323439"/>
          </a:xfrm>
          <a:prstGeom prst="rect">
            <a:avLst/>
          </a:prstGeom>
        </p:spPr>
        <p:txBody>
          <a:bodyPr wrap="square">
            <a:spAutoFit/>
          </a:bodyPr>
          <a:lstStyle/>
          <a:p>
            <a:r>
              <a:rPr lang="ru-RU" sz="1100" b="1" i="1" dirty="0" smtClean="0"/>
              <a:t>      </a:t>
            </a:r>
            <a:r>
              <a:rPr lang="ru-RU" sz="1100" b="1" i="1" dirty="0">
                <a:solidFill>
                  <a:srgbClr val="4D4B4B"/>
                </a:solidFill>
              </a:rPr>
              <a:t>Удобный утюг </a:t>
            </a:r>
            <a:r>
              <a:rPr lang="en-US" sz="1100" b="1" i="1" spc="50" dirty="0">
                <a:ln w="11430"/>
                <a:solidFill>
                  <a:srgbClr val="930D2D"/>
                </a:solidFill>
                <a:effectLst>
                  <a:outerShdw blurRad="38100" dist="38100" dir="2700000" algn="tl">
                    <a:srgbClr val="000000">
                      <a:alpha val="43137"/>
                    </a:srgbClr>
                  </a:outerShdw>
                </a:effectLst>
              </a:rPr>
              <a:t>GRUNHELM </a:t>
            </a:r>
            <a:r>
              <a:rPr lang="en-US" sz="1100" b="1" i="1" spc="50" dirty="0" smtClean="0">
                <a:ln w="11430"/>
                <a:solidFill>
                  <a:srgbClr val="930D2D"/>
                </a:solidFill>
                <a:effectLst>
                  <a:outerShdw blurRad="38100" dist="38100" dir="2700000" algn="tl">
                    <a:srgbClr val="000000">
                      <a:alpha val="43137"/>
                    </a:srgbClr>
                  </a:outerShdw>
                </a:effectLst>
              </a:rPr>
              <a:t>EI95</a:t>
            </a:r>
            <a:r>
              <a:rPr lang="ru-RU" sz="1100" b="1" i="1" spc="50" dirty="0">
                <a:ln w="11430"/>
                <a:solidFill>
                  <a:srgbClr val="930D2D"/>
                </a:solidFill>
                <a:effectLst>
                  <a:outerShdw blurRad="38100" dist="38100" dir="2700000" algn="tl">
                    <a:srgbClr val="000000">
                      <a:alpha val="43137"/>
                    </a:srgbClr>
                  </a:outerShdw>
                </a:effectLst>
              </a:rPr>
              <a:t>07</a:t>
            </a:r>
            <a:r>
              <a:rPr lang="en-US" sz="1100" b="1" i="1" spc="50" dirty="0">
                <a:ln w="11430"/>
                <a:solidFill>
                  <a:srgbClr val="930D2D"/>
                </a:solidFill>
                <a:effectLst>
                  <a:outerShdw blurRad="38100" dist="38100" dir="2700000" algn="tl">
                    <a:srgbClr val="000000">
                      <a:alpha val="43137"/>
                    </a:srgbClr>
                  </a:outerShdw>
                </a:effectLst>
              </a:rPr>
              <a:t>C</a:t>
            </a:r>
            <a:r>
              <a:rPr lang="ru-RU" sz="1100" b="1" i="1" spc="50" dirty="0">
                <a:ln w="11430"/>
                <a:solidFill>
                  <a:srgbClr val="930D2D"/>
                </a:solidFill>
                <a:effectLst>
                  <a:outerShdw blurRad="38100" dist="38100" dir="2700000" algn="tl">
                    <a:srgbClr val="000000">
                      <a:alpha val="43137"/>
                    </a:srgbClr>
                  </a:outerShdw>
                </a:effectLst>
              </a:rPr>
              <a:t>С</a:t>
            </a:r>
            <a:r>
              <a:rPr lang="ru-RU" sz="1100" b="1" i="1" dirty="0" smtClean="0"/>
              <a:t> </a:t>
            </a:r>
            <a:r>
              <a:rPr lang="ru-RU" sz="1100" b="1" i="1" dirty="0">
                <a:solidFill>
                  <a:srgbClr val="4D4B4B"/>
                </a:solidFill>
              </a:rPr>
              <a:t>2-в-1: Наслаждайтесь легкостью движений! Возможность гладить с использованием провода или без него керамическая подошва с антипригарным покрытием горизонтальная и вертикальная глажка. Благодаря отсутствию шнура, этот утюг является беспроблемным прибором, который будет неотъемлемой частью вашей обычной глажки. Автоматический выключатель для повышения безопасности и функция «</a:t>
            </a:r>
            <a:r>
              <a:rPr lang="ru-RU" sz="1100" b="1" i="1" dirty="0" err="1">
                <a:solidFill>
                  <a:srgbClr val="4D4B4B"/>
                </a:solidFill>
              </a:rPr>
              <a:t>Антикапля</a:t>
            </a:r>
            <a:r>
              <a:rPr lang="ru-RU" sz="1100" b="1" i="1" dirty="0">
                <a:solidFill>
                  <a:srgbClr val="4D4B4B"/>
                </a:solidFill>
              </a:rPr>
              <a:t>», самоочищение и защита от накипи</a:t>
            </a:r>
            <a:r>
              <a:rPr lang="en-US" sz="1100" b="1" i="1" dirty="0">
                <a:solidFill>
                  <a:srgbClr val="4D4B4B"/>
                </a:solidFill>
              </a:rPr>
              <a:t> </a:t>
            </a:r>
            <a:r>
              <a:rPr lang="ru-RU" sz="1100" b="1" i="1" dirty="0">
                <a:solidFill>
                  <a:srgbClr val="4D4B4B"/>
                </a:solidFill>
              </a:rPr>
              <a:t>делают процесс работы легким и комфортным</a:t>
            </a:r>
            <a:r>
              <a:rPr lang="uk-UA" sz="1100" b="1" i="1" dirty="0">
                <a:solidFill>
                  <a:srgbClr val="4D4B4B"/>
                </a:solidFill>
              </a:rPr>
              <a:t>!</a:t>
            </a:r>
            <a:endParaRPr lang="ru-RU" sz="1100" b="1" i="1" dirty="0">
              <a:solidFill>
                <a:srgbClr val="4D4B4B"/>
              </a:solidFill>
            </a:endParaRPr>
          </a:p>
        </p:txBody>
      </p:sp>
      <p:sp>
        <p:nvSpPr>
          <p:cNvPr id="26" name="TextBox 25"/>
          <p:cNvSpPr txBox="1"/>
          <p:nvPr/>
        </p:nvSpPr>
        <p:spPr>
          <a:xfrm>
            <a:off x="4433630" y="1639383"/>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pic>
        <p:nvPicPr>
          <p:cNvPr id="27"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9862352" y="1496406"/>
            <a:ext cx="93345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6505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112544" y="1090252"/>
            <a:ext cx="9200269" cy="656090"/>
          </a:xfrm>
          <a:effectLst/>
        </p:spPr>
        <p:txBody>
          <a:bodyPr>
            <a:noAutofit/>
          </a:bodyPr>
          <a:lstStyle/>
          <a:p>
            <a:pPr>
              <a:lnSpc>
                <a:spcPct val="100000"/>
              </a:lnSpc>
            </a:pPr>
            <a:r>
              <a:rPr lang="ru-RU" sz="1600" b="1" spc="50" dirty="0">
                <a:ln w="11430"/>
                <a:solidFill>
                  <a:srgbClr val="930D2D"/>
                </a:solidFill>
                <a:effectLst>
                  <a:outerShdw blurRad="38100" dist="38100" dir="2700000" algn="tl">
                    <a:srgbClr val="000000">
                      <a:alpha val="43137"/>
                    </a:srgbClr>
                  </a:outerShdw>
                </a:effectLst>
              </a:rPr>
              <a:t>ПЕЧЬ ЭЛЕКТРИЧЕСКАЯ </a:t>
            </a:r>
            <a:r>
              <a:rPr lang="en-US" sz="1600" b="1" spc="50" dirty="0">
                <a:ln w="11430"/>
                <a:solidFill>
                  <a:srgbClr val="930D2D"/>
                </a:solidFill>
                <a:effectLst>
                  <a:outerShdw blurRad="38100" dist="38100" dir="2700000" algn="tl">
                    <a:srgbClr val="000000">
                      <a:alpha val="43137"/>
                    </a:srgbClr>
                  </a:outerShdw>
                </a:effectLst>
              </a:rPr>
              <a:t>C </a:t>
            </a:r>
            <a:r>
              <a:rPr lang="ru-RU" sz="1600" b="1" spc="50" dirty="0">
                <a:ln w="11430"/>
                <a:solidFill>
                  <a:srgbClr val="930D2D"/>
                </a:solidFill>
                <a:effectLst>
                  <a:outerShdw blurRad="38100" dist="38100" dir="2700000" algn="tl">
                    <a:srgbClr val="000000">
                      <a:alpha val="43137"/>
                    </a:srgbClr>
                  </a:outerShdw>
                </a:effectLst>
              </a:rPr>
              <a:t>ГРИЛЕМ И ПОДСВЕТКОЙ </a:t>
            </a:r>
            <a:r>
              <a:rPr lang="en-US" sz="1600" b="1" spc="50" dirty="0">
                <a:ln w="11430"/>
                <a:solidFill>
                  <a:srgbClr val="930D2D"/>
                </a:solidFill>
                <a:effectLst>
                  <a:outerShdw blurRad="38100" dist="38100" dir="2700000" algn="tl">
                    <a:srgbClr val="000000">
                      <a:alpha val="43137"/>
                    </a:srgbClr>
                  </a:outerShdw>
                </a:effectLst>
              </a:rPr>
              <a:t>GN45ARL/GN45AR </a:t>
            </a:r>
            <a:endParaRPr lang="uk-UA" sz="16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112544" y="5639979"/>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113578696"/>
              </p:ext>
            </p:extLst>
          </p:nvPr>
        </p:nvGraphicFramePr>
        <p:xfrm>
          <a:off x="150552" y="5928151"/>
          <a:ext cx="10328762" cy="1569855"/>
        </p:xfrm>
        <a:graphic>
          <a:graphicData uri="http://schemas.openxmlformats.org/drawingml/2006/table">
            <a:tbl>
              <a:tblPr>
                <a:tableStyleId>{616DA210-FB5B-4158-B5E0-FEB733F419BA}</a:tableStyleId>
              </a:tblPr>
              <a:tblGrid>
                <a:gridCol w="381333">
                  <a:extLst>
                    <a:ext uri="{9D8B030D-6E8A-4147-A177-3AD203B41FA5}">
                      <a16:colId xmlns:a16="http://schemas.microsoft.com/office/drawing/2014/main" val="20000"/>
                    </a:ext>
                  </a:extLst>
                </a:gridCol>
                <a:gridCol w="670252">
                  <a:extLst>
                    <a:ext uri="{9D8B030D-6E8A-4147-A177-3AD203B41FA5}">
                      <a16:colId xmlns:a16="http://schemas.microsoft.com/office/drawing/2014/main" val="20001"/>
                    </a:ext>
                  </a:extLst>
                </a:gridCol>
                <a:gridCol w="491964">
                  <a:extLst>
                    <a:ext uri="{9D8B030D-6E8A-4147-A177-3AD203B41FA5}">
                      <a16:colId xmlns:a16="http://schemas.microsoft.com/office/drawing/2014/main" val="20002"/>
                    </a:ext>
                  </a:extLst>
                </a:gridCol>
                <a:gridCol w="655953">
                  <a:extLst>
                    <a:ext uri="{9D8B030D-6E8A-4147-A177-3AD203B41FA5}">
                      <a16:colId xmlns:a16="http://schemas.microsoft.com/office/drawing/2014/main" val="20003"/>
                    </a:ext>
                  </a:extLst>
                </a:gridCol>
                <a:gridCol w="503678">
                  <a:extLst>
                    <a:ext uri="{9D8B030D-6E8A-4147-A177-3AD203B41FA5}">
                      <a16:colId xmlns:a16="http://schemas.microsoft.com/office/drawing/2014/main" val="20004"/>
                    </a:ext>
                  </a:extLst>
                </a:gridCol>
                <a:gridCol w="550532">
                  <a:extLst>
                    <a:ext uri="{9D8B030D-6E8A-4147-A177-3AD203B41FA5}">
                      <a16:colId xmlns:a16="http://schemas.microsoft.com/office/drawing/2014/main" val="20005"/>
                    </a:ext>
                  </a:extLst>
                </a:gridCol>
                <a:gridCol w="550532">
                  <a:extLst>
                    <a:ext uri="{9D8B030D-6E8A-4147-A177-3AD203B41FA5}">
                      <a16:colId xmlns:a16="http://schemas.microsoft.com/office/drawing/2014/main" val="20006"/>
                    </a:ext>
                  </a:extLst>
                </a:gridCol>
                <a:gridCol w="421684">
                  <a:extLst>
                    <a:ext uri="{9D8B030D-6E8A-4147-A177-3AD203B41FA5}">
                      <a16:colId xmlns:a16="http://schemas.microsoft.com/office/drawing/2014/main" val="20007"/>
                    </a:ext>
                  </a:extLst>
                </a:gridCol>
                <a:gridCol w="616434">
                  <a:extLst>
                    <a:ext uri="{9D8B030D-6E8A-4147-A177-3AD203B41FA5}">
                      <a16:colId xmlns:a16="http://schemas.microsoft.com/office/drawing/2014/main" val="20008"/>
                    </a:ext>
                  </a:extLst>
                </a:gridCol>
                <a:gridCol w="798286">
                  <a:extLst>
                    <a:ext uri="{9D8B030D-6E8A-4147-A177-3AD203B41FA5}">
                      <a16:colId xmlns:a16="http://schemas.microsoft.com/office/drawing/2014/main" val="20009"/>
                    </a:ext>
                  </a:extLst>
                </a:gridCol>
                <a:gridCol w="754743">
                  <a:extLst>
                    <a:ext uri="{9D8B030D-6E8A-4147-A177-3AD203B41FA5}">
                      <a16:colId xmlns:a16="http://schemas.microsoft.com/office/drawing/2014/main" val="20014"/>
                    </a:ext>
                  </a:extLst>
                </a:gridCol>
                <a:gridCol w="711200">
                  <a:extLst>
                    <a:ext uri="{9D8B030D-6E8A-4147-A177-3AD203B41FA5}">
                      <a16:colId xmlns:a16="http://schemas.microsoft.com/office/drawing/2014/main" val="1088889894"/>
                    </a:ext>
                  </a:extLst>
                </a:gridCol>
                <a:gridCol w="638628">
                  <a:extLst>
                    <a:ext uri="{9D8B030D-6E8A-4147-A177-3AD203B41FA5}">
                      <a16:colId xmlns:a16="http://schemas.microsoft.com/office/drawing/2014/main" val="20010"/>
                    </a:ext>
                  </a:extLst>
                </a:gridCol>
                <a:gridCol w="783772">
                  <a:extLst>
                    <a:ext uri="{9D8B030D-6E8A-4147-A177-3AD203B41FA5}">
                      <a16:colId xmlns:a16="http://schemas.microsoft.com/office/drawing/2014/main" val="20011"/>
                    </a:ext>
                  </a:extLst>
                </a:gridCol>
                <a:gridCol w="914400">
                  <a:extLst>
                    <a:ext uri="{9D8B030D-6E8A-4147-A177-3AD203B41FA5}">
                      <a16:colId xmlns:a16="http://schemas.microsoft.com/office/drawing/2014/main" val="20012"/>
                    </a:ext>
                  </a:extLst>
                </a:gridCol>
                <a:gridCol w="885371">
                  <a:extLst>
                    <a:ext uri="{9D8B030D-6E8A-4147-A177-3AD203B41FA5}">
                      <a16:colId xmlns:a16="http://schemas.microsoft.com/office/drawing/2014/main" val="20013"/>
                    </a:ext>
                  </a:extLst>
                </a:gridCol>
              </a:tblGrid>
              <a:tr h="675035">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Тип управления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Термостат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Конвекция</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Объем камеры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Нагревательные элементы</a:t>
                      </a:r>
                    </a:p>
                    <a:p>
                      <a:pPr algn="ctr" fontAlgn="ctr"/>
                      <a:r>
                        <a:rPr lang="ru-RU" sz="1100" b="1" i="0" u="none" strike="noStrike" dirty="0" smtClean="0">
                          <a:solidFill>
                            <a:srgbClr val="000000"/>
                          </a:solidFill>
                          <a:effectLst/>
                          <a:latin typeface="+mn-lt"/>
                        </a:rPr>
                        <a:t>верх./</a:t>
                      </a:r>
                      <a:r>
                        <a:rPr lang="ru-RU" sz="1100" b="1" i="0" u="none" strike="noStrike" baseline="0" dirty="0" smtClean="0">
                          <a:solidFill>
                            <a:srgbClr val="000000"/>
                          </a:solidFill>
                          <a:effectLst/>
                          <a:latin typeface="+mn-lt"/>
                        </a:rPr>
                        <a:t> </a:t>
                      </a:r>
                      <a:r>
                        <a:rPr lang="ru-RU" sz="1100" b="1" i="0" u="none" strike="noStrike" baseline="0" dirty="0" err="1" smtClean="0">
                          <a:solidFill>
                            <a:srgbClr val="000000"/>
                          </a:solidFill>
                          <a:effectLst/>
                          <a:latin typeface="+mn-lt"/>
                        </a:rPr>
                        <a:t>ниж</a:t>
                      </a:r>
                      <a:r>
                        <a:rPr lang="ru-RU" sz="1100" b="1" i="0" u="none" strike="noStrike" baseline="0" dirty="0" smtClean="0">
                          <a:solidFill>
                            <a:srgbClr val="000000"/>
                          </a:solidFill>
                          <a:effectLst/>
                          <a:latin typeface="+mn-lt"/>
                        </a:rPr>
                        <a:t>.</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Размер камеры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uk-UA" sz="1100" b="1" i="0" u="none" strike="noStrike" dirty="0" err="1" smtClean="0">
                          <a:solidFill>
                            <a:srgbClr val="000000"/>
                          </a:solidFill>
                          <a:effectLst/>
                          <a:latin typeface="Calibri"/>
                        </a:rPr>
                        <a:t>Подсветка</a:t>
                      </a:r>
                      <a:r>
                        <a:rPr lang="uk-UA" sz="1100" b="1" i="0" u="none" strike="noStrike" baseline="0" dirty="0" smtClean="0">
                          <a:solidFill>
                            <a:srgbClr val="000000"/>
                          </a:solidFill>
                          <a:effectLst/>
                          <a:latin typeface="Calibri"/>
                        </a:rPr>
                        <a:t> камер</a:t>
                      </a:r>
                      <a:r>
                        <a:rPr lang="ru-RU" sz="1100" b="1" i="0" u="none" strike="noStrike" baseline="0" dirty="0" smtClean="0">
                          <a:solidFill>
                            <a:srgbClr val="000000"/>
                          </a:solidFill>
                          <a:effectLst/>
                          <a:latin typeface="Calibri"/>
                        </a:rPr>
                        <a:t>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Таймер работы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Размер противня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Габаритный размер, мм печи/</a:t>
                      </a:r>
                      <a:r>
                        <a:rPr lang="ru-RU" sz="1100" b="1" i="0" u="none" strike="noStrike" dirty="0" err="1" smtClean="0">
                          <a:solidFill>
                            <a:srgbClr val="000000"/>
                          </a:solidFill>
                          <a:effectLst/>
                          <a:latin typeface="+mn-lt"/>
                        </a:rPr>
                        <a:t>упаков</a:t>
                      </a:r>
                      <a:r>
                        <a:rPr lang="ru-RU" sz="1100" b="1" i="0" u="none" strike="noStrike" dirty="0" smtClean="0">
                          <a:solidFill>
                            <a:srgbClr val="000000"/>
                          </a:solidFill>
                          <a:effectLst/>
                          <a:latin typeface="+mn-lt"/>
                        </a:rPr>
                        <a:t>.</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 ,кг </a:t>
                      </a:r>
                    </a:p>
                    <a:p>
                      <a:pPr algn="ctr" fontAlgn="ctr"/>
                      <a:r>
                        <a:rPr lang="ru-RU" sz="1100" b="1" i="0" u="none" strike="noStrike" dirty="0" smtClean="0">
                          <a:solidFill>
                            <a:srgbClr val="000000"/>
                          </a:solidFill>
                          <a:effectLst/>
                          <a:latin typeface="+mn-lt"/>
                        </a:rPr>
                        <a:t> нетто/ брутто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5073">
                <a:tc>
                  <a:txBody>
                    <a:bodyPr/>
                    <a:lstStyle/>
                    <a:p>
                      <a:pPr marL="0" algn="ctr" defTabSz="914400" rtl="0" eaLnBrk="1" fontAlgn="ctr" latinLnBrk="0" hangingPunct="1"/>
                      <a:r>
                        <a:rPr lang="ru-RU" sz="1000" b="0" i="1" u="none" strike="noStrike" kern="1200" dirty="0" smtClean="0">
                          <a:solidFill>
                            <a:srgbClr val="000000"/>
                          </a:solidFill>
                          <a:effectLst/>
                          <a:latin typeface="+mn-lt"/>
                          <a:ea typeface="+mn-ea"/>
                          <a:cs typeface="+mn-cs"/>
                        </a:rPr>
                        <a:t>70199</a:t>
                      </a:r>
                      <a:endParaRPr lang="ru-RU" sz="1000" b="0"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spc="50" dirty="0" smtClean="0">
                          <a:ln w="11430"/>
                        </a:rPr>
                        <a:t>GN</a:t>
                      </a:r>
                      <a:r>
                        <a:rPr lang="ru-RU" sz="1000" b="1" i="1" spc="50" dirty="0" smtClean="0">
                          <a:ln w="11430"/>
                        </a:rPr>
                        <a:t>45</a:t>
                      </a:r>
                      <a:r>
                        <a:rPr lang="en-US" sz="1000" b="1" i="1" spc="50" dirty="0" smtClean="0">
                          <a:ln w="11430"/>
                        </a:rPr>
                        <a:t>ARL</a:t>
                      </a:r>
                      <a:endParaRPr lang="en-US" sz="1000" b="1" i="1" dirty="0"/>
                    </a:p>
                  </a:txBody>
                  <a:tcPr marL="9525" marR="9525" marT="9525" marB="0" anchor="ctr"/>
                </a:tc>
                <a:tc>
                  <a:txBody>
                    <a:bodyPr/>
                    <a:lstStyle/>
                    <a:p>
                      <a:pPr algn="ctr" fontAlgn="ctr"/>
                      <a:r>
                        <a:rPr lang="en-US" sz="1000" b="1" i="1" u="none" strike="noStrike" dirty="0" smtClean="0">
                          <a:solidFill>
                            <a:srgbClr val="000000"/>
                          </a:solidFill>
                          <a:effectLst/>
                          <a:latin typeface="+mn-lt"/>
                        </a:rPr>
                        <a:t>22</a:t>
                      </a:r>
                      <a:r>
                        <a:rPr lang="ru-RU" sz="1000" b="1" i="1" u="none" strike="noStrike" dirty="0" smtClean="0">
                          <a:solidFill>
                            <a:srgbClr val="000000"/>
                          </a:solidFill>
                          <a:effectLst/>
                          <a:latin typeface="+mn-lt"/>
                        </a:rPr>
                        <a:t>00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err="1" smtClean="0">
                          <a:solidFill>
                            <a:srgbClr val="000000"/>
                          </a:solidFill>
                          <a:effectLst/>
                          <a:latin typeface="Arial"/>
                        </a:rPr>
                        <a:t>Механ</a:t>
                      </a:r>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100 - 250 °С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45 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413х347х315</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60</a:t>
                      </a:r>
                      <a:r>
                        <a:rPr lang="en-US" sz="1000" b="1" i="1" u="none" strike="noStrike" dirty="0" smtClean="0">
                          <a:solidFill>
                            <a:srgbClr val="000000"/>
                          </a:solidFill>
                          <a:effectLst/>
                          <a:latin typeface="Arial"/>
                        </a:rPr>
                        <a:t> </a:t>
                      </a:r>
                      <a:r>
                        <a:rPr lang="ru-RU" sz="1000" b="1" i="1" u="none" strike="noStrike" dirty="0" smtClean="0">
                          <a:solidFill>
                            <a:srgbClr val="000000"/>
                          </a:solidFill>
                          <a:effectLst/>
                          <a:latin typeface="Arial"/>
                        </a:rPr>
                        <a:t>мин.</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38х27 см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555х400х375 /</a:t>
                      </a:r>
                    </a:p>
                    <a:p>
                      <a:pPr algn="ctr" fontAlgn="b"/>
                      <a:r>
                        <a:rPr lang="ru-RU" sz="1000" b="1" i="1" u="none" strike="noStrike" dirty="0" smtClean="0">
                          <a:solidFill>
                            <a:srgbClr val="000000"/>
                          </a:solidFill>
                          <a:effectLst/>
                          <a:latin typeface="Arial"/>
                        </a:rPr>
                        <a:t> 590х4200х400</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8</a:t>
                      </a:r>
                      <a:r>
                        <a:rPr lang="ru-RU" sz="1000" b="1" i="1" u="none" strike="noStrike" dirty="0" smtClean="0">
                          <a:solidFill>
                            <a:srgbClr val="000000"/>
                          </a:solidFill>
                          <a:effectLst/>
                          <a:latin typeface="Arial"/>
                        </a:rPr>
                        <a:t>,10 / </a:t>
                      </a:r>
                      <a:r>
                        <a:rPr lang="en-US" sz="1000" b="1" i="1" u="none" strike="noStrike" dirty="0" smtClean="0">
                          <a:solidFill>
                            <a:srgbClr val="000000"/>
                          </a:solidFill>
                          <a:effectLst/>
                          <a:latin typeface="Arial"/>
                        </a:rPr>
                        <a:t>9</a:t>
                      </a:r>
                      <a:r>
                        <a:rPr lang="ru-RU" sz="1000" b="1" i="1" u="none" strike="noStrike" dirty="0" smtClean="0">
                          <a:solidFill>
                            <a:srgbClr val="000000"/>
                          </a:solidFill>
                          <a:effectLst/>
                          <a:latin typeface="Arial"/>
                        </a:rPr>
                        <a:t>,40</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445073">
                <a:tc>
                  <a:txBody>
                    <a:bodyPr/>
                    <a:lstStyle/>
                    <a:p>
                      <a:pPr marL="0" algn="ctr" defTabSz="914400" rtl="0" eaLnBrk="1" fontAlgn="ctr" latinLnBrk="0" hangingPunct="1"/>
                      <a:r>
                        <a:rPr lang="en-US" sz="1000" b="0" i="1" u="none" strike="noStrike" kern="1200" dirty="0" smtClean="0">
                          <a:solidFill>
                            <a:srgbClr val="000000"/>
                          </a:solidFill>
                          <a:effectLst/>
                          <a:latin typeface="+mn-lt"/>
                          <a:ea typeface="+mn-ea"/>
                          <a:cs typeface="+mn-cs"/>
                        </a:rPr>
                        <a:t>80615</a:t>
                      </a:r>
                      <a:endParaRPr lang="ru-RU" sz="1000" b="0"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spc="50" dirty="0" smtClean="0">
                          <a:ln w="11430"/>
                        </a:rPr>
                        <a:t>GN</a:t>
                      </a:r>
                      <a:r>
                        <a:rPr lang="ru-RU" sz="1000" b="1" i="1" spc="50" dirty="0" smtClean="0">
                          <a:ln w="11430"/>
                        </a:rPr>
                        <a:t>45</a:t>
                      </a:r>
                      <a:r>
                        <a:rPr lang="en-US" sz="1000" b="1" i="1" spc="50" dirty="0" smtClean="0">
                          <a:ln w="11430"/>
                        </a:rPr>
                        <a:t>AR</a:t>
                      </a:r>
                      <a:endParaRPr lang="en-US" sz="1000" b="1" i="1" dirty="0"/>
                    </a:p>
                  </a:txBody>
                  <a:tcPr marL="9525" marR="9525" marT="9525" marB="0" anchor="ctr"/>
                </a:tc>
                <a:tc>
                  <a:txBody>
                    <a:bodyPr/>
                    <a:lstStyle/>
                    <a:p>
                      <a:pPr algn="ctr" fontAlgn="ctr"/>
                      <a:r>
                        <a:rPr lang="en-US" sz="1000" b="1" i="1" u="none" strike="noStrike" dirty="0" smtClean="0">
                          <a:solidFill>
                            <a:srgbClr val="000000"/>
                          </a:solidFill>
                          <a:effectLst/>
                          <a:latin typeface="+mn-lt"/>
                        </a:rPr>
                        <a:t>22</a:t>
                      </a:r>
                      <a:r>
                        <a:rPr lang="ru-RU" sz="1000" b="1" i="1" u="none" strike="noStrike" dirty="0" smtClean="0">
                          <a:solidFill>
                            <a:srgbClr val="000000"/>
                          </a:solidFill>
                          <a:effectLst/>
                          <a:latin typeface="+mn-lt"/>
                        </a:rPr>
                        <a:t>00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ru-RU" sz="1000" b="1" i="1" u="none" strike="noStrike" dirty="0" smtClean="0">
                          <a:solidFill>
                            <a:srgbClr val="000000"/>
                          </a:solidFill>
                          <a:effectLst/>
                          <a:latin typeface="Arial"/>
                        </a:rPr>
                        <a:t>~ 50/60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err="1" smtClean="0">
                          <a:solidFill>
                            <a:srgbClr val="000000"/>
                          </a:solidFill>
                          <a:effectLst/>
                          <a:latin typeface="Arial"/>
                        </a:rPr>
                        <a:t>Механ</a:t>
                      </a:r>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100 - 250 °С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45 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413х347х315</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60</a:t>
                      </a:r>
                      <a:r>
                        <a:rPr lang="en-US" sz="1000" b="1" i="1" u="none" strike="noStrike" dirty="0" smtClean="0">
                          <a:solidFill>
                            <a:srgbClr val="000000"/>
                          </a:solidFill>
                          <a:effectLst/>
                          <a:latin typeface="Arial"/>
                        </a:rPr>
                        <a:t> </a:t>
                      </a:r>
                      <a:r>
                        <a:rPr lang="ru-RU" sz="1000" b="1" i="1" u="none" strike="noStrike" dirty="0" smtClean="0">
                          <a:solidFill>
                            <a:srgbClr val="000000"/>
                          </a:solidFill>
                          <a:effectLst/>
                          <a:latin typeface="Arial"/>
                        </a:rPr>
                        <a:t>мин.</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38х27 см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555х400х375 /</a:t>
                      </a:r>
                    </a:p>
                    <a:p>
                      <a:pPr algn="ctr" fontAlgn="b"/>
                      <a:r>
                        <a:rPr lang="ru-RU" sz="1000" b="1" i="1" u="none" strike="noStrike" dirty="0" smtClean="0">
                          <a:solidFill>
                            <a:srgbClr val="000000"/>
                          </a:solidFill>
                          <a:effectLst/>
                          <a:latin typeface="Arial"/>
                        </a:rPr>
                        <a:t> 590х4200х400</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8</a:t>
                      </a:r>
                      <a:r>
                        <a:rPr lang="ru-RU" sz="1000" b="1" i="1" u="none" strike="noStrike" dirty="0" smtClean="0">
                          <a:solidFill>
                            <a:srgbClr val="000000"/>
                          </a:solidFill>
                          <a:effectLst/>
                          <a:latin typeface="Arial"/>
                        </a:rPr>
                        <a:t>,10 / </a:t>
                      </a:r>
                      <a:r>
                        <a:rPr lang="en-US" sz="1000" b="1" i="1" u="none" strike="noStrike" dirty="0" smtClean="0">
                          <a:solidFill>
                            <a:srgbClr val="000000"/>
                          </a:solidFill>
                          <a:effectLst/>
                          <a:latin typeface="Arial"/>
                        </a:rPr>
                        <a:t>9</a:t>
                      </a:r>
                      <a:r>
                        <a:rPr lang="ru-RU" sz="1000" b="1" i="1" u="none" strike="noStrike" dirty="0" smtClean="0">
                          <a:solidFill>
                            <a:srgbClr val="000000"/>
                          </a:solidFill>
                          <a:effectLst/>
                          <a:latin typeface="Arial"/>
                        </a:rPr>
                        <a:t>,40</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837206186"/>
                  </a:ext>
                </a:extLst>
              </a:tr>
            </a:tbl>
          </a:graphicData>
        </a:graphic>
      </p:graphicFrame>
      <p:sp>
        <p:nvSpPr>
          <p:cNvPr id="16" name="TextBox 15"/>
          <p:cNvSpPr txBox="1"/>
          <p:nvPr/>
        </p:nvSpPr>
        <p:spPr>
          <a:xfrm>
            <a:off x="3805309" y="1578915"/>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31" name="Прямоугольник 30"/>
          <p:cNvSpPr/>
          <p:nvPr/>
        </p:nvSpPr>
        <p:spPr>
          <a:xfrm>
            <a:off x="478235" y="5132272"/>
            <a:ext cx="3160365" cy="646331"/>
          </a:xfrm>
          <a:prstGeom prst="rect">
            <a:avLst/>
          </a:prstGeom>
        </p:spPr>
        <p:txBody>
          <a:bodyPr wrap="square">
            <a:spAutoFit/>
          </a:bodyPr>
          <a:lstStyle/>
          <a:p>
            <a:r>
              <a:rPr lang="ru-RU" dirty="0">
                <a:solidFill>
                  <a:srgbClr val="006666"/>
                </a:solidFill>
                <a:latin typeface="EpsilonCTT" pitchFamily="2" charset="0"/>
              </a:rPr>
              <a:t>ПОЛЕЗНО! БЫСТРО! ВКУСНО!</a:t>
            </a:r>
          </a:p>
        </p:txBody>
      </p:sp>
      <p:sp>
        <p:nvSpPr>
          <p:cNvPr id="7" name="Прямоугольник 6"/>
          <p:cNvSpPr/>
          <p:nvPr/>
        </p:nvSpPr>
        <p:spPr>
          <a:xfrm>
            <a:off x="3805309" y="1855914"/>
            <a:ext cx="6884846" cy="2292935"/>
          </a:xfrm>
          <a:prstGeom prst="rect">
            <a:avLst/>
          </a:prstGeom>
        </p:spPr>
        <p:txBody>
          <a:bodyPr wrap="square">
            <a:spAutoFit/>
          </a:bodyPr>
          <a:lstStyle/>
          <a:p>
            <a:r>
              <a:rPr lang="ru-RU" sz="1100" b="1" i="1" dirty="0">
                <a:solidFill>
                  <a:srgbClr val="4D4B4B"/>
                </a:solidFill>
              </a:rPr>
              <a:t>Электрическая печь с грилем -  для нагрева температуры в которой встроены специальные</a:t>
            </a:r>
          </a:p>
          <a:p>
            <a:r>
              <a:rPr lang="ru-RU" sz="1100" b="1" i="1" dirty="0">
                <a:solidFill>
                  <a:srgbClr val="4D4B4B"/>
                </a:solidFill>
              </a:rPr>
              <a:t>нагревательные элементы (</a:t>
            </a:r>
            <a:r>
              <a:rPr lang="ru-RU" sz="1100" b="1" i="1" dirty="0" err="1">
                <a:solidFill>
                  <a:srgbClr val="4D4B4B"/>
                </a:solidFill>
              </a:rPr>
              <a:t>ТЭНы</a:t>
            </a:r>
            <a:r>
              <a:rPr lang="ru-RU" sz="1100" b="1" i="1" dirty="0">
                <a:solidFill>
                  <a:srgbClr val="4D4B4B"/>
                </a:solidFill>
              </a:rPr>
              <a:t>), которые расположены, как правило в верхней и нижней</a:t>
            </a:r>
          </a:p>
          <a:p>
            <a:r>
              <a:rPr lang="ru-RU" sz="1100" b="1" i="1" dirty="0">
                <a:solidFill>
                  <a:srgbClr val="4D4B4B"/>
                </a:solidFill>
              </a:rPr>
              <a:t>частях печи.</a:t>
            </a:r>
          </a:p>
          <a:p>
            <a:r>
              <a:rPr lang="ru-RU" sz="1100" b="1" i="1" dirty="0">
                <a:solidFill>
                  <a:srgbClr val="4D4B4B"/>
                </a:solidFill>
              </a:rPr>
              <a:t>Наличие утолщенных стенок снижает потребление электроэнергии в процессе готовки. </a:t>
            </a:r>
          </a:p>
          <a:p>
            <a:r>
              <a:rPr lang="ru-RU" sz="1100" b="1" i="1" dirty="0">
                <a:solidFill>
                  <a:srgbClr val="4D4B4B"/>
                </a:solidFill>
              </a:rPr>
              <a:t>Внутреннее и внешнее исполнение печи выполнены из эмалированной стали.</a:t>
            </a:r>
          </a:p>
          <a:p>
            <a:r>
              <a:rPr lang="ru-RU" sz="1100" b="1" i="1" dirty="0">
                <a:solidFill>
                  <a:srgbClr val="4D4B4B"/>
                </a:solidFill>
              </a:rPr>
              <a:t>Встроенный таймер упростит процесс готовки и вовремя оповестить вас о готовности</a:t>
            </a:r>
          </a:p>
          <a:p>
            <a:r>
              <a:rPr lang="ru-RU" sz="1100" b="1" i="1" dirty="0">
                <a:solidFill>
                  <a:srgbClr val="4D4B4B"/>
                </a:solidFill>
              </a:rPr>
              <a:t>вашего блюда звуковым сигналом. Наличие специальных съёмных ручек (ухвата) для извлечения</a:t>
            </a:r>
          </a:p>
          <a:p>
            <a:r>
              <a:rPr lang="ru-RU" sz="1100" b="1" i="1" dirty="0">
                <a:solidFill>
                  <a:srgbClr val="4D4B4B"/>
                </a:solidFill>
              </a:rPr>
              <a:t>вертела, решетки для гриля и противня сделает ваш процесс готовки максимально</a:t>
            </a:r>
          </a:p>
          <a:p>
            <a:r>
              <a:rPr lang="ru-RU" sz="1100" b="1" i="1" dirty="0">
                <a:solidFill>
                  <a:srgbClr val="4D4B4B"/>
                </a:solidFill>
              </a:rPr>
              <a:t>комфортным. Электропечь, благодаря своим небольшим размерам идеально вольется в</a:t>
            </a:r>
          </a:p>
          <a:p>
            <a:r>
              <a:rPr lang="ru-RU" sz="1100" b="1" i="1" dirty="0">
                <a:solidFill>
                  <a:srgbClr val="4D4B4B"/>
                </a:solidFill>
              </a:rPr>
              <a:t>обстановку, где необходимо сохранить максимум пространства, как на небольшой по площади</a:t>
            </a:r>
          </a:p>
          <a:p>
            <a:r>
              <a:rPr lang="ru-RU" sz="1100" b="1" i="1" dirty="0">
                <a:solidFill>
                  <a:srgbClr val="4D4B4B"/>
                </a:solidFill>
              </a:rPr>
              <a:t>кухне в городской квартире, или в загородном доме.</a:t>
            </a:r>
          </a:p>
          <a:p>
            <a:r>
              <a:rPr lang="ru-RU" sz="1100" b="1" i="1" dirty="0">
                <a:solidFill>
                  <a:srgbClr val="4D4B4B"/>
                </a:solidFill>
              </a:rPr>
              <a:t>Благодаря наличию режима приготовления с вращающимся вертелом в модели </a:t>
            </a:r>
            <a:r>
              <a:rPr lang="en-US" sz="1100" b="1" i="1" dirty="0">
                <a:solidFill>
                  <a:srgbClr val="4D4B4B"/>
                </a:solidFill>
              </a:rPr>
              <a:t>GN</a:t>
            </a:r>
            <a:r>
              <a:rPr lang="ru-RU" sz="1100" b="1" i="1" dirty="0">
                <a:solidFill>
                  <a:srgbClr val="4D4B4B"/>
                </a:solidFill>
              </a:rPr>
              <a:t>45</a:t>
            </a:r>
            <a:r>
              <a:rPr lang="en-US" sz="1100" b="1" i="1" dirty="0">
                <a:solidFill>
                  <a:srgbClr val="4D4B4B"/>
                </a:solidFill>
              </a:rPr>
              <a:t>ARL</a:t>
            </a:r>
            <a:r>
              <a:rPr lang="ru-RU" sz="1100" b="1" i="1" dirty="0">
                <a:solidFill>
                  <a:srgbClr val="4D4B4B"/>
                </a:solidFill>
              </a:rPr>
              <a:t>, печь позволяет готовить продукты гриль, равномерно обжаривая кусковые порции продукта.</a:t>
            </a:r>
          </a:p>
        </p:txBody>
      </p:sp>
      <p:sp>
        <p:nvSpPr>
          <p:cNvPr id="24" name="Прямоугольник 23"/>
          <p:cNvSpPr/>
          <p:nvPr/>
        </p:nvSpPr>
        <p:spPr>
          <a:xfrm>
            <a:off x="3811298" y="4180409"/>
            <a:ext cx="1709122" cy="276999"/>
          </a:xfrm>
          <a:prstGeom prst="rect">
            <a:avLst/>
          </a:prstGeom>
        </p:spPr>
        <p:txBody>
          <a:bodyPr wrap="none">
            <a:spAutoFit/>
          </a:bodyPr>
          <a:lstStyle/>
          <a:p>
            <a:r>
              <a:rPr lang="ru-RU" sz="1200" b="1" dirty="0" smtClean="0">
                <a:solidFill>
                  <a:srgbClr val="FF0000"/>
                </a:solidFill>
                <a:latin typeface="Arial Black" pitchFamily="34" charset="0"/>
              </a:rPr>
              <a:t>КОМПЛЕКТАЦИЯ:</a:t>
            </a:r>
            <a:endParaRPr lang="ru-RU" sz="1200" b="1" dirty="0">
              <a:solidFill>
                <a:srgbClr val="FF0000"/>
              </a:solidFill>
              <a:latin typeface="Arial Black" pitchFamily="34" charset="0"/>
            </a:endParaRPr>
          </a:p>
        </p:txBody>
      </p:sp>
      <p:pic>
        <p:nvPicPr>
          <p:cNvPr id="15" name="Рисунок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48939" y="4423315"/>
            <a:ext cx="6449781" cy="1112258"/>
          </a:xfrm>
          <a:prstGeom prst="rect">
            <a:avLst/>
          </a:prstGeom>
        </p:spPr>
      </p:pic>
      <p:sp>
        <p:nvSpPr>
          <p:cNvPr id="34" name="Прямоугольник 33"/>
          <p:cNvSpPr/>
          <p:nvPr/>
        </p:nvSpPr>
        <p:spPr>
          <a:xfrm>
            <a:off x="1560524" y="3962242"/>
            <a:ext cx="995785" cy="338554"/>
          </a:xfrm>
          <a:prstGeom prst="rect">
            <a:avLst/>
          </a:prstGeom>
        </p:spPr>
        <p:txBody>
          <a:bodyPr wrap="none">
            <a:spAutoFit/>
          </a:bodyPr>
          <a:lstStyle/>
          <a:p>
            <a:pPr algn="ctr" fontAlgn="ctr"/>
            <a:r>
              <a:rPr lang="en-US" sz="1600" b="1" spc="50" dirty="0">
                <a:ln w="11430"/>
                <a:solidFill>
                  <a:srgbClr val="930D2D"/>
                </a:solidFill>
                <a:effectLst>
                  <a:outerShdw blurRad="38100" dist="38100" dir="2700000" algn="tl">
                    <a:srgbClr val="000000">
                      <a:alpha val="43137"/>
                    </a:srgbClr>
                  </a:outerShdw>
                </a:effectLst>
                <a:latin typeface="+mj-lt"/>
                <a:ea typeface="+mj-ea"/>
                <a:cs typeface="+mj-cs"/>
              </a:rPr>
              <a:t>GN</a:t>
            </a:r>
            <a:r>
              <a:rPr lang="ru-RU" sz="1600" b="1" spc="50" dirty="0">
                <a:ln w="11430"/>
                <a:solidFill>
                  <a:srgbClr val="930D2D"/>
                </a:solidFill>
                <a:effectLst>
                  <a:outerShdw blurRad="38100" dist="38100" dir="2700000" algn="tl">
                    <a:srgbClr val="000000">
                      <a:alpha val="43137"/>
                    </a:srgbClr>
                  </a:outerShdw>
                </a:effectLst>
                <a:latin typeface="+mj-lt"/>
                <a:ea typeface="+mj-ea"/>
                <a:cs typeface="+mj-cs"/>
              </a:rPr>
              <a:t>45</a:t>
            </a:r>
            <a:r>
              <a:rPr lang="en-US" sz="1600" b="1" spc="50" dirty="0">
                <a:ln w="11430"/>
                <a:solidFill>
                  <a:srgbClr val="930D2D"/>
                </a:solidFill>
                <a:effectLst>
                  <a:outerShdw blurRad="38100" dist="38100" dir="2700000" algn="tl">
                    <a:srgbClr val="000000">
                      <a:alpha val="43137"/>
                    </a:srgbClr>
                  </a:outerShdw>
                </a:effectLst>
                <a:latin typeface="+mj-lt"/>
                <a:ea typeface="+mj-ea"/>
                <a:cs typeface="+mj-cs"/>
              </a:rPr>
              <a:t>ARL</a:t>
            </a:r>
          </a:p>
        </p:txBody>
      </p:sp>
      <p:pic>
        <p:nvPicPr>
          <p:cNvPr id="29" name="Рисунок 2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4120" y="4338432"/>
            <a:ext cx="2669551" cy="853258"/>
          </a:xfrm>
          <a:prstGeom prst="rect">
            <a:avLst/>
          </a:prstGeom>
        </p:spPr>
      </p:pic>
      <p:pic>
        <p:nvPicPr>
          <p:cNvPr id="6146" name="Picture 2" descr="D:\Users\Ilona\Documents\NetSpeakerphone\Received Files\Дизайнер Сергей\П2.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23736" y="2044575"/>
            <a:ext cx="3047760" cy="20916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317761" y="3971923"/>
            <a:ext cx="904414" cy="338554"/>
          </a:xfrm>
          <a:prstGeom prst="rect">
            <a:avLst/>
          </a:prstGeom>
        </p:spPr>
        <p:txBody>
          <a:bodyPr wrap="none">
            <a:spAutoFit/>
          </a:bodyPr>
          <a:lstStyle/>
          <a:p>
            <a:pPr algn="ctr" fontAlgn="ctr"/>
            <a:r>
              <a:rPr lang="en-US" sz="1600" b="1" spc="50" dirty="0">
                <a:ln w="11430"/>
                <a:solidFill>
                  <a:srgbClr val="930D2D"/>
                </a:solidFill>
                <a:effectLst>
                  <a:outerShdw blurRad="38100" dist="38100" dir="2700000" algn="tl">
                    <a:srgbClr val="000000">
                      <a:alpha val="43137"/>
                    </a:srgbClr>
                  </a:outerShdw>
                </a:effectLst>
                <a:latin typeface="+mj-lt"/>
                <a:ea typeface="+mj-ea"/>
                <a:cs typeface="+mj-cs"/>
              </a:rPr>
              <a:t>GN</a:t>
            </a:r>
            <a:r>
              <a:rPr lang="ru-RU" sz="1600" b="1" spc="50" dirty="0">
                <a:ln w="11430"/>
                <a:solidFill>
                  <a:srgbClr val="930D2D"/>
                </a:solidFill>
                <a:effectLst>
                  <a:outerShdw blurRad="38100" dist="38100" dir="2700000" algn="tl">
                    <a:srgbClr val="000000">
                      <a:alpha val="43137"/>
                    </a:srgbClr>
                  </a:outerShdw>
                </a:effectLst>
                <a:latin typeface="+mj-lt"/>
                <a:ea typeface="+mj-ea"/>
                <a:cs typeface="+mj-cs"/>
              </a:rPr>
              <a:t>45</a:t>
            </a:r>
            <a:r>
              <a:rPr lang="en-US" sz="1600" b="1" spc="50" dirty="0">
                <a:ln w="11430"/>
                <a:solidFill>
                  <a:srgbClr val="930D2D"/>
                </a:solidFill>
                <a:effectLst>
                  <a:outerShdw blurRad="38100" dist="38100" dir="2700000" algn="tl">
                    <a:srgbClr val="000000">
                      <a:alpha val="43137"/>
                    </a:srgbClr>
                  </a:outerShdw>
                </a:effectLst>
                <a:latin typeface="+mj-lt"/>
                <a:ea typeface="+mj-ea"/>
                <a:cs typeface="+mj-cs"/>
              </a:rPr>
              <a:t>AR</a:t>
            </a:r>
          </a:p>
        </p:txBody>
      </p:sp>
    </p:spTree>
    <p:extLst>
      <p:ext uri="{BB962C8B-B14F-4D97-AF65-F5344CB8AC3E}">
        <p14:creationId xmlns:p14="http://schemas.microsoft.com/office/powerpoint/2010/main" val="291725267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1"/>
            <a:ext cx="10685126" cy="7560000"/>
          </a:xfrm>
          <a:prstGeom prst="rect">
            <a:avLst/>
          </a:prstGeom>
        </p:spPr>
      </p:pic>
      <p:sp>
        <p:nvSpPr>
          <p:cNvPr id="2" name="Заголовок 1"/>
          <p:cNvSpPr>
            <a:spLocks noGrp="1"/>
          </p:cNvSpPr>
          <p:nvPr>
            <p:ph type="title"/>
          </p:nvPr>
        </p:nvSpPr>
        <p:spPr>
          <a:xfrm>
            <a:off x="926970" y="808008"/>
            <a:ext cx="4319654" cy="656090"/>
          </a:xfrm>
          <a:effectLst/>
        </p:spPr>
        <p:txBody>
          <a:bodyPr>
            <a:normAutofit/>
          </a:bodyPr>
          <a:lstStyle/>
          <a:p>
            <a:pPr>
              <a:lnSpc>
                <a:spcPct val="100000"/>
              </a:lnSpc>
            </a:pPr>
            <a:r>
              <a:rPr lang="ru-RU" sz="2400" b="1" spc="50" dirty="0" smtClean="0">
                <a:ln w="11430"/>
                <a:solidFill>
                  <a:srgbClr val="930D2D"/>
                </a:solidFill>
                <a:effectLst>
                  <a:outerShdw blurRad="38100" dist="38100" dir="2700000" algn="tl">
                    <a:srgbClr val="000000">
                      <a:alpha val="43137"/>
                    </a:srgbClr>
                  </a:outerShdw>
                </a:effectLst>
              </a:rPr>
              <a:t>ПАРОВОЙ УТЮГ</a:t>
            </a:r>
            <a:r>
              <a:rPr lang="en-US" sz="2400" b="1" spc="50" dirty="0" smtClean="0">
                <a:ln w="11430"/>
                <a:solidFill>
                  <a:srgbClr val="930D2D"/>
                </a:solidFill>
                <a:effectLst>
                  <a:outerShdw blurRad="38100" dist="38100" dir="2700000" algn="tl">
                    <a:srgbClr val="000000">
                      <a:alpha val="43137"/>
                    </a:srgbClr>
                  </a:outerShdw>
                </a:effectLst>
              </a:rPr>
              <a:t> EI95</a:t>
            </a:r>
            <a:r>
              <a:rPr lang="ru-RU" sz="2400" b="1" spc="50" dirty="0" smtClean="0">
                <a:ln w="11430"/>
                <a:solidFill>
                  <a:srgbClr val="930D2D"/>
                </a:solidFill>
                <a:effectLst>
                  <a:outerShdw blurRad="38100" dist="38100" dir="2700000" algn="tl">
                    <a:srgbClr val="000000">
                      <a:alpha val="43137"/>
                    </a:srgbClr>
                  </a:outerShdw>
                </a:effectLst>
              </a:rPr>
              <a:t>0</a:t>
            </a:r>
            <a:r>
              <a:rPr lang="en-US" sz="2400" b="1" spc="50" dirty="0" smtClean="0">
                <a:ln w="11430"/>
                <a:solidFill>
                  <a:srgbClr val="930D2D"/>
                </a:solidFill>
                <a:effectLst>
                  <a:outerShdw blurRad="38100" dist="38100" dir="2700000" algn="tl">
                    <a:srgbClr val="000000">
                      <a:alpha val="43137"/>
                    </a:srgbClr>
                  </a:outerShdw>
                </a:effectLst>
              </a:rPr>
              <a:t>8C</a:t>
            </a:r>
            <a:endParaRPr lang="uk-UA" sz="24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276392" y="5319721"/>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2535537333"/>
              </p:ext>
            </p:extLst>
          </p:nvPr>
        </p:nvGraphicFramePr>
        <p:xfrm>
          <a:off x="256848" y="5924026"/>
          <a:ext cx="10265789" cy="1449231"/>
        </p:xfrm>
        <a:graphic>
          <a:graphicData uri="http://schemas.openxmlformats.org/drawingml/2006/table">
            <a:tbl>
              <a:tblPr>
                <a:tableStyleId>{616DA210-FB5B-4158-B5E0-FEB733F419BA}</a:tableStyleId>
              </a:tblPr>
              <a:tblGrid>
                <a:gridCol w="484769">
                  <a:extLst>
                    <a:ext uri="{9D8B030D-6E8A-4147-A177-3AD203B41FA5}">
                      <a16:colId xmlns:a16="http://schemas.microsoft.com/office/drawing/2014/main" val="20000"/>
                    </a:ext>
                  </a:extLst>
                </a:gridCol>
                <a:gridCol w="575176">
                  <a:extLst>
                    <a:ext uri="{9D8B030D-6E8A-4147-A177-3AD203B41FA5}">
                      <a16:colId xmlns:a16="http://schemas.microsoft.com/office/drawing/2014/main" val="20001"/>
                    </a:ext>
                  </a:extLst>
                </a:gridCol>
                <a:gridCol w="706309">
                  <a:extLst>
                    <a:ext uri="{9D8B030D-6E8A-4147-A177-3AD203B41FA5}">
                      <a16:colId xmlns:a16="http://schemas.microsoft.com/office/drawing/2014/main" val="20002"/>
                    </a:ext>
                  </a:extLst>
                </a:gridCol>
                <a:gridCol w="842138">
                  <a:extLst>
                    <a:ext uri="{9D8B030D-6E8A-4147-A177-3AD203B41FA5}">
                      <a16:colId xmlns:a16="http://schemas.microsoft.com/office/drawing/2014/main" val="20003"/>
                    </a:ext>
                  </a:extLst>
                </a:gridCol>
                <a:gridCol w="714711">
                  <a:extLst>
                    <a:ext uri="{9D8B030D-6E8A-4147-A177-3AD203B41FA5}">
                      <a16:colId xmlns:a16="http://schemas.microsoft.com/office/drawing/2014/main" val="20004"/>
                    </a:ext>
                  </a:extLst>
                </a:gridCol>
                <a:gridCol w="639624">
                  <a:extLst>
                    <a:ext uri="{9D8B030D-6E8A-4147-A177-3AD203B41FA5}">
                      <a16:colId xmlns:a16="http://schemas.microsoft.com/office/drawing/2014/main" val="20005"/>
                    </a:ext>
                  </a:extLst>
                </a:gridCol>
                <a:gridCol w="628765">
                  <a:extLst>
                    <a:ext uri="{9D8B030D-6E8A-4147-A177-3AD203B41FA5}">
                      <a16:colId xmlns:a16="http://schemas.microsoft.com/office/drawing/2014/main" val="20006"/>
                    </a:ext>
                  </a:extLst>
                </a:gridCol>
                <a:gridCol w="475400">
                  <a:extLst>
                    <a:ext uri="{9D8B030D-6E8A-4147-A177-3AD203B41FA5}">
                      <a16:colId xmlns:a16="http://schemas.microsoft.com/office/drawing/2014/main" val="20007"/>
                    </a:ext>
                  </a:extLst>
                </a:gridCol>
                <a:gridCol w="475400">
                  <a:extLst>
                    <a:ext uri="{9D8B030D-6E8A-4147-A177-3AD203B41FA5}">
                      <a16:colId xmlns:a16="http://schemas.microsoft.com/office/drawing/2014/main" val="20008"/>
                    </a:ext>
                  </a:extLst>
                </a:gridCol>
                <a:gridCol w="597647">
                  <a:extLst>
                    <a:ext uri="{9D8B030D-6E8A-4147-A177-3AD203B41FA5}">
                      <a16:colId xmlns:a16="http://schemas.microsoft.com/office/drawing/2014/main" val="20009"/>
                    </a:ext>
                  </a:extLst>
                </a:gridCol>
                <a:gridCol w="841006">
                  <a:extLst>
                    <a:ext uri="{9D8B030D-6E8A-4147-A177-3AD203B41FA5}">
                      <a16:colId xmlns:a16="http://schemas.microsoft.com/office/drawing/2014/main" val="20010"/>
                    </a:ext>
                  </a:extLst>
                </a:gridCol>
                <a:gridCol w="898062">
                  <a:extLst>
                    <a:ext uri="{9D8B030D-6E8A-4147-A177-3AD203B41FA5}">
                      <a16:colId xmlns:a16="http://schemas.microsoft.com/office/drawing/2014/main" val="20011"/>
                    </a:ext>
                  </a:extLst>
                </a:gridCol>
                <a:gridCol w="693820">
                  <a:extLst>
                    <a:ext uri="{9D8B030D-6E8A-4147-A177-3AD203B41FA5}">
                      <a16:colId xmlns:a16="http://schemas.microsoft.com/office/drawing/2014/main" val="20012"/>
                    </a:ext>
                  </a:extLst>
                </a:gridCol>
                <a:gridCol w="619125">
                  <a:extLst>
                    <a:ext uri="{9D8B030D-6E8A-4147-A177-3AD203B41FA5}">
                      <a16:colId xmlns:a16="http://schemas.microsoft.com/office/drawing/2014/main" val="20013"/>
                    </a:ext>
                  </a:extLst>
                </a:gridCol>
                <a:gridCol w="497433">
                  <a:extLst>
                    <a:ext uri="{9D8B030D-6E8A-4147-A177-3AD203B41FA5}">
                      <a16:colId xmlns:a16="http://schemas.microsoft.com/office/drawing/2014/main" val="20014"/>
                    </a:ext>
                  </a:extLst>
                </a:gridCol>
                <a:gridCol w="576404">
                  <a:extLst>
                    <a:ext uri="{9D8B030D-6E8A-4147-A177-3AD203B41FA5}">
                      <a16:colId xmlns:a16="http://schemas.microsoft.com/office/drawing/2014/main" val="20015"/>
                    </a:ext>
                  </a:extLst>
                </a:gridCol>
              </a:tblGrid>
              <a:tr h="48130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chemeClr val="tx1"/>
                          </a:solidFill>
                          <a:effectLst/>
                          <a:latin typeface="+mn-l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Тип подошвы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Регулятор </a:t>
                      </a:r>
                      <a:r>
                        <a:rPr lang="ru-RU" sz="1100" b="1" i="0" u="none" strike="noStrike" dirty="0" err="1" smtClean="0">
                          <a:solidFill>
                            <a:srgbClr val="000000"/>
                          </a:solidFill>
                          <a:effectLst/>
                          <a:latin typeface="+mn-lt"/>
                        </a:rPr>
                        <a:t>температу-ры</a:t>
                      </a:r>
                      <a:endParaRPr lang="ru-RU" sz="1100" b="1" i="0" u="none" strike="noStrike" dirty="0" smtClean="0">
                        <a:solidFill>
                          <a:srgbClr val="000000"/>
                        </a:solidFill>
                        <a:effectLst/>
                        <a:latin typeface="+mn-lt"/>
                      </a:endParaRPr>
                    </a:p>
                  </a:txBody>
                  <a:tcPr marL="9149" marR="9149" marT="9149"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mn-lt"/>
                        </a:rPr>
                        <a:t>Регулятор подачи пара</a:t>
                      </a:r>
                    </a:p>
                    <a:p>
                      <a:pPr marL="0" marR="0" indent="0" algn="ctr" defTabSz="914400" rtl="0" eaLnBrk="1" fontAlgn="ctr" latinLnBrk="0" hangingPunct="1">
                        <a:lnSpc>
                          <a:spcPct val="100000"/>
                        </a:lnSpc>
                        <a:spcBef>
                          <a:spcPts val="0"/>
                        </a:spcBef>
                        <a:spcAft>
                          <a:spcPts val="0"/>
                        </a:spcAft>
                        <a:buClrTx/>
                        <a:buSzTx/>
                        <a:buFontTx/>
                        <a:buNone/>
                        <a:tabLst/>
                        <a:defRPr/>
                      </a:pP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mn-lt"/>
                        </a:rPr>
                        <a:t>Сухая глажка</a:t>
                      </a:r>
                      <a:r>
                        <a:rPr lang="en-US" sz="1100" b="1" i="0" u="none" strike="noStrike" dirty="0" smtClean="0">
                          <a:solidFill>
                            <a:srgbClr val="000000"/>
                          </a:solidFill>
                          <a:effectLst/>
                          <a:latin typeface="+mn-lt"/>
                        </a:rPr>
                        <a:t> c </a:t>
                      </a:r>
                      <a:r>
                        <a:rPr lang="ru-RU" sz="1100" b="1" i="0" u="none" strike="noStrike" dirty="0" smtClean="0">
                          <a:solidFill>
                            <a:srgbClr val="000000"/>
                          </a:solidFill>
                          <a:effectLst/>
                          <a:latin typeface="+mn-lt"/>
                        </a:rPr>
                        <a:t>паром</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Распыле</a:t>
                      </a:r>
                    </a:p>
                    <a:p>
                      <a:pPr algn="ctr" fontAlgn="ctr"/>
                      <a:r>
                        <a:rPr lang="ru-RU" sz="1100" b="1" i="0" u="none" strike="noStrike" dirty="0" err="1" smtClean="0">
                          <a:solidFill>
                            <a:srgbClr val="000000"/>
                          </a:solidFill>
                          <a:effectLst/>
                          <a:latin typeface="+mn-lt"/>
                        </a:rPr>
                        <a:t>ние</a:t>
                      </a:r>
                      <a:r>
                        <a:rPr lang="ru-RU" sz="1100" b="1" i="0" u="none" strike="noStrike" dirty="0" smtClean="0">
                          <a:solidFill>
                            <a:srgbClr val="000000"/>
                          </a:solidFill>
                          <a:effectLst/>
                          <a:latin typeface="+mn-lt"/>
                        </a:rPr>
                        <a:t> воды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Вертикаль-</a:t>
                      </a:r>
                    </a:p>
                    <a:p>
                      <a:pPr algn="ctr" fontAlgn="ctr"/>
                      <a:r>
                        <a:rPr lang="ru-RU" sz="1100" b="1" i="0" u="none" strike="noStrike" dirty="0" err="1" smtClean="0">
                          <a:solidFill>
                            <a:srgbClr val="000000"/>
                          </a:solidFill>
                          <a:effectLst/>
                          <a:latin typeface="+mn-lt"/>
                        </a:rPr>
                        <a:t>ное</a:t>
                      </a:r>
                      <a:r>
                        <a:rPr lang="ru-RU" sz="1100" b="1" i="0" u="none" strike="noStrike" dirty="0" smtClean="0">
                          <a:solidFill>
                            <a:srgbClr val="000000"/>
                          </a:solidFill>
                          <a:effectLst/>
                          <a:latin typeface="+mn-lt"/>
                        </a:rPr>
                        <a:t> отпаривание</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Горизонталь-</a:t>
                      </a:r>
                    </a:p>
                    <a:p>
                      <a:pPr algn="ctr" fontAlgn="ctr"/>
                      <a:r>
                        <a:rPr lang="ru-RU" sz="1100" b="1" i="0" u="none" strike="noStrike" dirty="0" err="1" smtClean="0">
                          <a:solidFill>
                            <a:srgbClr val="000000"/>
                          </a:solidFill>
                          <a:effectLst/>
                          <a:latin typeface="+mn-lt"/>
                        </a:rPr>
                        <a:t>ный</a:t>
                      </a:r>
                      <a:r>
                        <a:rPr lang="ru-RU" sz="1100" b="1" i="0" u="none" strike="noStrike" dirty="0" smtClean="0">
                          <a:solidFill>
                            <a:srgbClr val="000000"/>
                          </a:solidFill>
                          <a:effectLst/>
                          <a:latin typeface="+mn-lt"/>
                        </a:rPr>
                        <a:t> паровой удар</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Функция само-</a:t>
                      </a:r>
                    </a:p>
                    <a:p>
                      <a:pPr algn="ctr" fontAlgn="ctr"/>
                      <a:r>
                        <a:rPr lang="ru-RU" sz="1100" b="1" i="0" u="none" strike="noStrike" dirty="0" smtClean="0">
                          <a:solidFill>
                            <a:srgbClr val="000000"/>
                          </a:solidFill>
                          <a:effectLst/>
                          <a:latin typeface="+mn-lt"/>
                        </a:rPr>
                        <a:t>очистки</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Объем </a:t>
                      </a:r>
                      <a:r>
                        <a:rPr lang="ru-RU" sz="1100" b="1" i="0" u="none" strike="noStrike" dirty="0" err="1" smtClean="0">
                          <a:solidFill>
                            <a:srgbClr val="000000"/>
                          </a:solidFill>
                          <a:effectLst/>
                          <a:latin typeface="+mn-lt"/>
                        </a:rPr>
                        <a:t>резер</a:t>
                      </a:r>
                      <a:r>
                        <a:rPr lang="ru-RU" sz="1100" b="1" i="0" u="none" strike="noStrike" dirty="0" smtClean="0">
                          <a:solidFill>
                            <a:srgbClr val="000000"/>
                          </a:solidFill>
                          <a:effectLst/>
                          <a:latin typeface="+mn-lt"/>
                        </a:rPr>
                        <a:t>-</a:t>
                      </a:r>
                    </a:p>
                    <a:p>
                      <a:pPr algn="ctr" fontAlgn="ctr"/>
                      <a:r>
                        <a:rPr lang="ru-RU" sz="1100" b="1" i="0" u="none" strike="noStrike" dirty="0" err="1" smtClean="0">
                          <a:solidFill>
                            <a:srgbClr val="000000"/>
                          </a:solidFill>
                          <a:effectLst/>
                          <a:latin typeface="+mn-lt"/>
                        </a:rPr>
                        <a:t>вуара</a:t>
                      </a:r>
                      <a:r>
                        <a:rPr lang="ru-RU" sz="1100" b="1" i="0" u="none" strike="noStrike" dirty="0" smtClean="0">
                          <a:solidFill>
                            <a:srgbClr val="000000"/>
                          </a:solidFill>
                          <a:effectLst/>
                          <a:latin typeface="+mn-lt"/>
                        </a:rPr>
                        <a:t> для</a:t>
                      </a:r>
                      <a:r>
                        <a:rPr lang="ru-RU" sz="1100" b="1" i="0" u="none" strike="noStrike" baseline="0" dirty="0" smtClean="0">
                          <a:solidFill>
                            <a:srgbClr val="000000"/>
                          </a:solidFill>
                          <a:effectLst/>
                          <a:latin typeface="+mn-lt"/>
                        </a:rPr>
                        <a:t> </a:t>
                      </a:r>
                      <a:r>
                        <a:rPr lang="ru-RU" sz="1100" b="1" i="0" u="none" strike="noStrike" dirty="0" smtClean="0">
                          <a:solidFill>
                            <a:srgbClr val="000000"/>
                          </a:solidFill>
                          <a:effectLst/>
                          <a:latin typeface="+mn-lt"/>
                        </a:rPr>
                        <a:t>воды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Длина кабеля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 нетто/</a:t>
                      </a:r>
                      <a:r>
                        <a:rPr lang="ru-RU" sz="1100" b="1" i="0" u="none" strike="noStrike" dirty="0" err="1" smtClean="0">
                          <a:solidFill>
                            <a:srgbClr val="000000"/>
                          </a:solidFill>
                          <a:effectLst/>
                          <a:latin typeface="+mn-lt"/>
                        </a:rPr>
                        <a:t>бртто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601882">
                <a:tc>
                  <a:txBody>
                    <a:bodyPr/>
                    <a:lstStyle/>
                    <a:p>
                      <a:pPr marL="0" algn="ctr" defTabSz="914400" rtl="0" eaLnBrk="1" fontAlgn="ctr" latinLnBrk="0" hangingPunct="1"/>
                      <a:r>
                        <a:rPr lang="ru-RU" sz="1000" b="1" i="1" u="none" strike="noStrike" kern="1200" dirty="0" smtClean="0">
                          <a:solidFill>
                            <a:srgbClr val="000000"/>
                          </a:solidFill>
                          <a:effectLst/>
                          <a:latin typeface="+mn-lt"/>
                          <a:ea typeface="+mn-ea"/>
                          <a:cs typeface="+mn-cs"/>
                        </a:rPr>
                        <a:t> 91553</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u="none" strike="noStrike" dirty="0" smtClean="0">
                          <a:solidFill>
                            <a:schemeClr val="tx1"/>
                          </a:solidFill>
                          <a:effectLst/>
                          <a:latin typeface="+mn-lt"/>
                        </a:rPr>
                        <a:t>EI95</a:t>
                      </a:r>
                      <a:r>
                        <a:rPr lang="ru-RU" sz="1000" b="1" i="1" u="none" strike="noStrike" dirty="0" smtClean="0">
                          <a:solidFill>
                            <a:schemeClr val="tx1"/>
                          </a:solidFill>
                          <a:effectLst/>
                          <a:latin typeface="+mn-lt"/>
                        </a:rPr>
                        <a:t>0</a:t>
                      </a:r>
                      <a:r>
                        <a:rPr lang="en-US" sz="1000" b="1" i="1" u="none" strike="noStrike" dirty="0" smtClean="0">
                          <a:solidFill>
                            <a:schemeClr val="tx1"/>
                          </a:solidFill>
                          <a:effectLst/>
                          <a:latin typeface="+mn-lt"/>
                        </a:rPr>
                        <a:t>8C</a:t>
                      </a:r>
                      <a:endParaRPr lang="en-US" sz="1000" b="1" i="1" u="none" strike="noStrike" dirty="0">
                        <a:solidFill>
                          <a:schemeClr val="tx1"/>
                        </a:solidFill>
                        <a:effectLst/>
                        <a:latin typeface="+mn-lt"/>
                      </a:endParaRPr>
                    </a:p>
                  </a:txBody>
                  <a:tcPr marL="9525" marR="9525" marT="9525" marB="0" anchor="ctr"/>
                </a:tc>
                <a:tc>
                  <a:txBody>
                    <a:bodyPr/>
                    <a:lstStyle/>
                    <a:p>
                      <a:pPr algn="ctr" fontAlgn="ctr"/>
                      <a:r>
                        <a:rPr lang="uk-UA" sz="1000" b="1" i="1" u="none" strike="noStrike" dirty="0" smtClean="0">
                          <a:solidFill>
                            <a:srgbClr val="000000"/>
                          </a:solidFill>
                          <a:effectLst/>
                          <a:latin typeface="+mn-lt"/>
                        </a:rPr>
                        <a:t>2600</a:t>
                      </a:r>
                      <a:r>
                        <a:rPr lang="ru-RU" sz="1000" b="1" i="1" u="none" strike="noStrike" dirty="0" smtClean="0">
                          <a:solidFill>
                            <a:srgbClr val="000000"/>
                          </a:solidFill>
                          <a:effectLst/>
                          <a:latin typeface="+mn-lt"/>
                        </a:rPr>
                        <a:t>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 220 - 240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 / 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uk-UA" sz="1000" b="1" i="1" u="none" strike="noStrike" dirty="0" err="1" smtClean="0">
                          <a:solidFill>
                            <a:srgbClr val="000000"/>
                          </a:solidFill>
                          <a:effectLst/>
                          <a:latin typeface="Arial"/>
                        </a:rPr>
                        <a:t>керамика</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uk-UA"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uk-UA"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uk-UA"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uk-UA"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uk-UA"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uk-UA"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uk-UA"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uk-UA" sz="1000" b="1" i="1" u="none" strike="noStrike" dirty="0" smtClean="0">
                          <a:solidFill>
                            <a:srgbClr val="000000"/>
                          </a:solidFill>
                          <a:effectLst/>
                          <a:latin typeface="Arial"/>
                        </a:rPr>
                        <a:t>380 мл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1,8 </a:t>
                      </a:r>
                      <a:r>
                        <a:rPr lang="uk-UA" sz="1000" b="1" i="1" u="none" strike="noStrike" dirty="0" smtClean="0">
                          <a:solidFill>
                            <a:srgbClr val="000000"/>
                          </a:solidFill>
                          <a:effectLst/>
                          <a:latin typeface="Arial"/>
                        </a:rPr>
                        <a:t>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uk-UA" sz="1000" b="1" i="1" u="none" strike="noStrike" dirty="0" smtClean="0">
                          <a:solidFill>
                            <a:srgbClr val="000000"/>
                          </a:solidFill>
                          <a:effectLst/>
                          <a:latin typeface="Arial"/>
                        </a:rPr>
                        <a:t>1,22/1,29кг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bl>
          </a:graphicData>
        </a:graphic>
      </p:graphicFrame>
      <p:sp>
        <p:nvSpPr>
          <p:cNvPr id="16" name="TextBox 15"/>
          <p:cNvSpPr txBox="1"/>
          <p:nvPr/>
        </p:nvSpPr>
        <p:spPr>
          <a:xfrm>
            <a:off x="4433630" y="1639383"/>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31" name="Прямоугольник 30"/>
          <p:cNvSpPr/>
          <p:nvPr/>
        </p:nvSpPr>
        <p:spPr>
          <a:xfrm>
            <a:off x="736319" y="4959768"/>
            <a:ext cx="3779414" cy="369332"/>
          </a:xfrm>
          <a:prstGeom prst="rect">
            <a:avLst/>
          </a:prstGeom>
        </p:spPr>
        <p:txBody>
          <a:bodyPr wrap="square">
            <a:spAutoFit/>
          </a:bodyPr>
          <a:lstStyle/>
          <a:p>
            <a:r>
              <a:rPr lang="ru-RU" dirty="0">
                <a:solidFill>
                  <a:srgbClr val="006666"/>
                </a:solidFill>
                <a:latin typeface="EpsilonCTT" pitchFamily="2" charset="0"/>
              </a:rPr>
              <a:t>УДОБНО И КОМФОРТНО!</a:t>
            </a:r>
          </a:p>
        </p:txBody>
      </p:sp>
      <p:sp>
        <p:nvSpPr>
          <p:cNvPr id="5" name="Прямоугольник 4"/>
          <p:cNvSpPr/>
          <p:nvPr/>
        </p:nvSpPr>
        <p:spPr>
          <a:xfrm>
            <a:off x="4433630" y="3609169"/>
            <a:ext cx="3433953" cy="707886"/>
          </a:xfrm>
          <a:prstGeom prst="rect">
            <a:avLst/>
          </a:prstGeom>
        </p:spPr>
        <p:txBody>
          <a:bodyPr wrap="none">
            <a:spAutoFit/>
          </a:bodyPr>
          <a:lstStyle/>
          <a:p>
            <a:r>
              <a:rPr lang="ru-RU" sz="1200" b="1" dirty="0">
                <a:solidFill>
                  <a:srgbClr val="FF0000"/>
                </a:solidFill>
                <a:latin typeface="Arial Black" pitchFamily="34" charset="0"/>
              </a:rPr>
              <a:t>ДОПОЛНИТЕЛЬНЫЕ</a:t>
            </a:r>
            <a:r>
              <a:rPr lang="ru-RU" b="1" dirty="0">
                <a:solidFill>
                  <a:srgbClr val="FF0000"/>
                </a:solidFill>
                <a:latin typeface="Arial Black" pitchFamily="34" charset="0"/>
              </a:rPr>
              <a:t> </a:t>
            </a:r>
            <a:r>
              <a:rPr lang="ru-RU" sz="1200" b="1" dirty="0" smtClean="0">
                <a:solidFill>
                  <a:srgbClr val="FF0000"/>
                </a:solidFill>
                <a:latin typeface="Arial Black" pitchFamily="34" charset="0"/>
              </a:rPr>
              <a:t>ВОЗМОЖНОСТИ</a:t>
            </a:r>
          </a:p>
          <a:p>
            <a:r>
              <a:rPr lang="ru-RU" sz="1100" b="1" i="1" dirty="0">
                <a:solidFill>
                  <a:srgbClr val="4D4B4B"/>
                </a:solidFill>
              </a:rPr>
              <a:t>► ► </a:t>
            </a:r>
            <a:r>
              <a:rPr lang="uk-UA" sz="1100" b="1" i="1" dirty="0" err="1">
                <a:solidFill>
                  <a:srgbClr val="4D4B4B"/>
                </a:solidFill>
              </a:rPr>
              <a:t>Антикапля</a:t>
            </a:r>
            <a:endParaRPr lang="uk-UA" sz="1100" b="1" i="1" dirty="0">
              <a:solidFill>
                <a:srgbClr val="4D4B4B"/>
              </a:solidFill>
            </a:endParaRPr>
          </a:p>
          <a:p>
            <a:r>
              <a:rPr lang="ru-RU" sz="1100" b="1" i="1" dirty="0">
                <a:solidFill>
                  <a:srgbClr val="4D4B4B"/>
                </a:solidFill>
              </a:rPr>
              <a:t>► ► </a:t>
            </a:r>
            <a:r>
              <a:rPr lang="uk-UA" sz="1100" b="1" i="1" dirty="0" err="1">
                <a:solidFill>
                  <a:srgbClr val="4D4B4B"/>
                </a:solidFill>
              </a:rPr>
              <a:t>Автоотключение</a:t>
            </a:r>
            <a:endParaRPr lang="ru-RU" sz="1100" b="1" i="1" dirty="0">
              <a:solidFill>
                <a:srgbClr val="4D4B4B"/>
              </a:solidFill>
            </a:endParaRPr>
          </a:p>
        </p:txBody>
      </p:sp>
      <p:pic>
        <p:nvPicPr>
          <p:cNvPr id="13" name="Рисунок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632" y="1334830"/>
            <a:ext cx="1434405" cy="994938"/>
          </a:xfrm>
          <a:prstGeom prst="rect">
            <a:avLst/>
          </a:prstGeom>
        </p:spPr>
      </p:pic>
      <p:pic>
        <p:nvPicPr>
          <p:cNvPr id="4" name="Рисунок 3"/>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9148" y="1590675"/>
            <a:ext cx="4371680" cy="3213007"/>
          </a:xfrm>
          <a:prstGeom prst="rect">
            <a:avLst/>
          </a:prstGeom>
        </p:spPr>
      </p:pic>
      <p:pic>
        <p:nvPicPr>
          <p:cNvPr id="19" name="Рисунок 18"/>
          <p:cNvPicPr>
            <a:picLocks noChangeAspect="1"/>
          </p:cNvPicPr>
          <p:nvPr/>
        </p:nvPicPr>
        <p:blipFill rotWithShape="1">
          <a:blip r:embed="rId5" cstate="screen">
            <a:extLst>
              <a:ext uri="{28A0092B-C50C-407E-A947-70E740481C1C}">
                <a14:useLocalDpi xmlns:a14="http://schemas.microsoft.com/office/drawing/2010/main" val="0"/>
              </a:ext>
            </a:extLst>
          </a:blip>
          <a:srcRect l="2102" r="58558" b="93198"/>
          <a:stretch/>
        </p:blipFill>
        <p:spPr>
          <a:xfrm>
            <a:off x="5246624" y="4850974"/>
            <a:ext cx="2154574" cy="546230"/>
          </a:xfrm>
          <a:prstGeom prst="rect">
            <a:avLst/>
          </a:prstGeom>
        </p:spPr>
      </p:pic>
      <p:pic>
        <p:nvPicPr>
          <p:cNvPr id="20" name="Рисунок 19"/>
          <p:cNvPicPr>
            <a:picLocks noChangeAspect="1"/>
          </p:cNvPicPr>
          <p:nvPr/>
        </p:nvPicPr>
        <p:blipFill rotWithShape="1">
          <a:blip r:embed="rId6" cstate="screen">
            <a:extLst>
              <a:ext uri="{28A0092B-C50C-407E-A947-70E740481C1C}">
                <a14:useLocalDpi xmlns:a14="http://schemas.microsoft.com/office/drawing/2010/main" val="0"/>
              </a:ext>
            </a:extLst>
          </a:blip>
          <a:srcRect t="6802" r="55603" b="78837"/>
          <a:stretch/>
        </p:blipFill>
        <p:spPr>
          <a:xfrm>
            <a:off x="7401198" y="4403304"/>
            <a:ext cx="2942952" cy="1395663"/>
          </a:xfrm>
          <a:prstGeom prst="rect">
            <a:avLst/>
          </a:prstGeom>
        </p:spPr>
      </p:pic>
      <p:pic>
        <p:nvPicPr>
          <p:cNvPr id="21" name="Рисунок 20"/>
          <p:cNvPicPr>
            <a:picLocks noChangeAspect="1"/>
          </p:cNvPicPr>
          <p:nvPr/>
        </p:nvPicPr>
        <p:blipFill rotWithShape="1">
          <a:blip r:embed="rId7" cstate="screen">
            <a:extLst>
              <a:ext uri="{28A0092B-C50C-407E-A947-70E740481C1C}">
                <a14:useLocalDpi xmlns:a14="http://schemas.microsoft.com/office/drawing/2010/main" val="0"/>
              </a:ext>
            </a:extLst>
          </a:blip>
          <a:srcRect l="45321" t="1890" r="30484" b="81104"/>
          <a:stretch/>
        </p:blipFill>
        <p:spPr>
          <a:xfrm>
            <a:off x="3922127" y="4399216"/>
            <a:ext cx="1329925" cy="1370534"/>
          </a:xfrm>
          <a:prstGeom prst="rect">
            <a:avLst/>
          </a:prstGeom>
        </p:spPr>
      </p:pic>
      <p:pic>
        <p:nvPicPr>
          <p:cNvPr id="22"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9862352" y="1496406"/>
            <a:ext cx="93345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4433630" y="1978912"/>
            <a:ext cx="5611281" cy="1277273"/>
          </a:xfrm>
          <a:prstGeom prst="rect">
            <a:avLst/>
          </a:prstGeom>
        </p:spPr>
        <p:txBody>
          <a:bodyPr wrap="square">
            <a:spAutoFit/>
          </a:bodyPr>
          <a:lstStyle/>
          <a:p>
            <a:r>
              <a:rPr lang="ru-RU" sz="1100" b="1" spc="50" dirty="0" smtClean="0">
                <a:ln w="11430"/>
                <a:solidFill>
                  <a:srgbClr val="930D2D"/>
                </a:solidFill>
                <a:effectLst>
                  <a:outerShdw blurRad="38100" dist="38100" dir="2700000" algn="tl">
                    <a:srgbClr val="000000">
                      <a:alpha val="43137"/>
                    </a:srgbClr>
                  </a:outerShdw>
                </a:effectLst>
              </a:rPr>
              <a:t>      </a:t>
            </a:r>
            <a:r>
              <a:rPr lang="ru-RU" sz="1100" b="1" i="1" spc="50" dirty="0">
                <a:ln w="11430"/>
                <a:solidFill>
                  <a:srgbClr val="930D2D"/>
                </a:solidFill>
                <a:effectLst>
                  <a:outerShdw blurRad="38100" dist="38100" dir="2700000" algn="tl">
                    <a:srgbClr val="000000">
                      <a:alpha val="43137"/>
                    </a:srgbClr>
                  </a:outerShdw>
                </a:effectLst>
              </a:rPr>
              <a:t>ПАРОВОЙ УТЮГ</a:t>
            </a:r>
            <a:r>
              <a:rPr lang="en-US" sz="1100" b="1" i="1" spc="50" dirty="0">
                <a:ln w="11430"/>
                <a:solidFill>
                  <a:srgbClr val="930D2D"/>
                </a:solidFill>
                <a:effectLst>
                  <a:outerShdw blurRad="38100" dist="38100" dir="2700000" algn="tl">
                    <a:srgbClr val="000000">
                      <a:alpha val="43137"/>
                    </a:srgbClr>
                  </a:outerShdw>
                </a:effectLst>
              </a:rPr>
              <a:t> EI95</a:t>
            </a:r>
            <a:r>
              <a:rPr lang="ru-RU" sz="1100" b="1" i="1" spc="50" dirty="0">
                <a:ln w="11430"/>
                <a:solidFill>
                  <a:srgbClr val="930D2D"/>
                </a:solidFill>
                <a:effectLst>
                  <a:outerShdw blurRad="38100" dist="38100" dir="2700000" algn="tl">
                    <a:srgbClr val="000000">
                      <a:alpha val="43137"/>
                    </a:srgbClr>
                  </a:outerShdw>
                </a:effectLst>
              </a:rPr>
              <a:t>0</a:t>
            </a:r>
            <a:r>
              <a:rPr lang="en-US" sz="1100" b="1" i="1" spc="50" dirty="0">
                <a:ln w="11430"/>
                <a:solidFill>
                  <a:srgbClr val="930D2D"/>
                </a:solidFill>
                <a:effectLst>
                  <a:outerShdw blurRad="38100" dist="38100" dir="2700000" algn="tl">
                    <a:srgbClr val="000000">
                      <a:alpha val="43137"/>
                    </a:srgbClr>
                  </a:outerShdw>
                </a:effectLst>
              </a:rPr>
              <a:t>8C</a:t>
            </a:r>
            <a:r>
              <a:rPr lang="ru-RU" sz="1100" b="1" i="1" spc="50" dirty="0">
                <a:ln w="11430"/>
                <a:solidFill>
                  <a:srgbClr val="930D2D"/>
                </a:solidFill>
                <a:effectLst>
                  <a:outerShdw blurRad="38100" dist="38100" dir="2700000" algn="tl">
                    <a:srgbClr val="000000">
                      <a:alpha val="43137"/>
                    </a:srgbClr>
                  </a:outerShdw>
                </a:effectLst>
              </a:rPr>
              <a:t> </a:t>
            </a:r>
            <a:r>
              <a:rPr lang="en-US" sz="1100" b="1" i="1" spc="50" dirty="0">
                <a:ln w="11430"/>
                <a:solidFill>
                  <a:srgbClr val="930D2D"/>
                </a:solidFill>
                <a:effectLst>
                  <a:outerShdw blurRad="38100" dist="38100" dir="2700000" algn="tl">
                    <a:srgbClr val="000000">
                      <a:alpha val="43137"/>
                    </a:srgbClr>
                  </a:outerShdw>
                </a:effectLst>
              </a:rPr>
              <a:t> </a:t>
            </a:r>
            <a:r>
              <a:rPr lang="ru-RU" sz="1100" b="1" i="1" dirty="0">
                <a:solidFill>
                  <a:srgbClr val="4D4B4B"/>
                </a:solidFill>
              </a:rPr>
              <a:t>с керамическим покрытием подошвы</a:t>
            </a:r>
            <a:r>
              <a:rPr lang="en-US" sz="1100" b="1" i="1" dirty="0">
                <a:solidFill>
                  <a:srgbClr val="4D4B4B"/>
                </a:solidFill>
              </a:rPr>
              <a:t>, </a:t>
            </a:r>
            <a:r>
              <a:rPr lang="ru-RU" sz="1100" b="1" i="1" dirty="0">
                <a:solidFill>
                  <a:srgbClr val="4D4B4B"/>
                </a:solidFill>
              </a:rPr>
              <a:t>имеет мощность 2600Вт благодаря чему нагрев происходит в считанные минуты. Регулятор мощности позволяет выбрать температуру для любого вида ткани. Сухая глажка, распыление воды, вертикальное отпаривание, горизонтальный паровой удар, функция </a:t>
            </a:r>
            <a:r>
              <a:rPr lang="ru-RU" sz="1100" b="1" i="1" dirty="0" err="1">
                <a:solidFill>
                  <a:srgbClr val="4D4B4B"/>
                </a:solidFill>
              </a:rPr>
              <a:t>самоочистки</a:t>
            </a:r>
            <a:r>
              <a:rPr lang="ru-RU" sz="1100" b="1" i="1" dirty="0">
                <a:solidFill>
                  <a:srgbClr val="4D4B4B"/>
                </a:solidFill>
              </a:rPr>
              <a:t>, автоотключения и </a:t>
            </a:r>
            <a:r>
              <a:rPr lang="ru-RU" sz="1100" b="1" i="1" dirty="0" err="1">
                <a:solidFill>
                  <a:srgbClr val="4D4B4B"/>
                </a:solidFill>
              </a:rPr>
              <a:t>анткапля</a:t>
            </a:r>
            <a:r>
              <a:rPr lang="ru-RU" sz="1100" b="1" i="1" dirty="0">
                <a:solidFill>
                  <a:srgbClr val="4D4B4B"/>
                </a:solidFill>
              </a:rPr>
              <a:t> – все эти функции делают процесс работы легким и комфортным, так же в комплектации имеется стакан для воды.</a:t>
            </a:r>
          </a:p>
        </p:txBody>
      </p:sp>
    </p:spTree>
    <p:extLst>
      <p:ext uri="{BB962C8B-B14F-4D97-AF65-F5344CB8AC3E}">
        <p14:creationId xmlns:p14="http://schemas.microsoft.com/office/powerpoint/2010/main" val="459446231"/>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1"/>
            <a:ext cx="10685126" cy="7560000"/>
          </a:xfrm>
          <a:prstGeom prst="rect">
            <a:avLst/>
          </a:prstGeom>
        </p:spPr>
      </p:pic>
      <p:sp>
        <p:nvSpPr>
          <p:cNvPr id="2" name="Заголовок 1"/>
          <p:cNvSpPr>
            <a:spLocks noGrp="1"/>
          </p:cNvSpPr>
          <p:nvPr>
            <p:ph type="title"/>
          </p:nvPr>
        </p:nvSpPr>
        <p:spPr>
          <a:xfrm>
            <a:off x="1026153" y="846446"/>
            <a:ext cx="4319654" cy="656090"/>
          </a:xfrm>
          <a:effectLst/>
        </p:spPr>
        <p:txBody>
          <a:bodyPr>
            <a:normAutofit/>
          </a:bodyPr>
          <a:lstStyle/>
          <a:p>
            <a:pPr>
              <a:lnSpc>
                <a:spcPct val="100000"/>
              </a:lnSpc>
            </a:pPr>
            <a:r>
              <a:rPr lang="ru-RU" sz="2400" b="1" spc="50" dirty="0" smtClean="0">
                <a:ln w="11430"/>
                <a:solidFill>
                  <a:srgbClr val="930D2D"/>
                </a:solidFill>
                <a:effectLst>
                  <a:outerShdw blurRad="38100" dist="38100" dir="2700000" algn="tl">
                    <a:srgbClr val="000000">
                      <a:alpha val="43137"/>
                    </a:srgbClr>
                  </a:outerShdw>
                </a:effectLst>
              </a:rPr>
              <a:t>ПАРОВОЙ УТЮГ</a:t>
            </a:r>
            <a:r>
              <a:rPr lang="en-US" sz="2400" b="1" spc="50" dirty="0" smtClean="0">
                <a:ln w="11430"/>
                <a:solidFill>
                  <a:srgbClr val="930D2D"/>
                </a:solidFill>
                <a:effectLst>
                  <a:outerShdw blurRad="38100" dist="38100" dir="2700000" algn="tl">
                    <a:srgbClr val="000000">
                      <a:alpha val="43137"/>
                    </a:srgbClr>
                  </a:outerShdw>
                </a:effectLst>
              </a:rPr>
              <a:t> EI9518C</a:t>
            </a:r>
            <a:endParaRPr lang="uk-UA" sz="24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276392" y="5319721"/>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880465652"/>
              </p:ext>
            </p:extLst>
          </p:nvPr>
        </p:nvGraphicFramePr>
        <p:xfrm>
          <a:off x="238125" y="5924026"/>
          <a:ext cx="10284512" cy="1449231"/>
        </p:xfrm>
        <a:graphic>
          <a:graphicData uri="http://schemas.openxmlformats.org/drawingml/2006/table">
            <a:tbl>
              <a:tblPr>
                <a:tableStyleId>{616DA210-FB5B-4158-B5E0-FEB733F419BA}</a:tableStyleId>
              </a:tblPr>
              <a:tblGrid>
                <a:gridCol w="503492">
                  <a:extLst>
                    <a:ext uri="{9D8B030D-6E8A-4147-A177-3AD203B41FA5}">
                      <a16:colId xmlns:a16="http://schemas.microsoft.com/office/drawing/2014/main" val="20000"/>
                    </a:ext>
                  </a:extLst>
                </a:gridCol>
                <a:gridCol w="575176">
                  <a:extLst>
                    <a:ext uri="{9D8B030D-6E8A-4147-A177-3AD203B41FA5}">
                      <a16:colId xmlns:a16="http://schemas.microsoft.com/office/drawing/2014/main" val="20001"/>
                    </a:ext>
                  </a:extLst>
                </a:gridCol>
                <a:gridCol w="706309">
                  <a:extLst>
                    <a:ext uri="{9D8B030D-6E8A-4147-A177-3AD203B41FA5}">
                      <a16:colId xmlns:a16="http://schemas.microsoft.com/office/drawing/2014/main" val="20002"/>
                    </a:ext>
                  </a:extLst>
                </a:gridCol>
                <a:gridCol w="842138">
                  <a:extLst>
                    <a:ext uri="{9D8B030D-6E8A-4147-A177-3AD203B41FA5}">
                      <a16:colId xmlns:a16="http://schemas.microsoft.com/office/drawing/2014/main" val="20003"/>
                    </a:ext>
                  </a:extLst>
                </a:gridCol>
                <a:gridCol w="714711">
                  <a:extLst>
                    <a:ext uri="{9D8B030D-6E8A-4147-A177-3AD203B41FA5}">
                      <a16:colId xmlns:a16="http://schemas.microsoft.com/office/drawing/2014/main" val="20004"/>
                    </a:ext>
                  </a:extLst>
                </a:gridCol>
                <a:gridCol w="639624">
                  <a:extLst>
                    <a:ext uri="{9D8B030D-6E8A-4147-A177-3AD203B41FA5}">
                      <a16:colId xmlns:a16="http://schemas.microsoft.com/office/drawing/2014/main" val="20005"/>
                    </a:ext>
                  </a:extLst>
                </a:gridCol>
                <a:gridCol w="628765">
                  <a:extLst>
                    <a:ext uri="{9D8B030D-6E8A-4147-A177-3AD203B41FA5}">
                      <a16:colId xmlns:a16="http://schemas.microsoft.com/office/drawing/2014/main" val="20006"/>
                    </a:ext>
                  </a:extLst>
                </a:gridCol>
                <a:gridCol w="475400">
                  <a:extLst>
                    <a:ext uri="{9D8B030D-6E8A-4147-A177-3AD203B41FA5}">
                      <a16:colId xmlns:a16="http://schemas.microsoft.com/office/drawing/2014/main" val="20007"/>
                    </a:ext>
                  </a:extLst>
                </a:gridCol>
                <a:gridCol w="475400">
                  <a:extLst>
                    <a:ext uri="{9D8B030D-6E8A-4147-A177-3AD203B41FA5}">
                      <a16:colId xmlns:a16="http://schemas.microsoft.com/office/drawing/2014/main" val="20008"/>
                    </a:ext>
                  </a:extLst>
                </a:gridCol>
                <a:gridCol w="597647">
                  <a:extLst>
                    <a:ext uri="{9D8B030D-6E8A-4147-A177-3AD203B41FA5}">
                      <a16:colId xmlns:a16="http://schemas.microsoft.com/office/drawing/2014/main" val="20009"/>
                    </a:ext>
                  </a:extLst>
                </a:gridCol>
                <a:gridCol w="841006">
                  <a:extLst>
                    <a:ext uri="{9D8B030D-6E8A-4147-A177-3AD203B41FA5}">
                      <a16:colId xmlns:a16="http://schemas.microsoft.com/office/drawing/2014/main" val="20010"/>
                    </a:ext>
                  </a:extLst>
                </a:gridCol>
                <a:gridCol w="898062">
                  <a:extLst>
                    <a:ext uri="{9D8B030D-6E8A-4147-A177-3AD203B41FA5}">
                      <a16:colId xmlns:a16="http://schemas.microsoft.com/office/drawing/2014/main" val="20011"/>
                    </a:ext>
                  </a:extLst>
                </a:gridCol>
                <a:gridCol w="693820">
                  <a:extLst>
                    <a:ext uri="{9D8B030D-6E8A-4147-A177-3AD203B41FA5}">
                      <a16:colId xmlns:a16="http://schemas.microsoft.com/office/drawing/2014/main" val="20012"/>
                    </a:ext>
                  </a:extLst>
                </a:gridCol>
                <a:gridCol w="619125">
                  <a:extLst>
                    <a:ext uri="{9D8B030D-6E8A-4147-A177-3AD203B41FA5}">
                      <a16:colId xmlns:a16="http://schemas.microsoft.com/office/drawing/2014/main" val="20013"/>
                    </a:ext>
                  </a:extLst>
                </a:gridCol>
                <a:gridCol w="497433">
                  <a:extLst>
                    <a:ext uri="{9D8B030D-6E8A-4147-A177-3AD203B41FA5}">
                      <a16:colId xmlns:a16="http://schemas.microsoft.com/office/drawing/2014/main" val="20014"/>
                    </a:ext>
                  </a:extLst>
                </a:gridCol>
                <a:gridCol w="576404">
                  <a:extLst>
                    <a:ext uri="{9D8B030D-6E8A-4147-A177-3AD203B41FA5}">
                      <a16:colId xmlns:a16="http://schemas.microsoft.com/office/drawing/2014/main" val="20015"/>
                    </a:ext>
                  </a:extLst>
                </a:gridCol>
              </a:tblGrid>
              <a:tr h="481306">
                <a:tc>
                  <a:txBody>
                    <a:bodyPr/>
                    <a:lstStyle/>
                    <a:p>
                      <a:pPr algn="ctr" fontAlgn="ctr"/>
                      <a:r>
                        <a:rPr lang="ru-RU" sz="1100" b="1" i="1" kern="1200" dirty="0">
                          <a:solidFill>
                            <a:srgbClr val="4D4B4B"/>
                          </a:solidFill>
                          <a:latin typeface="+mn-lt"/>
                          <a:ea typeface="+mn-ea"/>
                          <a:cs typeface="+mn-cs"/>
                        </a:rPr>
                        <a:t>код</a:t>
                      </a:r>
                      <a:r>
                        <a:rPr lang="ru-RU" sz="1100" b="1" u="none" strike="noStrike" dirty="0">
                          <a:effectLst/>
                        </a:rPr>
                        <a:t>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chemeClr val="tx1"/>
                          </a:solidFill>
                          <a:effectLst/>
                          <a:latin typeface="+mn-l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Тип подошвы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Регулятор </a:t>
                      </a:r>
                      <a:r>
                        <a:rPr lang="ru-RU" sz="1100" b="1" i="0" u="none" strike="noStrike" dirty="0" err="1" smtClean="0">
                          <a:solidFill>
                            <a:srgbClr val="000000"/>
                          </a:solidFill>
                          <a:effectLst/>
                          <a:latin typeface="+mn-lt"/>
                        </a:rPr>
                        <a:t>температу-ры</a:t>
                      </a:r>
                      <a:endParaRPr lang="ru-RU" sz="1100" b="1" i="0" u="none" strike="noStrike" dirty="0" smtClean="0">
                        <a:solidFill>
                          <a:srgbClr val="000000"/>
                        </a:solidFill>
                        <a:effectLst/>
                        <a:latin typeface="+mn-lt"/>
                      </a:endParaRPr>
                    </a:p>
                  </a:txBody>
                  <a:tcPr marL="9149" marR="9149" marT="9149"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mn-lt"/>
                        </a:rPr>
                        <a:t>Регулятор подачи пара</a:t>
                      </a:r>
                    </a:p>
                    <a:p>
                      <a:pPr marL="0" marR="0" indent="0" algn="ctr" defTabSz="914400" rtl="0" eaLnBrk="1" fontAlgn="ctr" latinLnBrk="0" hangingPunct="1">
                        <a:lnSpc>
                          <a:spcPct val="100000"/>
                        </a:lnSpc>
                        <a:spcBef>
                          <a:spcPts val="0"/>
                        </a:spcBef>
                        <a:spcAft>
                          <a:spcPts val="0"/>
                        </a:spcAft>
                        <a:buClrTx/>
                        <a:buSzTx/>
                        <a:buFontTx/>
                        <a:buNone/>
                        <a:tabLst/>
                        <a:defRPr/>
                      </a:pP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mn-lt"/>
                        </a:rPr>
                        <a:t>Сухая глажка</a:t>
                      </a:r>
                      <a:r>
                        <a:rPr lang="en-US" sz="1100" b="1" i="0" u="none" strike="noStrike" dirty="0" smtClean="0">
                          <a:solidFill>
                            <a:srgbClr val="000000"/>
                          </a:solidFill>
                          <a:effectLst/>
                          <a:latin typeface="+mn-lt"/>
                        </a:rPr>
                        <a:t> c </a:t>
                      </a:r>
                      <a:r>
                        <a:rPr lang="ru-RU" sz="1100" b="1" i="0" u="none" strike="noStrike" dirty="0" smtClean="0">
                          <a:solidFill>
                            <a:srgbClr val="000000"/>
                          </a:solidFill>
                          <a:effectLst/>
                          <a:latin typeface="+mn-lt"/>
                        </a:rPr>
                        <a:t>паром</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Распыле</a:t>
                      </a:r>
                    </a:p>
                    <a:p>
                      <a:pPr algn="ctr" fontAlgn="ctr"/>
                      <a:r>
                        <a:rPr lang="ru-RU" sz="1100" b="1" i="0" u="none" strike="noStrike" dirty="0" err="1" smtClean="0">
                          <a:solidFill>
                            <a:srgbClr val="000000"/>
                          </a:solidFill>
                          <a:effectLst/>
                          <a:latin typeface="+mn-lt"/>
                        </a:rPr>
                        <a:t>ние</a:t>
                      </a:r>
                      <a:r>
                        <a:rPr lang="ru-RU" sz="1100" b="1" i="0" u="none" strike="noStrike" dirty="0" smtClean="0">
                          <a:solidFill>
                            <a:srgbClr val="000000"/>
                          </a:solidFill>
                          <a:effectLst/>
                          <a:latin typeface="+mn-lt"/>
                        </a:rPr>
                        <a:t> воды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Вертикаль-</a:t>
                      </a:r>
                    </a:p>
                    <a:p>
                      <a:pPr algn="ctr" fontAlgn="ctr"/>
                      <a:r>
                        <a:rPr lang="ru-RU" sz="1100" b="1" i="0" u="none" strike="noStrike" dirty="0" err="1" smtClean="0">
                          <a:solidFill>
                            <a:srgbClr val="000000"/>
                          </a:solidFill>
                          <a:effectLst/>
                          <a:latin typeface="+mn-lt"/>
                        </a:rPr>
                        <a:t>ное</a:t>
                      </a:r>
                      <a:r>
                        <a:rPr lang="ru-RU" sz="1100" b="1" i="0" u="none" strike="noStrike" dirty="0" smtClean="0">
                          <a:solidFill>
                            <a:srgbClr val="000000"/>
                          </a:solidFill>
                          <a:effectLst/>
                          <a:latin typeface="+mn-lt"/>
                        </a:rPr>
                        <a:t> отпаривание</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Горизонталь-</a:t>
                      </a:r>
                    </a:p>
                    <a:p>
                      <a:pPr algn="ctr" fontAlgn="ctr"/>
                      <a:r>
                        <a:rPr lang="ru-RU" sz="1100" b="1" i="0" u="none" strike="noStrike" dirty="0" err="1" smtClean="0">
                          <a:solidFill>
                            <a:srgbClr val="000000"/>
                          </a:solidFill>
                          <a:effectLst/>
                          <a:latin typeface="+mn-lt"/>
                        </a:rPr>
                        <a:t>ный</a:t>
                      </a:r>
                      <a:r>
                        <a:rPr lang="ru-RU" sz="1100" b="1" i="0" u="none" strike="noStrike" dirty="0" smtClean="0">
                          <a:solidFill>
                            <a:srgbClr val="000000"/>
                          </a:solidFill>
                          <a:effectLst/>
                          <a:latin typeface="+mn-lt"/>
                        </a:rPr>
                        <a:t> паровой удар</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Функция само-</a:t>
                      </a:r>
                    </a:p>
                    <a:p>
                      <a:pPr algn="ctr" fontAlgn="ctr"/>
                      <a:r>
                        <a:rPr lang="ru-RU" sz="1100" b="1" i="0" u="none" strike="noStrike" dirty="0" smtClean="0">
                          <a:solidFill>
                            <a:srgbClr val="000000"/>
                          </a:solidFill>
                          <a:effectLst/>
                          <a:latin typeface="+mn-lt"/>
                        </a:rPr>
                        <a:t>очистки</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Объем </a:t>
                      </a:r>
                      <a:r>
                        <a:rPr lang="ru-RU" sz="1100" b="1" i="0" u="none" strike="noStrike" dirty="0" err="1" smtClean="0">
                          <a:solidFill>
                            <a:srgbClr val="000000"/>
                          </a:solidFill>
                          <a:effectLst/>
                          <a:latin typeface="+mn-lt"/>
                        </a:rPr>
                        <a:t>резер</a:t>
                      </a:r>
                      <a:r>
                        <a:rPr lang="ru-RU" sz="1100" b="1" i="0" u="none" strike="noStrike" dirty="0" smtClean="0">
                          <a:solidFill>
                            <a:srgbClr val="000000"/>
                          </a:solidFill>
                          <a:effectLst/>
                          <a:latin typeface="+mn-lt"/>
                        </a:rPr>
                        <a:t>-</a:t>
                      </a:r>
                    </a:p>
                    <a:p>
                      <a:pPr algn="ctr" fontAlgn="ctr"/>
                      <a:r>
                        <a:rPr lang="ru-RU" sz="1100" b="1" i="0" u="none" strike="noStrike" dirty="0" err="1" smtClean="0">
                          <a:solidFill>
                            <a:srgbClr val="000000"/>
                          </a:solidFill>
                          <a:effectLst/>
                          <a:latin typeface="+mn-lt"/>
                        </a:rPr>
                        <a:t>вуара</a:t>
                      </a:r>
                      <a:r>
                        <a:rPr lang="ru-RU" sz="1100" b="1" i="0" u="none" strike="noStrike" dirty="0" smtClean="0">
                          <a:solidFill>
                            <a:srgbClr val="000000"/>
                          </a:solidFill>
                          <a:effectLst/>
                          <a:latin typeface="+mn-lt"/>
                        </a:rPr>
                        <a:t> для</a:t>
                      </a:r>
                      <a:r>
                        <a:rPr lang="ru-RU" sz="1100" b="1" i="0" u="none" strike="noStrike" baseline="0" dirty="0" smtClean="0">
                          <a:solidFill>
                            <a:srgbClr val="000000"/>
                          </a:solidFill>
                          <a:effectLst/>
                          <a:latin typeface="+mn-lt"/>
                        </a:rPr>
                        <a:t> </a:t>
                      </a:r>
                      <a:r>
                        <a:rPr lang="ru-RU" sz="1100" b="1" i="0" u="none" strike="noStrike" dirty="0" smtClean="0">
                          <a:solidFill>
                            <a:srgbClr val="000000"/>
                          </a:solidFill>
                          <a:effectLst/>
                          <a:latin typeface="+mn-lt"/>
                        </a:rPr>
                        <a:t>воды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Длина кабеля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 нетто/</a:t>
                      </a:r>
                      <a:r>
                        <a:rPr lang="ru-RU" sz="1100" b="1" i="0" u="none" strike="noStrike" dirty="0" err="1" smtClean="0">
                          <a:solidFill>
                            <a:srgbClr val="000000"/>
                          </a:solidFill>
                          <a:effectLst/>
                          <a:latin typeface="+mn-lt"/>
                        </a:rPr>
                        <a:t>бртто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601882">
                <a:tc>
                  <a:txBody>
                    <a:bodyPr/>
                    <a:lstStyle/>
                    <a:p>
                      <a:pPr marL="0" algn="ctr" defTabSz="914400" rtl="0" eaLnBrk="1" fontAlgn="ctr" latinLnBrk="0" hangingPunct="1"/>
                      <a:r>
                        <a:rPr lang="ru-RU" sz="1000" b="1" i="1" u="none" strike="noStrike" kern="1200" dirty="0" smtClean="0">
                          <a:solidFill>
                            <a:srgbClr val="000000"/>
                          </a:solidFill>
                          <a:effectLst/>
                          <a:latin typeface="+mn-lt"/>
                          <a:ea typeface="+mn-ea"/>
                          <a:cs typeface="+mn-cs"/>
                        </a:rPr>
                        <a:t> 91551</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u="none" strike="noStrike" dirty="0" smtClean="0">
                          <a:solidFill>
                            <a:schemeClr val="tx1"/>
                          </a:solidFill>
                          <a:effectLst/>
                          <a:latin typeface="+mn-lt"/>
                        </a:rPr>
                        <a:t>EI9518C</a:t>
                      </a:r>
                      <a:endParaRPr lang="en-US" sz="1000" b="1" i="1" u="none" strike="noStrike" dirty="0">
                        <a:solidFill>
                          <a:schemeClr val="tx1"/>
                        </a:solidFill>
                        <a:effectLst/>
                        <a:latin typeface="+mn-lt"/>
                      </a:endParaRPr>
                    </a:p>
                  </a:txBody>
                  <a:tcPr marL="9525" marR="9525" marT="9525" marB="0" anchor="ctr"/>
                </a:tc>
                <a:tc>
                  <a:txBody>
                    <a:bodyPr/>
                    <a:lstStyle/>
                    <a:p>
                      <a:pPr algn="ctr" fontAlgn="ctr"/>
                      <a:r>
                        <a:rPr lang="uk-UA" sz="1000" b="1" i="1" u="none" strike="noStrike" dirty="0" smtClean="0">
                          <a:solidFill>
                            <a:srgbClr val="000000"/>
                          </a:solidFill>
                          <a:effectLst/>
                          <a:latin typeface="+mn-lt"/>
                        </a:rPr>
                        <a:t>2600</a:t>
                      </a:r>
                      <a:r>
                        <a:rPr lang="ru-RU" sz="1000" b="1" i="1" u="none" strike="noStrike" dirty="0" smtClean="0">
                          <a:solidFill>
                            <a:srgbClr val="000000"/>
                          </a:solidFill>
                          <a:effectLst/>
                          <a:latin typeface="+mn-lt"/>
                        </a:rPr>
                        <a:t>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 220 - 240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 / 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uk-UA" sz="1000" b="1" i="1" u="none" strike="noStrike" dirty="0" err="1" smtClean="0">
                          <a:solidFill>
                            <a:srgbClr val="000000"/>
                          </a:solidFill>
                          <a:effectLst/>
                          <a:latin typeface="Arial"/>
                        </a:rPr>
                        <a:t>керамика</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uk-UA"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uk-UA"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uk-UA"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uk-UA"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uk-UA"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uk-UA"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uk-UA"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uk-UA" sz="1000" b="1" i="1" u="none" strike="noStrike" dirty="0" smtClean="0">
                          <a:solidFill>
                            <a:srgbClr val="000000"/>
                          </a:solidFill>
                          <a:effectLst/>
                          <a:latin typeface="Arial"/>
                        </a:rPr>
                        <a:t>380 мл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1,8 </a:t>
                      </a:r>
                      <a:r>
                        <a:rPr lang="uk-UA" sz="1000" b="1" i="1" u="none" strike="noStrike" dirty="0" smtClean="0">
                          <a:solidFill>
                            <a:srgbClr val="000000"/>
                          </a:solidFill>
                          <a:effectLst/>
                          <a:latin typeface="Arial"/>
                        </a:rPr>
                        <a:t>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uk-UA" sz="1000" b="1" i="1" u="none" strike="noStrike" dirty="0" smtClean="0">
                          <a:solidFill>
                            <a:srgbClr val="000000"/>
                          </a:solidFill>
                          <a:effectLst/>
                          <a:latin typeface="Arial"/>
                        </a:rPr>
                        <a:t>1,35/1,42кг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bl>
          </a:graphicData>
        </a:graphic>
      </p:graphicFrame>
      <p:sp>
        <p:nvSpPr>
          <p:cNvPr id="31" name="Прямоугольник 30"/>
          <p:cNvSpPr/>
          <p:nvPr/>
        </p:nvSpPr>
        <p:spPr>
          <a:xfrm>
            <a:off x="736319" y="4959768"/>
            <a:ext cx="3779414" cy="369332"/>
          </a:xfrm>
          <a:prstGeom prst="rect">
            <a:avLst/>
          </a:prstGeom>
        </p:spPr>
        <p:txBody>
          <a:bodyPr wrap="square">
            <a:spAutoFit/>
          </a:bodyPr>
          <a:lstStyle/>
          <a:p>
            <a:r>
              <a:rPr lang="ru-RU" dirty="0">
                <a:solidFill>
                  <a:srgbClr val="006666"/>
                </a:solidFill>
                <a:latin typeface="EpsilonCTT" pitchFamily="2" charset="0"/>
              </a:rPr>
              <a:t>УДОБНО И КОМФОРТНО!</a:t>
            </a:r>
          </a:p>
        </p:txBody>
      </p:sp>
      <p:pic>
        <p:nvPicPr>
          <p:cNvPr id="3" name="Рисунок 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544" y="1460644"/>
            <a:ext cx="4310040" cy="3320639"/>
          </a:xfrm>
          <a:prstGeom prst="rect">
            <a:avLst/>
          </a:prstGeom>
        </p:spPr>
      </p:pic>
      <p:pic>
        <p:nvPicPr>
          <p:cNvPr id="18" name="Рисунок 17"/>
          <p:cNvPicPr>
            <a:picLocks noChangeAspect="1"/>
          </p:cNvPicPr>
          <p:nvPr/>
        </p:nvPicPr>
        <p:blipFill rotWithShape="1">
          <a:blip r:embed="rId4" cstate="screen">
            <a:extLst>
              <a:ext uri="{28A0092B-C50C-407E-A947-70E740481C1C}">
                <a14:useLocalDpi xmlns:a14="http://schemas.microsoft.com/office/drawing/2010/main" val="0"/>
              </a:ext>
            </a:extLst>
          </a:blip>
          <a:srcRect l="2102" r="58558" b="93198"/>
          <a:stretch/>
        </p:blipFill>
        <p:spPr>
          <a:xfrm>
            <a:off x="5246624" y="4850974"/>
            <a:ext cx="2154574" cy="546230"/>
          </a:xfrm>
          <a:prstGeom prst="rect">
            <a:avLst/>
          </a:prstGeom>
        </p:spPr>
      </p:pic>
      <p:pic>
        <p:nvPicPr>
          <p:cNvPr id="13" name="Рисунок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44" y="1395018"/>
            <a:ext cx="1434405" cy="994938"/>
          </a:xfrm>
          <a:prstGeom prst="rect">
            <a:avLst/>
          </a:prstGeom>
        </p:spPr>
      </p:pic>
      <p:pic>
        <p:nvPicPr>
          <p:cNvPr id="14" name="Рисунок 13"/>
          <p:cNvPicPr>
            <a:picLocks noChangeAspect="1"/>
          </p:cNvPicPr>
          <p:nvPr/>
        </p:nvPicPr>
        <p:blipFill rotWithShape="1">
          <a:blip r:embed="rId6" cstate="screen">
            <a:extLst>
              <a:ext uri="{28A0092B-C50C-407E-A947-70E740481C1C}">
                <a14:useLocalDpi xmlns:a14="http://schemas.microsoft.com/office/drawing/2010/main" val="0"/>
              </a:ext>
            </a:extLst>
          </a:blip>
          <a:srcRect t="6802" r="55603" b="78837"/>
          <a:stretch/>
        </p:blipFill>
        <p:spPr>
          <a:xfrm>
            <a:off x="7401198" y="4403304"/>
            <a:ext cx="2942952" cy="1395663"/>
          </a:xfrm>
          <a:prstGeom prst="rect">
            <a:avLst/>
          </a:prstGeom>
        </p:spPr>
      </p:pic>
      <p:pic>
        <p:nvPicPr>
          <p:cNvPr id="17" name="Рисунок 16"/>
          <p:cNvPicPr>
            <a:picLocks noChangeAspect="1"/>
          </p:cNvPicPr>
          <p:nvPr/>
        </p:nvPicPr>
        <p:blipFill rotWithShape="1">
          <a:blip r:embed="rId7" cstate="screen">
            <a:extLst>
              <a:ext uri="{28A0092B-C50C-407E-A947-70E740481C1C}">
                <a14:useLocalDpi xmlns:a14="http://schemas.microsoft.com/office/drawing/2010/main" val="0"/>
              </a:ext>
            </a:extLst>
          </a:blip>
          <a:srcRect l="45321" t="1890" r="30484" b="81104"/>
          <a:stretch/>
        </p:blipFill>
        <p:spPr>
          <a:xfrm>
            <a:off x="3922127" y="4399216"/>
            <a:ext cx="1329925" cy="1370534"/>
          </a:xfrm>
          <a:prstGeom prst="rect">
            <a:avLst/>
          </a:prstGeom>
        </p:spPr>
      </p:pic>
      <p:pic>
        <p:nvPicPr>
          <p:cNvPr id="19"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9862352" y="1496406"/>
            <a:ext cx="93345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4433630" y="1639383"/>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26" name="Прямоугольник 25"/>
          <p:cNvSpPr/>
          <p:nvPr/>
        </p:nvSpPr>
        <p:spPr>
          <a:xfrm>
            <a:off x="4433630" y="3609169"/>
            <a:ext cx="3433953" cy="707886"/>
          </a:xfrm>
          <a:prstGeom prst="rect">
            <a:avLst/>
          </a:prstGeom>
        </p:spPr>
        <p:txBody>
          <a:bodyPr wrap="none">
            <a:spAutoFit/>
          </a:bodyPr>
          <a:lstStyle/>
          <a:p>
            <a:r>
              <a:rPr lang="ru-RU" sz="1200" b="1" dirty="0">
                <a:solidFill>
                  <a:srgbClr val="FF0000"/>
                </a:solidFill>
                <a:latin typeface="Arial Black" pitchFamily="34" charset="0"/>
              </a:rPr>
              <a:t>ДОПОЛНИТЕЛЬНЫЕ</a:t>
            </a:r>
            <a:r>
              <a:rPr lang="ru-RU" b="1" dirty="0">
                <a:solidFill>
                  <a:srgbClr val="FF0000"/>
                </a:solidFill>
                <a:latin typeface="Arial Black" pitchFamily="34" charset="0"/>
              </a:rPr>
              <a:t> </a:t>
            </a:r>
            <a:r>
              <a:rPr lang="ru-RU" sz="1200" b="1" dirty="0" smtClean="0">
                <a:solidFill>
                  <a:srgbClr val="FF0000"/>
                </a:solidFill>
                <a:latin typeface="Arial Black" pitchFamily="34" charset="0"/>
              </a:rPr>
              <a:t>ВОЗМОЖНОСТИ</a:t>
            </a:r>
          </a:p>
          <a:p>
            <a:r>
              <a:rPr lang="ru-RU" sz="1100" b="1" i="1" dirty="0">
                <a:solidFill>
                  <a:srgbClr val="4D4B4B"/>
                </a:solidFill>
              </a:rPr>
              <a:t>► ► </a:t>
            </a:r>
            <a:r>
              <a:rPr lang="uk-UA" sz="1100" b="1" i="1" dirty="0" err="1">
                <a:solidFill>
                  <a:srgbClr val="4D4B4B"/>
                </a:solidFill>
              </a:rPr>
              <a:t>Антикапля</a:t>
            </a:r>
            <a:endParaRPr lang="uk-UA" sz="1100" b="1" i="1" dirty="0">
              <a:solidFill>
                <a:srgbClr val="4D4B4B"/>
              </a:solidFill>
            </a:endParaRPr>
          </a:p>
          <a:p>
            <a:r>
              <a:rPr lang="ru-RU" sz="1100" b="1" i="1" dirty="0">
                <a:solidFill>
                  <a:srgbClr val="4D4B4B"/>
                </a:solidFill>
              </a:rPr>
              <a:t>► ► </a:t>
            </a:r>
            <a:r>
              <a:rPr lang="uk-UA" sz="1100" b="1" i="1" dirty="0" err="1">
                <a:solidFill>
                  <a:srgbClr val="4D4B4B"/>
                </a:solidFill>
              </a:rPr>
              <a:t>Автоотключение</a:t>
            </a:r>
            <a:endParaRPr lang="ru-RU" sz="1100" b="1" i="1" dirty="0">
              <a:solidFill>
                <a:srgbClr val="4D4B4B"/>
              </a:solidFill>
            </a:endParaRPr>
          </a:p>
        </p:txBody>
      </p:sp>
      <p:pic>
        <p:nvPicPr>
          <p:cNvPr id="27"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9862352" y="1496406"/>
            <a:ext cx="93345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Прямоугольник 27"/>
          <p:cNvSpPr/>
          <p:nvPr/>
        </p:nvSpPr>
        <p:spPr>
          <a:xfrm>
            <a:off x="4433630" y="1978912"/>
            <a:ext cx="5611281" cy="1277273"/>
          </a:xfrm>
          <a:prstGeom prst="rect">
            <a:avLst/>
          </a:prstGeom>
        </p:spPr>
        <p:txBody>
          <a:bodyPr wrap="square">
            <a:spAutoFit/>
          </a:bodyPr>
          <a:lstStyle/>
          <a:p>
            <a:r>
              <a:rPr lang="ru-RU" sz="1100" b="1" i="1" spc="50" dirty="0" smtClean="0">
                <a:ln w="11430"/>
                <a:solidFill>
                  <a:srgbClr val="930D2D"/>
                </a:solidFill>
                <a:effectLst>
                  <a:outerShdw blurRad="38100" dist="38100" dir="2700000" algn="tl">
                    <a:srgbClr val="000000">
                      <a:alpha val="43137"/>
                    </a:srgbClr>
                  </a:outerShdw>
                </a:effectLst>
              </a:rPr>
              <a:t>      ПАРОВОЙ УТЮГ</a:t>
            </a:r>
            <a:r>
              <a:rPr lang="en-US" sz="1100" b="1" i="1" spc="50" dirty="0" smtClean="0">
                <a:ln w="11430"/>
                <a:solidFill>
                  <a:srgbClr val="930D2D"/>
                </a:solidFill>
                <a:effectLst>
                  <a:outerShdw blurRad="38100" dist="38100" dir="2700000" algn="tl">
                    <a:srgbClr val="000000">
                      <a:alpha val="43137"/>
                    </a:srgbClr>
                  </a:outerShdw>
                </a:effectLst>
              </a:rPr>
              <a:t> EI95</a:t>
            </a:r>
            <a:r>
              <a:rPr lang="ru-RU" sz="1100" b="1" i="1" spc="50" dirty="0">
                <a:ln w="11430"/>
                <a:solidFill>
                  <a:srgbClr val="930D2D"/>
                </a:solidFill>
                <a:effectLst>
                  <a:outerShdw blurRad="38100" dist="38100" dir="2700000" algn="tl">
                    <a:srgbClr val="000000">
                      <a:alpha val="43137"/>
                    </a:srgbClr>
                  </a:outerShdw>
                </a:effectLst>
              </a:rPr>
              <a:t>1</a:t>
            </a:r>
            <a:r>
              <a:rPr lang="en-US" sz="1100" b="1" i="1" spc="50" dirty="0" smtClean="0">
                <a:ln w="11430"/>
                <a:solidFill>
                  <a:srgbClr val="930D2D"/>
                </a:solidFill>
                <a:effectLst>
                  <a:outerShdw blurRad="38100" dist="38100" dir="2700000" algn="tl">
                    <a:srgbClr val="000000">
                      <a:alpha val="43137"/>
                    </a:srgbClr>
                  </a:outerShdw>
                </a:effectLst>
              </a:rPr>
              <a:t>8C</a:t>
            </a:r>
            <a:r>
              <a:rPr lang="ru-RU" sz="1100" b="1" i="1" dirty="0" smtClean="0"/>
              <a:t> </a:t>
            </a:r>
            <a:r>
              <a:rPr lang="en-US" sz="1100" b="1" i="1" dirty="0">
                <a:solidFill>
                  <a:srgbClr val="4D4B4B"/>
                </a:solidFill>
              </a:rPr>
              <a:t> </a:t>
            </a:r>
            <a:r>
              <a:rPr lang="ru-RU" sz="1100" b="1" i="1" dirty="0">
                <a:solidFill>
                  <a:srgbClr val="4D4B4B"/>
                </a:solidFill>
              </a:rPr>
              <a:t>с керамическим покрытием подошвы</a:t>
            </a:r>
            <a:r>
              <a:rPr lang="en-US" sz="1100" b="1" i="1" dirty="0">
                <a:solidFill>
                  <a:srgbClr val="4D4B4B"/>
                </a:solidFill>
              </a:rPr>
              <a:t>, </a:t>
            </a:r>
            <a:r>
              <a:rPr lang="ru-RU" sz="1100" b="1" i="1" dirty="0">
                <a:solidFill>
                  <a:srgbClr val="4D4B4B"/>
                </a:solidFill>
              </a:rPr>
              <a:t>имеет мощность 2600Вт благодаря чему нагрев происходит в считанные минуты. Регулятор мощности позволяет выбрать температуру для любого вида ткани. Сухая глажка, распыление воды, вертикальное отпаривание, горизонтальный паровой удар, функция </a:t>
            </a:r>
            <a:r>
              <a:rPr lang="ru-RU" sz="1100" b="1" i="1" dirty="0" err="1">
                <a:solidFill>
                  <a:srgbClr val="4D4B4B"/>
                </a:solidFill>
              </a:rPr>
              <a:t>самоочистки</a:t>
            </a:r>
            <a:r>
              <a:rPr lang="ru-RU" sz="1100" b="1" i="1" dirty="0">
                <a:solidFill>
                  <a:srgbClr val="4D4B4B"/>
                </a:solidFill>
              </a:rPr>
              <a:t>, автоотключения и </a:t>
            </a:r>
            <a:r>
              <a:rPr lang="ru-RU" sz="1100" b="1" i="1" dirty="0" err="1">
                <a:solidFill>
                  <a:srgbClr val="4D4B4B"/>
                </a:solidFill>
              </a:rPr>
              <a:t>анткапля</a:t>
            </a:r>
            <a:r>
              <a:rPr lang="ru-RU" sz="1100" b="1" i="1" dirty="0">
                <a:solidFill>
                  <a:srgbClr val="4D4B4B"/>
                </a:solidFill>
              </a:rPr>
              <a:t> – все эти функции делают процесс работы легким и комфортным, так же в комплектации имеется стакан для воды.</a:t>
            </a:r>
          </a:p>
        </p:txBody>
      </p:sp>
    </p:spTree>
    <p:extLst>
      <p:ext uri="{BB962C8B-B14F-4D97-AF65-F5344CB8AC3E}">
        <p14:creationId xmlns:p14="http://schemas.microsoft.com/office/powerpoint/2010/main" val="284446873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471422" y="749182"/>
            <a:ext cx="8973952" cy="656090"/>
          </a:xfrm>
          <a:effectLst/>
        </p:spPr>
        <p:txBody>
          <a:bodyPr>
            <a:normAutofit/>
          </a:bodyPr>
          <a:lstStyle/>
          <a:p>
            <a:pPr>
              <a:lnSpc>
                <a:spcPct val="100000"/>
              </a:lnSpc>
            </a:pPr>
            <a:r>
              <a:rPr lang="ru-RU" sz="1800" b="1" spc="50" dirty="0">
                <a:ln w="11430"/>
                <a:solidFill>
                  <a:srgbClr val="930D2D"/>
                </a:solidFill>
                <a:effectLst>
                  <a:outerShdw blurRad="38100" dist="38100" dir="2700000" algn="tl">
                    <a:srgbClr val="000000">
                      <a:alpha val="43137"/>
                    </a:srgbClr>
                  </a:outerShdw>
                </a:effectLst>
              </a:rPr>
              <a:t>ОТПАРИВАТЕЛЬ для одежды </a:t>
            </a:r>
            <a:r>
              <a:rPr lang="en-US" sz="1800" b="1" spc="50" dirty="0">
                <a:ln w="11430"/>
                <a:solidFill>
                  <a:srgbClr val="930D2D"/>
                </a:solidFill>
                <a:effectLst>
                  <a:outerShdw blurRad="38100" dist="38100" dir="2700000" algn="tl">
                    <a:srgbClr val="000000">
                      <a:alpha val="43137"/>
                    </a:srgbClr>
                  </a:outerShdw>
                </a:effectLst>
              </a:rPr>
              <a:t>GS601A</a:t>
            </a:r>
            <a:endParaRPr lang="uk-UA" sz="1800" b="1" spc="50" dirty="0">
              <a:ln w="11430"/>
              <a:solidFill>
                <a:srgbClr val="930D2D"/>
              </a:solidFill>
              <a:effectLst>
                <a:outerShdw blurRad="38100" dist="38100" dir="2700000" algn="tl">
                  <a:srgbClr val="000000">
                    <a:alpha val="43137"/>
                  </a:srgbClr>
                </a:outerShdw>
              </a:effectLst>
            </a:endParaRPr>
          </a:p>
        </p:txBody>
      </p:sp>
      <p:graphicFrame>
        <p:nvGraphicFramePr>
          <p:cNvPr id="9" name="Таблица 8"/>
          <p:cNvGraphicFramePr>
            <a:graphicFrameLocks noGrp="1"/>
          </p:cNvGraphicFramePr>
          <p:nvPr>
            <p:extLst>
              <p:ext uri="{D42A27DB-BD31-4B8C-83A1-F6EECF244321}">
                <p14:modId xmlns:p14="http://schemas.microsoft.com/office/powerpoint/2010/main" val="2339136049"/>
              </p:ext>
            </p:extLst>
          </p:nvPr>
        </p:nvGraphicFramePr>
        <p:xfrm>
          <a:off x="1785752" y="5985164"/>
          <a:ext cx="8669271" cy="1108363"/>
        </p:xfrm>
        <a:graphic>
          <a:graphicData uri="http://schemas.openxmlformats.org/drawingml/2006/table">
            <a:tbl>
              <a:tblPr>
                <a:tableStyleId>{616DA210-FB5B-4158-B5E0-FEB733F419BA}</a:tableStyleId>
              </a:tblPr>
              <a:tblGrid>
                <a:gridCol w="484691">
                  <a:extLst>
                    <a:ext uri="{9D8B030D-6E8A-4147-A177-3AD203B41FA5}">
                      <a16:colId xmlns:a16="http://schemas.microsoft.com/office/drawing/2014/main" val="20000"/>
                    </a:ext>
                  </a:extLst>
                </a:gridCol>
                <a:gridCol w="505114">
                  <a:extLst>
                    <a:ext uri="{9D8B030D-6E8A-4147-A177-3AD203B41FA5}">
                      <a16:colId xmlns:a16="http://schemas.microsoft.com/office/drawing/2014/main" val="20001"/>
                    </a:ext>
                  </a:extLst>
                </a:gridCol>
                <a:gridCol w="650396">
                  <a:extLst>
                    <a:ext uri="{9D8B030D-6E8A-4147-A177-3AD203B41FA5}">
                      <a16:colId xmlns:a16="http://schemas.microsoft.com/office/drawing/2014/main" val="20002"/>
                    </a:ext>
                  </a:extLst>
                </a:gridCol>
                <a:gridCol w="725904">
                  <a:extLst>
                    <a:ext uri="{9D8B030D-6E8A-4147-A177-3AD203B41FA5}">
                      <a16:colId xmlns:a16="http://schemas.microsoft.com/office/drawing/2014/main" val="20003"/>
                    </a:ext>
                  </a:extLst>
                </a:gridCol>
                <a:gridCol w="701960">
                  <a:extLst>
                    <a:ext uri="{9D8B030D-6E8A-4147-A177-3AD203B41FA5}">
                      <a16:colId xmlns:a16="http://schemas.microsoft.com/office/drawing/2014/main" val="20004"/>
                    </a:ext>
                  </a:extLst>
                </a:gridCol>
                <a:gridCol w="593972">
                  <a:extLst>
                    <a:ext uri="{9D8B030D-6E8A-4147-A177-3AD203B41FA5}">
                      <a16:colId xmlns:a16="http://schemas.microsoft.com/office/drawing/2014/main" val="20005"/>
                    </a:ext>
                  </a:extLst>
                </a:gridCol>
                <a:gridCol w="692967">
                  <a:extLst>
                    <a:ext uri="{9D8B030D-6E8A-4147-A177-3AD203B41FA5}">
                      <a16:colId xmlns:a16="http://schemas.microsoft.com/office/drawing/2014/main" val="20006"/>
                    </a:ext>
                  </a:extLst>
                </a:gridCol>
                <a:gridCol w="519926">
                  <a:extLst>
                    <a:ext uri="{9D8B030D-6E8A-4147-A177-3AD203B41FA5}">
                      <a16:colId xmlns:a16="http://schemas.microsoft.com/office/drawing/2014/main" val="20007"/>
                    </a:ext>
                  </a:extLst>
                </a:gridCol>
                <a:gridCol w="519926">
                  <a:extLst>
                    <a:ext uri="{9D8B030D-6E8A-4147-A177-3AD203B41FA5}">
                      <a16:colId xmlns:a16="http://schemas.microsoft.com/office/drawing/2014/main" val="20008"/>
                    </a:ext>
                  </a:extLst>
                </a:gridCol>
                <a:gridCol w="599049">
                  <a:extLst>
                    <a:ext uri="{9D8B030D-6E8A-4147-A177-3AD203B41FA5}">
                      <a16:colId xmlns:a16="http://schemas.microsoft.com/office/drawing/2014/main" val="20009"/>
                    </a:ext>
                  </a:extLst>
                </a:gridCol>
                <a:gridCol w="639107">
                  <a:extLst>
                    <a:ext uri="{9D8B030D-6E8A-4147-A177-3AD203B41FA5}">
                      <a16:colId xmlns:a16="http://schemas.microsoft.com/office/drawing/2014/main" val="20010"/>
                    </a:ext>
                  </a:extLst>
                </a:gridCol>
                <a:gridCol w="824394">
                  <a:extLst>
                    <a:ext uri="{9D8B030D-6E8A-4147-A177-3AD203B41FA5}">
                      <a16:colId xmlns:a16="http://schemas.microsoft.com/office/drawing/2014/main" val="20011"/>
                    </a:ext>
                  </a:extLst>
                </a:gridCol>
                <a:gridCol w="481886">
                  <a:extLst>
                    <a:ext uri="{9D8B030D-6E8A-4147-A177-3AD203B41FA5}">
                      <a16:colId xmlns:a16="http://schemas.microsoft.com/office/drawing/2014/main" val="20012"/>
                    </a:ext>
                  </a:extLst>
                </a:gridCol>
                <a:gridCol w="729979">
                  <a:extLst>
                    <a:ext uri="{9D8B030D-6E8A-4147-A177-3AD203B41FA5}">
                      <a16:colId xmlns:a16="http://schemas.microsoft.com/office/drawing/2014/main" val="20013"/>
                    </a:ext>
                  </a:extLst>
                </a:gridCol>
              </a:tblGrid>
              <a:tr h="684640">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Расход пара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Количество скоростей</a:t>
                      </a:r>
                    </a:p>
                  </a:txBody>
                  <a:tcPr marL="9149" marR="9149" marT="9149"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Calibri"/>
                        </a:rPr>
                        <a:t>Длина кабеля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Calibri"/>
                        </a:rPr>
                        <a:t>Объем бака для воды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Материал корпуса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Цвет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Габаритный размер</a:t>
                      </a:r>
                      <a:r>
                        <a:rPr lang="ru-RU" sz="1100" b="1" i="0" u="none" strike="noStrike" baseline="0" dirty="0" smtClean="0">
                          <a:solidFill>
                            <a:srgbClr val="000000"/>
                          </a:solidFill>
                          <a:effectLst/>
                          <a:latin typeface="+mn-lt"/>
                        </a:rPr>
                        <a:t> </a:t>
                      </a:r>
                      <a:r>
                        <a:rPr lang="ru-RU" sz="1100" b="1" i="0" u="none" strike="noStrike" dirty="0" err="1" smtClean="0">
                          <a:solidFill>
                            <a:srgbClr val="000000"/>
                          </a:solidFill>
                          <a:effectLst/>
                          <a:latin typeface="+mn-lt"/>
                        </a:rPr>
                        <a:t>уп</a:t>
                      </a:r>
                      <a:r>
                        <a:rPr lang="ru-RU" sz="1100" b="1" i="0" u="none" strike="noStrike" dirty="0" smtClean="0">
                          <a:solidFill>
                            <a:srgbClr val="000000"/>
                          </a:solidFill>
                          <a:effectLst/>
                          <a:latin typeface="+mn-lt"/>
                        </a:rPr>
                        <a:t>.</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 нетто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a:t>
                      </a:r>
                    </a:p>
                    <a:p>
                      <a:pPr algn="ctr" fontAlgn="ctr"/>
                      <a:r>
                        <a:rPr lang="ru-RU" sz="1100" b="1" i="0" u="none" strike="noStrike" dirty="0" smtClean="0">
                          <a:solidFill>
                            <a:srgbClr val="000000"/>
                          </a:solidFill>
                          <a:effectLst/>
                          <a:latin typeface="+mn-lt"/>
                        </a:rPr>
                        <a:t>брутто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23723">
                <a:tc>
                  <a:txBody>
                    <a:bodyPr/>
                    <a:lstStyle/>
                    <a:p>
                      <a:pPr marL="0" algn="ctr" defTabSz="914400" rtl="0" eaLnBrk="1" fontAlgn="ctr" latinLnBrk="0" hangingPunct="1"/>
                      <a:r>
                        <a:rPr lang="ru-RU" sz="1000" b="1" i="1" u="none" strike="noStrike" kern="1200" dirty="0" smtClean="0">
                          <a:solidFill>
                            <a:srgbClr val="000000"/>
                          </a:solidFill>
                          <a:effectLst/>
                          <a:latin typeface="+mn-lt"/>
                          <a:ea typeface="+mn-ea"/>
                          <a:cs typeface="+mn-cs"/>
                        </a:rPr>
                        <a:t> 75404</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GS601A</a:t>
                      </a:r>
                      <a:endParaRPr lang="en-US" sz="1000" b="1" i="1" u="none" strike="noStrike" dirty="0">
                        <a:solidFill>
                          <a:srgbClr val="000000"/>
                        </a:solidFill>
                        <a:effectLst/>
                        <a:latin typeface="+mn-lt"/>
                      </a:endParaRPr>
                    </a:p>
                  </a:txBody>
                  <a:tcPr marL="9525" marR="9525" marT="9525" marB="0" anchor="ctr"/>
                </a:tc>
                <a:tc>
                  <a:txBody>
                    <a:bodyPr/>
                    <a:lstStyle/>
                    <a:p>
                      <a:pPr algn="ctr" fontAlgn="ctr"/>
                      <a:r>
                        <a:rPr lang="ru-RU" sz="1000" b="1" i="1" u="none" strike="noStrike" dirty="0" smtClean="0">
                          <a:solidFill>
                            <a:srgbClr val="000000"/>
                          </a:solidFill>
                          <a:effectLst/>
                          <a:latin typeface="+mn-lt"/>
                        </a:rPr>
                        <a:t>18</a:t>
                      </a:r>
                      <a:r>
                        <a:rPr lang="en-US" sz="1000" b="1" i="1" u="none" strike="noStrike" dirty="0" smtClean="0">
                          <a:solidFill>
                            <a:srgbClr val="000000"/>
                          </a:solidFill>
                          <a:effectLst/>
                          <a:latin typeface="+mn-lt"/>
                        </a:rPr>
                        <a:t>00</a:t>
                      </a:r>
                      <a:r>
                        <a:rPr lang="ru-RU" sz="1000" b="1" i="1" u="none" strike="noStrike" dirty="0" smtClean="0">
                          <a:solidFill>
                            <a:srgbClr val="000000"/>
                          </a:solidFill>
                          <a:effectLst/>
                          <a:latin typeface="+mn-lt"/>
                        </a:rPr>
                        <a:t>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32 г/мин</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 (</a:t>
                      </a:r>
                      <a:r>
                        <a:rPr lang="ru-RU" sz="1000" b="1" i="1" u="none" strike="noStrike" dirty="0" err="1" smtClean="0">
                          <a:solidFill>
                            <a:srgbClr val="000000"/>
                          </a:solidFill>
                          <a:effectLst/>
                          <a:latin typeface="Arial"/>
                        </a:rPr>
                        <a:t>вкл</a:t>
                      </a:r>
                      <a:r>
                        <a:rPr lang="ru-RU" sz="1000" b="1" i="1" u="none" strike="noStrike" dirty="0" smtClean="0">
                          <a:solidFill>
                            <a:srgbClr val="000000"/>
                          </a:solidFill>
                          <a:effectLst/>
                          <a:latin typeface="Arial"/>
                        </a:rPr>
                        <a:t>/</a:t>
                      </a:r>
                      <a:r>
                        <a:rPr lang="ru-RU" sz="1000" b="1" i="1" u="none" strike="noStrike" dirty="0" err="1" smtClean="0">
                          <a:solidFill>
                            <a:srgbClr val="000000"/>
                          </a:solidFill>
                          <a:effectLst/>
                          <a:latin typeface="Arial"/>
                        </a:rPr>
                        <a:t>выкл</a:t>
                      </a:r>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 1,5 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 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пластик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голубой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 </a:t>
                      </a:r>
                      <a:r>
                        <a:rPr lang="en-US" sz="1000" b="1" i="1" u="none" strike="noStrike" dirty="0" smtClean="0">
                          <a:solidFill>
                            <a:srgbClr val="000000"/>
                          </a:solidFill>
                          <a:effectLst/>
                          <a:latin typeface="Arial"/>
                        </a:rPr>
                        <a:t>365x288x280 </a:t>
                      </a:r>
                      <a:r>
                        <a:rPr lang="ru-RU" sz="1000" b="1" i="1" u="none" strike="noStrike" dirty="0" smtClean="0">
                          <a:solidFill>
                            <a:srgbClr val="000000"/>
                          </a:solidFill>
                          <a:effectLst/>
                          <a:latin typeface="Arial"/>
                        </a:rPr>
                        <a:t>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3,9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4,4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31" name="Прямоугольник 30"/>
          <p:cNvSpPr/>
          <p:nvPr/>
        </p:nvSpPr>
        <p:spPr>
          <a:xfrm>
            <a:off x="1203275" y="4538553"/>
            <a:ext cx="3160365" cy="369332"/>
          </a:xfrm>
          <a:prstGeom prst="rect">
            <a:avLst/>
          </a:prstGeom>
        </p:spPr>
        <p:txBody>
          <a:bodyPr wrap="square">
            <a:spAutoFit/>
          </a:bodyPr>
          <a:lstStyle/>
          <a:p>
            <a:r>
              <a:rPr lang="ru-RU" dirty="0" smtClean="0">
                <a:solidFill>
                  <a:srgbClr val="006666"/>
                </a:solidFill>
                <a:latin typeface="EpsilonCTT" pitchFamily="2" charset="0"/>
              </a:rPr>
              <a:t>БЛЕСК! ЧИСТОТА! УХОД!</a:t>
            </a:r>
            <a:endParaRPr lang="ru-RU" dirty="0">
              <a:solidFill>
                <a:srgbClr val="006666"/>
              </a:solidFill>
              <a:latin typeface="EpsilonCTT" pitchFamily="2" charset="0"/>
            </a:endParaRPr>
          </a:p>
        </p:txBody>
      </p:sp>
      <p:sp>
        <p:nvSpPr>
          <p:cNvPr id="7" name="Прямоугольник 6"/>
          <p:cNvSpPr/>
          <p:nvPr/>
        </p:nvSpPr>
        <p:spPr>
          <a:xfrm>
            <a:off x="3157059" y="3002276"/>
            <a:ext cx="2963328" cy="1384995"/>
          </a:xfrm>
          <a:prstGeom prst="rect">
            <a:avLst/>
          </a:prstGeom>
        </p:spPr>
        <p:txBody>
          <a:bodyPr wrap="square">
            <a:spAutoFit/>
          </a:bodyPr>
          <a:lstStyle/>
          <a:p>
            <a:r>
              <a:rPr lang="ru-RU" b="1" dirty="0" smtClean="0">
                <a:solidFill>
                  <a:srgbClr val="FF0000"/>
                </a:solidFill>
              </a:rPr>
              <a:t>Характеристики:</a:t>
            </a:r>
            <a:endParaRPr lang="ru-RU" b="1" dirty="0">
              <a:solidFill>
                <a:srgbClr val="FF0000"/>
              </a:solidFill>
            </a:endParaRPr>
          </a:p>
          <a:p>
            <a:r>
              <a:rPr lang="ru-RU" sz="1100" b="1" i="1" dirty="0">
                <a:solidFill>
                  <a:srgbClr val="4D4B4B"/>
                </a:solidFill>
              </a:rPr>
              <a:t>► ► Мощность: 1800 Вт</a:t>
            </a:r>
          </a:p>
          <a:p>
            <a:r>
              <a:rPr lang="ru-RU" sz="1100" b="1" i="1" dirty="0">
                <a:solidFill>
                  <a:srgbClr val="4D4B4B"/>
                </a:solidFill>
              </a:rPr>
              <a:t>► ► Автоматическая подача воды</a:t>
            </a:r>
          </a:p>
          <a:p>
            <a:r>
              <a:rPr lang="ru-RU" sz="1100" b="1" i="1" dirty="0">
                <a:solidFill>
                  <a:srgbClr val="4D4B4B"/>
                </a:solidFill>
              </a:rPr>
              <a:t>► ► Расход пара: 32 г/мин</a:t>
            </a:r>
          </a:p>
          <a:p>
            <a:r>
              <a:rPr lang="ru-RU" sz="1100" b="1" i="1" dirty="0">
                <a:solidFill>
                  <a:srgbClr val="4D4B4B"/>
                </a:solidFill>
              </a:rPr>
              <a:t>► ► Защита от перегрева</a:t>
            </a:r>
          </a:p>
          <a:p>
            <a:r>
              <a:rPr lang="ru-RU" sz="1100" b="1" i="1" dirty="0">
                <a:solidFill>
                  <a:srgbClr val="4D4B4B"/>
                </a:solidFill>
              </a:rPr>
              <a:t>► ► </a:t>
            </a:r>
            <a:r>
              <a:rPr lang="ru-RU" sz="1100" b="1" i="1" dirty="0" err="1">
                <a:solidFill>
                  <a:srgbClr val="4D4B4B"/>
                </a:solidFill>
              </a:rPr>
              <a:t>Автовыключение</a:t>
            </a:r>
            <a:endParaRPr lang="ru-RU" sz="1100" b="1" i="1" dirty="0">
              <a:solidFill>
                <a:srgbClr val="4D4B4B"/>
              </a:solidFill>
            </a:endParaRPr>
          </a:p>
          <a:p>
            <a:r>
              <a:rPr lang="ru-RU" sz="1100" b="1" i="1" dirty="0">
                <a:solidFill>
                  <a:srgbClr val="4D4B4B"/>
                </a:solidFill>
              </a:rPr>
              <a:t>► ► Количество скоростей: 1 (ВКЛ-ВЫКЛ)</a:t>
            </a:r>
          </a:p>
        </p:txBody>
      </p:sp>
      <p:sp>
        <p:nvSpPr>
          <p:cNvPr id="21" name="Прямоугольник 20"/>
          <p:cNvSpPr/>
          <p:nvPr/>
        </p:nvSpPr>
        <p:spPr>
          <a:xfrm>
            <a:off x="6120387" y="2974165"/>
            <a:ext cx="4225837" cy="1908215"/>
          </a:xfrm>
          <a:prstGeom prst="rect">
            <a:avLst/>
          </a:prstGeom>
        </p:spPr>
        <p:txBody>
          <a:bodyPr wrap="none">
            <a:spAutoFit/>
          </a:bodyPr>
          <a:lstStyle/>
          <a:p>
            <a:r>
              <a:rPr lang="ru-RU" b="1" dirty="0" smtClean="0">
                <a:solidFill>
                  <a:srgbClr val="FF0000"/>
                </a:solidFill>
              </a:rPr>
              <a:t>Комплектация:</a:t>
            </a:r>
            <a:endParaRPr lang="ru-RU" b="1" dirty="0">
              <a:solidFill>
                <a:srgbClr val="FF0000"/>
              </a:solidFill>
            </a:endParaRPr>
          </a:p>
          <a:p>
            <a:r>
              <a:rPr lang="ru-RU" sz="1100" b="1" i="1" dirty="0">
                <a:solidFill>
                  <a:srgbClr val="4D4B4B"/>
                </a:solidFill>
              </a:rPr>
              <a:t>1.Сопло из нержавеющей стали и 9 отверстий для распыления </a:t>
            </a:r>
          </a:p>
          <a:p>
            <a:r>
              <a:rPr lang="ru-RU" sz="1100" b="1" i="1" dirty="0">
                <a:solidFill>
                  <a:srgbClr val="4D4B4B"/>
                </a:solidFill>
              </a:rPr>
              <a:t>стабильного пара и анти-капающей конструкции</a:t>
            </a:r>
          </a:p>
          <a:p>
            <a:r>
              <a:rPr lang="ru-RU" sz="1100" b="1" i="1" dirty="0">
                <a:solidFill>
                  <a:srgbClr val="4D4B4B"/>
                </a:solidFill>
              </a:rPr>
              <a:t>2. Складная вешалка</a:t>
            </a:r>
          </a:p>
          <a:p>
            <a:r>
              <a:rPr lang="ru-RU" sz="1100" b="1" i="1" dirty="0">
                <a:solidFill>
                  <a:srgbClr val="4D4B4B"/>
                </a:solidFill>
              </a:rPr>
              <a:t>3. Удобные зажимы для брюк</a:t>
            </a:r>
          </a:p>
          <a:p>
            <a:r>
              <a:rPr lang="ru-RU" sz="1100" b="1" i="1" dirty="0">
                <a:solidFill>
                  <a:srgbClr val="4D4B4B"/>
                </a:solidFill>
              </a:rPr>
              <a:t>4. Регулируемая телескопический трубка</a:t>
            </a:r>
          </a:p>
          <a:p>
            <a:r>
              <a:rPr lang="ru-RU" sz="1100" b="1" i="1" dirty="0">
                <a:solidFill>
                  <a:srgbClr val="4D4B4B"/>
                </a:solidFill>
              </a:rPr>
              <a:t>5. Большой резервуар для воды и непрерывный пар</a:t>
            </a:r>
          </a:p>
          <a:p>
            <a:r>
              <a:rPr lang="ru-RU" sz="1100" b="1" i="1" dirty="0">
                <a:solidFill>
                  <a:srgbClr val="4D4B4B"/>
                </a:solidFill>
              </a:rPr>
              <a:t>6. Колесики для легкого перемещения</a:t>
            </a:r>
          </a:p>
          <a:p>
            <a:r>
              <a:rPr lang="ru-RU" sz="1100" b="1" i="1" dirty="0">
                <a:solidFill>
                  <a:srgbClr val="4D4B4B"/>
                </a:solidFill>
              </a:rPr>
              <a:t>7. Щетка для чистки</a:t>
            </a:r>
          </a:p>
          <a:p>
            <a:r>
              <a:rPr lang="ru-RU" sz="1100" b="1" i="1" dirty="0">
                <a:solidFill>
                  <a:srgbClr val="4D4B4B"/>
                </a:solidFill>
              </a:rPr>
              <a:t>8. Зажим для швов брюк</a:t>
            </a:r>
          </a:p>
        </p:txBody>
      </p:sp>
      <p:sp>
        <p:nvSpPr>
          <p:cNvPr id="12" name="TextBox 11"/>
          <p:cNvSpPr txBox="1"/>
          <p:nvPr/>
        </p:nvSpPr>
        <p:spPr>
          <a:xfrm>
            <a:off x="3442293" y="2081553"/>
            <a:ext cx="6855753" cy="784830"/>
          </a:xfrm>
          <a:prstGeom prst="rect">
            <a:avLst/>
          </a:prstGeom>
          <a:noFill/>
        </p:spPr>
        <p:txBody>
          <a:bodyPr wrap="square" rtlCol="0">
            <a:spAutoFit/>
          </a:bodyPr>
          <a:lstStyle/>
          <a:p>
            <a:r>
              <a:rPr lang="ru-RU" sz="1200" b="1" i="1" spc="50" dirty="0" err="1">
                <a:ln w="11430"/>
                <a:solidFill>
                  <a:srgbClr val="930D2D"/>
                </a:solidFill>
                <a:effectLst>
                  <a:outerShdw blurRad="38100" dist="38100" dir="2700000" algn="tl">
                    <a:srgbClr val="000000">
                      <a:alpha val="43137"/>
                    </a:srgbClr>
                  </a:outerShdw>
                </a:effectLst>
              </a:rPr>
              <a:t>Отпариватель</a:t>
            </a:r>
            <a:r>
              <a:rPr lang="en-US" sz="1200" b="1" i="1" spc="50" dirty="0">
                <a:ln w="11430"/>
                <a:solidFill>
                  <a:srgbClr val="930D2D"/>
                </a:solidFill>
                <a:effectLst>
                  <a:outerShdw blurRad="38100" dist="38100" dir="2700000" algn="tl">
                    <a:srgbClr val="000000">
                      <a:alpha val="43137"/>
                    </a:srgbClr>
                  </a:outerShdw>
                </a:effectLst>
              </a:rPr>
              <a:t>+</a:t>
            </a:r>
            <a:r>
              <a:rPr lang="ru-RU" sz="1200" b="1" i="1" spc="50" dirty="0">
                <a:ln w="11430"/>
                <a:solidFill>
                  <a:srgbClr val="930D2D"/>
                </a:solidFill>
                <a:effectLst>
                  <a:outerShdw blurRad="38100" dist="38100" dir="2700000" algn="tl">
                    <a:srgbClr val="000000">
                      <a:alpha val="43137"/>
                    </a:srgbClr>
                  </a:outerShdw>
                </a:effectLst>
              </a:rPr>
              <a:t>вешалка  </a:t>
            </a:r>
            <a:r>
              <a:rPr lang="en-US" sz="1200" b="1" i="1" spc="50" dirty="0">
                <a:ln w="11430"/>
                <a:solidFill>
                  <a:srgbClr val="930D2D"/>
                </a:solidFill>
                <a:effectLst>
                  <a:outerShdw blurRad="38100" dist="38100" dir="2700000" algn="tl">
                    <a:srgbClr val="000000">
                      <a:alpha val="43137"/>
                    </a:srgbClr>
                  </a:outerShdw>
                </a:effectLst>
              </a:rPr>
              <a:t>GS601A</a:t>
            </a:r>
            <a:r>
              <a:rPr lang="en-US" sz="1100" b="1" i="1" spc="50" dirty="0">
                <a:ln w="11430"/>
                <a:solidFill>
                  <a:srgbClr val="930D2D"/>
                </a:solidFill>
                <a:effectLst>
                  <a:outerShdw blurRad="38100" dist="38100" dir="2700000" algn="tl">
                    <a:srgbClr val="000000">
                      <a:alpha val="43137"/>
                    </a:srgbClr>
                  </a:outerShdw>
                </a:effectLst>
              </a:rPr>
              <a:t> </a:t>
            </a:r>
            <a:r>
              <a:rPr lang="ru-RU" sz="1100" b="1" i="1" dirty="0">
                <a:solidFill>
                  <a:srgbClr val="4D4B4B"/>
                </a:solidFill>
              </a:rPr>
              <a:t>пользуется успехом в быту, так как не только эффективно и быстро разглаживает  любые складочки в самых труднодоступных местах и на различных тканях, но и отлично дезинфицирует одежду, шторы, постельное белье и т.п. Работает он по тому же принципу что и химчистка, тем самым сможет существенно сэкономить семейный бюджет.</a:t>
            </a:r>
          </a:p>
        </p:txBody>
      </p:sp>
      <p:pic>
        <p:nvPicPr>
          <p:cNvPr id="16" name="Рисунок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5549" y="1282159"/>
            <a:ext cx="1600203" cy="5934468"/>
          </a:xfrm>
          <a:prstGeom prst="rect">
            <a:avLst/>
          </a:prstGeom>
        </p:spPr>
      </p:pic>
      <p:pic>
        <p:nvPicPr>
          <p:cNvPr id="18" name="Рисунок 1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41673" y="3586317"/>
            <a:ext cx="868516" cy="868516"/>
          </a:xfrm>
          <a:prstGeom prst="rect">
            <a:avLst/>
          </a:prstGeom>
        </p:spPr>
      </p:pic>
      <p:pic>
        <p:nvPicPr>
          <p:cNvPr id="33" name="Рисунок 3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42293" y="4797491"/>
            <a:ext cx="7012731" cy="986400"/>
          </a:xfrm>
          <a:prstGeom prst="rect">
            <a:avLst/>
          </a:prstGeom>
        </p:spPr>
      </p:pic>
      <p:pic>
        <p:nvPicPr>
          <p:cNvPr id="1027" name="Picture 3" descr="D:\Users\Ilona\Documents\NetSpeakerphone\Received Files\Дизайнер Сергей\3.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541673" y="2154453"/>
            <a:ext cx="1119600" cy="11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1890413"/>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1338197" y="1128025"/>
            <a:ext cx="4300603" cy="554951"/>
          </a:xfrm>
          <a:effectLst/>
        </p:spPr>
        <p:txBody>
          <a:bodyPr>
            <a:normAutofit/>
          </a:bodyPr>
          <a:lstStyle/>
          <a:p>
            <a:pPr>
              <a:lnSpc>
                <a:spcPct val="100000"/>
              </a:lnSpc>
            </a:pPr>
            <a:r>
              <a:rPr lang="ru-RU" sz="1800" b="1" spc="50" dirty="0">
                <a:ln w="11430"/>
                <a:solidFill>
                  <a:srgbClr val="930D2D"/>
                </a:solidFill>
                <a:effectLst>
                  <a:outerShdw blurRad="38100" dist="38100" dir="2700000" algn="tl">
                    <a:srgbClr val="000000">
                      <a:alpha val="43137"/>
                    </a:srgbClr>
                  </a:outerShdw>
                </a:effectLst>
              </a:rPr>
              <a:t>ОТПАРИВАТЕЛЬ для одежды </a:t>
            </a:r>
            <a:r>
              <a:rPr lang="en-US" sz="1800" b="1" spc="50" dirty="0">
                <a:ln w="11430"/>
                <a:solidFill>
                  <a:srgbClr val="930D2D"/>
                </a:solidFill>
                <a:effectLst>
                  <a:outerShdw blurRad="38100" dist="38100" dir="2700000" algn="tl">
                    <a:srgbClr val="000000">
                      <a:alpha val="43137"/>
                    </a:srgbClr>
                  </a:outerShdw>
                </a:effectLst>
              </a:rPr>
              <a:t>GS60</a:t>
            </a:r>
            <a:r>
              <a:rPr lang="ru-RU" sz="1800" b="1" spc="50" dirty="0">
                <a:ln w="11430"/>
                <a:solidFill>
                  <a:srgbClr val="930D2D"/>
                </a:solidFill>
                <a:effectLst>
                  <a:outerShdw blurRad="38100" dist="38100" dir="2700000" algn="tl">
                    <a:srgbClr val="000000">
                      <a:alpha val="43137"/>
                    </a:srgbClr>
                  </a:outerShdw>
                </a:effectLst>
              </a:rPr>
              <a:t>9</a:t>
            </a:r>
            <a:endParaRPr lang="uk-UA" sz="1800" b="1" spc="50" dirty="0">
              <a:ln w="11430"/>
              <a:solidFill>
                <a:srgbClr val="930D2D"/>
              </a:solidFill>
              <a:effectLst>
                <a:outerShdw blurRad="38100" dist="38100" dir="2700000" algn="tl">
                  <a:srgbClr val="000000">
                    <a:alpha val="43137"/>
                  </a:srgbClr>
                </a:outerShdw>
              </a:effectLst>
            </a:endParaRPr>
          </a:p>
        </p:txBody>
      </p:sp>
      <p:graphicFrame>
        <p:nvGraphicFramePr>
          <p:cNvPr id="9" name="Таблица 8"/>
          <p:cNvGraphicFramePr>
            <a:graphicFrameLocks noGrp="1"/>
          </p:cNvGraphicFramePr>
          <p:nvPr>
            <p:extLst>
              <p:ext uri="{D42A27DB-BD31-4B8C-83A1-F6EECF244321}">
                <p14:modId xmlns:p14="http://schemas.microsoft.com/office/powerpoint/2010/main" val="959826588"/>
              </p:ext>
            </p:extLst>
          </p:nvPr>
        </p:nvGraphicFramePr>
        <p:xfrm>
          <a:off x="1785752" y="5985164"/>
          <a:ext cx="8669271" cy="1181469"/>
        </p:xfrm>
        <a:graphic>
          <a:graphicData uri="http://schemas.openxmlformats.org/drawingml/2006/table">
            <a:tbl>
              <a:tblPr>
                <a:tableStyleId>{616DA210-FB5B-4158-B5E0-FEB733F419BA}</a:tableStyleId>
              </a:tblPr>
              <a:tblGrid>
                <a:gridCol w="484691">
                  <a:extLst>
                    <a:ext uri="{9D8B030D-6E8A-4147-A177-3AD203B41FA5}">
                      <a16:colId xmlns:a16="http://schemas.microsoft.com/office/drawing/2014/main" val="20000"/>
                    </a:ext>
                  </a:extLst>
                </a:gridCol>
                <a:gridCol w="505114">
                  <a:extLst>
                    <a:ext uri="{9D8B030D-6E8A-4147-A177-3AD203B41FA5}">
                      <a16:colId xmlns:a16="http://schemas.microsoft.com/office/drawing/2014/main" val="20001"/>
                    </a:ext>
                  </a:extLst>
                </a:gridCol>
                <a:gridCol w="650396">
                  <a:extLst>
                    <a:ext uri="{9D8B030D-6E8A-4147-A177-3AD203B41FA5}">
                      <a16:colId xmlns:a16="http://schemas.microsoft.com/office/drawing/2014/main" val="20002"/>
                    </a:ext>
                  </a:extLst>
                </a:gridCol>
                <a:gridCol w="725904">
                  <a:extLst>
                    <a:ext uri="{9D8B030D-6E8A-4147-A177-3AD203B41FA5}">
                      <a16:colId xmlns:a16="http://schemas.microsoft.com/office/drawing/2014/main" val="20003"/>
                    </a:ext>
                  </a:extLst>
                </a:gridCol>
                <a:gridCol w="701960">
                  <a:extLst>
                    <a:ext uri="{9D8B030D-6E8A-4147-A177-3AD203B41FA5}">
                      <a16:colId xmlns:a16="http://schemas.microsoft.com/office/drawing/2014/main" val="20004"/>
                    </a:ext>
                  </a:extLst>
                </a:gridCol>
                <a:gridCol w="593972">
                  <a:extLst>
                    <a:ext uri="{9D8B030D-6E8A-4147-A177-3AD203B41FA5}">
                      <a16:colId xmlns:a16="http://schemas.microsoft.com/office/drawing/2014/main" val="20005"/>
                    </a:ext>
                  </a:extLst>
                </a:gridCol>
                <a:gridCol w="692967">
                  <a:extLst>
                    <a:ext uri="{9D8B030D-6E8A-4147-A177-3AD203B41FA5}">
                      <a16:colId xmlns:a16="http://schemas.microsoft.com/office/drawing/2014/main" val="20006"/>
                    </a:ext>
                  </a:extLst>
                </a:gridCol>
                <a:gridCol w="519926">
                  <a:extLst>
                    <a:ext uri="{9D8B030D-6E8A-4147-A177-3AD203B41FA5}">
                      <a16:colId xmlns:a16="http://schemas.microsoft.com/office/drawing/2014/main" val="20007"/>
                    </a:ext>
                  </a:extLst>
                </a:gridCol>
                <a:gridCol w="519926">
                  <a:extLst>
                    <a:ext uri="{9D8B030D-6E8A-4147-A177-3AD203B41FA5}">
                      <a16:colId xmlns:a16="http://schemas.microsoft.com/office/drawing/2014/main" val="20008"/>
                    </a:ext>
                  </a:extLst>
                </a:gridCol>
                <a:gridCol w="585816">
                  <a:extLst>
                    <a:ext uri="{9D8B030D-6E8A-4147-A177-3AD203B41FA5}">
                      <a16:colId xmlns:a16="http://schemas.microsoft.com/office/drawing/2014/main" val="20009"/>
                    </a:ext>
                  </a:extLst>
                </a:gridCol>
                <a:gridCol w="652340">
                  <a:extLst>
                    <a:ext uri="{9D8B030D-6E8A-4147-A177-3AD203B41FA5}">
                      <a16:colId xmlns:a16="http://schemas.microsoft.com/office/drawing/2014/main" val="20010"/>
                    </a:ext>
                  </a:extLst>
                </a:gridCol>
                <a:gridCol w="824394">
                  <a:extLst>
                    <a:ext uri="{9D8B030D-6E8A-4147-A177-3AD203B41FA5}">
                      <a16:colId xmlns:a16="http://schemas.microsoft.com/office/drawing/2014/main" val="20011"/>
                    </a:ext>
                  </a:extLst>
                </a:gridCol>
                <a:gridCol w="481886">
                  <a:extLst>
                    <a:ext uri="{9D8B030D-6E8A-4147-A177-3AD203B41FA5}">
                      <a16:colId xmlns:a16="http://schemas.microsoft.com/office/drawing/2014/main" val="20012"/>
                    </a:ext>
                  </a:extLst>
                </a:gridCol>
                <a:gridCol w="729979">
                  <a:extLst>
                    <a:ext uri="{9D8B030D-6E8A-4147-A177-3AD203B41FA5}">
                      <a16:colId xmlns:a16="http://schemas.microsoft.com/office/drawing/2014/main" val="20013"/>
                    </a:ext>
                  </a:extLst>
                </a:gridCol>
              </a:tblGrid>
              <a:tr h="684640">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Расход пара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Количество скоростей</a:t>
                      </a:r>
                    </a:p>
                  </a:txBody>
                  <a:tcPr marL="9149" marR="9149" marT="9149"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Calibri"/>
                        </a:rPr>
                        <a:t>Длина кабеля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Calibri"/>
                        </a:rPr>
                        <a:t>Объем бака для воды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Материал корпуса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Цвет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Габаритный размер</a:t>
                      </a:r>
                      <a:r>
                        <a:rPr lang="ru-RU" sz="1100" b="1" i="0" u="none" strike="noStrike" baseline="0" dirty="0" smtClean="0">
                          <a:solidFill>
                            <a:srgbClr val="000000"/>
                          </a:solidFill>
                          <a:effectLst/>
                          <a:latin typeface="+mn-lt"/>
                        </a:rPr>
                        <a:t> </a:t>
                      </a:r>
                      <a:r>
                        <a:rPr lang="ru-RU" sz="1100" b="1" i="0" u="none" strike="noStrike" dirty="0" err="1" smtClean="0">
                          <a:solidFill>
                            <a:srgbClr val="000000"/>
                          </a:solidFill>
                          <a:effectLst/>
                          <a:latin typeface="+mn-lt"/>
                        </a:rPr>
                        <a:t>уп</a:t>
                      </a:r>
                      <a:r>
                        <a:rPr lang="ru-RU" sz="1100" b="1" i="0" u="none" strike="noStrike" dirty="0" smtClean="0">
                          <a:solidFill>
                            <a:srgbClr val="000000"/>
                          </a:solidFill>
                          <a:effectLst/>
                          <a:latin typeface="+mn-lt"/>
                        </a:rPr>
                        <a:t>.</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 нетто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a:t>
                      </a:r>
                    </a:p>
                    <a:p>
                      <a:pPr algn="ctr" fontAlgn="ctr"/>
                      <a:r>
                        <a:rPr lang="ru-RU" sz="1100" b="1" i="0" u="none" strike="noStrike" dirty="0" smtClean="0">
                          <a:solidFill>
                            <a:srgbClr val="000000"/>
                          </a:solidFill>
                          <a:effectLst/>
                          <a:latin typeface="+mn-lt"/>
                        </a:rPr>
                        <a:t>брутто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23723">
                <a:tc>
                  <a:txBody>
                    <a:bodyPr/>
                    <a:lstStyle/>
                    <a:p>
                      <a:pPr marL="0" algn="ctr" defTabSz="914400" rtl="0" eaLnBrk="1" fontAlgn="ctr" latinLnBrk="0" hangingPunct="1"/>
                      <a:r>
                        <a:rPr lang="ru-RU" sz="1000" b="1" i="1" u="none" strike="noStrike" kern="1200" dirty="0" smtClean="0">
                          <a:solidFill>
                            <a:srgbClr val="000000"/>
                          </a:solidFill>
                          <a:effectLst/>
                          <a:latin typeface="+mn-lt"/>
                          <a:ea typeface="+mn-ea"/>
                          <a:cs typeface="+mn-cs"/>
                        </a:rPr>
                        <a:t> 75405</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GS60</a:t>
                      </a:r>
                      <a:r>
                        <a:rPr lang="ru-RU" sz="1000" b="1" i="1" u="none" strike="noStrike" dirty="0" smtClean="0">
                          <a:solidFill>
                            <a:srgbClr val="000000"/>
                          </a:solidFill>
                          <a:effectLst/>
                          <a:latin typeface="+mn-lt"/>
                        </a:rPr>
                        <a:t>9</a:t>
                      </a:r>
                      <a:endParaRPr lang="en-US" sz="1000" b="1" i="1" u="none" strike="noStrike" dirty="0">
                        <a:solidFill>
                          <a:srgbClr val="000000"/>
                        </a:solidFill>
                        <a:effectLst/>
                        <a:latin typeface="+mn-lt"/>
                      </a:endParaRPr>
                    </a:p>
                  </a:txBody>
                  <a:tcPr marL="9525" marR="9525" marT="9525" marB="0" anchor="ctr"/>
                </a:tc>
                <a:tc>
                  <a:txBody>
                    <a:bodyPr/>
                    <a:lstStyle/>
                    <a:p>
                      <a:pPr algn="ctr" fontAlgn="ctr"/>
                      <a:r>
                        <a:rPr lang="ru-RU" sz="1000" b="1" i="1" u="none" strike="noStrike" dirty="0" smtClean="0">
                          <a:solidFill>
                            <a:srgbClr val="000000"/>
                          </a:solidFill>
                          <a:effectLst/>
                          <a:latin typeface="+mn-lt"/>
                        </a:rPr>
                        <a:t>10</a:t>
                      </a:r>
                      <a:r>
                        <a:rPr lang="en-US" sz="1000" b="1" i="1" u="none" strike="noStrike" dirty="0" smtClean="0">
                          <a:solidFill>
                            <a:srgbClr val="000000"/>
                          </a:solidFill>
                          <a:effectLst/>
                          <a:latin typeface="+mn-lt"/>
                        </a:rPr>
                        <a:t>00</a:t>
                      </a:r>
                      <a:r>
                        <a:rPr lang="ru-RU" sz="1000" b="1" i="1" u="none" strike="noStrike" dirty="0" smtClean="0">
                          <a:solidFill>
                            <a:srgbClr val="000000"/>
                          </a:solidFill>
                          <a:effectLst/>
                          <a:latin typeface="+mn-lt"/>
                        </a:rPr>
                        <a:t>-2000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32 г/мин</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 1,5 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1,7 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пластик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зеленый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ru-RU" sz="1200" b="1" i="1" u="none" strike="noStrike" dirty="0" smtClean="0">
                          <a:solidFill>
                            <a:srgbClr val="000000"/>
                          </a:solidFill>
                          <a:effectLst/>
                          <a:latin typeface="Arial"/>
                        </a:rPr>
                        <a:t> </a:t>
                      </a:r>
                      <a:r>
                        <a:rPr lang="en-US" altLang="zh-CN" sz="1000" b="1" i="1" u="none" strike="noStrike" kern="1200" dirty="0" smtClean="0">
                          <a:solidFill>
                            <a:srgbClr val="000000"/>
                          </a:solidFill>
                          <a:effectLst/>
                          <a:latin typeface="Arial"/>
                          <a:ea typeface="+mn-ea"/>
                          <a:cs typeface="+mn-cs"/>
                        </a:rPr>
                        <a:t>365x288x280 mm</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4,0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4,5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31" name="Прямоугольник 30"/>
          <p:cNvSpPr/>
          <p:nvPr/>
        </p:nvSpPr>
        <p:spPr>
          <a:xfrm>
            <a:off x="1203275" y="4538553"/>
            <a:ext cx="3160365" cy="369332"/>
          </a:xfrm>
          <a:prstGeom prst="rect">
            <a:avLst/>
          </a:prstGeom>
        </p:spPr>
        <p:txBody>
          <a:bodyPr wrap="square">
            <a:spAutoFit/>
          </a:bodyPr>
          <a:lstStyle/>
          <a:p>
            <a:r>
              <a:rPr lang="ru-RU" dirty="0" smtClean="0">
                <a:solidFill>
                  <a:srgbClr val="006666"/>
                </a:solidFill>
                <a:latin typeface="EpsilonCTT" pitchFamily="2" charset="0"/>
              </a:rPr>
              <a:t>БЛЕСК! ЧИСТОТА! УХОД!</a:t>
            </a:r>
            <a:endParaRPr lang="ru-RU" dirty="0">
              <a:solidFill>
                <a:srgbClr val="006666"/>
              </a:solidFill>
              <a:latin typeface="EpsilonCTT" pitchFamily="2" charset="0"/>
            </a:endParaRPr>
          </a:p>
        </p:txBody>
      </p:sp>
      <p:sp>
        <p:nvSpPr>
          <p:cNvPr id="7" name="Прямоугольник 6"/>
          <p:cNvSpPr/>
          <p:nvPr/>
        </p:nvSpPr>
        <p:spPr>
          <a:xfrm>
            <a:off x="3148071" y="3004913"/>
            <a:ext cx="2963328" cy="1384995"/>
          </a:xfrm>
          <a:prstGeom prst="rect">
            <a:avLst/>
          </a:prstGeom>
        </p:spPr>
        <p:txBody>
          <a:bodyPr wrap="square">
            <a:spAutoFit/>
          </a:bodyPr>
          <a:lstStyle/>
          <a:p>
            <a:r>
              <a:rPr lang="ru-RU" b="1" dirty="0" smtClean="0">
                <a:solidFill>
                  <a:srgbClr val="FF0000"/>
                </a:solidFill>
              </a:rPr>
              <a:t>Характеристики:</a:t>
            </a:r>
            <a:endParaRPr lang="ru-RU" b="1" dirty="0">
              <a:solidFill>
                <a:srgbClr val="FF0000"/>
              </a:solidFill>
            </a:endParaRPr>
          </a:p>
          <a:p>
            <a:r>
              <a:rPr lang="ru-RU" sz="1100" b="1" i="1" dirty="0">
                <a:solidFill>
                  <a:srgbClr val="4D4B4B"/>
                </a:solidFill>
              </a:rPr>
              <a:t>► ► Мощность: 1000-2000 Вт</a:t>
            </a:r>
          </a:p>
          <a:p>
            <a:r>
              <a:rPr lang="ru-RU" sz="1100" b="1" i="1" dirty="0">
                <a:solidFill>
                  <a:srgbClr val="4D4B4B"/>
                </a:solidFill>
              </a:rPr>
              <a:t>► ► Автоматическая подача воды</a:t>
            </a:r>
          </a:p>
          <a:p>
            <a:r>
              <a:rPr lang="ru-RU" sz="1100" b="1" i="1" dirty="0">
                <a:solidFill>
                  <a:srgbClr val="4D4B4B"/>
                </a:solidFill>
              </a:rPr>
              <a:t>► ► Расход пара: 32 г/мин</a:t>
            </a:r>
          </a:p>
          <a:p>
            <a:r>
              <a:rPr lang="ru-RU" sz="1100" b="1" i="1" dirty="0">
                <a:solidFill>
                  <a:srgbClr val="4D4B4B"/>
                </a:solidFill>
              </a:rPr>
              <a:t>► ► Защита от перегрева</a:t>
            </a:r>
          </a:p>
          <a:p>
            <a:r>
              <a:rPr lang="ru-RU" sz="1100" b="1" i="1" dirty="0">
                <a:solidFill>
                  <a:srgbClr val="4D4B4B"/>
                </a:solidFill>
              </a:rPr>
              <a:t>► ► </a:t>
            </a:r>
            <a:r>
              <a:rPr lang="ru-RU" sz="1100" b="1" i="1" dirty="0" err="1">
                <a:solidFill>
                  <a:srgbClr val="4D4B4B"/>
                </a:solidFill>
              </a:rPr>
              <a:t>Автовыключение</a:t>
            </a:r>
            <a:endParaRPr lang="ru-RU" sz="1100" b="1" i="1" dirty="0">
              <a:solidFill>
                <a:srgbClr val="4D4B4B"/>
              </a:solidFill>
            </a:endParaRPr>
          </a:p>
          <a:p>
            <a:r>
              <a:rPr lang="ru-RU" sz="1100" b="1" i="1" dirty="0">
                <a:solidFill>
                  <a:srgbClr val="4D4B4B"/>
                </a:solidFill>
              </a:rPr>
              <a:t>► ► Количество скоростей: 2 (ВКЛ-ВЫКЛ)</a:t>
            </a:r>
          </a:p>
        </p:txBody>
      </p:sp>
      <p:sp>
        <p:nvSpPr>
          <p:cNvPr id="21" name="Прямоугольник 20"/>
          <p:cNvSpPr/>
          <p:nvPr/>
        </p:nvSpPr>
        <p:spPr>
          <a:xfrm>
            <a:off x="6111399" y="3004913"/>
            <a:ext cx="4225837" cy="1892826"/>
          </a:xfrm>
          <a:prstGeom prst="rect">
            <a:avLst/>
          </a:prstGeom>
        </p:spPr>
        <p:txBody>
          <a:bodyPr wrap="none">
            <a:spAutoFit/>
          </a:bodyPr>
          <a:lstStyle/>
          <a:p>
            <a:r>
              <a:rPr lang="ru-RU" b="1" dirty="0">
                <a:solidFill>
                  <a:srgbClr val="FF0000"/>
                </a:solidFill>
              </a:rPr>
              <a:t>Комплектация:</a:t>
            </a:r>
          </a:p>
          <a:p>
            <a:r>
              <a:rPr lang="ru-RU" sz="1100" b="1" i="1" dirty="0">
                <a:solidFill>
                  <a:srgbClr val="4D4B4B"/>
                </a:solidFill>
              </a:rPr>
              <a:t>1.Сопло из нержавеющей стали и 9 отверстий для распыления </a:t>
            </a:r>
          </a:p>
          <a:p>
            <a:r>
              <a:rPr lang="ru-RU" sz="1100" b="1" i="1" dirty="0">
                <a:solidFill>
                  <a:srgbClr val="4D4B4B"/>
                </a:solidFill>
              </a:rPr>
              <a:t>стабильного пара и анти-капающей конструкции</a:t>
            </a:r>
          </a:p>
          <a:p>
            <a:r>
              <a:rPr lang="ru-RU" sz="1100" b="1" i="1" dirty="0">
                <a:solidFill>
                  <a:srgbClr val="4D4B4B"/>
                </a:solidFill>
              </a:rPr>
              <a:t>2. Складная вешалка</a:t>
            </a:r>
          </a:p>
          <a:p>
            <a:r>
              <a:rPr lang="ru-RU" sz="1100" b="1" i="1" dirty="0">
                <a:solidFill>
                  <a:srgbClr val="4D4B4B"/>
                </a:solidFill>
              </a:rPr>
              <a:t>3. Удобные зажимы для брюк</a:t>
            </a:r>
          </a:p>
          <a:p>
            <a:r>
              <a:rPr lang="ru-RU" sz="1100" b="1" i="1" dirty="0">
                <a:solidFill>
                  <a:srgbClr val="4D4B4B"/>
                </a:solidFill>
              </a:rPr>
              <a:t>4. Регулируемая телескопическая трубка</a:t>
            </a:r>
          </a:p>
          <a:p>
            <a:r>
              <a:rPr lang="ru-RU" sz="1100" b="1" i="1" dirty="0">
                <a:solidFill>
                  <a:srgbClr val="4D4B4B"/>
                </a:solidFill>
              </a:rPr>
              <a:t>5. Большой резервуар для воды и непрерывный пар</a:t>
            </a:r>
          </a:p>
          <a:p>
            <a:r>
              <a:rPr lang="ru-RU" sz="1100" b="1" i="1" dirty="0">
                <a:solidFill>
                  <a:srgbClr val="4D4B4B"/>
                </a:solidFill>
              </a:rPr>
              <a:t>6. Колесики для легкого перемещения</a:t>
            </a:r>
          </a:p>
          <a:p>
            <a:r>
              <a:rPr lang="ru-RU" sz="1100" b="1" i="1" dirty="0">
                <a:solidFill>
                  <a:srgbClr val="4D4B4B"/>
                </a:solidFill>
              </a:rPr>
              <a:t>7. Щетка для чистки</a:t>
            </a:r>
          </a:p>
          <a:p>
            <a:r>
              <a:rPr lang="ru-RU" sz="1100" b="1" i="1" dirty="0">
                <a:solidFill>
                  <a:srgbClr val="4D4B4B"/>
                </a:solidFill>
              </a:rPr>
              <a:t>8. Зажим для швов брюк</a:t>
            </a:r>
          </a:p>
        </p:txBody>
      </p:sp>
      <p:sp>
        <p:nvSpPr>
          <p:cNvPr id="12" name="TextBox 11"/>
          <p:cNvSpPr txBox="1"/>
          <p:nvPr/>
        </p:nvSpPr>
        <p:spPr>
          <a:xfrm>
            <a:off x="3418453" y="1954025"/>
            <a:ext cx="6855753" cy="784830"/>
          </a:xfrm>
          <a:prstGeom prst="rect">
            <a:avLst/>
          </a:prstGeom>
          <a:noFill/>
        </p:spPr>
        <p:txBody>
          <a:bodyPr wrap="square" rtlCol="0">
            <a:spAutoFit/>
          </a:bodyPr>
          <a:lstStyle/>
          <a:p>
            <a:r>
              <a:rPr lang="ru-RU" sz="1200" b="1" i="1" spc="50" dirty="0" err="1">
                <a:ln w="11430"/>
                <a:solidFill>
                  <a:srgbClr val="930D2D"/>
                </a:solidFill>
                <a:effectLst>
                  <a:outerShdw blurRad="38100" dist="38100" dir="2700000" algn="tl">
                    <a:srgbClr val="000000">
                      <a:alpha val="43137"/>
                    </a:srgbClr>
                  </a:outerShdw>
                </a:effectLst>
              </a:rPr>
              <a:t>Отпариватель</a:t>
            </a:r>
            <a:r>
              <a:rPr lang="en-US" sz="1200" b="1" i="1" spc="50" dirty="0">
                <a:ln w="11430"/>
                <a:solidFill>
                  <a:srgbClr val="930D2D"/>
                </a:solidFill>
                <a:effectLst>
                  <a:outerShdw blurRad="38100" dist="38100" dir="2700000" algn="tl">
                    <a:srgbClr val="000000">
                      <a:alpha val="43137"/>
                    </a:srgbClr>
                  </a:outerShdw>
                </a:effectLst>
              </a:rPr>
              <a:t>+</a:t>
            </a:r>
            <a:r>
              <a:rPr lang="ru-RU" sz="1200" b="1" i="1" spc="50" dirty="0">
                <a:ln w="11430"/>
                <a:solidFill>
                  <a:srgbClr val="930D2D"/>
                </a:solidFill>
                <a:effectLst>
                  <a:outerShdw blurRad="38100" dist="38100" dir="2700000" algn="tl">
                    <a:srgbClr val="000000">
                      <a:alpha val="43137"/>
                    </a:srgbClr>
                  </a:outerShdw>
                </a:effectLst>
              </a:rPr>
              <a:t>вешалка </a:t>
            </a:r>
            <a:r>
              <a:rPr lang="en-US" sz="1200" b="1" i="1" spc="50" dirty="0">
                <a:ln w="11430"/>
                <a:solidFill>
                  <a:srgbClr val="930D2D"/>
                </a:solidFill>
                <a:effectLst>
                  <a:outerShdw blurRad="38100" dist="38100" dir="2700000" algn="tl">
                    <a:srgbClr val="000000">
                      <a:alpha val="43137"/>
                    </a:srgbClr>
                  </a:outerShdw>
                </a:effectLst>
              </a:rPr>
              <a:t>GS60</a:t>
            </a:r>
            <a:r>
              <a:rPr lang="ru-RU" sz="1200" b="1" i="1" spc="50" dirty="0">
                <a:ln w="11430"/>
                <a:solidFill>
                  <a:srgbClr val="930D2D"/>
                </a:solidFill>
                <a:effectLst>
                  <a:outerShdw blurRad="38100" dist="38100" dir="2700000" algn="tl">
                    <a:srgbClr val="000000">
                      <a:alpha val="43137"/>
                    </a:srgbClr>
                  </a:outerShdw>
                </a:effectLst>
              </a:rPr>
              <a:t>9</a:t>
            </a:r>
            <a:r>
              <a:rPr lang="en-US" sz="1200" b="1" i="1" spc="50" dirty="0">
                <a:ln w="11430"/>
                <a:solidFill>
                  <a:srgbClr val="930D2D"/>
                </a:solidFill>
                <a:effectLst>
                  <a:outerShdw blurRad="38100" dist="38100" dir="2700000" algn="tl">
                    <a:srgbClr val="000000">
                      <a:alpha val="43137"/>
                    </a:srgbClr>
                  </a:outerShdw>
                </a:effectLst>
              </a:rPr>
              <a:t> </a:t>
            </a:r>
            <a:r>
              <a:rPr lang="ru-RU" sz="1100" b="1" i="1" dirty="0">
                <a:solidFill>
                  <a:srgbClr val="4D4B4B"/>
                </a:solidFill>
              </a:rPr>
              <a:t>пользуется успехом в быту, так как не только эффективно и быстро разглаживает  любые складочки в самых труднодоступных местах и на различных тканях, но и отлично дезинфицирует одежду, шторы, постельное белье и т.п. Работает он по тому же принципу что и химчистка, тем самым сможет существенно сэкономить семейный бюджет.</a:t>
            </a:r>
          </a:p>
        </p:txBody>
      </p:sp>
      <p:pic>
        <p:nvPicPr>
          <p:cNvPr id="18" name="Рисунок 1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41673" y="3586317"/>
            <a:ext cx="868516" cy="868516"/>
          </a:xfrm>
          <a:prstGeom prst="rect">
            <a:avLst/>
          </a:prstGeom>
        </p:spPr>
      </p:pic>
      <p:pic>
        <p:nvPicPr>
          <p:cNvPr id="19" name="Рисунок 1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232" y="1423359"/>
            <a:ext cx="1850140" cy="5919228"/>
          </a:xfrm>
          <a:prstGeom prst="rect">
            <a:avLst/>
          </a:prstGeom>
        </p:spPr>
      </p:pic>
      <p:pic>
        <p:nvPicPr>
          <p:cNvPr id="11" name="Рисунок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10359" y="4967399"/>
            <a:ext cx="7038199" cy="932400"/>
          </a:xfrm>
          <a:prstGeom prst="rect">
            <a:avLst/>
          </a:prstGeom>
        </p:spPr>
      </p:pic>
      <p:pic>
        <p:nvPicPr>
          <p:cNvPr id="2050"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701837" y="2221616"/>
            <a:ext cx="1116012" cy="1122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256725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449194" y="1185125"/>
            <a:ext cx="4110103" cy="481015"/>
          </a:xfrm>
          <a:effectLst/>
        </p:spPr>
        <p:txBody>
          <a:bodyPr>
            <a:normAutofit/>
          </a:bodyPr>
          <a:lstStyle/>
          <a:p>
            <a:pPr>
              <a:lnSpc>
                <a:spcPct val="100000"/>
              </a:lnSpc>
            </a:pPr>
            <a:r>
              <a:rPr lang="ru-RU" sz="1800" b="1" spc="50" dirty="0">
                <a:ln w="11430"/>
                <a:solidFill>
                  <a:srgbClr val="930D2D"/>
                </a:solidFill>
                <a:effectLst>
                  <a:outerShdw blurRad="38100" dist="38100" dir="2700000" algn="tl">
                    <a:srgbClr val="000000">
                      <a:alpha val="43137"/>
                    </a:srgbClr>
                  </a:outerShdw>
                </a:effectLst>
              </a:rPr>
              <a:t>УВЛАЖНИТЕЛЬ ВОЗДУХА </a:t>
            </a:r>
            <a:r>
              <a:rPr lang="en-US" sz="1800" b="1" spc="50" dirty="0">
                <a:ln w="11430"/>
                <a:solidFill>
                  <a:srgbClr val="930D2D"/>
                </a:solidFill>
                <a:effectLst>
                  <a:outerShdw blurRad="38100" dist="38100" dir="2700000" algn="tl">
                    <a:srgbClr val="000000">
                      <a:alpha val="43137"/>
                    </a:srgbClr>
                  </a:outerShdw>
                </a:effectLst>
              </a:rPr>
              <a:t>GHF026</a:t>
            </a:r>
            <a:endParaRPr lang="uk-UA" sz="1800" b="1" spc="50" dirty="0">
              <a:ln w="11430"/>
              <a:solidFill>
                <a:srgbClr val="930D2D"/>
              </a:solidFill>
              <a:effectLst>
                <a:outerShdw blurRad="38100" dist="38100" dir="2700000" algn="tl">
                  <a:srgbClr val="000000">
                    <a:alpha val="43137"/>
                  </a:srgbClr>
                </a:outerShdw>
              </a:effectLst>
            </a:endParaRPr>
          </a:p>
        </p:txBody>
      </p:sp>
      <p:graphicFrame>
        <p:nvGraphicFramePr>
          <p:cNvPr id="9" name="Таблица 8"/>
          <p:cNvGraphicFramePr>
            <a:graphicFrameLocks noGrp="1"/>
          </p:cNvGraphicFramePr>
          <p:nvPr>
            <p:extLst>
              <p:ext uri="{D42A27DB-BD31-4B8C-83A1-F6EECF244321}">
                <p14:modId xmlns:p14="http://schemas.microsoft.com/office/powerpoint/2010/main" val="1068691532"/>
              </p:ext>
            </p:extLst>
          </p:nvPr>
        </p:nvGraphicFramePr>
        <p:xfrm>
          <a:off x="203200" y="5985164"/>
          <a:ext cx="10167433" cy="1464986"/>
        </p:xfrm>
        <a:graphic>
          <a:graphicData uri="http://schemas.openxmlformats.org/drawingml/2006/table">
            <a:tbl>
              <a:tblPr>
                <a:tableStyleId>{616DA210-FB5B-4158-B5E0-FEB733F419BA}</a:tableStyleId>
              </a:tblPr>
              <a:tblGrid>
                <a:gridCol w="659748">
                  <a:extLst>
                    <a:ext uri="{9D8B030D-6E8A-4147-A177-3AD203B41FA5}">
                      <a16:colId xmlns:a16="http://schemas.microsoft.com/office/drawing/2014/main" val="20000"/>
                    </a:ext>
                  </a:extLst>
                </a:gridCol>
                <a:gridCol w="588481">
                  <a:extLst>
                    <a:ext uri="{9D8B030D-6E8A-4147-A177-3AD203B41FA5}">
                      <a16:colId xmlns:a16="http://schemas.microsoft.com/office/drawing/2014/main" val="20001"/>
                    </a:ext>
                  </a:extLst>
                </a:gridCol>
                <a:gridCol w="537028">
                  <a:extLst>
                    <a:ext uri="{9D8B030D-6E8A-4147-A177-3AD203B41FA5}">
                      <a16:colId xmlns:a16="http://schemas.microsoft.com/office/drawing/2014/main" val="20002"/>
                    </a:ext>
                  </a:extLst>
                </a:gridCol>
                <a:gridCol w="478972">
                  <a:extLst>
                    <a:ext uri="{9D8B030D-6E8A-4147-A177-3AD203B41FA5}">
                      <a16:colId xmlns:a16="http://schemas.microsoft.com/office/drawing/2014/main" val="20003"/>
                    </a:ext>
                  </a:extLst>
                </a:gridCol>
                <a:gridCol w="609600">
                  <a:extLst>
                    <a:ext uri="{9D8B030D-6E8A-4147-A177-3AD203B41FA5}">
                      <a16:colId xmlns:a16="http://schemas.microsoft.com/office/drawing/2014/main" val="20004"/>
                    </a:ext>
                  </a:extLst>
                </a:gridCol>
                <a:gridCol w="667657">
                  <a:extLst>
                    <a:ext uri="{9D8B030D-6E8A-4147-A177-3AD203B41FA5}">
                      <a16:colId xmlns:a16="http://schemas.microsoft.com/office/drawing/2014/main" val="20005"/>
                    </a:ext>
                  </a:extLst>
                </a:gridCol>
                <a:gridCol w="667657">
                  <a:extLst>
                    <a:ext uri="{9D8B030D-6E8A-4147-A177-3AD203B41FA5}">
                      <a16:colId xmlns:a16="http://schemas.microsoft.com/office/drawing/2014/main" val="1783415336"/>
                    </a:ext>
                  </a:extLst>
                </a:gridCol>
                <a:gridCol w="551543">
                  <a:extLst>
                    <a:ext uri="{9D8B030D-6E8A-4147-A177-3AD203B41FA5}">
                      <a16:colId xmlns:a16="http://schemas.microsoft.com/office/drawing/2014/main" val="3327082561"/>
                    </a:ext>
                  </a:extLst>
                </a:gridCol>
                <a:gridCol w="595085">
                  <a:extLst>
                    <a:ext uri="{9D8B030D-6E8A-4147-A177-3AD203B41FA5}">
                      <a16:colId xmlns:a16="http://schemas.microsoft.com/office/drawing/2014/main" val="1419223399"/>
                    </a:ext>
                  </a:extLst>
                </a:gridCol>
                <a:gridCol w="667658">
                  <a:extLst>
                    <a:ext uri="{9D8B030D-6E8A-4147-A177-3AD203B41FA5}">
                      <a16:colId xmlns:a16="http://schemas.microsoft.com/office/drawing/2014/main" val="20006"/>
                    </a:ext>
                  </a:extLst>
                </a:gridCol>
                <a:gridCol w="475254">
                  <a:extLst>
                    <a:ext uri="{9D8B030D-6E8A-4147-A177-3AD203B41FA5}">
                      <a16:colId xmlns:a16="http://schemas.microsoft.com/office/drawing/2014/main" val="20007"/>
                    </a:ext>
                  </a:extLst>
                </a:gridCol>
                <a:gridCol w="656860">
                  <a:extLst>
                    <a:ext uri="{9D8B030D-6E8A-4147-A177-3AD203B41FA5}">
                      <a16:colId xmlns:a16="http://schemas.microsoft.com/office/drawing/2014/main" val="2634648679"/>
                    </a:ext>
                  </a:extLst>
                </a:gridCol>
                <a:gridCol w="525152">
                  <a:extLst>
                    <a:ext uri="{9D8B030D-6E8A-4147-A177-3AD203B41FA5}">
                      <a16:colId xmlns:a16="http://schemas.microsoft.com/office/drawing/2014/main" val="459470040"/>
                    </a:ext>
                  </a:extLst>
                </a:gridCol>
                <a:gridCol w="665066">
                  <a:extLst>
                    <a:ext uri="{9D8B030D-6E8A-4147-A177-3AD203B41FA5}">
                      <a16:colId xmlns:a16="http://schemas.microsoft.com/office/drawing/2014/main" val="20009"/>
                    </a:ext>
                  </a:extLst>
                </a:gridCol>
                <a:gridCol w="899839">
                  <a:extLst>
                    <a:ext uri="{9D8B030D-6E8A-4147-A177-3AD203B41FA5}">
                      <a16:colId xmlns:a16="http://schemas.microsoft.com/office/drawing/2014/main" val="20011"/>
                    </a:ext>
                  </a:extLst>
                </a:gridCol>
                <a:gridCol w="420914">
                  <a:extLst>
                    <a:ext uri="{9D8B030D-6E8A-4147-A177-3AD203B41FA5}">
                      <a16:colId xmlns:a16="http://schemas.microsoft.com/office/drawing/2014/main" val="20012"/>
                    </a:ext>
                  </a:extLst>
                </a:gridCol>
                <a:gridCol w="500919">
                  <a:extLst>
                    <a:ext uri="{9D8B030D-6E8A-4147-A177-3AD203B41FA5}">
                      <a16:colId xmlns:a16="http://schemas.microsoft.com/office/drawing/2014/main" val="20013"/>
                    </a:ext>
                  </a:extLst>
                </a:gridCol>
              </a:tblGrid>
              <a:tr h="848934">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Расход пара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Calibri"/>
                        </a:rPr>
                        <a:t>Объем резервуара для воды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Датчик уровня воды</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Световой</a:t>
                      </a:r>
                      <a:r>
                        <a:rPr lang="ru-RU" sz="1100" b="1" i="0" u="none" strike="noStrike" baseline="0" dirty="0" smtClean="0">
                          <a:solidFill>
                            <a:srgbClr val="000000"/>
                          </a:solidFill>
                          <a:effectLst/>
                          <a:latin typeface="+mn-lt"/>
                        </a:rPr>
                        <a:t> индикатор</a:t>
                      </a:r>
                      <a:endParaRPr lang="ru-RU" sz="1100" b="1" i="0" u="none" strike="noStrike" dirty="0" smtClean="0">
                        <a:solidFill>
                          <a:srgbClr val="000000"/>
                        </a:solidFill>
                        <a:effectLst/>
                        <a:latin typeface="+mn-lt"/>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Управление потока влажности</a:t>
                      </a:r>
                    </a:p>
                  </a:txBody>
                  <a:tcPr marL="9149" marR="9149" marT="9149"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Calibri"/>
                        </a:rPr>
                        <a:t>Ароматизация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Calibri"/>
                        </a:rPr>
                        <a:t>Уровень шума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Calibri"/>
                        </a:rPr>
                        <a:t>Класс защиты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Материал корпуса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Габаритный размер</a:t>
                      </a:r>
                      <a:r>
                        <a:rPr lang="ru-RU" sz="1100" b="1" i="0" u="none" strike="noStrike" baseline="0" dirty="0" smtClean="0">
                          <a:solidFill>
                            <a:srgbClr val="000000"/>
                          </a:solidFill>
                          <a:effectLst/>
                          <a:latin typeface="+mn-lt"/>
                        </a:rPr>
                        <a:t> </a:t>
                      </a:r>
                      <a:r>
                        <a:rPr lang="ru-RU" sz="1100" b="1" i="0" u="none" strike="noStrike" dirty="0" smtClean="0">
                          <a:solidFill>
                            <a:srgbClr val="000000"/>
                          </a:solidFill>
                          <a:effectLst/>
                          <a:latin typeface="+mn-lt"/>
                        </a:rPr>
                        <a:t>упаковки</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 нетто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a:t>
                      </a:r>
                    </a:p>
                    <a:p>
                      <a:pPr algn="ctr" fontAlgn="ctr"/>
                      <a:r>
                        <a:rPr lang="ru-RU" sz="1100" b="1" i="0" u="none" strike="noStrike" dirty="0" smtClean="0">
                          <a:solidFill>
                            <a:srgbClr val="000000"/>
                          </a:solidFill>
                          <a:effectLst/>
                          <a:latin typeface="+mn-lt"/>
                        </a:rPr>
                        <a:t>брутто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616052">
                <a:tc>
                  <a:txBody>
                    <a:bodyPr/>
                    <a:lstStyle/>
                    <a:p>
                      <a:pPr marL="0" algn="ctr" defTabSz="914400" rtl="0" eaLnBrk="1" fontAlgn="ctr" latinLnBrk="0" hangingPunct="1"/>
                      <a:r>
                        <a:rPr lang="ru-RU" sz="1000" b="1" i="1" u="none" strike="noStrike" kern="1200" dirty="0" smtClean="0">
                          <a:solidFill>
                            <a:srgbClr val="000000"/>
                          </a:solidFill>
                          <a:effectLst/>
                          <a:latin typeface="+mn-lt"/>
                          <a:ea typeface="+mn-ea"/>
                          <a:cs typeface="+mn-cs"/>
                        </a:rPr>
                        <a:t>80737</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GHF026</a:t>
                      </a:r>
                      <a:endParaRPr lang="en-US" sz="1000" b="1" i="1" u="none" strike="noStrike" dirty="0">
                        <a:solidFill>
                          <a:srgbClr val="000000"/>
                        </a:solidFill>
                        <a:effectLst/>
                        <a:latin typeface="+mn-lt"/>
                      </a:endParaRPr>
                    </a:p>
                  </a:txBody>
                  <a:tcPr marL="9525" marR="9525" marT="9525" marB="0" anchor="ctr"/>
                </a:tc>
                <a:tc>
                  <a:txBody>
                    <a:bodyPr/>
                    <a:lstStyle/>
                    <a:p>
                      <a:pPr algn="ctr" fontAlgn="ctr"/>
                      <a:r>
                        <a:rPr lang="ru-RU" sz="1000" b="1" i="1" u="none" strike="noStrike" dirty="0" smtClean="0">
                          <a:solidFill>
                            <a:srgbClr val="000000"/>
                          </a:solidFill>
                          <a:effectLst/>
                          <a:latin typeface="+mn-lt"/>
                        </a:rPr>
                        <a:t>25</a:t>
                      </a:r>
                      <a:r>
                        <a:rPr lang="ru-RU" sz="1000" b="1" i="1" u="none" strike="noStrike" baseline="0" dirty="0" smtClean="0">
                          <a:solidFill>
                            <a:srgbClr val="000000"/>
                          </a:solidFill>
                          <a:effectLst/>
                          <a:latin typeface="+mn-lt"/>
                        </a:rPr>
                        <a:t> </a:t>
                      </a:r>
                      <a:r>
                        <a:rPr lang="ru-RU" sz="1000" b="1" i="1" u="none" strike="noStrike" dirty="0" smtClean="0">
                          <a:solidFill>
                            <a:srgbClr val="000000"/>
                          </a:solidFill>
                          <a:effectLst/>
                          <a:latin typeface="+mn-lt"/>
                        </a:rPr>
                        <a:t>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300 мл./час</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2,6</a:t>
                      </a:r>
                      <a:r>
                        <a:rPr lang="ru-RU" sz="1000" b="1" i="1" u="none" strike="noStrike" baseline="0" dirty="0" smtClean="0">
                          <a:solidFill>
                            <a:srgbClr val="000000"/>
                          </a:solidFill>
                          <a:effectLst/>
                          <a:latin typeface="Arial"/>
                        </a:rPr>
                        <a:t> </a:t>
                      </a:r>
                      <a:r>
                        <a:rPr lang="ru-RU" sz="1000" b="1" i="1" u="none" strike="noStrike" dirty="0" smtClean="0">
                          <a:solidFill>
                            <a:srgbClr val="000000"/>
                          </a:solidFill>
                          <a:effectLst/>
                          <a:latin typeface="Arial"/>
                        </a:rPr>
                        <a:t>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360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35</a:t>
                      </a:r>
                      <a:r>
                        <a:rPr lang="en-US" sz="1000" b="1" i="1" u="none" strike="noStrike" baseline="0" dirty="0" smtClean="0">
                          <a:solidFill>
                            <a:srgbClr val="000000"/>
                          </a:solidFill>
                          <a:effectLst/>
                          <a:latin typeface="Arial"/>
                        </a:rPr>
                        <a:t> </a:t>
                      </a:r>
                      <a:r>
                        <a:rPr lang="ru-RU" sz="1000" b="1" i="0" u="none" strike="noStrike" baseline="0" dirty="0" smtClean="0">
                          <a:solidFill>
                            <a:srgbClr val="000000"/>
                          </a:solidFill>
                          <a:effectLst/>
                          <a:latin typeface="Arial"/>
                        </a:rPr>
                        <a:t>д</a:t>
                      </a:r>
                      <a:r>
                        <a:rPr lang="ru-RU" sz="1000" b="1" i="0" u="none" strike="noStrike" dirty="0" smtClean="0">
                          <a:solidFill>
                            <a:srgbClr val="000000"/>
                          </a:solidFill>
                          <a:effectLst/>
                          <a:latin typeface="Arial"/>
                        </a:rPr>
                        <a:t>Б</a:t>
                      </a:r>
                      <a:endParaRPr lang="ru-RU" sz="1000" b="1" i="0"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II</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ABS </a:t>
                      </a:r>
                      <a:r>
                        <a:rPr lang="ru-RU" sz="1000" b="1" i="1" u="none" strike="noStrike" dirty="0" smtClean="0">
                          <a:solidFill>
                            <a:srgbClr val="000000"/>
                          </a:solidFill>
                          <a:effectLst/>
                          <a:latin typeface="Arial"/>
                        </a:rPr>
                        <a:t>пластик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ru-RU" sz="1200" b="1" i="1" u="none" strike="noStrike" dirty="0" smtClean="0">
                          <a:solidFill>
                            <a:srgbClr val="000000"/>
                          </a:solidFill>
                          <a:effectLst/>
                          <a:latin typeface="Arial"/>
                        </a:rPr>
                        <a:t> </a:t>
                      </a:r>
                      <a:r>
                        <a:rPr lang="ru-RU" sz="1000" b="1" i="1" u="none" strike="noStrike" kern="1200" dirty="0" smtClean="0">
                          <a:solidFill>
                            <a:srgbClr val="000000"/>
                          </a:solidFill>
                          <a:effectLst/>
                          <a:latin typeface="Arial"/>
                          <a:ea typeface="+mn-ea"/>
                          <a:cs typeface="+mn-cs"/>
                        </a:rPr>
                        <a:t>195</a:t>
                      </a:r>
                      <a:r>
                        <a:rPr lang="en-US" altLang="zh-CN" sz="1000" b="1" i="1" u="none" strike="noStrike" kern="1200" dirty="0" smtClean="0">
                          <a:solidFill>
                            <a:srgbClr val="000000"/>
                          </a:solidFill>
                          <a:effectLst/>
                          <a:latin typeface="Arial"/>
                          <a:ea typeface="+mn-ea"/>
                          <a:cs typeface="+mn-cs"/>
                        </a:rPr>
                        <a:t>x</a:t>
                      </a:r>
                      <a:r>
                        <a:rPr lang="ru-RU" altLang="zh-CN" sz="1000" b="1" i="1" u="none" strike="noStrike" kern="1200" dirty="0" smtClean="0">
                          <a:solidFill>
                            <a:srgbClr val="000000"/>
                          </a:solidFill>
                          <a:effectLst/>
                          <a:latin typeface="Arial"/>
                          <a:ea typeface="+mn-ea"/>
                          <a:cs typeface="+mn-cs"/>
                        </a:rPr>
                        <a:t>210</a:t>
                      </a:r>
                      <a:r>
                        <a:rPr lang="en-US" altLang="zh-CN" sz="1000" b="1" i="1" u="none" strike="noStrike" kern="1200" dirty="0" smtClean="0">
                          <a:solidFill>
                            <a:srgbClr val="000000"/>
                          </a:solidFill>
                          <a:effectLst/>
                          <a:latin typeface="Arial"/>
                          <a:ea typeface="+mn-ea"/>
                          <a:cs typeface="+mn-cs"/>
                        </a:rPr>
                        <a:t>x</a:t>
                      </a:r>
                      <a:r>
                        <a:rPr lang="ru-RU" altLang="zh-CN" sz="1000" b="1" i="1" u="none" strike="noStrike" kern="1200" dirty="0" smtClean="0">
                          <a:solidFill>
                            <a:srgbClr val="000000"/>
                          </a:solidFill>
                          <a:effectLst/>
                          <a:latin typeface="Arial"/>
                          <a:ea typeface="+mn-ea"/>
                          <a:cs typeface="+mn-cs"/>
                        </a:rPr>
                        <a:t>295</a:t>
                      </a:r>
                      <a:r>
                        <a:rPr lang="en-US" altLang="zh-CN" sz="1000" b="1" i="1" u="none" strike="noStrike" kern="1200" dirty="0" smtClean="0">
                          <a:solidFill>
                            <a:srgbClr val="000000"/>
                          </a:solidFill>
                          <a:effectLst/>
                          <a:latin typeface="Arial"/>
                          <a:ea typeface="+mn-ea"/>
                          <a:cs typeface="+mn-cs"/>
                        </a:rPr>
                        <a:t> mm</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0,8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0,92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7" name="Прямоугольник 6"/>
          <p:cNvSpPr/>
          <p:nvPr/>
        </p:nvSpPr>
        <p:spPr>
          <a:xfrm>
            <a:off x="4599981" y="3259289"/>
            <a:ext cx="3473502" cy="1384995"/>
          </a:xfrm>
          <a:prstGeom prst="rect">
            <a:avLst/>
          </a:prstGeom>
        </p:spPr>
        <p:txBody>
          <a:bodyPr wrap="square">
            <a:spAutoFit/>
          </a:bodyPr>
          <a:lstStyle/>
          <a:p>
            <a:r>
              <a:rPr lang="ru-RU" b="1" dirty="0" smtClean="0">
                <a:solidFill>
                  <a:srgbClr val="FF0000"/>
                </a:solidFill>
              </a:rPr>
              <a:t>Характеристики:</a:t>
            </a:r>
            <a:endParaRPr lang="ru-RU" b="1" dirty="0">
              <a:solidFill>
                <a:srgbClr val="FF0000"/>
              </a:solidFill>
            </a:endParaRPr>
          </a:p>
          <a:p>
            <a:r>
              <a:rPr lang="ru-RU" sz="1100" b="1" i="1" dirty="0">
                <a:solidFill>
                  <a:srgbClr val="4D4B4B"/>
                </a:solidFill>
              </a:rPr>
              <a:t>► ► Мощность: </a:t>
            </a:r>
            <a:r>
              <a:rPr lang="en-US" sz="1100" b="1" i="1" dirty="0">
                <a:solidFill>
                  <a:srgbClr val="4D4B4B"/>
                </a:solidFill>
              </a:rPr>
              <a:t>25</a:t>
            </a:r>
            <a:r>
              <a:rPr lang="ru-RU" sz="1100" b="1" i="1" dirty="0">
                <a:solidFill>
                  <a:srgbClr val="4D4B4B"/>
                </a:solidFill>
              </a:rPr>
              <a:t> Вт</a:t>
            </a:r>
          </a:p>
          <a:p>
            <a:r>
              <a:rPr lang="ru-RU" sz="1100" b="1" i="1" dirty="0">
                <a:solidFill>
                  <a:srgbClr val="4D4B4B"/>
                </a:solidFill>
              </a:rPr>
              <a:t>► ► Расход пара: 300 мл./час</a:t>
            </a:r>
          </a:p>
          <a:p>
            <a:r>
              <a:rPr lang="ru-RU" sz="1100" b="1" i="1" dirty="0">
                <a:solidFill>
                  <a:srgbClr val="4D4B4B"/>
                </a:solidFill>
              </a:rPr>
              <a:t>► ► Объем резервуара для воды: 2600 мл.</a:t>
            </a:r>
          </a:p>
          <a:p>
            <a:r>
              <a:rPr lang="ru-RU" sz="1100" b="1" i="1" dirty="0">
                <a:solidFill>
                  <a:srgbClr val="4D4B4B"/>
                </a:solidFill>
              </a:rPr>
              <a:t>► ► Площадь увлажнения: 25 </a:t>
            </a:r>
            <a:r>
              <a:rPr lang="ru-RU" sz="1100" b="1" i="1" dirty="0" err="1">
                <a:solidFill>
                  <a:srgbClr val="4D4B4B"/>
                </a:solidFill>
              </a:rPr>
              <a:t>кв.м</a:t>
            </a:r>
            <a:r>
              <a:rPr lang="ru-RU" sz="1100" b="1" i="1" dirty="0">
                <a:solidFill>
                  <a:srgbClr val="4D4B4B"/>
                </a:solidFill>
              </a:rPr>
              <a:t>.</a:t>
            </a:r>
          </a:p>
          <a:p>
            <a:r>
              <a:rPr lang="ru-RU" sz="1100" b="1" i="1" dirty="0">
                <a:solidFill>
                  <a:srgbClr val="4D4B4B"/>
                </a:solidFill>
              </a:rPr>
              <a:t>► ► Время беспрерывной работы: 8-10 часов</a:t>
            </a:r>
          </a:p>
          <a:p>
            <a:r>
              <a:rPr lang="ru-RU" sz="1100" b="1" i="1" dirty="0">
                <a:solidFill>
                  <a:srgbClr val="4D4B4B"/>
                </a:solidFill>
              </a:rPr>
              <a:t>► ► Особенности: автоматическое выключение</a:t>
            </a:r>
          </a:p>
        </p:txBody>
      </p:sp>
      <p:sp>
        <p:nvSpPr>
          <p:cNvPr id="12" name="TextBox 11"/>
          <p:cNvSpPr txBox="1"/>
          <p:nvPr/>
        </p:nvSpPr>
        <p:spPr>
          <a:xfrm>
            <a:off x="3418453" y="1954025"/>
            <a:ext cx="6855753" cy="1492716"/>
          </a:xfrm>
          <a:prstGeom prst="rect">
            <a:avLst/>
          </a:prstGeom>
          <a:noFill/>
        </p:spPr>
        <p:txBody>
          <a:bodyPr wrap="square" rtlCol="0">
            <a:spAutoFit/>
          </a:bodyPr>
          <a:lstStyle/>
          <a:p>
            <a:r>
              <a:rPr lang="ru-RU" sz="1200" b="1" i="1" spc="50" dirty="0">
                <a:ln w="11430"/>
                <a:solidFill>
                  <a:srgbClr val="930D2D"/>
                </a:solidFill>
                <a:effectLst>
                  <a:outerShdw blurRad="38100" dist="38100" dir="2700000" algn="tl">
                    <a:srgbClr val="000000">
                      <a:alpha val="43137"/>
                    </a:srgbClr>
                  </a:outerShdw>
                </a:effectLst>
              </a:rPr>
              <a:t>Увлажнитель воздуха </a:t>
            </a:r>
            <a:r>
              <a:rPr lang="en-US" sz="1200" b="1" i="1" spc="50" dirty="0">
                <a:ln w="11430"/>
                <a:solidFill>
                  <a:srgbClr val="930D2D"/>
                </a:solidFill>
                <a:effectLst>
                  <a:outerShdw blurRad="38100" dist="38100" dir="2700000" algn="tl">
                    <a:srgbClr val="000000">
                      <a:alpha val="43137"/>
                    </a:srgbClr>
                  </a:outerShdw>
                </a:effectLst>
              </a:rPr>
              <a:t>GHF026</a:t>
            </a:r>
            <a:r>
              <a:rPr lang="ru-RU" sz="1200" b="1" i="1" spc="50" dirty="0">
                <a:ln w="11430"/>
                <a:solidFill>
                  <a:srgbClr val="930D2D"/>
                </a:solidFill>
                <a:effectLst>
                  <a:outerShdw blurRad="38100" dist="38100" dir="2700000" algn="tl">
                    <a:srgbClr val="000000">
                      <a:alpha val="43137"/>
                    </a:srgbClr>
                  </a:outerShdw>
                </a:effectLst>
              </a:rPr>
              <a:t> </a:t>
            </a:r>
            <a:r>
              <a:rPr lang="ru-RU" sz="1100" b="1" i="1" dirty="0">
                <a:solidFill>
                  <a:srgbClr val="4D4B4B"/>
                </a:solidFill>
              </a:rPr>
              <a:t>поддерживает благоприятную атмосферу в помещении, очищает воздух от пыли и примесей, позволяет создавать необходимый уровень относительной влажности. При влажности воздуха 40-60% существенно снижается риск распространения вирусных заболеваний, нормализуется сон и состояние кожи, не возникает электростатическое напряжение бытовой техники. Так же его можно использовать в качестве полноценной ароматерапии на дому. Вода с </a:t>
            </a:r>
            <a:r>
              <a:rPr lang="ru-RU" sz="1100" b="1" i="1" dirty="0" err="1">
                <a:solidFill>
                  <a:srgbClr val="4D4B4B"/>
                </a:solidFill>
              </a:rPr>
              <a:t>аромамаслами</a:t>
            </a:r>
            <a:r>
              <a:rPr lang="ru-RU" sz="1100" b="1" i="1" dirty="0">
                <a:solidFill>
                  <a:srgbClr val="4D4B4B"/>
                </a:solidFill>
              </a:rPr>
              <a:t> превращается в холодный пар и плавно распространяется по всей комнате.</a:t>
            </a:r>
          </a:p>
          <a:p>
            <a:r>
              <a:rPr lang="ru-RU" sz="1200" dirty="0"/>
              <a:t/>
            </a:r>
            <a:br>
              <a:rPr lang="ru-RU" sz="1200" dirty="0"/>
            </a:br>
            <a:endParaRPr lang="ru-RU" sz="1200" dirty="0"/>
          </a:p>
        </p:txBody>
      </p:sp>
      <p:pic>
        <p:nvPicPr>
          <p:cNvPr id="23" name="Рисунок 2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9194" y="2140587"/>
            <a:ext cx="2060265" cy="3128019"/>
          </a:xfrm>
          <a:prstGeom prst="rect">
            <a:avLst/>
          </a:prstGeom>
        </p:spPr>
      </p:pic>
      <p:pic>
        <p:nvPicPr>
          <p:cNvPr id="24" name="Рисунок 2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24690" y="1107084"/>
            <a:ext cx="867270" cy="867270"/>
          </a:xfrm>
          <a:prstGeom prst="rect">
            <a:avLst/>
          </a:prstGeom>
        </p:spPr>
      </p:pic>
      <p:pic>
        <p:nvPicPr>
          <p:cNvPr id="25" name="Рисунок 2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35487" y="3058944"/>
            <a:ext cx="771421" cy="970681"/>
          </a:xfrm>
          <a:prstGeom prst="rect">
            <a:avLst/>
          </a:prstGeom>
        </p:spPr>
      </p:pic>
      <p:pic>
        <p:nvPicPr>
          <p:cNvPr id="26" name="Рисунок 2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56317" y="1974354"/>
            <a:ext cx="1002109" cy="1004461"/>
          </a:xfrm>
          <a:prstGeom prst="rect">
            <a:avLst/>
          </a:prstGeom>
        </p:spPr>
      </p:pic>
      <p:pic>
        <p:nvPicPr>
          <p:cNvPr id="33" name="Picture 4" descr="D:\Users\Ilona\Documents\NetSpeakerphone\Received Files\Дизайнер Сергей\АВТООТКЛЮЧЕНИЕ.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483280" y="4214567"/>
            <a:ext cx="875833" cy="875833"/>
          </a:xfrm>
          <a:prstGeom prst="rect">
            <a:avLst/>
          </a:prstGeom>
          <a:noFill/>
          <a:extLst>
            <a:ext uri="{909E8E84-426E-40DD-AFC4-6F175D3DCCD1}">
              <a14:hiddenFill xmlns:a14="http://schemas.microsoft.com/office/drawing/2010/main">
                <a:solidFill>
                  <a:srgbClr val="FFFFFF"/>
                </a:solidFill>
              </a14:hiddenFill>
            </a:ext>
          </a:extLst>
        </p:spPr>
      </p:pic>
      <p:pic>
        <p:nvPicPr>
          <p:cNvPr id="30" name="Рисунок 29"/>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261285" y="4861266"/>
            <a:ext cx="7261351" cy="988485"/>
          </a:xfrm>
          <a:prstGeom prst="rect">
            <a:avLst/>
          </a:prstGeom>
        </p:spPr>
      </p:pic>
    </p:spTree>
    <p:extLst>
      <p:ext uri="{BB962C8B-B14F-4D97-AF65-F5344CB8AC3E}">
        <p14:creationId xmlns:p14="http://schemas.microsoft.com/office/powerpoint/2010/main" val="3560264522"/>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1"/>
            <a:ext cx="10685126" cy="7560000"/>
          </a:xfrm>
          <a:prstGeom prst="rect">
            <a:avLst/>
          </a:prstGeom>
        </p:spPr>
      </p:pic>
      <p:sp>
        <p:nvSpPr>
          <p:cNvPr id="20" name="Заголовок 1"/>
          <p:cNvSpPr>
            <a:spLocks noGrp="1"/>
          </p:cNvSpPr>
          <p:nvPr>
            <p:ph type="title"/>
          </p:nvPr>
        </p:nvSpPr>
        <p:spPr>
          <a:xfrm>
            <a:off x="556454" y="1131980"/>
            <a:ext cx="3558346" cy="352720"/>
          </a:xfrm>
          <a:effectLst/>
        </p:spPr>
        <p:txBody>
          <a:bodyPr>
            <a:normAutofit fontScale="90000"/>
          </a:bodyPr>
          <a:lstStyle/>
          <a:p>
            <a:pPr>
              <a:lnSpc>
                <a:spcPct val="100000"/>
              </a:lnSpc>
            </a:pPr>
            <a:r>
              <a:rPr lang="ru-RU" sz="2000" b="1" spc="50" dirty="0">
                <a:ln w="11430"/>
                <a:solidFill>
                  <a:srgbClr val="930D2D"/>
                </a:solidFill>
                <a:effectLst>
                  <a:outerShdw blurRad="38100" dist="38100" dir="2700000" algn="tl">
                    <a:srgbClr val="000000">
                      <a:alpha val="43137"/>
                    </a:srgbClr>
                  </a:outerShdw>
                </a:effectLst>
              </a:rPr>
              <a:t>ТЕПЛОВЕНТЕЛЯТОРЫ </a:t>
            </a:r>
            <a:r>
              <a:rPr lang="en-US" sz="2000" b="1" spc="50" dirty="0">
                <a:ln w="11430"/>
                <a:solidFill>
                  <a:srgbClr val="930D2D"/>
                </a:solidFill>
                <a:effectLst>
                  <a:outerShdw blurRad="38100" dist="38100" dir="2700000" algn="tl">
                    <a:srgbClr val="000000">
                      <a:alpha val="43137"/>
                    </a:srgbClr>
                  </a:outerShdw>
                </a:effectLst>
              </a:rPr>
              <a:t>FH</a:t>
            </a:r>
            <a:endParaRPr lang="uk-UA" sz="2000" b="1" spc="50" dirty="0">
              <a:ln w="11430"/>
              <a:solidFill>
                <a:srgbClr val="930D2D"/>
              </a:solidFill>
              <a:effectLst>
                <a:outerShdw blurRad="38100" dist="38100" dir="2700000" algn="tl">
                  <a:srgbClr val="000000">
                    <a:alpha val="43137"/>
                  </a:srgbClr>
                </a:outerShdw>
              </a:effectLst>
            </a:endParaRPr>
          </a:p>
        </p:txBody>
      </p:sp>
      <p:sp>
        <p:nvSpPr>
          <p:cNvPr id="21" name="TextBox 20"/>
          <p:cNvSpPr txBox="1"/>
          <p:nvPr/>
        </p:nvSpPr>
        <p:spPr>
          <a:xfrm>
            <a:off x="276392" y="5151953"/>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22" name="Таблица 21"/>
          <p:cNvGraphicFramePr>
            <a:graphicFrameLocks noGrp="1"/>
          </p:cNvGraphicFramePr>
          <p:nvPr>
            <p:extLst>
              <p:ext uri="{D42A27DB-BD31-4B8C-83A1-F6EECF244321}">
                <p14:modId xmlns:p14="http://schemas.microsoft.com/office/powerpoint/2010/main" val="279446123"/>
              </p:ext>
            </p:extLst>
          </p:nvPr>
        </p:nvGraphicFramePr>
        <p:xfrm>
          <a:off x="374724" y="5447417"/>
          <a:ext cx="10080300" cy="1847288"/>
        </p:xfrm>
        <a:graphic>
          <a:graphicData uri="http://schemas.openxmlformats.org/drawingml/2006/table">
            <a:tbl>
              <a:tblPr>
                <a:tableStyleId>{616DA210-FB5B-4158-B5E0-FEB733F419BA}</a:tableStyleId>
              </a:tblPr>
              <a:tblGrid>
                <a:gridCol w="556931">
                  <a:extLst>
                    <a:ext uri="{9D8B030D-6E8A-4147-A177-3AD203B41FA5}">
                      <a16:colId xmlns:a16="http://schemas.microsoft.com/office/drawing/2014/main" val="20000"/>
                    </a:ext>
                  </a:extLst>
                </a:gridCol>
                <a:gridCol w="812751">
                  <a:extLst>
                    <a:ext uri="{9D8B030D-6E8A-4147-A177-3AD203B41FA5}">
                      <a16:colId xmlns:a16="http://schemas.microsoft.com/office/drawing/2014/main" val="20001"/>
                    </a:ext>
                  </a:extLst>
                </a:gridCol>
                <a:gridCol w="998047">
                  <a:extLst>
                    <a:ext uri="{9D8B030D-6E8A-4147-A177-3AD203B41FA5}">
                      <a16:colId xmlns:a16="http://schemas.microsoft.com/office/drawing/2014/main" val="20002"/>
                    </a:ext>
                  </a:extLst>
                </a:gridCol>
                <a:gridCol w="1189980">
                  <a:extLst>
                    <a:ext uri="{9D8B030D-6E8A-4147-A177-3AD203B41FA5}">
                      <a16:colId xmlns:a16="http://schemas.microsoft.com/office/drawing/2014/main" val="20003"/>
                    </a:ext>
                  </a:extLst>
                </a:gridCol>
                <a:gridCol w="882889">
                  <a:extLst>
                    <a:ext uri="{9D8B030D-6E8A-4147-A177-3AD203B41FA5}">
                      <a16:colId xmlns:a16="http://schemas.microsoft.com/office/drawing/2014/main" val="20004"/>
                    </a:ext>
                  </a:extLst>
                </a:gridCol>
                <a:gridCol w="921274">
                  <a:extLst>
                    <a:ext uri="{9D8B030D-6E8A-4147-A177-3AD203B41FA5}">
                      <a16:colId xmlns:a16="http://schemas.microsoft.com/office/drawing/2014/main" val="20005"/>
                    </a:ext>
                  </a:extLst>
                </a:gridCol>
                <a:gridCol w="1029964">
                  <a:extLst>
                    <a:ext uri="{9D8B030D-6E8A-4147-A177-3AD203B41FA5}">
                      <a16:colId xmlns:a16="http://schemas.microsoft.com/office/drawing/2014/main" val="20006"/>
                    </a:ext>
                  </a:extLst>
                </a:gridCol>
                <a:gridCol w="639844">
                  <a:extLst>
                    <a:ext uri="{9D8B030D-6E8A-4147-A177-3AD203B41FA5}">
                      <a16:colId xmlns:a16="http://schemas.microsoft.com/office/drawing/2014/main" val="20007"/>
                    </a:ext>
                  </a:extLst>
                </a:gridCol>
                <a:gridCol w="671761">
                  <a:extLst>
                    <a:ext uri="{9D8B030D-6E8A-4147-A177-3AD203B41FA5}">
                      <a16:colId xmlns:a16="http://schemas.microsoft.com/office/drawing/2014/main" val="20008"/>
                    </a:ext>
                  </a:extLst>
                </a:gridCol>
                <a:gridCol w="989781">
                  <a:extLst>
                    <a:ext uri="{9D8B030D-6E8A-4147-A177-3AD203B41FA5}">
                      <a16:colId xmlns:a16="http://schemas.microsoft.com/office/drawing/2014/main" val="20009"/>
                    </a:ext>
                  </a:extLst>
                </a:gridCol>
                <a:gridCol w="702222">
                  <a:extLst>
                    <a:ext uri="{9D8B030D-6E8A-4147-A177-3AD203B41FA5}">
                      <a16:colId xmlns:a16="http://schemas.microsoft.com/office/drawing/2014/main" val="20010"/>
                    </a:ext>
                  </a:extLst>
                </a:gridCol>
                <a:gridCol w="684856">
                  <a:extLst>
                    <a:ext uri="{9D8B030D-6E8A-4147-A177-3AD203B41FA5}">
                      <a16:colId xmlns:a16="http://schemas.microsoft.com/office/drawing/2014/main" val="20011"/>
                    </a:ext>
                  </a:extLst>
                </a:gridCol>
              </a:tblGrid>
              <a:tr h="48130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chemeClr val="tx1"/>
                          </a:solidFill>
                          <a:effectLst/>
                          <a:latin typeface="+mn-l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Площадь</a:t>
                      </a:r>
                    </a:p>
                    <a:p>
                      <a:pPr algn="ctr" fontAlgn="ctr"/>
                      <a:r>
                        <a:rPr lang="ru-RU" sz="1100" b="1" i="0" u="none" strike="noStrike" dirty="0" smtClean="0">
                          <a:solidFill>
                            <a:srgbClr val="000000"/>
                          </a:solidFill>
                          <a:effectLst/>
                          <a:latin typeface="+mn-lt"/>
                        </a:rPr>
                        <a:t>обогрева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Регулятор температурного режима</a:t>
                      </a:r>
                    </a:p>
                  </a:txBody>
                  <a:tcPr marL="9149" marR="9149" marT="9149"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mn-lt"/>
                        </a:rPr>
                        <a:t>Регулятор режима обдува</a:t>
                      </a:r>
                    </a:p>
                  </a:txBody>
                  <a:tcPr marL="9149" marR="9149" marT="9149"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smtClean="0">
                          <a:solidFill>
                            <a:srgbClr val="000000"/>
                          </a:solidFill>
                          <a:effectLst/>
                          <a:latin typeface="+mn-lt"/>
                        </a:rPr>
                        <a:t>Защитная решетка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Габаритный размер упаковки</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a:t>
                      </a:r>
                    </a:p>
                    <a:p>
                      <a:pPr algn="ctr" fontAlgn="ctr"/>
                      <a:r>
                        <a:rPr lang="ru-RU" sz="1100" b="1" i="0" u="none" strike="noStrike" dirty="0" smtClean="0">
                          <a:solidFill>
                            <a:srgbClr val="000000"/>
                          </a:solidFill>
                          <a:effectLst/>
                          <a:latin typeface="+mn-lt"/>
                        </a:rPr>
                        <a:t>нетто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a:t>
                      </a:r>
                    </a:p>
                    <a:p>
                      <a:pPr algn="ctr" fontAlgn="ctr"/>
                      <a:r>
                        <a:rPr lang="ru-RU" sz="1100" b="1" i="0" u="none" strike="noStrike" dirty="0" smtClean="0">
                          <a:solidFill>
                            <a:srgbClr val="000000"/>
                          </a:solidFill>
                          <a:effectLst/>
                          <a:latin typeface="+mn-lt"/>
                        </a:rPr>
                        <a:t>брутто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5073">
                <a:tc>
                  <a:txBody>
                    <a:bodyPr/>
                    <a:lstStyle/>
                    <a:p>
                      <a:pPr marL="0" algn="ctr" defTabSz="914400" rtl="0" eaLnBrk="1" fontAlgn="ctr" latinLnBrk="0" hangingPunct="1"/>
                      <a:r>
                        <a:rPr lang="ru-RU" sz="1000" b="1" i="1" u="none" strike="noStrike" kern="1200" dirty="0" smtClean="0">
                          <a:solidFill>
                            <a:srgbClr val="000000"/>
                          </a:solidFill>
                          <a:effectLst/>
                          <a:latin typeface="+mn-lt"/>
                          <a:ea typeface="+mn-ea"/>
                          <a:cs typeface="+mn-cs"/>
                        </a:rPr>
                        <a:t>67162 / 71187</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spc="50" dirty="0" smtClean="0">
                          <a:ln w="11430"/>
                          <a:solidFill>
                            <a:schemeClr val="tx1"/>
                          </a:solidFill>
                          <a:latin typeface="+mn-lt"/>
                        </a:rPr>
                        <a:t>FH-03</a:t>
                      </a:r>
                      <a:endParaRPr lang="en-US" sz="1000" b="1" i="1" u="none" strike="noStrike" dirty="0">
                        <a:solidFill>
                          <a:schemeClr val="tx1"/>
                        </a:solidFill>
                        <a:effectLst/>
                        <a:latin typeface="+mn-lt"/>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1800-20</a:t>
                      </a:r>
                      <a:r>
                        <a:rPr lang="ru-RU" sz="1000" b="1" i="1" u="none" strike="noStrike" dirty="0" smtClean="0">
                          <a:solidFill>
                            <a:srgbClr val="000000"/>
                          </a:solidFill>
                          <a:effectLst/>
                          <a:latin typeface="+mn-lt"/>
                        </a:rPr>
                        <a:t>00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 220 - 240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20 </a:t>
                      </a:r>
                      <a:r>
                        <a:rPr lang="ru-RU" sz="1000" b="1" i="1" u="none" strike="noStrike" dirty="0" err="1" smtClean="0">
                          <a:solidFill>
                            <a:srgbClr val="000000"/>
                          </a:solidFill>
                          <a:effectLst/>
                          <a:latin typeface="Arial"/>
                        </a:rPr>
                        <a:t>м.кв</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230х140х267</a:t>
                      </a:r>
                    </a:p>
                    <a:p>
                      <a:pPr algn="ctr" fontAlgn="b"/>
                      <a:r>
                        <a:rPr lang="ru-RU" sz="1000" b="1" i="1" u="none" strike="noStrike" dirty="0" smtClean="0">
                          <a:solidFill>
                            <a:srgbClr val="000000"/>
                          </a:solidFill>
                          <a:effectLst/>
                          <a:latin typeface="Arial"/>
                        </a:rPr>
                        <a:t>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0,9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1,1кг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445073">
                <a:tc>
                  <a:txBody>
                    <a:bodyPr/>
                    <a:lstStyle/>
                    <a:p>
                      <a:pPr marL="0" algn="ctr" defTabSz="914400" rtl="0" eaLnBrk="1" fontAlgn="ctr" latinLnBrk="0" hangingPunct="1"/>
                      <a:r>
                        <a:rPr lang="ru-RU" sz="1000" b="1" i="1" u="none" strike="noStrike" kern="1200" dirty="0" smtClean="0">
                          <a:solidFill>
                            <a:srgbClr val="000000"/>
                          </a:solidFill>
                          <a:effectLst/>
                          <a:latin typeface="+mn-lt"/>
                          <a:ea typeface="+mn-ea"/>
                          <a:cs typeface="+mn-cs"/>
                        </a:rPr>
                        <a:t>67163</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spc="50" dirty="0" smtClean="0">
                          <a:ln w="11430"/>
                          <a:solidFill>
                            <a:schemeClr val="tx1"/>
                          </a:solidFill>
                          <a:latin typeface="+mn-lt"/>
                        </a:rPr>
                        <a:t>FH-04</a:t>
                      </a:r>
                      <a:endParaRPr lang="en-US" sz="1000" b="1" i="1" u="none" strike="noStrike" dirty="0">
                        <a:solidFill>
                          <a:schemeClr val="tx1"/>
                        </a:solidFill>
                        <a:effectLst/>
                        <a:latin typeface="+mn-lt"/>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1800-20</a:t>
                      </a:r>
                      <a:r>
                        <a:rPr lang="ru-RU" sz="1000" b="1" i="1" u="none" strike="noStrike" dirty="0" smtClean="0">
                          <a:solidFill>
                            <a:srgbClr val="000000"/>
                          </a:solidFill>
                          <a:effectLst/>
                          <a:latin typeface="+mn-lt"/>
                        </a:rPr>
                        <a:t>00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 220 - 240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20 </a:t>
                      </a:r>
                      <a:r>
                        <a:rPr lang="ru-RU" sz="1000" b="1" i="1" u="none" strike="noStrike" dirty="0" err="1" smtClean="0">
                          <a:solidFill>
                            <a:srgbClr val="000000"/>
                          </a:solidFill>
                          <a:effectLst/>
                          <a:latin typeface="Arial"/>
                        </a:rPr>
                        <a:t>м.кв</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235х140х270 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0,9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1,1кг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445073">
                <a:tc>
                  <a:txBody>
                    <a:bodyPr/>
                    <a:lstStyle/>
                    <a:p>
                      <a:pPr marL="0" algn="ctr" defTabSz="914400" rtl="0" eaLnBrk="1" fontAlgn="ctr" latinLnBrk="0" hangingPunct="1"/>
                      <a:r>
                        <a:rPr lang="ru-RU" sz="1000" b="1" i="1" u="none" strike="noStrike" kern="1200" dirty="0" smtClean="0">
                          <a:solidFill>
                            <a:srgbClr val="000000"/>
                          </a:solidFill>
                          <a:effectLst/>
                          <a:latin typeface="+mn-lt"/>
                          <a:ea typeface="+mn-ea"/>
                          <a:cs typeface="+mn-cs"/>
                        </a:rPr>
                        <a:t>89168</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spc="50" dirty="0" smtClean="0">
                          <a:ln w="11430"/>
                          <a:solidFill>
                            <a:schemeClr val="tx1"/>
                          </a:solidFill>
                          <a:latin typeface="+mn-lt"/>
                        </a:rPr>
                        <a:t>FH-0</a:t>
                      </a:r>
                      <a:r>
                        <a:rPr lang="uk-UA" sz="1000" b="1" i="1" spc="50" dirty="0" smtClean="0">
                          <a:ln w="11430"/>
                          <a:solidFill>
                            <a:schemeClr val="tx1"/>
                          </a:solidFill>
                          <a:latin typeface="+mn-lt"/>
                        </a:rPr>
                        <a:t>6</a:t>
                      </a:r>
                      <a:endParaRPr lang="en-US" sz="1000" b="1" i="1" u="none" strike="noStrike" dirty="0">
                        <a:solidFill>
                          <a:schemeClr val="tx1"/>
                        </a:solidFill>
                        <a:effectLst/>
                        <a:latin typeface="+mn-lt"/>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1</a:t>
                      </a:r>
                      <a:r>
                        <a:rPr lang="uk-UA" sz="1000" b="1" i="1" u="none" strike="noStrike" dirty="0" smtClean="0">
                          <a:solidFill>
                            <a:srgbClr val="000000"/>
                          </a:solidFill>
                          <a:effectLst/>
                          <a:latin typeface="+mn-lt"/>
                        </a:rPr>
                        <a:t>000/</a:t>
                      </a:r>
                      <a:r>
                        <a:rPr lang="en-US" sz="1000" b="1" i="1" u="none" strike="noStrike" dirty="0" smtClean="0">
                          <a:solidFill>
                            <a:srgbClr val="000000"/>
                          </a:solidFill>
                          <a:effectLst/>
                          <a:latin typeface="+mn-lt"/>
                        </a:rPr>
                        <a:t>20</a:t>
                      </a:r>
                      <a:r>
                        <a:rPr lang="ru-RU" sz="1000" b="1" i="1" u="none" strike="noStrike" dirty="0" smtClean="0">
                          <a:solidFill>
                            <a:srgbClr val="000000"/>
                          </a:solidFill>
                          <a:effectLst/>
                          <a:latin typeface="+mn-lt"/>
                        </a:rPr>
                        <a:t>00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 220 - 240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22 </a:t>
                      </a:r>
                      <a:r>
                        <a:rPr lang="ru-RU" sz="1000" b="1" i="1" u="none" strike="noStrike" dirty="0" err="1" smtClean="0">
                          <a:solidFill>
                            <a:srgbClr val="000000"/>
                          </a:solidFill>
                          <a:effectLst/>
                          <a:latin typeface="Arial"/>
                        </a:rPr>
                        <a:t>м.кв</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235х140х270 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0,9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1,1кг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086288568"/>
                  </a:ext>
                </a:extLst>
              </a:tr>
            </a:tbl>
          </a:graphicData>
        </a:graphic>
      </p:graphicFrame>
      <p:sp>
        <p:nvSpPr>
          <p:cNvPr id="23" name="TextBox 22"/>
          <p:cNvSpPr txBox="1"/>
          <p:nvPr/>
        </p:nvSpPr>
        <p:spPr>
          <a:xfrm>
            <a:off x="4334767" y="2024175"/>
            <a:ext cx="4745749" cy="251817"/>
          </a:xfrm>
          <a:prstGeom prst="rect">
            <a:avLst/>
          </a:prstGeom>
          <a:noFill/>
        </p:spPr>
        <p:txBody>
          <a:bodyPr wrap="square" rtlCol="0">
            <a:spAutoFit/>
          </a:bodyPr>
          <a:lstStyle/>
          <a:p>
            <a:r>
              <a:rPr lang="ru-RU" sz="1200" b="1" dirty="0">
                <a:solidFill>
                  <a:srgbClr val="FF0000"/>
                </a:solidFill>
                <a:latin typeface="Arial Black" pitchFamily="34" charset="0"/>
              </a:rPr>
              <a:t>ХАРАКТЕРИСТИКА </a:t>
            </a:r>
            <a:r>
              <a:rPr lang="ru-RU" sz="1200" b="1" dirty="0" smtClean="0">
                <a:solidFill>
                  <a:srgbClr val="FF0000"/>
                </a:solidFill>
                <a:latin typeface="Arial Black" pitchFamily="34" charset="0"/>
              </a:rPr>
              <a:t>МОДЕЛИ</a:t>
            </a:r>
            <a:endParaRPr lang="ru-RU" sz="1200" b="1" dirty="0">
              <a:solidFill>
                <a:srgbClr val="FF0000"/>
              </a:solidFill>
              <a:latin typeface="Arial Black" pitchFamily="34" charset="0"/>
            </a:endParaRPr>
          </a:p>
        </p:txBody>
      </p:sp>
      <p:sp>
        <p:nvSpPr>
          <p:cNvPr id="24" name="Прямоугольник 23"/>
          <p:cNvSpPr/>
          <p:nvPr/>
        </p:nvSpPr>
        <p:spPr>
          <a:xfrm>
            <a:off x="961407" y="4679456"/>
            <a:ext cx="3779414" cy="369332"/>
          </a:xfrm>
          <a:prstGeom prst="rect">
            <a:avLst/>
          </a:prstGeom>
        </p:spPr>
        <p:txBody>
          <a:bodyPr wrap="square">
            <a:spAutoFit/>
          </a:bodyPr>
          <a:lstStyle/>
          <a:p>
            <a:r>
              <a:rPr lang="ru-RU" dirty="0" smtClean="0">
                <a:solidFill>
                  <a:srgbClr val="006666"/>
                </a:solidFill>
                <a:latin typeface="EpsilonCTT" pitchFamily="2" charset="0"/>
              </a:rPr>
              <a:t>ТЕПЛО </a:t>
            </a:r>
            <a:r>
              <a:rPr lang="ru-RU" dirty="0">
                <a:solidFill>
                  <a:srgbClr val="006666"/>
                </a:solidFill>
                <a:latin typeface="EpsilonCTT" pitchFamily="2" charset="0"/>
              </a:rPr>
              <a:t>И </a:t>
            </a:r>
            <a:r>
              <a:rPr lang="ru-RU" dirty="0" smtClean="0">
                <a:solidFill>
                  <a:srgbClr val="006666"/>
                </a:solidFill>
                <a:latin typeface="EpsilonCTT" pitchFamily="2" charset="0"/>
              </a:rPr>
              <a:t>УЮТНО!</a:t>
            </a:r>
            <a:endParaRPr lang="ru-RU" dirty="0">
              <a:solidFill>
                <a:srgbClr val="006666"/>
              </a:solidFill>
              <a:latin typeface="EpsilonCTT" pitchFamily="2" charset="0"/>
            </a:endParaRPr>
          </a:p>
        </p:txBody>
      </p:sp>
      <p:sp>
        <p:nvSpPr>
          <p:cNvPr id="29" name="Прямоугольник 28"/>
          <p:cNvSpPr/>
          <p:nvPr/>
        </p:nvSpPr>
        <p:spPr>
          <a:xfrm>
            <a:off x="4334767" y="2295085"/>
            <a:ext cx="6327577" cy="1600438"/>
          </a:xfrm>
          <a:prstGeom prst="rect">
            <a:avLst/>
          </a:prstGeom>
        </p:spPr>
        <p:txBody>
          <a:bodyPr wrap="square">
            <a:spAutoFit/>
          </a:bodyPr>
          <a:lstStyle/>
          <a:p>
            <a:r>
              <a:rPr lang="ru-RU" sz="1400" dirty="0"/>
              <a:t>Тепловентилятор  с мощностью 2 кВт, используется для обдува или обогрева помещений площадью до 20 </a:t>
            </a:r>
            <a:r>
              <a:rPr lang="ru-RU" sz="1400" dirty="0" err="1"/>
              <a:t>кв.м</a:t>
            </a:r>
            <a:r>
              <a:rPr lang="ru-RU" sz="1400" dirty="0"/>
              <a:t>.</a:t>
            </a:r>
          </a:p>
          <a:p>
            <a:r>
              <a:rPr lang="ru-RU" sz="1400" dirty="0"/>
              <a:t>Оборудован ручным регулятором режимов, который позволяет настроить оптимальную температуру обогрева или включить режим обдува свежим воздухом.</a:t>
            </a:r>
          </a:p>
          <a:p>
            <a:r>
              <a:rPr lang="ru-RU" sz="1400" dirty="0"/>
              <a:t>Благодаря наличию в устройстве термостата исключена возможность перегрева </a:t>
            </a:r>
            <a:r>
              <a:rPr lang="ru-RU" sz="1400" dirty="0" err="1"/>
              <a:t>электроэлементов</a:t>
            </a:r>
            <a:r>
              <a:rPr lang="ru-RU" sz="1400" dirty="0"/>
              <a:t> и преждевременная поломка прибора.</a:t>
            </a:r>
          </a:p>
        </p:txBody>
      </p:sp>
      <p:sp>
        <p:nvSpPr>
          <p:cNvPr id="30" name="Прямоугольник 29"/>
          <p:cNvSpPr/>
          <p:nvPr/>
        </p:nvSpPr>
        <p:spPr>
          <a:xfrm>
            <a:off x="4354725" y="3951544"/>
            <a:ext cx="1720343" cy="276999"/>
          </a:xfrm>
          <a:prstGeom prst="rect">
            <a:avLst/>
          </a:prstGeom>
        </p:spPr>
        <p:txBody>
          <a:bodyPr wrap="none">
            <a:spAutoFit/>
          </a:bodyPr>
          <a:lstStyle/>
          <a:p>
            <a:r>
              <a:rPr lang="ru-RU" sz="1200" b="1" dirty="0" smtClean="0">
                <a:solidFill>
                  <a:srgbClr val="FF0000"/>
                </a:solidFill>
                <a:latin typeface="Arial Black" pitchFamily="34" charset="0"/>
              </a:rPr>
              <a:t>ПРЕИМУЩЕСТВА:</a:t>
            </a:r>
            <a:endParaRPr lang="ru-RU" sz="1200" b="1" dirty="0">
              <a:solidFill>
                <a:srgbClr val="FF0000"/>
              </a:solidFill>
              <a:latin typeface="Arial Black" pitchFamily="34" charset="0"/>
            </a:endParaRPr>
          </a:p>
        </p:txBody>
      </p:sp>
      <p:sp>
        <p:nvSpPr>
          <p:cNvPr id="32" name="Прямоугольник 31"/>
          <p:cNvSpPr/>
          <p:nvPr/>
        </p:nvSpPr>
        <p:spPr>
          <a:xfrm>
            <a:off x="4189013" y="4176957"/>
            <a:ext cx="5346700" cy="738664"/>
          </a:xfrm>
          <a:prstGeom prst="rect">
            <a:avLst/>
          </a:prstGeom>
        </p:spPr>
        <p:txBody>
          <a:bodyPr>
            <a:spAutoFit/>
          </a:bodyPr>
          <a:lstStyle/>
          <a:p>
            <a:r>
              <a:rPr lang="ru-RU" sz="1400" b="1" i="1" dirty="0" smtClean="0">
                <a:solidFill>
                  <a:srgbClr val="FF0000"/>
                </a:solidFill>
              </a:rPr>
              <a:t>    </a:t>
            </a:r>
            <a:r>
              <a:rPr lang="ru-RU" sz="1400" dirty="0"/>
              <a:t>диэлектрический корпус</a:t>
            </a:r>
          </a:p>
          <a:p>
            <a:r>
              <a:rPr lang="ru-RU" sz="1400" dirty="0"/>
              <a:t>    наличие терморегулятора и термостата</a:t>
            </a:r>
          </a:p>
          <a:p>
            <a:r>
              <a:rPr lang="ru-RU" sz="1400" dirty="0"/>
              <a:t>    малый вес и компактность</a:t>
            </a:r>
          </a:p>
        </p:txBody>
      </p:sp>
      <p:sp>
        <p:nvSpPr>
          <p:cNvPr id="33" name="Прямоугольник 32"/>
          <p:cNvSpPr/>
          <p:nvPr/>
        </p:nvSpPr>
        <p:spPr>
          <a:xfrm>
            <a:off x="169970" y="3991633"/>
            <a:ext cx="772969" cy="369332"/>
          </a:xfrm>
          <a:prstGeom prst="rect">
            <a:avLst/>
          </a:prstGeom>
        </p:spPr>
        <p:txBody>
          <a:bodyPr wrap="none">
            <a:spAutoFit/>
          </a:bodyPr>
          <a:lstStyle/>
          <a:p>
            <a:pPr algn="ctr" fontAlgn="ctr"/>
            <a:r>
              <a:rPr lang="en-US" b="1" i="1" spc="50" dirty="0" smtClean="0">
                <a:ln w="11430"/>
              </a:rPr>
              <a:t>FH-</a:t>
            </a:r>
            <a:r>
              <a:rPr lang="ru-RU" b="1" i="1" spc="50" dirty="0" smtClean="0">
                <a:ln w="11430"/>
              </a:rPr>
              <a:t>06</a:t>
            </a:r>
            <a:endParaRPr lang="en-US" b="1" i="1" dirty="0"/>
          </a:p>
        </p:txBody>
      </p:sp>
      <p:pic>
        <p:nvPicPr>
          <p:cNvPr id="34" name="Рисунок 3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71169" y="2454742"/>
            <a:ext cx="1963598" cy="2441156"/>
          </a:xfrm>
          <a:prstGeom prst="rect">
            <a:avLst/>
          </a:prstGeom>
        </p:spPr>
      </p:pic>
      <p:sp>
        <p:nvSpPr>
          <p:cNvPr id="44" name="Прямоугольник 43"/>
          <p:cNvSpPr/>
          <p:nvPr/>
        </p:nvSpPr>
        <p:spPr>
          <a:xfrm>
            <a:off x="3024541" y="2072238"/>
            <a:ext cx="772969" cy="369332"/>
          </a:xfrm>
          <a:prstGeom prst="rect">
            <a:avLst/>
          </a:prstGeom>
        </p:spPr>
        <p:txBody>
          <a:bodyPr wrap="none">
            <a:spAutoFit/>
          </a:bodyPr>
          <a:lstStyle/>
          <a:p>
            <a:pPr algn="ctr" fontAlgn="ctr"/>
            <a:r>
              <a:rPr lang="en-US" b="1" i="1" spc="50" dirty="0" smtClean="0">
                <a:ln w="11430"/>
              </a:rPr>
              <a:t>FH-</a:t>
            </a:r>
            <a:r>
              <a:rPr lang="ru-RU" b="1" i="1" spc="50" dirty="0" smtClean="0">
                <a:ln w="11430"/>
              </a:rPr>
              <a:t>03</a:t>
            </a:r>
            <a:endParaRPr lang="en-US" b="1" i="1" dirty="0"/>
          </a:p>
        </p:txBody>
      </p:sp>
      <p:pic>
        <p:nvPicPr>
          <p:cNvPr id="6" name="Рисунок 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33782" y="1587865"/>
            <a:ext cx="2359468" cy="2499726"/>
          </a:xfrm>
          <a:prstGeom prst="rect">
            <a:avLst/>
          </a:prstGeom>
        </p:spPr>
      </p:pic>
      <p:pic>
        <p:nvPicPr>
          <p:cNvPr id="46"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726213" y="3414788"/>
            <a:ext cx="93345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608314"/>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1"/>
            <a:ext cx="10685126" cy="7560000"/>
          </a:xfrm>
          <a:prstGeom prst="rect">
            <a:avLst/>
          </a:prstGeom>
        </p:spPr>
      </p:pic>
      <p:pic>
        <p:nvPicPr>
          <p:cNvPr id="4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726213" y="3414788"/>
            <a:ext cx="93345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TextBox 38"/>
          <p:cNvSpPr txBox="1"/>
          <p:nvPr/>
        </p:nvSpPr>
        <p:spPr>
          <a:xfrm>
            <a:off x="276392" y="5432265"/>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40" name="Таблица 39"/>
          <p:cNvGraphicFramePr>
            <a:graphicFrameLocks noGrp="1"/>
          </p:cNvGraphicFramePr>
          <p:nvPr>
            <p:extLst>
              <p:ext uri="{D42A27DB-BD31-4B8C-83A1-F6EECF244321}">
                <p14:modId xmlns:p14="http://schemas.microsoft.com/office/powerpoint/2010/main" val="3766220688"/>
              </p:ext>
            </p:extLst>
          </p:nvPr>
        </p:nvGraphicFramePr>
        <p:xfrm>
          <a:off x="290316" y="5797972"/>
          <a:ext cx="10080300" cy="1402215"/>
        </p:xfrm>
        <a:graphic>
          <a:graphicData uri="http://schemas.openxmlformats.org/drawingml/2006/table">
            <a:tbl>
              <a:tblPr>
                <a:tableStyleId>{616DA210-FB5B-4158-B5E0-FEB733F419BA}</a:tableStyleId>
              </a:tblPr>
              <a:tblGrid>
                <a:gridCol w="510293">
                  <a:extLst>
                    <a:ext uri="{9D8B030D-6E8A-4147-A177-3AD203B41FA5}">
                      <a16:colId xmlns:a16="http://schemas.microsoft.com/office/drawing/2014/main" val="20000"/>
                    </a:ext>
                  </a:extLst>
                </a:gridCol>
                <a:gridCol w="744691">
                  <a:extLst>
                    <a:ext uri="{9D8B030D-6E8A-4147-A177-3AD203B41FA5}">
                      <a16:colId xmlns:a16="http://schemas.microsoft.com/office/drawing/2014/main" val="20001"/>
                    </a:ext>
                  </a:extLst>
                </a:gridCol>
                <a:gridCol w="914470">
                  <a:extLst>
                    <a:ext uri="{9D8B030D-6E8A-4147-A177-3AD203B41FA5}">
                      <a16:colId xmlns:a16="http://schemas.microsoft.com/office/drawing/2014/main" val="20002"/>
                    </a:ext>
                  </a:extLst>
                </a:gridCol>
                <a:gridCol w="874271">
                  <a:extLst>
                    <a:ext uri="{9D8B030D-6E8A-4147-A177-3AD203B41FA5}">
                      <a16:colId xmlns:a16="http://schemas.microsoft.com/office/drawing/2014/main" val="20003"/>
                    </a:ext>
                  </a:extLst>
                </a:gridCol>
                <a:gridCol w="703385">
                  <a:extLst>
                    <a:ext uri="{9D8B030D-6E8A-4147-A177-3AD203B41FA5}">
                      <a16:colId xmlns:a16="http://schemas.microsoft.com/office/drawing/2014/main" val="20004"/>
                    </a:ext>
                  </a:extLst>
                </a:gridCol>
                <a:gridCol w="900332">
                  <a:extLst>
                    <a:ext uri="{9D8B030D-6E8A-4147-A177-3AD203B41FA5}">
                      <a16:colId xmlns:a16="http://schemas.microsoft.com/office/drawing/2014/main" val="20005"/>
                    </a:ext>
                  </a:extLst>
                </a:gridCol>
                <a:gridCol w="914400">
                  <a:extLst>
                    <a:ext uri="{9D8B030D-6E8A-4147-A177-3AD203B41FA5}">
                      <a16:colId xmlns:a16="http://schemas.microsoft.com/office/drawing/2014/main" val="20006"/>
                    </a:ext>
                  </a:extLst>
                </a:gridCol>
                <a:gridCol w="984739">
                  <a:extLst>
                    <a:ext uri="{9D8B030D-6E8A-4147-A177-3AD203B41FA5}">
                      <a16:colId xmlns:a16="http://schemas.microsoft.com/office/drawing/2014/main" val="20007"/>
                    </a:ext>
                  </a:extLst>
                </a:gridCol>
                <a:gridCol w="740390">
                  <a:extLst>
                    <a:ext uri="{9D8B030D-6E8A-4147-A177-3AD203B41FA5}">
                      <a16:colId xmlns:a16="http://schemas.microsoft.com/office/drawing/2014/main" val="20008"/>
                    </a:ext>
                  </a:extLst>
                </a:gridCol>
                <a:gridCol w="615508">
                  <a:extLst>
                    <a:ext uri="{9D8B030D-6E8A-4147-A177-3AD203B41FA5}">
                      <a16:colId xmlns:a16="http://schemas.microsoft.com/office/drawing/2014/main" val="20009"/>
                    </a:ext>
                  </a:extLst>
                </a:gridCol>
                <a:gridCol w="906897">
                  <a:extLst>
                    <a:ext uri="{9D8B030D-6E8A-4147-A177-3AD203B41FA5}">
                      <a16:colId xmlns:a16="http://schemas.microsoft.com/office/drawing/2014/main" val="20010"/>
                    </a:ext>
                  </a:extLst>
                </a:gridCol>
                <a:gridCol w="643418">
                  <a:extLst>
                    <a:ext uri="{9D8B030D-6E8A-4147-A177-3AD203B41FA5}">
                      <a16:colId xmlns:a16="http://schemas.microsoft.com/office/drawing/2014/main" val="20011"/>
                    </a:ext>
                  </a:extLst>
                </a:gridCol>
                <a:gridCol w="627506">
                  <a:extLst>
                    <a:ext uri="{9D8B030D-6E8A-4147-A177-3AD203B41FA5}">
                      <a16:colId xmlns:a16="http://schemas.microsoft.com/office/drawing/2014/main" val="20012"/>
                    </a:ext>
                  </a:extLst>
                </a:gridCol>
              </a:tblGrid>
              <a:tr h="48130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chemeClr val="tx1"/>
                          </a:solidFill>
                          <a:effectLst/>
                          <a:latin typeface="+mn-l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Площадь</a:t>
                      </a:r>
                    </a:p>
                    <a:p>
                      <a:pPr algn="ctr" fontAlgn="ctr"/>
                      <a:r>
                        <a:rPr lang="ru-RU" sz="1100" b="1" i="0" u="none" strike="noStrike" dirty="0" smtClean="0">
                          <a:solidFill>
                            <a:srgbClr val="000000"/>
                          </a:solidFill>
                          <a:effectLst/>
                          <a:latin typeface="+mn-lt"/>
                        </a:rPr>
                        <a:t>обогрева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Функция вращения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Регулятор температурного режима</a:t>
                      </a:r>
                    </a:p>
                  </a:txBody>
                  <a:tcPr marL="9149" marR="9149" marT="9149"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mn-lt"/>
                        </a:rPr>
                        <a:t>Регулятор режима обдува</a:t>
                      </a:r>
                    </a:p>
                  </a:txBody>
                  <a:tcPr marL="9149" marR="9149" marT="9149"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mn-lt"/>
                        </a:rPr>
                        <a:t>Нагрева-</a:t>
                      </a:r>
                    </a:p>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mn-lt"/>
                        </a:rPr>
                        <a:t>тельный элемент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Габаритный размер упаковки</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a:t>
                      </a:r>
                    </a:p>
                    <a:p>
                      <a:pPr algn="ctr" fontAlgn="ctr"/>
                      <a:r>
                        <a:rPr lang="ru-RU" sz="1100" b="1" i="0" u="none" strike="noStrike" dirty="0" smtClean="0">
                          <a:solidFill>
                            <a:srgbClr val="000000"/>
                          </a:solidFill>
                          <a:effectLst/>
                          <a:latin typeface="+mn-lt"/>
                        </a:rPr>
                        <a:t>нетто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a:t>
                      </a:r>
                    </a:p>
                    <a:p>
                      <a:pPr algn="ctr" fontAlgn="ctr"/>
                      <a:r>
                        <a:rPr lang="ru-RU" sz="1100" b="1" i="0" u="none" strike="noStrike" dirty="0" smtClean="0">
                          <a:solidFill>
                            <a:srgbClr val="000000"/>
                          </a:solidFill>
                          <a:effectLst/>
                          <a:latin typeface="+mn-lt"/>
                        </a:rPr>
                        <a:t>брутто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5073">
                <a:tc>
                  <a:txBody>
                    <a:bodyPr/>
                    <a:lstStyle/>
                    <a:p>
                      <a:pPr marL="0" algn="ctr" defTabSz="914400" rtl="0" eaLnBrk="1" fontAlgn="ctr" latinLnBrk="0" hangingPunct="1"/>
                      <a:r>
                        <a:rPr lang="ru-RU" sz="1000" b="1" i="1" u="none" strike="noStrike" kern="1200" dirty="0" smtClean="0">
                          <a:solidFill>
                            <a:srgbClr val="000000"/>
                          </a:solidFill>
                          <a:effectLst/>
                          <a:latin typeface="+mn-lt"/>
                          <a:ea typeface="+mn-ea"/>
                          <a:cs typeface="+mn-cs"/>
                        </a:rPr>
                        <a:t>60100</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spc="50" dirty="0" smtClean="0">
                          <a:ln w="11430"/>
                          <a:solidFill>
                            <a:schemeClr val="tx1"/>
                          </a:solidFill>
                          <a:latin typeface="+mn-lt"/>
                        </a:rPr>
                        <a:t>PTC-905</a:t>
                      </a:r>
                      <a:endParaRPr lang="en-US" sz="1000" b="1" i="1" u="none" strike="noStrike" dirty="0">
                        <a:solidFill>
                          <a:schemeClr val="tx1"/>
                        </a:solidFill>
                        <a:effectLst/>
                        <a:latin typeface="+mn-lt"/>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750-1500 </a:t>
                      </a:r>
                      <a:r>
                        <a:rPr lang="ru-RU" sz="1000" b="1" i="1" u="none" strike="noStrike" dirty="0" smtClean="0">
                          <a:solidFill>
                            <a:srgbClr val="000000"/>
                          </a:solidFill>
                          <a:effectLst/>
                          <a:latin typeface="+mn-lt"/>
                        </a:rPr>
                        <a:t>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 220 - 240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15</a:t>
                      </a:r>
                      <a:r>
                        <a:rPr lang="ru-RU" sz="1000" b="1" i="1" u="none" strike="noStrike" dirty="0" smtClean="0">
                          <a:solidFill>
                            <a:srgbClr val="000000"/>
                          </a:solidFill>
                          <a:effectLst/>
                          <a:latin typeface="Arial"/>
                        </a:rPr>
                        <a:t> </a:t>
                      </a:r>
                      <a:r>
                        <a:rPr lang="ru-RU" sz="1000" b="1" i="1" u="none" strike="noStrike" dirty="0" err="1" smtClean="0">
                          <a:solidFill>
                            <a:srgbClr val="000000"/>
                          </a:solidFill>
                          <a:effectLst/>
                          <a:latin typeface="Arial"/>
                        </a:rPr>
                        <a:t>м.кв</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керамика</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210х164х278</a:t>
                      </a:r>
                    </a:p>
                    <a:p>
                      <a:pPr algn="ctr" fontAlgn="b"/>
                      <a:r>
                        <a:rPr lang="ru-RU" sz="1000" b="1" i="1" u="none" strike="noStrike" dirty="0" smtClean="0">
                          <a:solidFill>
                            <a:srgbClr val="000000"/>
                          </a:solidFill>
                          <a:effectLst/>
                          <a:latin typeface="Arial"/>
                        </a:rPr>
                        <a:t>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1,35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1,6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445073">
                <a:tc>
                  <a:txBody>
                    <a:bodyPr/>
                    <a:lstStyle/>
                    <a:p>
                      <a:pPr marL="0" algn="ctr" defTabSz="914400" rtl="0" eaLnBrk="1" fontAlgn="ctr" latinLnBrk="0" hangingPunct="1"/>
                      <a:r>
                        <a:rPr lang="ru-RU" sz="1000" b="1" i="1" u="none" strike="noStrike" kern="1200" dirty="0" smtClean="0">
                          <a:solidFill>
                            <a:srgbClr val="000000"/>
                          </a:solidFill>
                          <a:effectLst/>
                          <a:latin typeface="+mn-lt"/>
                          <a:ea typeface="+mn-ea"/>
                          <a:cs typeface="+mn-cs"/>
                        </a:rPr>
                        <a:t>6010</a:t>
                      </a:r>
                      <a:r>
                        <a:rPr lang="en-US" sz="1000" b="1" i="1" u="none" strike="noStrike" kern="1200" dirty="0" smtClean="0">
                          <a:solidFill>
                            <a:srgbClr val="000000"/>
                          </a:solidFill>
                          <a:effectLst/>
                          <a:latin typeface="+mn-lt"/>
                          <a:ea typeface="+mn-ea"/>
                          <a:cs typeface="+mn-cs"/>
                        </a:rPr>
                        <a:t>1</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spc="50" dirty="0" smtClean="0">
                          <a:ln w="11430"/>
                          <a:solidFill>
                            <a:schemeClr val="tx1"/>
                          </a:solidFill>
                          <a:latin typeface="+mn-lt"/>
                        </a:rPr>
                        <a:t>PTC-905A</a:t>
                      </a:r>
                      <a:endParaRPr lang="en-US" sz="1000" b="1" i="1" u="none" strike="noStrike" dirty="0">
                        <a:solidFill>
                          <a:schemeClr val="tx1"/>
                        </a:solidFill>
                        <a:effectLst/>
                        <a:latin typeface="+mn-lt"/>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750-1500 </a:t>
                      </a:r>
                      <a:r>
                        <a:rPr lang="ru-RU" sz="1000" b="1" i="1" u="none" strike="noStrike" dirty="0" smtClean="0">
                          <a:solidFill>
                            <a:srgbClr val="000000"/>
                          </a:solidFill>
                          <a:effectLst/>
                          <a:latin typeface="+mn-lt"/>
                        </a:rPr>
                        <a:t>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 220 - 240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15</a:t>
                      </a:r>
                      <a:r>
                        <a:rPr lang="ru-RU" sz="1000" b="1" i="1" u="none" strike="noStrike" dirty="0" smtClean="0">
                          <a:solidFill>
                            <a:srgbClr val="000000"/>
                          </a:solidFill>
                          <a:effectLst/>
                          <a:latin typeface="Arial"/>
                        </a:rPr>
                        <a:t> </a:t>
                      </a:r>
                      <a:r>
                        <a:rPr lang="ru-RU" sz="1000" b="1" i="1" u="none" strike="noStrike" dirty="0" err="1" smtClean="0">
                          <a:solidFill>
                            <a:srgbClr val="000000"/>
                          </a:solidFill>
                          <a:effectLst/>
                          <a:latin typeface="Arial"/>
                        </a:rPr>
                        <a:t>м.кв</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керамика</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235х140х295 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1</a:t>
                      </a:r>
                      <a:r>
                        <a:rPr lang="ru-RU" sz="1000" b="1" i="1" u="none" strike="noStrike" dirty="0" smtClean="0">
                          <a:solidFill>
                            <a:srgbClr val="000000"/>
                          </a:solidFill>
                          <a:effectLst/>
                          <a:latin typeface="Arial"/>
                        </a:rPr>
                        <a:t>,65 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1,85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bl>
          </a:graphicData>
        </a:graphic>
      </p:graphicFrame>
      <p:sp>
        <p:nvSpPr>
          <p:cNvPr id="41" name="TextBox 40"/>
          <p:cNvSpPr txBox="1"/>
          <p:nvPr/>
        </p:nvSpPr>
        <p:spPr>
          <a:xfrm>
            <a:off x="4199008" y="1782187"/>
            <a:ext cx="4745749" cy="276999"/>
          </a:xfrm>
          <a:prstGeom prst="rect">
            <a:avLst/>
          </a:prstGeom>
          <a:noFill/>
        </p:spPr>
        <p:txBody>
          <a:bodyPr wrap="square" rtlCol="0">
            <a:spAutoFit/>
          </a:bodyPr>
          <a:lstStyle/>
          <a:p>
            <a:r>
              <a:rPr lang="ru-RU" sz="1200" b="1" dirty="0">
                <a:solidFill>
                  <a:srgbClr val="FF0000"/>
                </a:solidFill>
                <a:latin typeface="Arial Black" pitchFamily="34" charset="0"/>
              </a:rPr>
              <a:t>ХАРАКТЕРИСТИКА </a:t>
            </a:r>
            <a:r>
              <a:rPr lang="ru-RU" sz="1200" b="1" dirty="0" smtClean="0">
                <a:solidFill>
                  <a:srgbClr val="FF0000"/>
                </a:solidFill>
                <a:latin typeface="Arial Black" pitchFamily="34" charset="0"/>
              </a:rPr>
              <a:t>МОДЕЛИ</a:t>
            </a:r>
            <a:endParaRPr lang="ru-RU" sz="1200" b="1" dirty="0">
              <a:solidFill>
                <a:srgbClr val="FF0000"/>
              </a:solidFill>
              <a:latin typeface="Arial Black" pitchFamily="34" charset="0"/>
            </a:endParaRPr>
          </a:p>
        </p:txBody>
      </p:sp>
      <p:sp>
        <p:nvSpPr>
          <p:cNvPr id="42" name="Прямоугольник 41"/>
          <p:cNvSpPr/>
          <p:nvPr/>
        </p:nvSpPr>
        <p:spPr>
          <a:xfrm>
            <a:off x="961407" y="5015188"/>
            <a:ext cx="3779414" cy="369332"/>
          </a:xfrm>
          <a:prstGeom prst="rect">
            <a:avLst/>
          </a:prstGeom>
        </p:spPr>
        <p:txBody>
          <a:bodyPr wrap="square">
            <a:spAutoFit/>
          </a:bodyPr>
          <a:lstStyle/>
          <a:p>
            <a:r>
              <a:rPr lang="ru-RU" dirty="0" smtClean="0">
                <a:solidFill>
                  <a:srgbClr val="006666"/>
                </a:solidFill>
                <a:latin typeface="EpsilonCTT" pitchFamily="2" charset="0"/>
              </a:rPr>
              <a:t>ТЕПЛО </a:t>
            </a:r>
            <a:r>
              <a:rPr lang="ru-RU" dirty="0">
                <a:solidFill>
                  <a:srgbClr val="006666"/>
                </a:solidFill>
                <a:latin typeface="EpsilonCTT" pitchFamily="2" charset="0"/>
              </a:rPr>
              <a:t>И </a:t>
            </a:r>
            <a:r>
              <a:rPr lang="ru-RU" dirty="0" smtClean="0">
                <a:solidFill>
                  <a:srgbClr val="006666"/>
                </a:solidFill>
                <a:latin typeface="EpsilonCTT" pitchFamily="2" charset="0"/>
              </a:rPr>
              <a:t>УЮТНО!</a:t>
            </a:r>
            <a:endParaRPr lang="ru-RU" dirty="0">
              <a:solidFill>
                <a:srgbClr val="006666"/>
              </a:solidFill>
              <a:latin typeface="EpsilonCTT" pitchFamily="2" charset="0"/>
            </a:endParaRPr>
          </a:p>
        </p:txBody>
      </p:sp>
      <p:sp>
        <p:nvSpPr>
          <p:cNvPr id="43" name="Прямоугольник 42"/>
          <p:cNvSpPr/>
          <p:nvPr/>
        </p:nvSpPr>
        <p:spPr>
          <a:xfrm>
            <a:off x="4154802" y="1968495"/>
            <a:ext cx="6538598" cy="2031325"/>
          </a:xfrm>
          <a:prstGeom prst="rect">
            <a:avLst/>
          </a:prstGeom>
        </p:spPr>
        <p:txBody>
          <a:bodyPr wrap="square">
            <a:spAutoFit/>
          </a:bodyPr>
          <a:lstStyle/>
          <a:p>
            <a:r>
              <a:rPr lang="ru-RU" sz="1400" dirty="0"/>
              <a:t>Тепловентилятор керамический с мощностью 1.5 кВт,</a:t>
            </a:r>
            <a:r>
              <a:rPr lang="en-US" sz="1400" dirty="0"/>
              <a:t> </a:t>
            </a:r>
            <a:r>
              <a:rPr lang="ru-RU" sz="1400" dirty="0"/>
              <a:t>используется для обдува или обогрева помещений</a:t>
            </a:r>
            <a:r>
              <a:rPr lang="en-US" sz="1400" dirty="0"/>
              <a:t> </a:t>
            </a:r>
            <a:r>
              <a:rPr lang="ru-RU" sz="1400" dirty="0"/>
              <a:t>площадью до 15 </a:t>
            </a:r>
            <a:r>
              <a:rPr lang="ru-RU" sz="1400" dirty="0" err="1"/>
              <a:t>кв.м</a:t>
            </a:r>
            <a:r>
              <a:rPr lang="ru-RU" sz="1400" dirty="0"/>
              <a:t>. Принцип его</a:t>
            </a:r>
            <a:r>
              <a:rPr lang="en-US" sz="1400" dirty="0"/>
              <a:t> </a:t>
            </a:r>
            <a:r>
              <a:rPr lang="ru-RU" sz="1400" dirty="0"/>
              <a:t>действия основан на</a:t>
            </a:r>
            <a:r>
              <a:rPr lang="en-US" sz="1400" dirty="0"/>
              <a:t> </a:t>
            </a:r>
            <a:r>
              <a:rPr lang="ru-RU" sz="1400" dirty="0"/>
              <a:t>том, что керамический элемент эффективно нагревает</a:t>
            </a:r>
            <a:r>
              <a:rPr lang="en-US" sz="1400" dirty="0"/>
              <a:t> </a:t>
            </a:r>
            <a:r>
              <a:rPr lang="ru-RU" sz="1400" dirty="0"/>
              <a:t>воздух не пережигая кислород,</a:t>
            </a:r>
            <a:endParaRPr lang="en-US" sz="1400" dirty="0"/>
          </a:p>
          <a:p>
            <a:r>
              <a:rPr lang="ru-RU" sz="1400" dirty="0"/>
              <a:t>а встроенный вентилятор</a:t>
            </a:r>
            <a:r>
              <a:rPr lang="en-US" sz="1400" dirty="0"/>
              <a:t> </a:t>
            </a:r>
            <a:r>
              <a:rPr lang="ru-RU" sz="1400" dirty="0"/>
              <a:t>равномерно распределяет его по всему помещению.</a:t>
            </a:r>
          </a:p>
          <a:p>
            <a:r>
              <a:rPr lang="ru-RU" sz="1400" dirty="0"/>
              <a:t>Оборудован ручным регулятором режимов, который</a:t>
            </a:r>
            <a:r>
              <a:rPr lang="en-US" sz="1400" dirty="0"/>
              <a:t> </a:t>
            </a:r>
            <a:r>
              <a:rPr lang="ru-RU" sz="1400" dirty="0"/>
              <a:t>позволяет настроить оптимальную температуру</a:t>
            </a:r>
            <a:r>
              <a:rPr lang="en-US" sz="1400" dirty="0"/>
              <a:t> </a:t>
            </a:r>
            <a:r>
              <a:rPr lang="ru-RU" sz="1400" dirty="0"/>
              <a:t>обогрева или включить режим обдува свежим воздухом.</a:t>
            </a:r>
          </a:p>
          <a:p>
            <a:r>
              <a:rPr lang="ru-RU" sz="1400" dirty="0"/>
              <a:t>Благодаря наличию в устройстве термостата исключена</a:t>
            </a:r>
            <a:r>
              <a:rPr lang="en-US" sz="1400" dirty="0"/>
              <a:t> </a:t>
            </a:r>
            <a:r>
              <a:rPr lang="ru-RU" sz="1400" dirty="0"/>
              <a:t>возможность перегрева </a:t>
            </a:r>
            <a:r>
              <a:rPr lang="ru-RU" sz="1400" dirty="0" err="1"/>
              <a:t>электроэлементов</a:t>
            </a:r>
            <a:r>
              <a:rPr lang="ru-RU" sz="1400" dirty="0"/>
              <a:t> и преждевременная поломка прибора.</a:t>
            </a:r>
          </a:p>
        </p:txBody>
      </p:sp>
      <p:sp>
        <p:nvSpPr>
          <p:cNvPr id="47" name="Прямоугольник 46"/>
          <p:cNvSpPr/>
          <p:nvPr/>
        </p:nvSpPr>
        <p:spPr>
          <a:xfrm>
            <a:off x="4197088" y="4087476"/>
            <a:ext cx="1720343" cy="276999"/>
          </a:xfrm>
          <a:prstGeom prst="rect">
            <a:avLst/>
          </a:prstGeom>
        </p:spPr>
        <p:txBody>
          <a:bodyPr wrap="none">
            <a:spAutoFit/>
          </a:bodyPr>
          <a:lstStyle/>
          <a:p>
            <a:r>
              <a:rPr lang="ru-RU" sz="1200" b="1" dirty="0" smtClean="0">
                <a:solidFill>
                  <a:srgbClr val="FF0000"/>
                </a:solidFill>
                <a:latin typeface="Arial Black" pitchFamily="34" charset="0"/>
              </a:rPr>
              <a:t>ПРЕИМУЩЕСТВА:</a:t>
            </a:r>
            <a:endParaRPr lang="ru-RU" sz="1200" b="1" dirty="0">
              <a:solidFill>
                <a:srgbClr val="FF0000"/>
              </a:solidFill>
              <a:latin typeface="Arial Black" pitchFamily="34" charset="0"/>
            </a:endParaRPr>
          </a:p>
        </p:txBody>
      </p:sp>
      <p:sp>
        <p:nvSpPr>
          <p:cNvPr id="48" name="Прямоугольник 47"/>
          <p:cNvSpPr/>
          <p:nvPr/>
        </p:nvSpPr>
        <p:spPr>
          <a:xfrm>
            <a:off x="4016046" y="4319184"/>
            <a:ext cx="5346700" cy="1169551"/>
          </a:xfrm>
          <a:prstGeom prst="rect">
            <a:avLst/>
          </a:prstGeom>
        </p:spPr>
        <p:txBody>
          <a:bodyPr>
            <a:spAutoFit/>
          </a:bodyPr>
          <a:lstStyle/>
          <a:p>
            <a:r>
              <a:rPr lang="ru-RU" sz="1400" b="1" i="1" dirty="0" smtClean="0">
                <a:solidFill>
                  <a:srgbClr val="FF0000"/>
                </a:solidFill>
              </a:rPr>
              <a:t>    </a:t>
            </a:r>
            <a:r>
              <a:rPr lang="ru-RU" sz="1400" dirty="0"/>
              <a:t>диэлектрический корпус</a:t>
            </a:r>
          </a:p>
          <a:p>
            <a:r>
              <a:rPr lang="ru-RU" sz="1400" dirty="0"/>
              <a:t>    наличие терморегулятора и термостата</a:t>
            </a:r>
            <a:endParaRPr lang="en-US" sz="1400" dirty="0"/>
          </a:p>
          <a:p>
            <a:r>
              <a:rPr lang="en-US" sz="1400" dirty="0"/>
              <a:t>    </a:t>
            </a:r>
            <a:r>
              <a:rPr lang="ru-RU" sz="1400" dirty="0"/>
              <a:t>функция вращения</a:t>
            </a:r>
            <a:r>
              <a:rPr lang="en-US" sz="1400" dirty="0"/>
              <a:t> </a:t>
            </a:r>
            <a:r>
              <a:rPr lang="ru-RU" sz="1400" dirty="0"/>
              <a:t>у модели </a:t>
            </a:r>
            <a:r>
              <a:rPr lang="en-US" sz="1400" dirty="0"/>
              <a:t>PTC-905A</a:t>
            </a:r>
            <a:endParaRPr lang="ru-RU" sz="1400" dirty="0"/>
          </a:p>
          <a:p>
            <a:r>
              <a:rPr lang="ru-RU" sz="1400" dirty="0"/>
              <a:t>    защитная функция - отключение при падении прибора</a:t>
            </a:r>
          </a:p>
          <a:p>
            <a:r>
              <a:rPr lang="ru-RU" sz="1400" dirty="0"/>
              <a:t>    малый вес и компактность</a:t>
            </a:r>
          </a:p>
        </p:txBody>
      </p:sp>
      <p:pic>
        <p:nvPicPr>
          <p:cNvPr id="49" name="Рисунок 4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0665" y="1622226"/>
            <a:ext cx="2021960" cy="2893554"/>
          </a:xfrm>
          <a:prstGeom prst="rect">
            <a:avLst/>
          </a:prstGeom>
          <a:effectLst>
            <a:glow rad="63500">
              <a:schemeClr val="bg1">
                <a:alpha val="40000"/>
              </a:schemeClr>
            </a:glow>
          </a:effectLst>
        </p:spPr>
      </p:pic>
      <p:pic>
        <p:nvPicPr>
          <p:cNvPr id="50" name="Рисунок 4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77707" y="2152394"/>
            <a:ext cx="2138339" cy="2854811"/>
          </a:xfrm>
          <a:prstGeom prst="rect">
            <a:avLst/>
          </a:prstGeom>
          <a:effectLst>
            <a:glow rad="63500">
              <a:schemeClr val="bg1">
                <a:alpha val="40000"/>
              </a:schemeClr>
            </a:glow>
          </a:effectLst>
        </p:spPr>
      </p:pic>
      <p:sp>
        <p:nvSpPr>
          <p:cNvPr id="51" name="Прямоугольник 50"/>
          <p:cNvSpPr/>
          <p:nvPr/>
        </p:nvSpPr>
        <p:spPr>
          <a:xfrm>
            <a:off x="3056863" y="1752457"/>
            <a:ext cx="1005083" cy="369332"/>
          </a:xfrm>
          <a:prstGeom prst="rect">
            <a:avLst/>
          </a:prstGeom>
        </p:spPr>
        <p:txBody>
          <a:bodyPr wrap="none">
            <a:spAutoFit/>
          </a:bodyPr>
          <a:lstStyle/>
          <a:p>
            <a:pPr algn="ctr" fontAlgn="ctr"/>
            <a:r>
              <a:rPr lang="en-US" b="1" i="1" spc="50" dirty="0">
                <a:ln w="11430"/>
              </a:rPr>
              <a:t>PTC-905</a:t>
            </a:r>
            <a:endParaRPr lang="en-US" b="1" i="1" dirty="0"/>
          </a:p>
        </p:txBody>
      </p:sp>
      <p:sp>
        <p:nvSpPr>
          <p:cNvPr id="52" name="Прямоугольник 51"/>
          <p:cNvSpPr/>
          <p:nvPr/>
        </p:nvSpPr>
        <p:spPr>
          <a:xfrm>
            <a:off x="127851" y="4481892"/>
            <a:ext cx="1210268" cy="369332"/>
          </a:xfrm>
          <a:prstGeom prst="rect">
            <a:avLst/>
          </a:prstGeom>
        </p:spPr>
        <p:txBody>
          <a:bodyPr wrap="none">
            <a:spAutoFit/>
          </a:bodyPr>
          <a:lstStyle/>
          <a:p>
            <a:pPr algn="ctr" fontAlgn="ctr"/>
            <a:r>
              <a:rPr lang="en-US" b="1" i="1" spc="50" dirty="0" smtClean="0">
                <a:ln w="11430"/>
              </a:rPr>
              <a:t>PTC-905 A</a:t>
            </a:r>
            <a:endParaRPr lang="en-US" b="1" i="1" dirty="0"/>
          </a:p>
        </p:txBody>
      </p:sp>
      <p:sp>
        <p:nvSpPr>
          <p:cNvPr id="53" name="Заголовок 1"/>
          <p:cNvSpPr>
            <a:spLocks noGrp="1"/>
          </p:cNvSpPr>
          <p:nvPr>
            <p:ph type="title"/>
          </p:nvPr>
        </p:nvSpPr>
        <p:spPr>
          <a:xfrm>
            <a:off x="576889" y="1130801"/>
            <a:ext cx="3565854" cy="493461"/>
          </a:xfrm>
          <a:effectLst/>
        </p:spPr>
        <p:txBody>
          <a:bodyPr>
            <a:normAutofit/>
          </a:bodyPr>
          <a:lstStyle/>
          <a:p>
            <a:pPr>
              <a:lnSpc>
                <a:spcPct val="100000"/>
              </a:lnSpc>
            </a:pPr>
            <a:r>
              <a:rPr lang="ru-RU" sz="2000" b="1" spc="50" dirty="0">
                <a:ln w="11430"/>
                <a:solidFill>
                  <a:srgbClr val="930D2D"/>
                </a:solidFill>
                <a:effectLst>
                  <a:outerShdw blurRad="38100" dist="38100" dir="2700000" algn="tl">
                    <a:srgbClr val="000000">
                      <a:alpha val="43137"/>
                    </a:srgbClr>
                  </a:outerShdw>
                </a:effectLst>
              </a:rPr>
              <a:t>ТЕПЛОВЕНТЕЛЯТОРЫ </a:t>
            </a:r>
            <a:r>
              <a:rPr lang="en-US" sz="2000" b="1" spc="50" dirty="0">
                <a:ln w="11430"/>
                <a:solidFill>
                  <a:srgbClr val="930D2D"/>
                </a:solidFill>
                <a:effectLst>
                  <a:outerShdw blurRad="38100" dist="38100" dir="2700000" algn="tl">
                    <a:srgbClr val="000000">
                      <a:alpha val="43137"/>
                    </a:srgbClr>
                  </a:outerShdw>
                </a:effectLst>
              </a:rPr>
              <a:t>PTC-905</a:t>
            </a:r>
            <a:endParaRPr lang="uk-UA" sz="2000" b="1" spc="50" dirty="0">
              <a:ln w="11430"/>
              <a:solidFill>
                <a:srgbClr val="930D2D"/>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35914761"/>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1"/>
            <a:ext cx="10685126" cy="7560000"/>
          </a:xfrm>
          <a:prstGeom prst="rect">
            <a:avLst/>
          </a:prstGeom>
        </p:spPr>
      </p:pic>
      <p:pic>
        <p:nvPicPr>
          <p:cNvPr id="10" name="Рисунок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6671" y="1782745"/>
            <a:ext cx="3571917" cy="3291840"/>
          </a:xfrm>
          <a:prstGeom prst="rect">
            <a:avLst/>
          </a:prstGeom>
        </p:spPr>
      </p:pic>
      <p:sp>
        <p:nvSpPr>
          <p:cNvPr id="11" name="Прямоугольник 10"/>
          <p:cNvSpPr/>
          <p:nvPr/>
        </p:nvSpPr>
        <p:spPr>
          <a:xfrm>
            <a:off x="3959352" y="1655633"/>
            <a:ext cx="6563284" cy="3754874"/>
          </a:xfrm>
          <a:prstGeom prst="rect">
            <a:avLst/>
          </a:prstGeom>
        </p:spPr>
        <p:txBody>
          <a:bodyPr wrap="square">
            <a:spAutoFit/>
          </a:bodyPr>
          <a:lstStyle/>
          <a:p>
            <a:r>
              <a:rPr lang="ru-RU" sz="1400" b="1" dirty="0"/>
              <a:t>Настенные </a:t>
            </a:r>
            <a:r>
              <a:rPr lang="ru-RU" sz="1400" b="1" dirty="0" err="1"/>
              <a:t>электроконвекторы</a:t>
            </a:r>
            <a:r>
              <a:rPr lang="ru-RU" sz="1400" b="1" dirty="0"/>
              <a:t> </a:t>
            </a:r>
            <a:r>
              <a:rPr lang="ru-RU" sz="1400" b="1" dirty="0" smtClean="0"/>
              <a:t>«</a:t>
            </a:r>
            <a:r>
              <a:rPr lang="en-US" sz="1400" b="1" dirty="0" smtClean="0"/>
              <a:t>GRUNHELM</a:t>
            </a:r>
            <a:r>
              <a:rPr lang="ru-RU" sz="1400" b="1" dirty="0" smtClean="0"/>
              <a:t>» </a:t>
            </a:r>
            <a:r>
              <a:rPr lang="ru-RU" sz="1400" dirty="0"/>
              <a:t>отличаются современными техническими решениями, элегантным дизайном, широкой комплектацией, высоким качеством исполнения и доступной ценой.</a:t>
            </a:r>
          </a:p>
          <a:p>
            <a:endParaRPr lang="ru-RU" sz="1400" dirty="0"/>
          </a:p>
          <a:p>
            <a:r>
              <a:rPr lang="ru-RU" sz="1400" dirty="0"/>
              <a:t>Отличительной особенностью </a:t>
            </a:r>
            <a:r>
              <a:rPr lang="ru-RU" sz="1400" b="1" dirty="0" err="1"/>
              <a:t>электроконвекторов</a:t>
            </a:r>
            <a:r>
              <a:rPr lang="ru-RU" sz="1400" b="1" dirty="0"/>
              <a:t> </a:t>
            </a:r>
            <a:r>
              <a:rPr lang="ru-RU" sz="1400" b="1" dirty="0" smtClean="0"/>
              <a:t>«</a:t>
            </a:r>
            <a:r>
              <a:rPr lang="en-US" sz="1400" b="1" dirty="0"/>
              <a:t>GRUNHELM</a:t>
            </a:r>
            <a:r>
              <a:rPr lang="ru-RU" sz="1400" b="1" dirty="0" smtClean="0"/>
              <a:t>» </a:t>
            </a:r>
            <a:r>
              <a:rPr lang="ru-RU" sz="1400" dirty="0"/>
              <a:t>является интенсивный обогрев помещения, обусловленный специально разработанной конструкцией приборов, ускоряющей естественную циркуляцию воздуха в помещении с обеспечением быстрого прогрева помещения по всему объему. Высокая степень экономичности приборов достигнута благодаря большой площади теплообмена и эффективному естественному обдуву воздушным потоком нагревательного элемента</a:t>
            </a:r>
            <a:r>
              <a:rPr lang="ru-RU" sz="1400" dirty="0" smtClean="0"/>
              <a:t>.</a:t>
            </a:r>
          </a:p>
          <a:p>
            <a:endParaRPr lang="ru-RU" sz="1400" dirty="0"/>
          </a:p>
          <a:p>
            <a:r>
              <a:rPr lang="ru-RU" sz="1400" b="1" dirty="0"/>
              <a:t>Преимуществом </a:t>
            </a:r>
            <a:r>
              <a:rPr lang="ru-RU" sz="1400" dirty="0"/>
              <a:t>данного </a:t>
            </a:r>
            <a:r>
              <a:rPr lang="ru-RU" sz="1400" dirty="0" err="1"/>
              <a:t>электроконвектора</a:t>
            </a:r>
            <a:r>
              <a:rPr lang="ru-RU" sz="1400" dirty="0"/>
              <a:t> является его универсальность.</a:t>
            </a:r>
          </a:p>
          <a:p>
            <a:r>
              <a:rPr lang="ru-RU" sz="1400" dirty="0"/>
              <a:t>В комплекте присутствуют планки для настенной установки, а так же пассивные ножки для напольного использования. </a:t>
            </a:r>
          </a:p>
          <a:p>
            <a:endParaRPr lang="uk-UA" sz="800" b="1" dirty="0">
              <a:solidFill>
                <a:srgbClr val="FF0000"/>
              </a:solidFill>
            </a:endParaRPr>
          </a:p>
          <a:p>
            <a:r>
              <a:rPr lang="uk-UA" sz="2000" b="1" dirty="0" smtClean="0">
                <a:solidFill>
                  <a:srgbClr val="FF0000"/>
                </a:solidFill>
              </a:rPr>
              <a:t>ГАРАНТИЯ 5 ЛЕТ!</a:t>
            </a:r>
            <a:endParaRPr lang="ru-RU" sz="2000" b="1" dirty="0">
              <a:solidFill>
                <a:srgbClr val="FF0000"/>
              </a:solidFill>
            </a:endParaRPr>
          </a:p>
        </p:txBody>
      </p:sp>
      <p:graphicFrame>
        <p:nvGraphicFramePr>
          <p:cNvPr id="12" name="Таблица 11"/>
          <p:cNvGraphicFramePr>
            <a:graphicFrameLocks noGrp="1"/>
          </p:cNvGraphicFramePr>
          <p:nvPr>
            <p:extLst>
              <p:ext uri="{D42A27DB-BD31-4B8C-83A1-F6EECF244321}">
                <p14:modId xmlns:p14="http://schemas.microsoft.com/office/powerpoint/2010/main" val="2262533018"/>
              </p:ext>
            </p:extLst>
          </p:nvPr>
        </p:nvGraphicFramePr>
        <p:xfrm>
          <a:off x="334548" y="5439009"/>
          <a:ext cx="10120476" cy="1561361"/>
        </p:xfrm>
        <a:graphic>
          <a:graphicData uri="http://schemas.openxmlformats.org/drawingml/2006/table">
            <a:tbl>
              <a:tblPr>
                <a:tableStyleId>{616DA210-FB5B-4158-B5E0-FEB733F419BA}</a:tableStyleId>
              </a:tblPr>
              <a:tblGrid>
                <a:gridCol w="735300">
                  <a:extLst>
                    <a:ext uri="{9D8B030D-6E8A-4147-A177-3AD203B41FA5}">
                      <a16:colId xmlns:a16="http://schemas.microsoft.com/office/drawing/2014/main" val="20000"/>
                    </a:ext>
                  </a:extLst>
                </a:gridCol>
                <a:gridCol w="886968">
                  <a:extLst>
                    <a:ext uri="{9D8B030D-6E8A-4147-A177-3AD203B41FA5}">
                      <a16:colId xmlns:a16="http://schemas.microsoft.com/office/drawing/2014/main" val="20001"/>
                    </a:ext>
                  </a:extLst>
                </a:gridCol>
                <a:gridCol w="1746504">
                  <a:extLst>
                    <a:ext uri="{9D8B030D-6E8A-4147-A177-3AD203B41FA5}">
                      <a16:colId xmlns:a16="http://schemas.microsoft.com/office/drawing/2014/main" val="20002"/>
                    </a:ext>
                  </a:extLst>
                </a:gridCol>
                <a:gridCol w="1188720">
                  <a:extLst>
                    <a:ext uri="{9D8B030D-6E8A-4147-A177-3AD203B41FA5}">
                      <a16:colId xmlns:a16="http://schemas.microsoft.com/office/drawing/2014/main" val="20003"/>
                    </a:ext>
                  </a:extLst>
                </a:gridCol>
                <a:gridCol w="1234440">
                  <a:extLst>
                    <a:ext uri="{9D8B030D-6E8A-4147-A177-3AD203B41FA5}">
                      <a16:colId xmlns:a16="http://schemas.microsoft.com/office/drawing/2014/main" val="20005"/>
                    </a:ext>
                  </a:extLst>
                </a:gridCol>
                <a:gridCol w="1115568">
                  <a:extLst>
                    <a:ext uri="{9D8B030D-6E8A-4147-A177-3AD203B41FA5}">
                      <a16:colId xmlns:a16="http://schemas.microsoft.com/office/drawing/2014/main" val="20006"/>
                    </a:ext>
                  </a:extLst>
                </a:gridCol>
                <a:gridCol w="1271016">
                  <a:extLst>
                    <a:ext uri="{9D8B030D-6E8A-4147-A177-3AD203B41FA5}">
                      <a16:colId xmlns:a16="http://schemas.microsoft.com/office/drawing/2014/main" val="20007"/>
                    </a:ext>
                  </a:extLst>
                </a:gridCol>
                <a:gridCol w="676656">
                  <a:extLst>
                    <a:ext uri="{9D8B030D-6E8A-4147-A177-3AD203B41FA5}">
                      <a16:colId xmlns:a16="http://schemas.microsoft.com/office/drawing/2014/main" val="20008"/>
                    </a:ext>
                  </a:extLst>
                </a:gridCol>
                <a:gridCol w="1265304">
                  <a:extLst>
                    <a:ext uri="{9D8B030D-6E8A-4147-A177-3AD203B41FA5}">
                      <a16:colId xmlns:a16="http://schemas.microsoft.com/office/drawing/2014/main" val="20009"/>
                    </a:ext>
                  </a:extLst>
                </a:gridCol>
              </a:tblGrid>
              <a:tr h="223512">
                <a:tc rowSpan="3">
                  <a:txBody>
                    <a:bodyPr/>
                    <a:lstStyle/>
                    <a:p>
                      <a:pPr algn="ctr" fontAlgn="ctr"/>
                      <a:r>
                        <a:rPr lang="ru-RU" sz="1000" b="1" u="none" strike="noStrike" dirty="0">
                          <a:effectLst/>
                        </a:rPr>
                        <a:t>код 1С</a:t>
                      </a:r>
                      <a:endParaRPr lang="ru-RU" sz="1000" b="1" i="0" u="none" strike="noStrike" dirty="0">
                        <a:solidFill>
                          <a:srgbClr val="000000"/>
                        </a:solidFill>
                        <a:effectLst/>
                        <a:latin typeface="Calibri"/>
                      </a:endParaRPr>
                    </a:p>
                  </a:txBody>
                  <a:tcPr marL="7823" marR="7823" marT="8298" marB="0" anchor="ctr">
                    <a:solidFill>
                      <a:schemeClr val="bg1">
                        <a:lumMod val="95000"/>
                      </a:schemeClr>
                    </a:solidFill>
                  </a:tcPr>
                </a:tc>
                <a:tc rowSpan="3">
                  <a:txBody>
                    <a:bodyPr/>
                    <a:lstStyle/>
                    <a:p>
                      <a:pPr algn="ctr" fontAlgn="ctr"/>
                      <a:r>
                        <a:rPr lang="ru-RU" sz="1000" b="1" u="none" strike="noStrike" dirty="0" smtClean="0">
                          <a:effectLst/>
                        </a:rPr>
                        <a:t>Модель</a:t>
                      </a:r>
                      <a:endParaRPr lang="ru-RU" sz="1000" b="1" i="0" u="none" strike="noStrike" dirty="0">
                        <a:solidFill>
                          <a:srgbClr val="000000"/>
                        </a:solidFill>
                        <a:effectLst/>
                        <a:latin typeface="Calibri"/>
                      </a:endParaRPr>
                    </a:p>
                  </a:txBody>
                  <a:tcPr marL="7823" marR="7823" marT="8298" marB="0" anchor="ctr">
                    <a:solidFill>
                      <a:schemeClr val="bg1">
                        <a:lumMod val="95000"/>
                      </a:schemeClr>
                    </a:solidFill>
                  </a:tcPr>
                </a:tc>
                <a:tc rowSpan="3">
                  <a:txBody>
                    <a:bodyPr/>
                    <a:lstStyle/>
                    <a:p>
                      <a:pPr algn="ctr" fontAlgn="ctr"/>
                      <a:r>
                        <a:rPr lang="ru-RU" sz="1000" b="1" u="none" strike="noStrike" kern="1200" dirty="0" smtClean="0">
                          <a:solidFill>
                            <a:schemeClr val="tx1"/>
                          </a:solidFill>
                          <a:effectLst/>
                          <a:latin typeface="+mn-lt"/>
                          <a:ea typeface="+mn-ea"/>
                          <a:cs typeface="+mn-cs"/>
                        </a:rPr>
                        <a:t>Номинальная потребляемая мощность, кВт</a:t>
                      </a:r>
                      <a:endParaRPr lang="ru-RU" sz="1000" b="1" u="none" strike="noStrike" kern="1200" dirty="0">
                        <a:solidFill>
                          <a:schemeClr val="tx1"/>
                        </a:solidFill>
                        <a:effectLst/>
                        <a:latin typeface="+mn-lt"/>
                        <a:ea typeface="+mn-ea"/>
                        <a:cs typeface="+mn-cs"/>
                      </a:endParaRPr>
                    </a:p>
                  </a:txBody>
                  <a:tcPr marL="7823" marR="7823" marT="8298" marB="0" anchor="ctr">
                    <a:solidFill>
                      <a:schemeClr val="bg1">
                        <a:lumMod val="95000"/>
                      </a:schemeClr>
                    </a:solidFill>
                  </a:tcPr>
                </a:tc>
                <a:tc gridSpan="4">
                  <a:txBody>
                    <a:bodyPr/>
                    <a:lstStyle/>
                    <a:p>
                      <a:pPr algn="ctr" fontAlgn="ctr"/>
                      <a:r>
                        <a:rPr lang="ru-RU" sz="1000" b="1" i="0" u="none" strike="noStrike" dirty="0" smtClean="0">
                          <a:solidFill>
                            <a:srgbClr val="000000"/>
                          </a:solidFill>
                          <a:effectLst/>
                          <a:latin typeface="+mn-lt"/>
                        </a:rPr>
                        <a:t>Параметры помещения*</a:t>
                      </a:r>
                      <a:endParaRPr lang="ru-RU" sz="1000" b="1" i="0" u="none" strike="noStrike" dirty="0">
                        <a:solidFill>
                          <a:srgbClr val="000000"/>
                        </a:solidFill>
                        <a:effectLst/>
                        <a:latin typeface="Calibri"/>
                      </a:endParaRPr>
                    </a:p>
                  </a:txBody>
                  <a:tcPr marL="7823" marR="7823" marT="8298" marB="0" anchor="ctr">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pPr algn="ctr" fontAlgn="ctr"/>
                      <a:endParaRPr lang="ru-RU" sz="1000" b="1" i="0" u="none" strike="noStrike" dirty="0">
                        <a:solidFill>
                          <a:srgbClr val="000000"/>
                        </a:solidFill>
                        <a:effectLst/>
                        <a:latin typeface="Calibri"/>
                      </a:endParaRPr>
                    </a:p>
                  </a:txBody>
                  <a:tcPr marL="7823" marR="7823" marT="8298" marB="0" anchor="ctr">
                    <a:solidFill>
                      <a:schemeClr val="bg1">
                        <a:lumMod val="95000"/>
                      </a:schemeClr>
                    </a:solidFill>
                  </a:tcPr>
                </a:tc>
                <a:tc hMerge="1">
                  <a:txBody>
                    <a:bodyPr/>
                    <a:lstStyle/>
                    <a:p>
                      <a:pPr algn="ctr" fontAlgn="ctr"/>
                      <a:endParaRPr lang="ru-RU" sz="1000" b="1" i="0" u="none" strike="noStrike" dirty="0">
                        <a:solidFill>
                          <a:srgbClr val="000000"/>
                        </a:solidFill>
                        <a:effectLst/>
                        <a:latin typeface="Calibri"/>
                      </a:endParaRPr>
                    </a:p>
                  </a:txBody>
                  <a:tcPr marL="7823" marR="7823" marT="8298" marB="0" anchor="ctr">
                    <a:solidFill>
                      <a:schemeClr val="bg1">
                        <a:lumMod val="95000"/>
                      </a:schemeClr>
                    </a:solidFill>
                  </a:tcPr>
                </a:tc>
                <a:tc hMerge="1">
                  <a:txBody>
                    <a:bodyPr/>
                    <a:lstStyle/>
                    <a:p>
                      <a:pPr algn="ctr" fontAlgn="ctr"/>
                      <a:endParaRPr lang="ru-RU" sz="1000" b="1" i="0" u="none" strike="noStrike" dirty="0">
                        <a:solidFill>
                          <a:srgbClr val="000000"/>
                        </a:solidFill>
                        <a:effectLst/>
                        <a:latin typeface="Calibri"/>
                      </a:endParaRPr>
                    </a:p>
                  </a:txBody>
                  <a:tcPr marL="7823" marR="7823" marT="8298" marB="0" anchor="ctr">
                    <a:solidFill>
                      <a:schemeClr val="bg1">
                        <a:lumMod val="95000"/>
                      </a:schemeClr>
                    </a:solidFill>
                  </a:tcPr>
                </a:tc>
                <a:tc rowSpan="3">
                  <a:txBody>
                    <a:bodyPr/>
                    <a:lstStyle/>
                    <a:p>
                      <a:pPr algn="ctr" fontAlgn="ctr"/>
                      <a:r>
                        <a:rPr lang="ru-RU" sz="1000" b="1" i="0" u="none" strike="noStrike" kern="1200" dirty="0" smtClean="0">
                          <a:solidFill>
                            <a:srgbClr val="000000"/>
                          </a:solidFill>
                          <a:effectLst/>
                          <a:latin typeface="+mn-lt"/>
                          <a:ea typeface="+mn-ea"/>
                          <a:cs typeface="+mn-cs"/>
                        </a:rPr>
                        <a:t>Масса, кг (не более) 	</a:t>
                      </a:r>
                      <a:endParaRPr lang="ru-RU" sz="1000" b="1" i="0" u="none" strike="noStrike" kern="1200" dirty="0">
                        <a:solidFill>
                          <a:srgbClr val="000000"/>
                        </a:solidFill>
                        <a:effectLst/>
                        <a:latin typeface="+mn-lt"/>
                        <a:ea typeface="+mn-ea"/>
                        <a:cs typeface="+mn-cs"/>
                      </a:endParaRPr>
                    </a:p>
                  </a:txBody>
                  <a:tcPr marL="7823" marR="7823" marT="8298" marB="0" anchor="ctr">
                    <a:solidFill>
                      <a:schemeClr val="bg1">
                        <a:lumMod val="95000"/>
                      </a:schemeClr>
                    </a:solidFill>
                  </a:tcPr>
                </a:tc>
                <a:tc rowSpan="3">
                  <a:txBody>
                    <a:bodyPr/>
                    <a:lstStyle/>
                    <a:p>
                      <a:pPr algn="ctr" fontAlgn="ctr"/>
                      <a:r>
                        <a:rPr lang="ru-RU" sz="1000" b="1" i="0" u="none" strike="noStrike" dirty="0" smtClean="0">
                          <a:solidFill>
                            <a:srgbClr val="000000"/>
                          </a:solidFill>
                          <a:effectLst/>
                          <a:latin typeface="+mn-lt"/>
                        </a:rPr>
                        <a:t>Габаритные размеры, (</a:t>
                      </a:r>
                      <a:r>
                        <a:rPr lang="ru-RU" sz="1000" b="1" i="0" u="none" strike="noStrike" dirty="0" err="1" smtClean="0">
                          <a:solidFill>
                            <a:srgbClr val="000000"/>
                          </a:solidFill>
                          <a:effectLst/>
                          <a:latin typeface="+mn-lt"/>
                        </a:rPr>
                        <a:t>ДхВхГ</a:t>
                      </a:r>
                      <a:r>
                        <a:rPr lang="ru-RU" sz="1000" b="1" i="0" u="none" strike="noStrike" dirty="0" smtClean="0">
                          <a:solidFill>
                            <a:srgbClr val="000000"/>
                          </a:solidFill>
                          <a:effectLst/>
                          <a:latin typeface="+mn-lt"/>
                        </a:rPr>
                        <a:t>) мм</a:t>
                      </a:r>
                    </a:p>
                  </a:txBody>
                  <a:tcPr marL="7823" marR="7823" marT="8298" marB="0" anchor="ctr">
                    <a:solidFill>
                      <a:schemeClr val="bg1">
                        <a:lumMod val="95000"/>
                      </a:schemeClr>
                    </a:solidFill>
                  </a:tcPr>
                </a:tc>
                <a:extLst>
                  <a:ext uri="{0D108BD9-81ED-4DB2-BD59-A6C34878D82A}">
                    <a16:rowId xmlns:a16="http://schemas.microsoft.com/office/drawing/2014/main" val="10000"/>
                  </a:ext>
                </a:extLst>
              </a:tr>
              <a:tr h="223512">
                <a:tc vMerge="1">
                  <a:txBody>
                    <a:bodyPr/>
                    <a:lstStyle/>
                    <a:p>
                      <a:pPr algn="ctr" fontAlgn="ctr"/>
                      <a:endParaRPr lang="ru-RU" sz="1000" b="1" i="0" u="none" strike="noStrike" dirty="0">
                        <a:solidFill>
                          <a:srgbClr val="000000"/>
                        </a:solidFill>
                        <a:effectLst/>
                        <a:latin typeface="Calibri"/>
                      </a:endParaRPr>
                    </a:p>
                  </a:txBody>
                  <a:tcPr marL="7823" marR="7823" marT="8298" marB="0" anchor="ctr">
                    <a:solidFill>
                      <a:schemeClr val="bg1">
                        <a:lumMod val="95000"/>
                      </a:schemeClr>
                    </a:solidFill>
                  </a:tcPr>
                </a:tc>
                <a:tc vMerge="1">
                  <a:txBody>
                    <a:bodyPr/>
                    <a:lstStyle/>
                    <a:p>
                      <a:pPr algn="ctr" fontAlgn="ctr"/>
                      <a:endParaRPr lang="ru-RU" sz="1000" b="1" i="0" u="none" strike="noStrike" dirty="0">
                        <a:solidFill>
                          <a:srgbClr val="000000"/>
                        </a:solidFill>
                        <a:effectLst/>
                        <a:latin typeface="Calibri"/>
                      </a:endParaRPr>
                    </a:p>
                  </a:txBody>
                  <a:tcPr marL="7823" marR="7823" marT="8298" marB="0" anchor="ctr">
                    <a:solidFill>
                      <a:schemeClr val="bg1">
                        <a:lumMod val="95000"/>
                      </a:schemeClr>
                    </a:solidFill>
                  </a:tcPr>
                </a:tc>
                <a:tc vMerge="1">
                  <a:txBody>
                    <a:bodyPr/>
                    <a:lstStyle/>
                    <a:p>
                      <a:pPr algn="ctr" fontAlgn="ctr"/>
                      <a:endParaRPr lang="ru-RU" sz="1000" b="1" u="none" strike="noStrike" kern="1200" dirty="0">
                        <a:solidFill>
                          <a:schemeClr val="tx1"/>
                        </a:solidFill>
                        <a:effectLst/>
                        <a:latin typeface="+mn-lt"/>
                        <a:ea typeface="+mn-ea"/>
                        <a:cs typeface="+mn-cs"/>
                      </a:endParaRPr>
                    </a:p>
                  </a:txBody>
                  <a:tcPr marL="7823" marR="7823" marT="8298" marB="0" anchor="ctr">
                    <a:solidFill>
                      <a:schemeClr val="bg1">
                        <a:lumMod val="95000"/>
                      </a:schemeClr>
                    </a:solidFill>
                  </a:tcPr>
                </a:tc>
                <a:tc gridSpan="2">
                  <a:txBody>
                    <a:bodyPr/>
                    <a:lstStyle/>
                    <a:p>
                      <a:pPr algn="ctr" fontAlgn="ctr"/>
                      <a:r>
                        <a:rPr lang="ru-RU" sz="1000" b="1" i="0" u="none" strike="noStrike" dirty="0" smtClean="0">
                          <a:solidFill>
                            <a:srgbClr val="000000"/>
                          </a:solidFill>
                          <a:effectLst/>
                          <a:latin typeface="+mn-lt"/>
                        </a:rPr>
                        <a:t>     Дополнительный обогрев	</a:t>
                      </a:r>
                      <a:endParaRPr lang="ru-RU" sz="1000" b="1" i="0" u="none" strike="noStrike" dirty="0">
                        <a:solidFill>
                          <a:srgbClr val="000000"/>
                        </a:solidFill>
                        <a:effectLst/>
                        <a:latin typeface="Calibri"/>
                      </a:endParaRPr>
                    </a:p>
                  </a:txBody>
                  <a:tcPr marL="7823" marR="7823" marT="8298"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pPr algn="ctr" fontAlgn="ctr"/>
                      <a:endParaRPr lang="ru-RU" sz="1000" b="1" i="0" u="none" strike="noStrike" dirty="0">
                        <a:solidFill>
                          <a:srgbClr val="000000"/>
                        </a:solidFill>
                        <a:effectLst/>
                        <a:latin typeface="Calibri"/>
                      </a:endParaRPr>
                    </a:p>
                  </a:txBody>
                  <a:tcPr marL="7823" marR="7823" marT="8298" marB="0" anchor="ctr">
                    <a:solidFill>
                      <a:schemeClr val="bg1">
                        <a:lumMod val="95000"/>
                      </a:schemeClr>
                    </a:solidFill>
                  </a:tcPr>
                </a:tc>
                <a:tc gridSpan="2">
                  <a:txBody>
                    <a:bodyPr/>
                    <a:lstStyle/>
                    <a:p>
                      <a:pPr algn="ctr" fontAlgn="ctr"/>
                      <a:r>
                        <a:rPr lang="ru-RU" sz="1000" b="1" i="0" u="none" strike="noStrike" dirty="0" smtClean="0">
                          <a:solidFill>
                            <a:srgbClr val="000000"/>
                          </a:solidFill>
                          <a:effectLst/>
                          <a:latin typeface="+mn-lt"/>
                        </a:rPr>
                        <a:t>Основной обогрев</a:t>
                      </a:r>
                      <a:endParaRPr lang="ru-RU" sz="1000" b="1" i="0" u="none" strike="noStrike" dirty="0">
                        <a:solidFill>
                          <a:srgbClr val="000000"/>
                        </a:solidFill>
                        <a:effectLst/>
                        <a:latin typeface="Calibri"/>
                      </a:endParaRPr>
                    </a:p>
                  </a:txBody>
                  <a:tcPr marL="7823" marR="7823" marT="8298" marB="0" anchor="ctr">
                    <a:solidFill>
                      <a:schemeClr val="bg1">
                        <a:lumMod val="95000"/>
                      </a:schemeClr>
                    </a:solidFill>
                  </a:tcPr>
                </a:tc>
                <a:tc hMerge="1">
                  <a:txBody>
                    <a:bodyPr/>
                    <a:lstStyle/>
                    <a:p>
                      <a:pPr algn="ctr" fontAlgn="ctr"/>
                      <a:endParaRPr lang="ru-RU" sz="1000" b="1" i="0" u="none" strike="noStrike" dirty="0">
                        <a:solidFill>
                          <a:srgbClr val="000000"/>
                        </a:solidFill>
                        <a:effectLst/>
                        <a:latin typeface="Calibri"/>
                      </a:endParaRPr>
                    </a:p>
                  </a:txBody>
                  <a:tcPr marL="7823" marR="7823" marT="8298" marB="0" anchor="ctr">
                    <a:solidFill>
                      <a:schemeClr val="bg1">
                        <a:lumMod val="95000"/>
                      </a:schemeClr>
                    </a:solidFill>
                  </a:tcPr>
                </a:tc>
                <a:tc vMerge="1">
                  <a:txBody>
                    <a:bodyPr/>
                    <a:lstStyle/>
                    <a:p>
                      <a:pPr algn="ctr" fontAlgn="ctr"/>
                      <a:endParaRPr lang="ru-RU" sz="1000" b="1" i="0" u="none" strike="noStrike" kern="1200" dirty="0">
                        <a:solidFill>
                          <a:srgbClr val="000000"/>
                        </a:solidFill>
                        <a:effectLst/>
                        <a:latin typeface="+mn-lt"/>
                        <a:ea typeface="+mn-ea"/>
                        <a:cs typeface="+mn-cs"/>
                      </a:endParaRPr>
                    </a:p>
                  </a:txBody>
                  <a:tcPr marL="7823" marR="7823" marT="8298" marB="0" anchor="ctr">
                    <a:solidFill>
                      <a:schemeClr val="bg1">
                        <a:lumMod val="95000"/>
                      </a:schemeClr>
                    </a:solidFill>
                  </a:tcPr>
                </a:tc>
                <a:tc vMerge="1">
                  <a:txBody>
                    <a:bodyPr/>
                    <a:lstStyle/>
                    <a:p>
                      <a:pPr algn="ctr" fontAlgn="ctr"/>
                      <a:endParaRPr lang="ru-RU" sz="1000" b="1" i="0" u="none" strike="noStrike" dirty="0">
                        <a:solidFill>
                          <a:srgbClr val="000000"/>
                        </a:solidFill>
                        <a:effectLst/>
                        <a:latin typeface="Calibri"/>
                      </a:endParaRPr>
                    </a:p>
                  </a:txBody>
                  <a:tcPr marL="7823" marR="7823" marT="8298" marB="0" anchor="ctr">
                    <a:solidFill>
                      <a:schemeClr val="bg1">
                        <a:lumMod val="95000"/>
                      </a:schemeClr>
                    </a:solidFill>
                  </a:tcPr>
                </a:tc>
                <a:extLst>
                  <a:ext uri="{0D108BD9-81ED-4DB2-BD59-A6C34878D82A}">
                    <a16:rowId xmlns:a16="http://schemas.microsoft.com/office/drawing/2014/main" val="2632177308"/>
                  </a:ext>
                </a:extLst>
              </a:tr>
              <a:tr h="223512">
                <a:tc vMerge="1">
                  <a:txBody>
                    <a:bodyPr/>
                    <a:lstStyle/>
                    <a:p>
                      <a:pPr algn="ctr" fontAlgn="ctr"/>
                      <a:endParaRPr lang="ru-RU" sz="1000" b="1" i="0" u="none" strike="noStrike" dirty="0">
                        <a:solidFill>
                          <a:srgbClr val="000000"/>
                        </a:solidFill>
                        <a:effectLst/>
                        <a:latin typeface="Calibri"/>
                      </a:endParaRPr>
                    </a:p>
                  </a:txBody>
                  <a:tcPr marL="7823" marR="7823" marT="8298" marB="0" anchor="ctr">
                    <a:solidFill>
                      <a:schemeClr val="bg1">
                        <a:lumMod val="95000"/>
                      </a:schemeClr>
                    </a:solidFill>
                  </a:tcPr>
                </a:tc>
                <a:tc vMerge="1">
                  <a:txBody>
                    <a:bodyPr/>
                    <a:lstStyle/>
                    <a:p>
                      <a:pPr algn="ctr" fontAlgn="ctr"/>
                      <a:endParaRPr lang="ru-RU" sz="1000" b="1" i="0" u="none" strike="noStrike" dirty="0">
                        <a:solidFill>
                          <a:srgbClr val="000000"/>
                        </a:solidFill>
                        <a:effectLst/>
                        <a:latin typeface="Calibri"/>
                      </a:endParaRPr>
                    </a:p>
                  </a:txBody>
                  <a:tcPr marL="7823" marR="7823" marT="8298" marB="0" anchor="ctr">
                    <a:solidFill>
                      <a:schemeClr val="bg1">
                        <a:lumMod val="95000"/>
                      </a:schemeClr>
                    </a:solidFill>
                  </a:tcPr>
                </a:tc>
                <a:tc vMerge="1">
                  <a:txBody>
                    <a:bodyPr/>
                    <a:lstStyle/>
                    <a:p>
                      <a:pPr algn="ctr" fontAlgn="ctr"/>
                      <a:endParaRPr lang="ru-RU" sz="1000" b="1" u="none" strike="noStrike" kern="1200" dirty="0">
                        <a:solidFill>
                          <a:schemeClr val="tx1"/>
                        </a:solidFill>
                        <a:effectLst/>
                        <a:latin typeface="+mn-lt"/>
                        <a:ea typeface="+mn-ea"/>
                        <a:cs typeface="+mn-cs"/>
                      </a:endParaRPr>
                    </a:p>
                  </a:txBody>
                  <a:tcPr marL="7823" marR="7823" marT="8298" marB="0" anchor="ctr">
                    <a:solidFill>
                      <a:schemeClr val="bg1">
                        <a:lumMod val="95000"/>
                      </a:schemeClr>
                    </a:solidFill>
                  </a:tcPr>
                </a:tc>
                <a:tc>
                  <a:txBody>
                    <a:bodyPr/>
                    <a:lstStyle/>
                    <a:p>
                      <a:pPr algn="ctr" fontAlgn="ctr"/>
                      <a:r>
                        <a:rPr lang="ru-RU" sz="1000" b="1" i="0" u="none" strike="noStrike" dirty="0" smtClean="0">
                          <a:solidFill>
                            <a:srgbClr val="000000"/>
                          </a:solidFill>
                          <a:effectLst/>
                          <a:latin typeface="+mn-lt"/>
                        </a:rPr>
                        <a:t>Площадь,м2</a:t>
                      </a:r>
                      <a:endParaRPr lang="ru-RU" sz="1000" b="1" i="0" u="none" strike="noStrike" dirty="0">
                        <a:solidFill>
                          <a:srgbClr val="000000"/>
                        </a:solidFill>
                        <a:effectLst/>
                        <a:latin typeface="Calibri"/>
                      </a:endParaRPr>
                    </a:p>
                  </a:txBody>
                  <a:tcPr marL="7823" marR="7823" marT="8298"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000" b="1" i="0" u="none" strike="noStrike" dirty="0" smtClean="0">
                          <a:solidFill>
                            <a:srgbClr val="000000"/>
                          </a:solidFill>
                          <a:effectLst/>
                          <a:latin typeface="+mn-lt"/>
                        </a:rPr>
                        <a:t>Обьем,м3</a:t>
                      </a:r>
                      <a:endParaRPr lang="ru-RU" sz="1000" b="1" i="0" u="none" strike="noStrike" dirty="0">
                        <a:solidFill>
                          <a:srgbClr val="000000"/>
                        </a:solidFill>
                        <a:effectLst/>
                        <a:latin typeface="Calibri"/>
                      </a:endParaRPr>
                    </a:p>
                  </a:txBody>
                  <a:tcPr marL="7823" marR="7823" marT="8298" marB="0" anchor="ctr">
                    <a:solidFill>
                      <a:schemeClr val="bg1">
                        <a:lumMod val="95000"/>
                      </a:schemeClr>
                    </a:solidFill>
                  </a:tcPr>
                </a:tc>
                <a:tc>
                  <a:txBody>
                    <a:bodyPr/>
                    <a:lstStyle/>
                    <a:p>
                      <a:pPr algn="ctr" fontAlgn="ctr"/>
                      <a:r>
                        <a:rPr lang="ru-RU" sz="1000" b="1" i="0" u="none" strike="noStrike" dirty="0" smtClean="0">
                          <a:solidFill>
                            <a:srgbClr val="000000"/>
                          </a:solidFill>
                          <a:effectLst/>
                          <a:latin typeface="+mn-lt"/>
                        </a:rPr>
                        <a:t>Площадь,м2</a:t>
                      </a:r>
                      <a:endParaRPr lang="ru-RU" sz="1000" b="1" i="0" u="none" strike="noStrike" dirty="0">
                        <a:solidFill>
                          <a:srgbClr val="000000"/>
                        </a:solidFill>
                        <a:effectLst/>
                        <a:latin typeface="Calibri"/>
                      </a:endParaRPr>
                    </a:p>
                  </a:txBody>
                  <a:tcPr marL="7823" marR="7823" marT="8298" marB="0" anchor="ctr">
                    <a:solidFill>
                      <a:schemeClr val="bg1">
                        <a:lumMod val="95000"/>
                      </a:schemeClr>
                    </a:solidFill>
                  </a:tcPr>
                </a:tc>
                <a:tc>
                  <a:txBody>
                    <a:bodyPr/>
                    <a:lstStyle/>
                    <a:p>
                      <a:pPr algn="ctr" fontAlgn="ctr"/>
                      <a:r>
                        <a:rPr lang="ru-RU" sz="1000" b="1" i="0" u="none" strike="noStrike" dirty="0" smtClean="0">
                          <a:solidFill>
                            <a:srgbClr val="000000"/>
                          </a:solidFill>
                          <a:effectLst/>
                          <a:latin typeface="+mn-lt"/>
                        </a:rPr>
                        <a:t>Обьем,м3</a:t>
                      </a:r>
                      <a:endParaRPr lang="ru-RU" sz="1000" b="1" i="0" u="none" strike="noStrike" dirty="0">
                        <a:solidFill>
                          <a:srgbClr val="000000"/>
                        </a:solidFill>
                        <a:effectLst/>
                        <a:latin typeface="Calibri"/>
                      </a:endParaRPr>
                    </a:p>
                  </a:txBody>
                  <a:tcPr marL="7823" marR="7823" marT="8298" marB="0" anchor="ctr">
                    <a:solidFill>
                      <a:schemeClr val="bg1">
                        <a:lumMod val="95000"/>
                      </a:schemeClr>
                    </a:solidFill>
                  </a:tcPr>
                </a:tc>
                <a:tc vMerge="1">
                  <a:txBody>
                    <a:bodyPr/>
                    <a:lstStyle/>
                    <a:p>
                      <a:pPr algn="ctr" fontAlgn="ctr"/>
                      <a:endParaRPr lang="ru-RU" sz="1000" b="1" i="0" u="none" strike="noStrike" kern="1200" dirty="0">
                        <a:solidFill>
                          <a:srgbClr val="000000"/>
                        </a:solidFill>
                        <a:effectLst/>
                        <a:latin typeface="+mn-lt"/>
                        <a:ea typeface="+mn-ea"/>
                        <a:cs typeface="+mn-cs"/>
                      </a:endParaRPr>
                    </a:p>
                  </a:txBody>
                  <a:tcPr marL="7823" marR="7823" marT="8298" marB="0" anchor="ctr">
                    <a:solidFill>
                      <a:schemeClr val="bg1">
                        <a:lumMod val="95000"/>
                      </a:schemeClr>
                    </a:solidFill>
                  </a:tcPr>
                </a:tc>
                <a:tc vMerge="1">
                  <a:txBody>
                    <a:bodyPr/>
                    <a:lstStyle/>
                    <a:p>
                      <a:pPr algn="ctr" fontAlgn="ctr"/>
                      <a:endParaRPr lang="ru-RU" sz="1000" b="1" i="0" u="none" strike="noStrike" dirty="0">
                        <a:solidFill>
                          <a:srgbClr val="000000"/>
                        </a:solidFill>
                        <a:effectLst/>
                        <a:latin typeface="Calibri"/>
                      </a:endParaRPr>
                    </a:p>
                  </a:txBody>
                  <a:tcPr marL="7823" marR="7823" marT="8298" marB="0" anchor="ctr">
                    <a:solidFill>
                      <a:schemeClr val="bg1">
                        <a:lumMod val="95000"/>
                      </a:schemeClr>
                    </a:solidFill>
                  </a:tcPr>
                </a:tc>
                <a:extLst>
                  <a:ext uri="{0D108BD9-81ED-4DB2-BD59-A6C34878D82A}">
                    <a16:rowId xmlns:a16="http://schemas.microsoft.com/office/drawing/2014/main" val="1909740366"/>
                  </a:ext>
                </a:extLst>
              </a:tr>
              <a:tr h="441289">
                <a:tc>
                  <a:txBody>
                    <a:bodyPr/>
                    <a:lstStyle/>
                    <a:p>
                      <a:pPr marL="0" algn="ctr" defTabSz="914400" rtl="0" eaLnBrk="1" fontAlgn="ctr" latinLnBrk="0" hangingPunct="1"/>
                      <a:r>
                        <a:rPr lang="ru-RU" sz="1000" b="1" i="0" u="none" strike="noStrike" kern="1200" dirty="0" smtClean="0">
                          <a:solidFill>
                            <a:srgbClr val="000000"/>
                          </a:solidFill>
                          <a:effectLst/>
                          <a:latin typeface="Arial" panose="020B0604020202020204" pitchFamily="34" charset="0"/>
                          <a:ea typeface="+mn-ea"/>
                          <a:cs typeface="Arial" panose="020B0604020202020204" pitchFamily="34" charset="0"/>
                        </a:rPr>
                        <a:t>80071</a:t>
                      </a:r>
                      <a:endParaRPr lang="ru-RU" sz="1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8145" marR="8145" marT="8639" marB="0" anchor="ctr"/>
                </a:tc>
                <a:tc>
                  <a:txBody>
                    <a:bodyPr/>
                    <a:lstStyle/>
                    <a:p>
                      <a:pPr algn="ctr" fontAlgn="ctr"/>
                      <a:r>
                        <a:rPr lang="ru-RU" sz="1000" b="1" i="0" u="none" strike="noStrike" dirty="0" smtClean="0">
                          <a:solidFill>
                            <a:srgbClr val="000000"/>
                          </a:solidFill>
                          <a:effectLst/>
                          <a:latin typeface="Arial" panose="020B0604020202020204" pitchFamily="34" charset="0"/>
                          <a:cs typeface="Arial" panose="020B0604020202020204" pitchFamily="34" charset="0"/>
                        </a:rPr>
                        <a:t>ЕВУА-1,5/220</a:t>
                      </a:r>
                      <a:endParaRPr lang="en-US" sz="1000" b="1" i="0" u="none" strike="noStrike" dirty="0">
                        <a:solidFill>
                          <a:srgbClr val="000000"/>
                        </a:solidFill>
                        <a:effectLst/>
                        <a:latin typeface="Arial" panose="020B0604020202020204" pitchFamily="34" charset="0"/>
                        <a:cs typeface="Arial" panose="020B0604020202020204" pitchFamily="34" charset="0"/>
                      </a:endParaRPr>
                    </a:p>
                  </a:txBody>
                  <a:tcPr marL="8145" marR="8145" marT="8639" marB="0" anchor="ctr"/>
                </a:tc>
                <a:tc>
                  <a:txBody>
                    <a:bodyPr/>
                    <a:lstStyle/>
                    <a:p>
                      <a:pPr algn="ctr" fontAlgn="ctr"/>
                      <a:r>
                        <a:rPr lang="ru-RU" sz="1000" b="1" i="0" kern="1200" dirty="0" smtClean="0">
                          <a:solidFill>
                            <a:schemeClr val="tx1"/>
                          </a:solidFill>
                          <a:latin typeface="Arial" panose="020B0604020202020204" pitchFamily="34" charset="0"/>
                          <a:ea typeface="+mn-ea"/>
                          <a:cs typeface="Arial" panose="020B0604020202020204" pitchFamily="34" charset="0"/>
                        </a:rPr>
                        <a:t>1,5</a:t>
                      </a:r>
                      <a:endParaRPr lang="en-US" sz="1000" b="1" i="0" kern="1200" dirty="0">
                        <a:solidFill>
                          <a:schemeClr val="tx1"/>
                        </a:solidFill>
                        <a:latin typeface="Arial" panose="020B0604020202020204" pitchFamily="34" charset="0"/>
                        <a:ea typeface="+mn-ea"/>
                        <a:cs typeface="Arial" panose="020B0604020202020204" pitchFamily="34" charset="0"/>
                      </a:endParaRPr>
                    </a:p>
                  </a:txBody>
                  <a:tcPr marL="8145" marR="8145" marT="8639" marB="0" anchor="ctr"/>
                </a:tc>
                <a:tc>
                  <a:txBody>
                    <a:bodyPr/>
                    <a:lstStyle/>
                    <a:p>
                      <a:pPr marL="0" algn="ctr" defTabSz="914400" rtl="0" eaLnBrk="1" fontAlgn="ctr" latinLnBrk="0" hangingPunct="1"/>
                      <a:r>
                        <a:rPr lang="uk-UA" sz="1000" b="1" i="0" u="none" strike="noStrike" kern="1200" dirty="0" smtClean="0">
                          <a:solidFill>
                            <a:srgbClr val="000000"/>
                          </a:solidFill>
                          <a:effectLst/>
                          <a:latin typeface="Arial" panose="020B0604020202020204" pitchFamily="34" charset="0"/>
                          <a:ea typeface="+mn-ea"/>
                          <a:cs typeface="Arial" panose="020B0604020202020204" pitchFamily="34" charset="0"/>
                        </a:rPr>
                        <a:t>24</a:t>
                      </a:r>
                      <a:endParaRPr lang="uk-UA" sz="1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7823" marR="7823" marT="8298"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0" u="none" strike="noStrike" dirty="0" smtClean="0">
                          <a:solidFill>
                            <a:srgbClr val="000000"/>
                          </a:solidFill>
                          <a:effectLst/>
                          <a:latin typeface="Arial" panose="020B0604020202020204" pitchFamily="34" charset="0"/>
                          <a:cs typeface="Arial" panose="020B0604020202020204" pitchFamily="34" charset="0"/>
                        </a:rPr>
                        <a:t>60</a:t>
                      </a:r>
                      <a:endParaRPr lang="ru-RU" sz="1000" b="1" i="0" u="none" strike="noStrike" dirty="0">
                        <a:solidFill>
                          <a:srgbClr val="000000"/>
                        </a:solidFill>
                        <a:effectLst/>
                        <a:latin typeface="Arial" panose="020B0604020202020204" pitchFamily="34" charset="0"/>
                        <a:cs typeface="Arial" panose="020B0604020202020204" pitchFamily="34" charset="0"/>
                      </a:endParaRPr>
                    </a:p>
                  </a:txBody>
                  <a:tcPr marL="7823" marR="7823" marT="82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ru-RU" sz="1000" b="1" i="0" u="none" strike="noStrike" kern="1200" dirty="0" smtClean="0">
                          <a:solidFill>
                            <a:srgbClr val="000000"/>
                          </a:solidFill>
                          <a:effectLst/>
                          <a:latin typeface="Arial" panose="020B0604020202020204" pitchFamily="34" charset="0"/>
                          <a:ea typeface="+mn-ea"/>
                          <a:cs typeface="Arial" panose="020B0604020202020204" pitchFamily="34" charset="0"/>
                        </a:rPr>
                        <a:t>15</a:t>
                      </a:r>
                      <a:endParaRPr lang="ru-RU" sz="1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7823" marR="7823" marT="82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0" u="none" strike="noStrike" kern="1200" dirty="0" smtClean="0">
                          <a:solidFill>
                            <a:srgbClr val="000000"/>
                          </a:solidFill>
                          <a:effectLst/>
                          <a:latin typeface="Arial" panose="020B0604020202020204" pitchFamily="34" charset="0"/>
                          <a:ea typeface="+mn-ea"/>
                          <a:cs typeface="Arial" panose="020B0604020202020204" pitchFamily="34" charset="0"/>
                        </a:rPr>
                        <a:t>37</a:t>
                      </a:r>
                      <a:endParaRPr lang="ru-RU" sz="1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7823" marR="7823" marT="82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lnSpc>
                          <a:spcPct val="115000"/>
                        </a:lnSpc>
                        <a:spcAft>
                          <a:spcPts val="0"/>
                        </a:spcAft>
                        <a:tabLst>
                          <a:tab pos="685800" algn="l"/>
                        </a:tabLst>
                      </a:pPr>
                      <a:r>
                        <a:rPr lang="uk-UA" sz="1000" b="1" i="0" u="none" strike="noStrike" kern="1200" dirty="0" smtClean="0">
                          <a:solidFill>
                            <a:srgbClr val="000000"/>
                          </a:solidFill>
                          <a:effectLst/>
                          <a:latin typeface="Arial" panose="020B0604020202020204" pitchFamily="34" charset="0"/>
                          <a:ea typeface="+mn-ea"/>
                          <a:cs typeface="Arial" panose="020B0604020202020204" pitchFamily="34" charset="0"/>
                        </a:rPr>
                        <a:t>4,5</a:t>
                      </a:r>
                      <a:endParaRPr lang="uk-UA" sz="1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lnSpc>
                          <a:spcPct val="115000"/>
                        </a:lnSpc>
                        <a:spcAft>
                          <a:spcPts val="0"/>
                        </a:spcAft>
                        <a:tabLst>
                          <a:tab pos="685800" algn="l"/>
                        </a:tabLst>
                      </a:pPr>
                      <a:r>
                        <a:rPr lang="ru-RU" sz="1000" b="1" i="0" u="none" strike="noStrike" kern="1200" dirty="0" smtClean="0">
                          <a:solidFill>
                            <a:srgbClr val="000000"/>
                          </a:solidFill>
                          <a:effectLst/>
                          <a:latin typeface="Arial" panose="020B0604020202020204" pitchFamily="34" charset="0"/>
                          <a:ea typeface="+mn-ea"/>
                          <a:cs typeface="Arial" panose="020B0604020202020204" pitchFamily="34" charset="0"/>
                        </a:rPr>
                        <a:t>500*450*80</a:t>
                      </a:r>
                      <a:endParaRPr lang="ru-RU" sz="1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7823" marR="7823" marT="82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449536">
                <a:tc>
                  <a:txBody>
                    <a:bodyPr/>
                    <a:lstStyle/>
                    <a:p>
                      <a:pPr marL="0" algn="ctr" defTabSz="914400" rtl="0" eaLnBrk="1" fontAlgn="ctr" latinLnBrk="0" hangingPunct="1"/>
                      <a:r>
                        <a:rPr lang="ru-RU" sz="1000" b="1" i="0" u="none" strike="noStrike" kern="1200" dirty="0" smtClean="0">
                          <a:solidFill>
                            <a:srgbClr val="000000"/>
                          </a:solidFill>
                          <a:effectLst/>
                          <a:latin typeface="Arial" panose="020B0604020202020204" pitchFamily="34" charset="0"/>
                          <a:ea typeface="+mn-ea"/>
                          <a:cs typeface="Arial" panose="020B0604020202020204" pitchFamily="34" charset="0"/>
                        </a:rPr>
                        <a:t>80072</a:t>
                      </a:r>
                      <a:endParaRPr lang="ru-RU" sz="1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8145" marR="8145" marT="8639"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1000" b="1" i="0" u="none" strike="noStrike" dirty="0" smtClean="0">
                          <a:solidFill>
                            <a:srgbClr val="000000"/>
                          </a:solidFill>
                          <a:effectLst/>
                          <a:latin typeface="Arial" panose="020B0604020202020204" pitchFamily="34" charset="0"/>
                          <a:cs typeface="Arial" panose="020B0604020202020204" pitchFamily="34" charset="0"/>
                        </a:rPr>
                        <a:t>ЕВУА-2,0/220</a:t>
                      </a:r>
                      <a:endParaRPr lang="en-US" sz="1000" b="1" i="0" u="none" strike="noStrike" dirty="0" smtClean="0">
                        <a:solidFill>
                          <a:srgbClr val="000000"/>
                        </a:solidFill>
                        <a:effectLst/>
                        <a:latin typeface="Arial" panose="020B0604020202020204" pitchFamily="34" charset="0"/>
                        <a:cs typeface="Arial" panose="020B0604020202020204" pitchFamily="34" charset="0"/>
                      </a:endParaRPr>
                    </a:p>
                  </a:txBody>
                  <a:tcPr marL="8145" marR="8145" marT="8639" marB="0" anchor="ctr"/>
                </a:tc>
                <a:tc>
                  <a:txBody>
                    <a:bodyPr/>
                    <a:lstStyle/>
                    <a:p>
                      <a:pPr algn="ctr" fontAlgn="ctr"/>
                      <a:r>
                        <a:rPr lang="ru-RU" sz="1000" b="1" i="0" kern="1200" dirty="0" smtClean="0">
                          <a:solidFill>
                            <a:schemeClr val="tx1"/>
                          </a:solidFill>
                          <a:latin typeface="Arial" panose="020B0604020202020204" pitchFamily="34" charset="0"/>
                          <a:ea typeface="+mn-ea"/>
                          <a:cs typeface="Arial" panose="020B0604020202020204" pitchFamily="34" charset="0"/>
                        </a:rPr>
                        <a:t>2,0</a:t>
                      </a:r>
                      <a:endParaRPr lang="en-US" sz="1000" b="1" i="0" kern="1200" dirty="0">
                        <a:solidFill>
                          <a:schemeClr val="tx1"/>
                        </a:solidFill>
                        <a:latin typeface="Arial" panose="020B0604020202020204" pitchFamily="34" charset="0"/>
                        <a:ea typeface="+mn-ea"/>
                        <a:cs typeface="Arial" panose="020B0604020202020204" pitchFamily="34" charset="0"/>
                      </a:endParaRPr>
                    </a:p>
                  </a:txBody>
                  <a:tcPr marL="8145" marR="8145" marT="8639" marB="0" anchor="ctr"/>
                </a:tc>
                <a:tc>
                  <a:txBody>
                    <a:bodyPr/>
                    <a:lstStyle/>
                    <a:p>
                      <a:pPr marL="0" algn="ctr" defTabSz="914400" rtl="0" eaLnBrk="1" fontAlgn="ctr" latinLnBrk="0" hangingPunct="1"/>
                      <a:r>
                        <a:rPr lang="uk-UA" sz="1000" b="1" i="0" u="none" strike="noStrike" kern="1200" dirty="0" smtClean="0">
                          <a:solidFill>
                            <a:srgbClr val="000000"/>
                          </a:solidFill>
                          <a:effectLst/>
                          <a:latin typeface="Arial" panose="020B0604020202020204" pitchFamily="34" charset="0"/>
                          <a:ea typeface="+mn-ea"/>
                          <a:cs typeface="Arial" panose="020B0604020202020204" pitchFamily="34" charset="0"/>
                        </a:rPr>
                        <a:t>32</a:t>
                      </a:r>
                      <a:endParaRPr lang="uk-UA" sz="1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7823" marR="7823" marT="8298"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ru-RU" sz="1000" b="1" i="0" u="none" strike="noStrike" dirty="0" smtClean="0">
                          <a:solidFill>
                            <a:srgbClr val="000000"/>
                          </a:solidFill>
                          <a:effectLst/>
                          <a:latin typeface="Arial" panose="020B0604020202020204" pitchFamily="34" charset="0"/>
                          <a:cs typeface="Arial" panose="020B0604020202020204" pitchFamily="34" charset="0"/>
                        </a:rPr>
                        <a:t>80</a:t>
                      </a:r>
                      <a:endParaRPr lang="ru-RU" sz="1000" b="1" i="0" u="none" strike="noStrike" dirty="0">
                        <a:solidFill>
                          <a:srgbClr val="000000"/>
                        </a:solidFill>
                        <a:effectLst/>
                        <a:latin typeface="Arial" panose="020B0604020202020204" pitchFamily="34" charset="0"/>
                        <a:cs typeface="Arial" panose="020B0604020202020204" pitchFamily="34" charset="0"/>
                      </a:endParaRPr>
                    </a:p>
                  </a:txBody>
                  <a:tcPr marL="7823" marR="7823" marT="82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ru-RU" sz="1000" b="1" i="0" u="none" strike="noStrike" kern="1200" dirty="0" smtClean="0">
                          <a:solidFill>
                            <a:srgbClr val="000000"/>
                          </a:solidFill>
                          <a:effectLst/>
                          <a:latin typeface="Arial" panose="020B0604020202020204" pitchFamily="34" charset="0"/>
                          <a:ea typeface="+mn-ea"/>
                          <a:cs typeface="Arial" panose="020B0604020202020204" pitchFamily="34" charset="0"/>
                        </a:rPr>
                        <a:t>20</a:t>
                      </a:r>
                      <a:endParaRPr lang="ru-RU" sz="1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7823" marR="7823" marT="82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0" u="none" strike="noStrike" kern="1200" dirty="0" smtClean="0">
                          <a:solidFill>
                            <a:srgbClr val="000000"/>
                          </a:solidFill>
                          <a:effectLst/>
                          <a:latin typeface="Arial" panose="020B0604020202020204" pitchFamily="34" charset="0"/>
                          <a:ea typeface="+mn-ea"/>
                          <a:cs typeface="Arial" panose="020B0604020202020204" pitchFamily="34" charset="0"/>
                        </a:rPr>
                        <a:t>50</a:t>
                      </a:r>
                      <a:endParaRPr lang="ru-RU" sz="1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7823" marR="7823" marT="82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lnSpc>
                          <a:spcPct val="115000"/>
                        </a:lnSpc>
                        <a:spcAft>
                          <a:spcPts val="0"/>
                        </a:spcAft>
                        <a:tabLst>
                          <a:tab pos="685800" algn="l"/>
                        </a:tabLst>
                      </a:pPr>
                      <a:r>
                        <a:rPr lang="uk-UA" sz="1000" b="1" i="0" u="none" strike="noStrike" kern="1200" dirty="0" smtClean="0">
                          <a:solidFill>
                            <a:srgbClr val="000000"/>
                          </a:solidFill>
                          <a:effectLst/>
                          <a:latin typeface="Arial" panose="020B0604020202020204" pitchFamily="34" charset="0"/>
                          <a:ea typeface="+mn-ea"/>
                          <a:cs typeface="Arial" panose="020B0604020202020204" pitchFamily="34" charset="0"/>
                        </a:rPr>
                        <a:t>4,5</a:t>
                      </a:r>
                      <a:endParaRPr lang="uk-UA" sz="1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lnSpc>
                          <a:spcPct val="115000"/>
                        </a:lnSpc>
                        <a:spcAft>
                          <a:spcPts val="0"/>
                        </a:spcAft>
                        <a:tabLst>
                          <a:tab pos="685800" algn="l"/>
                        </a:tabLst>
                      </a:pPr>
                      <a:r>
                        <a:rPr lang="ru-RU" sz="1000" b="1" i="0" u="none" strike="noStrike" kern="1200" dirty="0" smtClean="0">
                          <a:solidFill>
                            <a:srgbClr val="000000"/>
                          </a:solidFill>
                          <a:effectLst/>
                          <a:latin typeface="Arial" panose="020B0604020202020204" pitchFamily="34" charset="0"/>
                          <a:ea typeface="+mn-ea"/>
                          <a:cs typeface="Arial" panose="020B0604020202020204" pitchFamily="34" charset="0"/>
                        </a:rPr>
                        <a:t>500*480*80</a:t>
                      </a:r>
                      <a:endParaRPr lang="ru-RU" sz="1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7823" marR="7823" marT="82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142967981"/>
                  </a:ext>
                </a:extLst>
              </a:tr>
            </a:tbl>
          </a:graphicData>
        </a:graphic>
      </p:graphicFrame>
      <p:sp>
        <p:nvSpPr>
          <p:cNvPr id="13" name="Прямоугольник 12"/>
          <p:cNvSpPr/>
          <p:nvPr/>
        </p:nvSpPr>
        <p:spPr>
          <a:xfrm>
            <a:off x="112544" y="7098847"/>
            <a:ext cx="5346700" cy="307777"/>
          </a:xfrm>
          <a:prstGeom prst="rect">
            <a:avLst/>
          </a:prstGeom>
        </p:spPr>
        <p:txBody>
          <a:bodyPr>
            <a:spAutoFit/>
          </a:bodyPr>
          <a:lstStyle/>
          <a:p>
            <a:r>
              <a:rPr lang="ru-RU" sz="1400" dirty="0"/>
              <a:t>* - при высоте потолка 2,5 м и стандартной теплоизоляции;</a:t>
            </a:r>
          </a:p>
        </p:txBody>
      </p:sp>
      <p:sp>
        <p:nvSpPr>
          <p:cNvPr id="15" name="Заголовок 1"/>
          <p:cNvSpPr>
            <a:spLocks noGrp="1"/>
          </p:cNvSpPr>
          <p:nvPr>
            <p:ph type="title"/>
          </p:nvPr>
        </p:nvSpPr>
        <p:spPr>
          <a:xfrm>
            <a:off x="480604" y="1296368"/>
            <a:ext cx="4914182" cy="411780"/>
          </a:xfrm>
          <a:effectLst/>
        </p:spPr>
        <p:txBody>
          <a:bodyPr>
            <a:normAutofit/>
          </a:bodyPr>
          <a:lstStyle/>
          <a:p>
            <a:pPr algn="ctr">
              <a:lnSpc>
                <a:spcPct val="100000"/>
              </a:lnSpc>
            </a:pPr>
            <a:r>
              <a:rPr lang="ru-RU" sz="2000" b="1" spc="50" dirty="0">
                <a:ln w="11430"/>
                <a:solidFill>
                  <a:srgbClr val="930D2D"/>
                </a:solidFill>
                <a:effectLst>
                  <a:outerShdw blurRad="38100" dist="38100" dir="2700000" algn="tl">
                    <a:srgbClr val="000000">
                      <a:alpha val="43137"/>
                    </a:srgbClr>
                  </a:outerShdw>
                </a:effectLst>
              </a:rPr>
              <a:t>КОНВЕКТОР НАСТЕННЫЙ «</a:t>
            </a:r>
            <a:r>
              <a:rPr lang="en-US" sz="2000" b="1" spc="50" dirty="0">
                <a:ln w="11430"/>
                <a:solidFill>
                  <a:srgbClr val="930D2D"/>
                </a:solidFill>
                <a:effectLst>
                  <a:outerShdw blurRad="38100" dist="38100" dir="2700000" algn="tl">
                    <a:srgbClr val="000000">
                      <a:alpha val="43137"/>
                    </a:srgbClr>
                  </a:outerShdw>
                </a:effectLst>
              </a:rPr>
              <a:t>GRUNHELM</a:t>
            </a:r>
            <a:r>
              <a:rPr lang="ru-RU" sz="2000" b="1" spc="50" dirty="0">
                <a:ln w="11430"/>
                <a:solidFill>
                  <a:srgbClr val="930D2D"/>
                </a:solidFill>
                <a:effectLst>
                  <a:outerShdw blurRad="38100" dist="38100" dir="2700000" algn="tl">
                    <a:srgbClr val="000000">
                      <a:alpha val="43137"/>
                    </a:srgbClr>
                  </a:outerShdw>
                </a:effectLst>
              </a:rPr>
              <a:t>»</a:t>
            </a:r>
            <a:endParaRPr lang="uk-UA" sz="2000" b="1" spc="50" dirty="0">
              <a:ln w="11430"/>
              <a:solidFill>
                <a:srgbClr val="930D2D"/>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21542085"/>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1"/>
            <a:ext cx="10685126" cy="7560000"/>
          </a:xfrm>
          <a:prstGeom prst="rect">
            <a:avLst/>
          </a:prstGeom>
        </p:spPr>
      </p:pic>
      <p:sp>
        <p:nvSpPr>
          <p:cNvPr id="5" name="Прямоугольник 4"/>
          <p:cNvSpPr/>
          <p:nvPr/>
        </p:nvSpPr>
        <p:spPr>
          <a:xfrm>
            <a:off x="5977192" y="1669320"/>
            <a:ext cx="4537735" cy="2893100"/>
          </a:xfrm>
          <a:prstGeom prst="rect">
            <a:avLst/>
          </a:prstGeom>
        </p:spPr>
        <p:txBody>
          <a:bodyPr wrap="square">
            <a:spAutoFit/>
          </a:bodyPr>
          <a:lstStyle/>
          <a:p>
            <a:r>
              <a:rPr lang="ru-RU" sz="1400" b="1" dirty="0" err="1"/>
              <a:t>Электроконвектор</a:t>
            </a:r>
            <a:r>
              <a:rPr lang="ru-RU" sz="1400" b="1" dirty="0"/>
              <a:t> универсальный </a:t>
            </a:r>
            <a:r>
              <a:rPr lang="en-US" sz="1400" b="1" dirty="0"/>
              <a:t>«GRUNHELM</a:t>
            </a:r>
            <a:r>
              <a:rPr lang="en-US" sz="1400" b="1" dirty="0" smtClean="0"/>
              <a:t>»</a:t>
            </a:r>
            <a:r>
              <a:rPr lang="ru-RU" sz="1400" dirty="0" smtClean="0"/>
              <a:t> со </a:t>
            </a:r>
            <a:r>
              <a:rPr lang="ru-RU" sz="1400" dirty="0"/>
              <a:t>ступенчатым регулятором мощности и пассивными </a:t>
            </a:r>
            <a:r>
              <a:rPr lang="ru-RU" sz="1400" dirty="0" smtClean="0"/>
              <a:t>опорами.</a:t>
            </a:r>
            <a:r>
              <a:rPr lang="en-US" sz="1400" dirty="0" smtClean="0"/>
              <a:t> </a:t>
            </a:r>
            <a:r>
              <a:rPr lang="ru-RU" sz="1400" dirty="0" smtClean="0"/>
              <a:t>Конвектор работает </a:t>
            </a:r>
            <a:r>
              <a:rPr lang="ru-RU" sz="1400" dirty="0"/>
              <a:t>по принципу естественной конвекции воздуха и равномерного распределения тепла с максимальным комфортом и скоростью. </a:t>
            </a:r>
            <a:r>
              <a:rPr lang="ru-RU" sz="1400" dirty="0" err="1"/>
              <a:t>Электроконвектор</a:t>
            </a:r>
            <a:r>
              <a:rPr lang="ru-RU" sz="1400" dirty="0"/>
              <a:t> предназначен для установки в жилых помещениях</a:t>
            </a:r>
            <a:r>
              <a:rPr lang="ru-RU" sz="1400" dirty="0" smtClean="0"/>
              <a:t>.</a:t>
            </a:r>
          </a:p>
          <a:p>
            <a:endParaRPr lang="ru-RU" sz="1400" dirty="0"/>
          </a:p>
          <a:p>
            <a:r>
              <a:rPr lang="ru-RU" sz="1400" dirty="0"/>
              <a:t>Заданная температура поддерживается при помощи встроенного электромеханического термостата. Помимо установки на полу (основной вариант эксплуатации) предусмотрена возможность </a:t>
            </a:r>
            <a:r>
              <a:rPr lang="ru-RU" sz="1400" dirty="0" smtClean="0"/>
              <a:t>монтажа </a:t>
            </a:r>
            <a:r>
              <a:rPr lang="ru-RU" sz="1400" dirty="0"/>
              <a:t>на </a:t>
            </a:r>
            <a:r>
              <a:rPr lang="ru-RU" sz="1400" dirty="0" smtClean="0"/>
              <a:t>стене (в комплекте не поставляются)</a:t>
            </a:r>
          </a:p>
        </p:txBody>
      </p:sp>
      <p:graphicFrame>
        <p:nvGraphicFramePr>
          <p:cNvPr id="6" name="Таблица 5"/>
          <p:cNvGraphicFramePr>
            <a:graphicFrameLocks noGrp="1"/>
          </p:cNvGraphicFramePr>
          <p:nvPr>
            <p:extLst>
              <p:ext uri="{D42A27DB-BD31-4B8C-83A1-F6EECF244321}">
                <p14:modId xmlns:p14="http://schemas.microsoft.com/office/powerpoint/2010/main" val="2544676632"/>
              </p:ext>
            </p:extLst>
          </p:nvPr>
        </p:nvGraphicFramePr>
        <p:xfrm>
          <a:off x="334548" y="5954753"/>
          <a:ext cx="10120476" cy="1049011"/>
        </p:xfrm>
        <a:graphic>
          <a:graphicData uri="http://schemas.openxmlformats.org/drawingml/2006/table">
            <a:tbl>
              <a:tblPr>
                <a:tableStyleId>{616DA210-FB5B-4158-B5E0-FEB733F419BA}</a:tableStyleId>
              </a:tblPr>
              <a:tblGrid>
                <a:gridCol w="735300">
                  <a:extLst>
                    <a:ext uri="{9D8B030D-6E8A-4147-A177-3AD203B41FA5}">
                      <a16:colId xmlns:a16="http://schemas.microsoft.com/office/drawing/2014/main" val="20000"/>
                    </a:ext>
                  </a:extLst>
                </a:gridCol>
                <a:gridCol w="886968">
                  <a:extLst>
                    <a:ext uri="{9D8B030D-6E8A-4147-A177-3AD203B41FA5}">
                      <a16:colId xmlns:a16="http://schemas.microsoft.com/office/drawing/2014/main" val="20001"/>
                    </a:ext>
                  </a:extLst>
                </a:gridCol>
                <a:gridCol w="582168">
                  <a:extLst>
                    <a:ext uri="{9D8B030D-6E8A-4147-A177-3AD203B41FA5}">
                      <a16:colId xmlns:a16="http://schemas.microsoft.com/office/drawing/2014/main" val="20002"/>
                    </a:ext>
                  </a:extLst>
                </a:gridCol>
                <a:gridCol w="582168">
                  <a:extLst>
                    <a:ext uri="{9D8B030D-6E8A-4147-A177-3AD203B41FA5}">
                      <a16:colId xmlns:a16="http://schemas.microsoft.com/office/drawing/2014/main" val="3715405484"/>
                    </a:ext>
                  </a:extLst>
                </a:gridCol>
                <a:gridCol w="582168">
                  <a:extLst>
                    <a:ext uri="{9D8B030D-6E8A-4147-A177-3AD203B41FA5}">
                      <a16:colId xmlns:a16="http://schemas.microsoft.com/office/drawing/2014/main" val="4204285917"/>
                    </a:ext>
                  </a:extLst>
                </a:gridCol>
                <a:gridCol w="1188720">
                  <a:extLst>
                    <a:ext uri="{9D8B030D-6E8A-4147-A177-3AD203B41FA5}">
                      <a16:colId xmlns:a16="http://schemas.microsoft.com/office/drawing/2014/main" val="20003"/>
                    </a:ext>
                  </a:extLst>
                </a:gridCol>
                <a:gridCol w="1234440">
                  <a:extLst>
                    <a:ext uri="{9D8B030D-6E8A-4147-A177-3AD203B41FA5}">
                      <a16:colId xmlns:a16="http://schemas.microsoft.com/office/drawing/2014/main" val="20005"/>
                    </a:ext>
                  </a:extLst>
                </a:gridCol>
                <a:gridCol w="1115568">
                  <a:extLst>
                    <a:ext uri="{9D8B030D-6E8A-4147-A177-3AD203B41FA5}">
                      <a16:colId xmlns:a16="http://schemas.microsoft.com/office/drawing/2014/main" val="20006"/>
                    </a:ext>
                  </a:extLst>
                </a:gridCol>
                <a:gridCol w="1271016">
                  <a:extLst>
                    <a:ext uri="{9D8B030D-6E8A-4147-A177-3AD203B41FA5}">
                      <a16:colId xmlns:a16="http://schemas.microsoft.com/office/drawing/2014/main" val="20007"/>
                    </a:ext>
                  </a:extLst>
                </a:gridCol>
                <a:gridCol w="676656">
                  <a:extLst>
                    <a:ext uri="{9D8B030D-6E8A-4147-A177-3AD203B41FA5}">
                      <a16:colId xmlns:a16="http://schemas.microsoft.com/office/drawing/2014/main" val="20008"/>
                    </a:ext>
                  </a:extLst>
                </a:gridCol>
                <a:gridCol w="1265304">
                  <a:extLst>
                    <a:ext uri="{9D8B030D-6E8A-4147-A177-3AD203B41FA5}">
                      <a16:colId xmlns:a16="http://schemas.microsoft.com/office/drawing/2014/main" val="20009"/>
                    </a:ext>
                  </a:extLst>
                </a:gridCol>
              </a:tblGrid>
              <a:tr h="223512">
                <a:tc rowSpan="4">
                  <a:txBody>
                    <a:bodyPr/>
                    <a:lstStyle/>
                    <a:p>
                      <a:pPr algn="ctr" fontAlgn="ctr"/>
                      <a:r>
                        <a:rPr lang="ru-RU" sz="1000" b="1" u="none" strike="noStrike" dirty="0">
                          <a:effectLst/>
                        </a:rPr>
                        <a:t>код 1С</a:t>
                      </a:r>
                      <a:endParaRPr lang="ru-RU" sz="1000" b="1" i="0" u="none" strike="noStrike" dirty="0">
                        <a:solidFill>
                          <a:srgbClr val="000000"/>
                        </a:solidFill>
                        <a:effectLst/>
                        <a:latin typeface="Calibri"/>
                      </a:endParaRPr>
                    </a:p>
                  </a:txBody>
                  <a:tcPr marL="7823" marR="7823" marT="8298" marB="0" anchor="ctr">
                    <a:solidFill>
                      <a:schemeClr val="bg1">
                        <a:lumMod val="95000"/>
                      </a:schemeClr>
                    </a:solidFill>
                  </a:tcPr>
                </a:tc>
                <a:tc rowSpan="4">
                  <a:txBody>
                    <a:bodyPr/>
                    <a:lstStyle/>
                    <a:p>
                      <a:pPr algn="ctr" fontAlgn="ctr"/>
                      <a:r>
                        <a:rPr lang="ru-RU" sz="1000" b="1" u="none" strike="noStrike" dirty="0" smtClean="0">
                          <a:effectLst/>
                        </a:rPr>
                        <a:t>Модель</a:t>
                      </a:r>
                      <a:endParaRPr lang="ru-RU" sz="1000" b="1" i="0" u="none" strike="noStrike" dirty="0">
                        <a:solidFill>
                          <a:srgbClr val="000000"/>
                        </a:solidFill>
                        <a:effectLst/>
                        <a:latin typeface="Calibri"/>
                      </a:endParaRPr>
                    </a:p>
                  </a:txBody>
                  <a:tcPr marL="7823" marR="7823" marT="8298" marB="0" anchor="ctr">
                    <a:solidFill>
                      <a:schemeClr val="bg1">
                        <a:lumMod val="95000"/>
                      </a:schemeClr>
                    </a:solidFill>
                  </a:tcPr>
                </a:tc>
                <a:tc rowSpan="2" gridSpan="3">
                  <a:txBody>
                    <a:bodyPr/>
                    <a:lstStyle/>
                    <a:p>
                      <a:pPr algn="ctr" fontAlgn="ctr"/>
                      <a:r>
                        <a:rPr lang="ru-RU" sz="1000" b="1" u="none" strike="noStrike" kern="1200" dirty="0" smtClean="0">
                          <a:solidFill>
                            <a:schemeClr val="tx1"/>
                          </a:solidFill>
                          <a:effectLst/>
                          <a:latin typeface="+mn-lt"/>
                          <a:ea typeface="+mn-ea"/>
                          <a:cs typeface="+mn-cs"/>
                        </a:rPr>
                        <a:t>Мощность (по ступеням), кВт</a:t>
                      </a:r>
                      <a:endParaRPr lang="ru-RU" sz="1000" b="1" u="none" strike="noStrike" kern="1200" dirty="0">
                        <a:solidFill>
                          <a:schemeClr val="tx1"/>
                        </a:solidFill>
                        <a:effectLst/>
                        <a:latin typeface="+mn-lt"/>
                        <a:ea typeface="+mn-ea"/>
                        <a:cs typeface="+mn-cs"/>
                      </a:endParaRPr>
                    </a:p>
                  </a:txBody>
                  <a:tcPr marL="7823" marR="7823" marT="8298" marB="0" anchor="ctr">
                    <a:solidFill>
                      <a:schemeClr val="bg1">
                        <a:lumMod val="95000"/>
                      </a:schemeClr>
                    </a:solidFill>
                  </a:tcPr>
                </a:tc>
                <a:tc rowSpan="2" hMerge="1">
                  <a:txBody>
                    <a:bodyPr/>
                    <a:lstStyle/>
                    <a:p>
                      <a:endParaRPr lang="ru-RU"/>
                    </a:p>
                  </a:txBody>
                  <a:tcPr/>
                </a:tc>
                <a:tc rowSpan="2" hMerge="1">
                  <a:txBody>
                    <a:bodyPr/>
                    <a:lstStyle/>
                    <a:p>
                      <a:endParaRPr lang="ru-RU"/>
                    </a:p>
                  </a:txBody>
                  <a:tcPr/>
                </a:tc>
                <a:tc gridSpan="4">
                  <a:txBody>
                    <a:bodyPr/>
                    <a:lstStyle/>
                    <a:p>
                      <a:pPr algn="ctr" fontAlgn="ctr"/>
                      <a:r>
                        <a:rPr lang="ru-RU" sz="1000" b="1" i="0" u="none" strike="noStrike" dirty="0" smtClean="0">
                          <a:solidFill>
                            <a:srgbClr val="000000"/>
                          </a:solidFill>
                          <a:effectLst/>
                          <a:latin typeface="+mn-lt"/>
                        </a:rPr>
                        <a:t>Параметры помещения*</a:t>
                      </a:r>
                      <a:endParaRPr lang="ru-RU" sz="1000" b="1" i="0" u="none" strike="noStrike" dirty="0">
                        <a:solidFill>
                          <a:srgbClr val="000000"/>
                        </a:solidFill>
                        <a:effectLst/>
                        <a:latin typeface="Calibri"/>
                      </a:endParaRPr>
                    </a:p>
                  </a:txBody>
                  <a:tcPr marL="7823" marR="7823" marT="8298" marB="0" anchor="ctr">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pPr algn="ctr" fontAlgn="ctr"/>
                      <a:endParaRPr lang="ru-RU" sz="1000" b="1" i="0" u="none" strike="noStrike" dirty="0">
                        <a:solidFill>
                          <a:srgbClr val="000000"/>
                        </a:solidFill>
                        <a:effectLst/>
                        <a:latin typeface="Calibri"/>
                      </a:endParaRPr>
                    </a:p>
                  </a:txBody>
                  <a:tcPr marL="7823" marR="7823" marT="8298" marB="0" anchor="ctr">
                    <a:solidFill>
                      <a:schemeClr val="bg1">
                        <a:lumMod val="95000"/>
                      </a:schemeClr>
                    </a:solidFill>
                  </a:tcPr>
                </a:tc>
                <a:tc hMerge="1">
                  <a:txBody>
                    <a:bodyPr/>
                    <a:lstStyle/>
                    <a:p>
                      <a:pPr algn="ctr" fontAlgn="ctr"/>
                      <a:endParaRPr lang="ru-RU" sz="1000" b="1" i="0" u="none" strike="noStrike" dirty="0">
                        <a:solidFill>
                          <a:srgbClr val="000000"/>
                        </a:solidFill>
                        <a:effectLst/>
                        <a:latin typeface="Calibri"/>
                      </a:endParaRPr>
                    </a:p>
                  </a:txBody>
                  <a:tcPr marL="7823" marR="7823" marT="8298" marB="0" anchor="ctr">
                    <a:solidFill>
                      <a:schemeClr val="bg1">
                        <a:lumMod val="95000"/>
                      </a:schemeClr>
                    </a:solidFill>
                  </a:tcPr>
                </a:tc>
                <a:tc hMerge="1">
                  <a:txBody>
                    <a:bodyPr/>
                    <a:lstStyle/>
                    <a:p>
                      <a:pPr algn="ctr" fontAlgn="ctr"/>
                      <a:endParaRPr lang="ru-RU" sz="1000" b="1" i="0" u="none" strike="noStrike" dirty="0">
                        <a:solidFill>
                          <a:srgbClr val="000000"/>
                        </a:solidFill>
                        <a:effectLst/>
                        <a:latin typeface="Calibri"/>
                      </a:endParaRPr>
                    </a:p>
                  </a:txBody>
                  <a:tcPr marL="7823" marR="7823" marT="8298" marB="0" anchor="ctr">
                    <a:solidFill>
                      <a:schemeClr val="bg1">
                        <a:lumMod val="95000"/>
                      </a:schemeClr>
                    </a:solidFill>
                  </a:tcPr>
                </a:tc>
                <a:tc rowSpan="4">
                  <a:txBody>
                    <a:bodyPr/>
                    <a:lstStyle/>
                    <a:p>
                      <a:pPr algn="ctr" fontAlgn="ctr"/>
                      <a:r>
                        <a:rPr lang="ru-RU" sz="1000" b="1" i="0" u="none" strike="noStrike" kern="1200" dirty="0" smtClean="0">
                          <a:solidFill>
                            <a:srgbClr val="000000"/>
                          </a:solidFill>
                          <a:effectLst/>
                          <a:latin typeface="+mn-lt"/>
                          <a:ea typeface="+mn-ea"/>
                          <a:cs typeface="+mn-cs"/>
                        </a:rPr>
                        <a:t>Масса, кг (не более) 	</a:t>
                      </a:r>
                      <a:endParaRPr lang="ru-RU" sz="1000" b="1" i="0" u="none" strike="noStrike" kern="1200" dirty="0">
                        <a:solidFill>
                          <a:srgbClr val="000000"/>
                        </a:solidFill>
                        <a:effectLst/>
                        <a:latin typeface="+mn-lt"/>
                        <a:ea typeface="+mn-ea"/>
                        <a:cs typeface="+mn-cs"/>
                      </a:endParaRPr>
                    </a:p>
                  </a:txBody>
                  <a:tcPr marL="7823" marR="7823" marT="8298" marB="0" anchor="ctr">
                    <a:solidFill>
                      <a:schemeClr val="bg1">
                        <a:lumMod val="95000"/>
                      </a:schemeClr>
                    </a:solidFill>
                  </a:tcPr>
                </a:tc>
                <a:tc rowSpan="4">
                  <a:txBody>
                    <a:bodyPr/>
                    <a:lstStyle/>
                    <a:p>
                      <a:pPr algn="ctr" fontAlgn="ctr"/>
                      <a:r>
                        <a:rPr lang="ru-RU" sz="1000" b="1" i="0" u="none" strike="noStrike" dirty="0" smtClean="0">
                          <a:solidFill>
                            <a:srgbClr val="000000"/>
                          </a:solidFill>
                          <a:effectLst/>
                          <a:latin typeface="+mn-lt"/>
                        </a:rPr>
                        <a:t>Габаритные размеры, (</a:t>
                      </a:r>
                      <a:r>
                        <a:rPr lang="ru-RU" sz="1000" b="1" i="0" u="none" strike="noStrike" dirty="0" err="1" smtClean="0">
                          <a:solidFill>
                            <a:srgbClr val="000000"/>
                          </a:solidFill>
                          <a:effectLst/>
                          <a:latin typeface="+mn-lt"/>
                        </a:rPr>
                        <a:t>ДхВхГ</a:t>
                      </a:r>
                      <a:r>
                        <a:rPr lang="ru-RU" sz="1000" b="1" i="0" u="none" strike="noStrike" dirty="0" smtClean="0">
                          <a:solidFill>
                            <a:srgbClr val="000000"/>
                          </a:solidFill>
                          <a:effectLst/>
                          <a:latin typeface="+mn-lt"/>
                        </a:rPr>
                        <a:t>) мм</a:t>
                      </a:r>
                    </a:p>
                  </a:txBody>
                  <a:tcPr marL="7823" marR="7823" marT="8298" marB="0" anchor="ctr">
                    <a:solidFill>
                      <a:schemeClr val="bg1">
                        <a:lumMod val="95000"/>
                      </a:schemeClr>
                    </a:solidFill>
                  </a:tcPr>
                </a:tc>
                <a:extLst>
                  <a:ext uri="{0D108BD9-81ED-4DB2-BD59-A6C34878D82A}">
                    <a16:rowId xmlns:a16="http://schemas.microsoft.com/office/drawing/2014/main" val="10000"/>
                  </a:ext>
                </a:extLst>
              </a:tr>
              <a:tr h="111756">
                <a:tc vMerge="1">
                  <a:txBody>
                    <a:bodyPr/>
                    <a:lstStyle/>
                    <a:p>
                      <a:pPr algn="ctr" fontAlgn="ctr"/>
                      <a:endParaRPr lang="ru-RU" sz="1000" b="1" i="0" u="none" strike="noStrike" dirty="0">
                        <a:solidFill>
                          <a:srgbClr val="000000"/>
                        </a:solidFill>
                        <a:effectLst/>
                        <a:latin typeface="Calibri"/>
                      </a:endParaRPr>
                    </a:p>
                  </a:txBody>
                  <a:tcPr marL="7823" marR="7823" marT="8298" marB="0" anchor="ctr">
                    <a:solidFill>
                      <a:schemeClr val="bg1">
                        <a:lumMod val="95000"/>
                      </a:schemeClr>
                    </a:solidFill>
                  </a:tcPr>
                </a:tc>
                <a:tc vMerge="1">
                  <a:txBody>
                    <a:bodyPr/>
                    <a:lstStyle/>
                    <a:p>
                      <a:pPr algn="ctr" fontAlgn="ctr"/>
                      <a:endParaRPr lang="ru-RU" sz="1000" b="1" i="0" u="none" strike="noStrike" dirty="0">
                        <a:solidFill>
                          <a:srgbClr val="000000"/>
                        </a:solidFill>
                        <a:effectLst/>
                        <a:latin typeface="Calibri"/>
                      </a:endParaRPr>
                    </a:p>
                  </a:txBody>
                  <a:tcPr marL="7823" marR="7823" marT="8298" marB="0" anchor="ctr">
                    <a:solidFill>
                      <a:schemeClr val="bg1">
                        <a:lumMod val="95000"/>
                      </a:schemeClr>
                    </a:solidFill>
                  </a:tcPr>
                </a:tc>
                <a:tc gridSpan="3" vMerge="1">
                  <a:txBody>
                    <a:bodyPr/>
                    <a:lstStyle/>
                    <a:p>
                      <a:pPr algn="ctr" fontAlgn="ctr"/>
                      <a:endParaRPr lang="ru-RU" sz="1000" b="1" u="none" strike="noStrike" kern="1200" dirty="0">
                        <a:solidFill>
                          <a:schemeClr val="tx1"/>
                        </a:solidFill>
                        <a:effectLst/>
                        <a:latin typeface="+mn-lt"/>
                        <a:ea typeface="+mn-ea"/>
                        <a:cs typeface="+mn-cs"/>
                      </a:endParaRPr>
                    </a:p>
                  </a:txBody>
                  <a:tcPr marL="7823" marR="7823" marT="8298" marB="0" anchor="ctr">
                    <a:solidFill>
                      <a:schemeClr val="bg1">
                        <a:lumMod val="95000"/>
                      </a:schemeClr>
                    </a:solidFill>
                  </a:tcPr>
                </a:tc>
                <a:tc hMerge="1" vMerge="1">
                  <a:txBody>
                    <a:bodyPr/>
                    <a:lstStyle/>
                    <a:p>
                      <a:endParaRPr lang="ru-RU"/>
                    </a:p>
                  </a:txBody>
                  <a:tcPr/>
                </a:tc>
                <a:tc hMerge="1" vMerge="1">
                  <a:txBody>
                    <a:bodyPr/>
                    <a:lstStyle/>
                    <a:p>
                      <a:endParaRPr lang="ru-RU"/>
                    </a:p>
                  </a:txBody>
                  <a:tcPr/>
                </a:tc>
                <a:tc rowSpan="2" gridSpan="2">
                  <a:txBody>
                    <a:bodyPr/>
                    <a:lstStyle/>
                    <a:p>
                      <a:pPr algn="ctr" fontAlgn="ctr"/>
                      <a:r>
                        <a:rPr lang="ru-RU" sz="1000" b="1" i="0" u="none" strike="noStrike" dirty="0" smtClean="0">
                          <a:solidFill>
                            <a:srgbClr val="000000"/>
                          </a:solidFill>
                          <a:effectLst/>
                          <a:latin typeface="+mn-lt"/>
                        </a:rPr>
                        <a:t>     Дополнительный обогрев	</a:t>
                      </a:r>
                      <a:endParaRPr lang="ru-RU" sz="1000" b="1" i="0" u="none" strike="noStrike" dirty="0">
                        <a:solidFill>
                          <a:srgbClr val="000000"/>
                        </a:solidFill>
                        <a:effectLst/>
                        <a:latin typeface="Calibri"/>
                      </a:endParaRPr>
                    </a:p>
                  </a:txBody>
                  <a:tcPr marL="7823" marR="7823" marT="8298"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rowSpan="2" hMerge="1">
                  <a:txBody>
                    <a:bodyPr/>
                    <a:lstStyle/>
                    <a:p>
                      <a:pPr algn="ctr" fontAlgn="ctr"/>
                      <a:endParaRPr lang="ru-RU" sz="1000" b="1" i="0" u="none" strike="noStrike" dirty="0">
                        <a:solidFill>
                          <a:srgbClr val="000000"/>
                        </a:solidFill>
                        <a:effectLst/>
                        <a:latin typeface="Calibri"/>
                      </a:endParaRPr>
                    </a:p>
                  </a:txBody>
                  <a:tcPr marL="7823" marR="7823" marT="8298" marB="0" anchor="ctr">
                    <a:solidFill>
                      <a:schemeClr val="bg1">
                        <a:lumMod val="95000"/>
                      </a:schemeClr>
                    </a:solidFill>
                  </a:tcPr>
                </a:tc>
                <a:tc rowSpan="2" gridSpan="2">
                  <a:txBody>
                    <a:bodyPr/>
                    <a:lstStyle/>
                    <a:p>
                      <a:pPr algn="ctr" fontAlgn="ctr"/>
                      <a:r>
                        <a:rPr lang="ru-RU" sz="1000" b="1" i="0" u="none" strike="noStrike" dirty="0" smtClean="0">
                          <a:solidFill>
                            <a:srgbClr val="000000"/>
                          </a:solidFill>
                          <a:effectLst/>
                          <a:latin typeface="+mn-lt"/>
                        </a:rPr>
                        <a:t>Основной обогрев</a:t>
                      </a:r>
                      <a:endParaRPr lang="ru-RU" sz="1000" b="1" i="0" u="none" strike="noStrike" dirty="0">
                        <a:solidFill>
                          <a:srgbClr val="000000"/>
                        </a:solidFill>
                        <a:effectLst/>
                        <a:latin typeface="Calibri"/>
                      </a:endParaRPr>
                    </a:p>
                  </a:txBody>
                  <a:tcPr marL="7823" marR="7823" marT="8298" marB="0" anchor="ctr">
                    <a:solidFill>
                      <a:schemeClr val="bg1">
                        <a:lumMod val="95000"/>
                      </a:schemeClr>
                    </a:solidFill>
                  </a:tcPr>
                </a:tc>
                <a:tc rowSpan="2" hMerge="1">
                  <a:txBody>
                    <a:bodyPr/>
                    <a:lstStyle/>
                    <a:p>
                      <a:pPr algn="ctr" fontAlgn="ctr"/>
                      <a:endParaRPr lang="ru-RU" sz="1000" b="1" i="0" u="none" strike="noStrike" dirty="0">
                        <a:solidFill>
                          <a:srgbClr val="000000"/>
                        </a:solidFill>
                        <a:effectLst/>
                        <a:latin typeface="Calibri"/>
                      </a:endParaRPr>
                    </a:p>
                  </a:txBody>
                  <a:tcPr marL="7823" marR="7823" marT="8298" marB="0" anchor="ctr">
                    <a:solidFill>
                      <a:schemeClr val="bg1">
                        <a:lumMod val="95000"/>
                      </a:schemeClr>
                    </a:solidFill>
                  </a:tcPr>
                </a:tc>
                <a:tc vMerge="1">
                  <a:txBody>
                    <a:bodyPr/>
                    <a:lstStyle/>
                    <a:p>
                      <a:pPr algn="ctr" fontAlgn="ctr"/>
                      <a:endParaRPr lang="ru-RU" sz="1000" b="1" i="0" u="none" strike="noStrike" kern="1200" dirty="0">
                        <a:solidFill>
                          <a:srgbClr val="000000"/>
                        </a:solidFill>
                        <a:effectLst/>
                        <a:latin typeface="+mn-lt"/>
                        <a:ea typeface="+mn-ea"/>
                        <a:cs typeface="+mn-cs"/>
                      </a:endParaRPr>
                    </a:p>
                  </a:txBody>
                  <a:tcPr marL="7823" marR="7823" marT="8298" marB="0" anchor="ctr">
                    <a:solidFill>
                      <a:schemeClr val="bg1">
                        <a:lumMod val="95000"/>
                      </a:schemeClr>
                    </a:solidFill>
                  </a:tcPr>
                </a:tc>
                <a:tc vMerge="1">
                  <a:txBody>
                    <a:bodyPr/>
                    <a:lstStyle/>
                    <a:p>
                      <a:pPr algn="ctr" fontAlgn="ctr"/>
                      <a:endParaRPr lang="ru-RU" sz="1000" b="1" i="0" u="none" strike="noStrike" dirty="0">
                        <a:solidFill>
                          <a:srgbClr val="000000"/>
                        </a:solidFill>
                        <a:effectLst/>
                        <a:latin typeface="Calibri"/>
                      </a:endParaRPr>
                    </a:p>
                  </a:txBody>
                  <a:tcPr marL="7823" marR="7823" marT="8298" marB="0" anchor="ctr">
                    <a:solidFill>
                      <a:schemeClr val="bg1">
                        <a:lumMod val="95000"/>
                      </a:schemeClr>
                    </a:solidFill>
                  </a:tcPr>
                </a:tc>
                <a:extLst>
                  <a:ext uri="{0D108BD9-81ED-4DB2-BD59-A6C34878D82A}">
                    <a16:rowId xmlns:a16="http://schemas.microsoft.com/office/drawing/2014/main" val="2632177308"/>
                  </a:ext>
                </a:extLst>
              </a:tr>
              <a:tr h="0">
                <a:tc vMerge="1">
                  <a:txBody>
                    <a:bodyPr/>
                    <a:lstStyle/>
                    <a:p>
                      <a:endParaRPr lang="ru-RU"/>
                    </a:p>
                  </a:txBody>
                  <a:tcPr/>
                </a:tc>
                <a:tc vMerge="1">
                  <a:txBody>
                    <a:bodyPr/>
                    <a:lstStyle/>
                    <a:p>
                      <a:endParaRPr lang="ru-RU"/>
                    </a:p>
                  </a:txBody>
                  <a:tcPr/>
                </a:tc>
                <a:tc rowSpan="2">
                  <a:txBody>
                    <a:bodyPr/>
                    <a:lstStyle/>
                    <a:p>
                      <a:pPr algn="ctr" fontAlgn="ctr"/>
                      <a:r>
                        <a:rPr lang="en-US" sz="1000" b="1" u="none" strike="noStrike" kern="1200" dirty="0" smtClean="0">
                          <a:solidFill>
                            <a:schemeClr val="tx1"/>
                          </a:solidFill>
                          <a:effectLst/>
                          <a:latin typeface="+mn-lt"/>
                          <a:ea typeface="+mn-ea"/>
                          <a:cs typeface="+mn-cs"/>
                        </a:rPr>
                        <a:t>I</a:t>
                      </a:r>
                      <a:endParaRPr lang="ru-RU" sz="1000" b="1" u="none" strike="noStrike" kern="1200" dirty="0">
                        <a:solidFill>
                          <a:schemeClr val="tx1"/>
                        </a:solidFill>
                        <a:effectLst/>
                        <a:latin typeface="+mn-lt"/>
                        <a:ea typeface="+mn-ea"/>
                        <a:cs typeface="+mn-cs"/>
                      </a:endParaRPr>
                    </a:p>
                  </a:txBody>
                  <a:tcPr marL="7823" marR="7823" marT="8298" marB="0" anchor="ctr">
                    <a:solidFill>
                      <a:schemeClr val="bg1">
                        <a:lumMod val="95000"/>
                      </a:schemeClr>
                    </a:solidFill>
                  </a:tcPr>
                </a:tc>
                <a:tc rowSpan="2">
                  <a:txBody>
                    <a:bodyPr/>
                    <a:lstStyle/>
                    <a:p>
                      <a:pPr algn="ctr" fontAlgn="ctr"/>
                      <a:r>
                        <a:rPr lang="en-US" sz="1000" b="1" u="none" strike="noStrike" kern="1200" dirty="0" smtClean="0">
                          <a:solidFill>
                            <a:schemeClr val="tx1"/>
                          </a:solidFill>
                          <a:effectLst/>
                          <a:latin typeface="+mn-lt"/>
                          <a:ea typeface="+mn-ea"/>
                          <a:cs typeface="+mn-cs"/>
                        </a:rPr>
                        <a:t>II</a:t>
                      </a:r>
                      <a:endParaRPr lang="ru-RU" sz="1000" b="1" u="none" strike="noStrike" kern="1200" dirty="0">
                        <a:solidFill>
                          <a:schemeClr val="tx1"/>
                        </a:solidFill>
                        <a:effectLst/>
                        <a:latin typeface="+mn-lt"/>
                        <a:ea typeface="+mn-ea"/>
                        <a:cs typeface="+mn-cs"/>
                      </a:endParaRPr>
                    </a:p>
                  </a:txBody>
                  <a:tcPr marL="7823" marR="7823" marT="8298" marB="0" anchor="ctr">
                    <a:solidFill>
                      <a:schemeClr val="bg1">
                        <a:lumMod val="95000"/>
                      </a:schemeClr>
                    </a:solidFill>
                  </a:tcPr>
                </a:tc>
                <a:tc rowSpan="2">
                  <a:txBody>
                    <a:bodyPr/>
                    <a:lstStyle/>
                    <a:p>
                      <a:pPr algn="ctr" fontAlgn="ctr"/>
                      <a:r>
                        <a:rPr lang="ru-RU" sz="1000" b="1" u="none" strike="noStrike" kern="1200" dirty="0" smtClean="0">
                          <a:solidFill>
                            <a:schemeClr val="tx1"/>
                          </a:solidFill>
                          <a:effectLst/>
                          <a:latin typeface="+mn-lt"/>
                          <a:ea typeface="+mn-ea"/>
                          <a:cs typeface="+mn-cs"/>
                        </a:rPr>
                        <a:t>Макс.</a:t>
                      </a:r>
                      <a:endParaRPr lang="ru-RU" sz="1000" b="1" u="none" strike="noStrike" kern="1200" dirty="0">
                        <a:solidFill>
                          <a:schemeClr val="tx1"/>
                        </a:solidFill>
                        <a:effectLst/>
                        <a:latin typeface="+mn-lt"/>
                        <a:ea typeface="+mn-ea"/>
                        <a:cs typeface="+mn-cs"/>
                      </a:endParaRPr>
                    </a:p>
                  </a:txBody>
                  <a:tcPr marL="7823" marR="7823" marT="8298" marB="0" anchor="ctr">
                    <a:solidFill>
                      <a:schemeClr val="bg1">
                        <a:lumMod val="95000"/>
                      </a:schemeClr>
                    </a:solidFill>
                  </a:tcPr>
                </a:tc>
                <a:tc gridSpan="2" vMerge="1">
                  <a:txBody>
                    <a:bodyPr/>
                    <a:lstStyle/>
                    <a:p>
                      <a:endParaRPr lang="ru-RU"/>
                    </a:p>
                  </a:txBody>
                  <a:tcPr/>
                </a:tc>
                <a:tc hMerge="1" vMerge="1">
                  <a:txBody>
                    <a:bodyPr/>
                    <a:lstStyle/>
                    <a:p>
                      <a:endParaRPr lang="ru-RU"/>
                    </a:p>
                  </a:txBody>
                  <a:tcPr/>
                </a:tc>
                <a:tc gridSpan="2" vMerge="1">
                  <a:txBody>
                    <a:bodyPr/>
                    <a:lstStyle/>
                    <a:p>
                      <a:endParaRPr lang="ru-RU"/>
                    </a:p>
                  </a:txBody>
                  <a:tcPr/>
                </a:tc>
                <a:tc hMerge="1" vMerge="1">
                  <a:txBody>
                    <a:bodyPr/>
                    <a:lstStyle/>
                    <a:p>
                      <a:endParaRPr lang="ru-RU"/>
                    </a:p>
                  </a:txBody>
                  <a:tcPr/>
                </a:tc>
                <a:tc vMerge="1">
                  <a:txBody>
                    <a:bodyPr/>
                    <a:lstStyle/>
                    <a:p>
                      <a:endParaRPr lang="ru-RU"/>
                    </a:p>
                  </a:txBody>
                  <a:tcPr/>
                </a:tc>
                <a:tc vMerge="1">
                  <a:txBody>
                    <a:bodyPr/>
                    <a:lstStyle/>
                    <a:p>
                      <a:endParaRPr lang="ru-RU"/>
                    </a:p>
                  </a:txBody>
                  <a:tcPr/>
                </a:tc>
                <a:extLst>
                  <a:ext uri="{0D108BD9-81ED-4DB2-BD59-A6C34878D82A}">
                    <a16:rowId xmlns:a16="http://schemas.microsoft.com/office/drawing/2014/main" val="4218504802"/>
                  </a:ext>
                </a:extLst>
              </a:tr>
              <a:tr h="223512">
                <a:tc vMerge="1">
                  <a:txBody>
                    <a:bodyPr/>
                    <a:lstStyle/>
                    <a:p>
                      <a:pPr algn="ctr" fontAlgn="ctr"/>
                      <a:endParaRPr lang="ru-RU" sz="1000" b="1" i="0" u="none" strike="noStrike" dirty="0">
                        <a:solidFill>
                          <a:srgbClr val="000000"/>
                        </a:solidFill>
                        <a:effectLst/>
                        <a:latin typeface="Calibri"/>
                      </a:endParaRPr>
                    </a:p>
                  </a:txBody>
                  <a:tcPr marL="7823" marR="7823" marT="8298" marB="0" anchor="ctr">
                    <a:solidFill>
                      <a:schemeClr val="bg1">
                        <a:lumMod val="95000"/>
                      </a:schemeClr>
                    </a:solidFill>
                  </a:tcPr>
                </a:tc>
                <a:tc vMerge="1">
                  <a:txBody>
                    <a:bodyPr/>
                    <a:lstStyle/>
                    <a:p>
                      <a:pPr algn="ctr" fontAlgn="ctr"/>
                      <a:endParaRPr lang="ru-RU" sz="1000" b="1" i="0" u="none" strike="noStrike" dirty="0">
                        <a:solidFill>
                          <a:srgbClr val="000000"/>
                        </a:solidFill>
                        <a:effectLst/>
                        <a:latin typeface="Calibri"/>
                      </a:endParaRPr>
                    </a:p>
                  </a:txBody>
                  <a:tcPr marL="7823" marR="7823" marT="8298" marB="0" anchor="ctr">
                    <a:solidFill>
                      <a:schemeClr val="bg1">
                        <a:lumMod val="95000"/>
                      </a:schemeClr>
                    </a:solidFill>
                  </a:tcPr>
                </a:tc>
                <a:tc vMerge="1">
                  <a:txBody>
                    <a:bodyPr/>
                    <a:lstStyle/>
                    <a:p>
                      <a:pPr algn="ctr" fontAlgn="ctr"/>
                      <a:endParaRPr lang="ru-RU" sz="1000" b="1" u="none" strike="noStrike" kern="1200" dirty="0">
                        <a:solidFill>
                          <a:schemeClr val="tx1"/>
                        </a:solidFill>
                        <a:effectLst/>
                        <a:latin typeface="+mn-lt"/>
                        <a:ea typeface="+mn-ea"/>
                        <a:cs typeface="+mn-cs"/>
                      </a:endParaRPr>
                    </a:p>
                  </a:txBody>
                  <a:tcPr marL="7823" marR="7823" marT="8298" marB="0" anchor="ctr">
                    <a:solidFill>
                      <a:schemeClr val="bg1">
                        <a:lumMod val="95000"/>
                      </a:schemeClr>
                    </a:solidFill>
                  </a:tcPr>
                </a:tc>
                <a:tc vMerge="1">
                  <a:txBody>
                    <a:bodyPr/>
                    <a:lstStyle/>
                    <a:p>
                      <a:endParaRPr lang="ru-RU"/>
                    </a:p>
                  </a:txBody>
                  <a:tcPr/>
                </a:tc>
                <a:tc vMerge="1">
                  <a:txBody>
                    <a:bodyPr/>
                    <a:lstStyle/>
                    <a:p>
                      <a:endParaRPr lang="ru-RU"/>
                    </a:p>
                  </a:txBody>
                  <a:tcPr/>
                </a:tc>
                <a:tc>
                  <a:txBody>
                    <a:bodyPr/>
                    <a:lstStyle/>
                    <a:p>
                      <a:pPr algn="ctr" fontAlgn="ctr"/>
                      <a:r>
                        <a:rPr lang="ru-RU" sz="1000" b="1" i="0" u="none" strike="noStrike" dirty="0" smtClean="0">
                          <a:solidFill>
                            <a:srgbClr val="000000"/>
                          </a:solidFill>
                          <a:effectLst/>
                          <a:latin typeface="+mn-lt"/>
                        </a:rPr>
                        <a:t>Площадь,м2</a:t>
                      </a:r>
                      <a:endParaRPr lang="ru-RU" sz="1000" b="1" i="0" u="none" strike="noStrike" dirty="0">
                        <a:solidFill>
                          <a:srgbClr val="000000"/>
                        </a:solidFill>
                        <a:effectLst/>
                        <a:latin typeface="Calibri"/>
                      </a:endParaRPr>
                    </a:p>
                  </a:txBody>
                  <a:tcPr marL="7823" marR="7823" marT="8298"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000" b="1" i="0" u="none" strike="noStrike" dirty="0" smtClean="0">
                          <a:solidFill>
                            <a:srgbClr val="000000"/>
                          </a:solidFill>
                          <a:effectLst/>
                          <a:latin typeface="+mn-lt"/>
                        </a:rPr>
                        <a:t>Обьем,м3</a:t>
                      </a:r>
                      <a:endParaRPr lang="ru-RU" sz="1000" b="1" i="0" u="none" strike="noStrike" dirty="0">
                        <a:solidFill>
                          <a:srgbClr val="000000"/>
                        </a:solidFill>
                        <a:effectLst/>
                        <a:latin typeface="Calibri"/>
                      </a:endParaRPr>
                    </a:p>
                  </a:txBody>
                  <a:tcPr marL="7823" marR="7823" marT="8298" marB="0" anchor="ctr">
                    <a:solidFill>
                      <a:schemeClr val="bg1">
                        <a:lumMod val="95000"/>
                      </a:schemeClr>
                    </a:solidFill>
                  </a:tcPr>
                </a:tc>
                <a:tc>
                  <a:txBody>
                    <a:bodyPr/>
                    <a:lstStyle/>
                    <a:p>
                      <a:pPr algn="ctr" fontAlgn="ctr"/>
                      <a:r>
                        <a:rPr lang="ru-RU" sz="1000" b="1" i="0" u="none" strike="noStrike" dirty="0" smtClean="0">
                          <a:solidFill>
                            <a:srgbClr val="000000"/>
                          </a:solidFill>
                          <a:effectLst/>
                          <a:latin typeface="+mn-lt"/>
                        </a:rPr>
                        <a:t>Площадь,м2</a:t>
                      </a:r>
                      <a:endParaRPr lang="ru-RU" sz="1000" b="1" i="0" u="none" strike="noStrike" dirty="0">
                        <a:solidFill>
                          <a:srgbClr val="000000"/>
                        </a:solidFill>
                        <a:effectLst/>
                        <a:latin typeface="Calibri"/>
                      </a:endParaRPr>
                    </a:p>
                  </a:txBody>
                  <a:tcPr marL="7823" marR="7823" marT="8298" marB="0" anchor="ctr">
                    <a:solidFill>
                      <a:schemeClr val="bg1">
                        <a:lumMod val="95000"/>
                      </a:schemeClr>
                    </a:solidFill>
                  </a:tcPr>
                </a:tc>
                <a:tc>
                  <a:txBody>
                    <a:bodyPr/>
                    <a:lstStyle/>
                    <a:p>
                      <a:pPr algn="ctr" fontAlgn="ctr"/>
                      <a:r>
                        <a:rPr lang="ru-RU" sz="1000" b="1" i="0" u="none" strike="noStrike" dirty="0" smtClean="0">
                          <a:solidFill>
                            <a:srgbClr val="000000"/>
                          </a:solidFill>
                          <a:effectLst/>
                          <a:latin typeface="+mn-lt"/>
                        </a:rPr>
                        <a:t>Обьем,м3</a:t>
                      </a:r>
                      <a:endParaRPr lang="ru-RU" sz="1000" b="1" i="0" u="none" strike="noStrike" dirty="0">
                        <a:solidFill>
                          <a:srgbClr val="000000"/>
                        </a:solidFill>
                        <a:effectLst/>
                        <a:latin typeface="Calibri"/>
                      </a:endParaRPr>
                    </a:p>
                  </a:txBody>
                  <a:tcPr marL="7823" marR="7823" marT="8298" marB="0" anchor="ctr">
                    <a:solidFill>
                      <a:schemeClr val="bg1">
                        <a:lumMod val="95000"/>
                      </a:schemeClr>
                    </a:solidFill>
                  </a:tcPr>
                </a:tc>
                <a:tc vMerge="1">
                  <a:txBody>
                    <a:bodyPr/>
                    <a:lstStyle/>
                    <a:p>
                      <a:pPr algn="ctr" fontAlgn="ctr"/>
                      <a:endParaRPr lang="ru-RU" sz="1000" b="1" i="0" u="none" strike="noStrike" kern="1200" dirty="0">
                        <a:solidFill>
                          <a:srgbClr val="000000"/>
                        </a:solidFill>
                        <a:effectLst/>
                        <a:latin typeface="+mn-lt"/>
                        <a:ea typeface="+mn-ea"/>
                        <a:cs typeface="+mn-cs"/>
                      </a:endParaRPr>
                    </a:p>
                  </a:txBody>
                  <a:tcPr marL="7823" marR="7823" marT="8298" marB="0" anchor="ctr">
                    <a:solidFill>
                      <a:schemeClr val="bg1">
                        <a:lumMod val="95000"/>
                      </a:schemeClr>
                    </a:solidFill>
                  </a:tcPr>
                </a:tc>
                <a:tc vMerge="1">
                  <a:txBody>
                    <a:bodyPr/>
                    <a:lstStyle/>
                    <a:p>
                      <a:pPr algn="ctr" fontAlgn="ctr"/>
                      <a:endParaRPr lang="ru-RU" sz="1000" b="1" i="0" u="none" strike="noStrike" dirty="0">
                        <a:solidFill>
                          <a:srgbClr val="000000"/>
                        </a:solidFill>
                        <a:effectLst/>
                        <a:latin typeface="Calibri"/>
                      </a:endParaRPr>
                    </a:p>
                  </a:txBody>
                  <a:tcPr marL="7823" marR="7823" marT="8298" marB="0" anchor="ctr">
                    <a:solidFill>
                      <a:schemeClr val="bg1">
                        <a:lumMod val="95000"/>
                      </a:schemeClr>
                    </a:solidFill>
                  </a:tcPr>
                </a:tc>
                <a:extLst>
                  <a:ext uri="{0D108BD9-81ED-4DB2-BD59-A6C34878D82A}">
                    <a16:rowId xmlns:a16="http://schemas.microsoft.com/office/drawing/2014/main" val="1909740366"/>
                  </a:ext>
                </a:extLst>
              </a:tr>
              <a:tr h="441289">
                <a:tc>
                  <a:txBody>
                    <a:bodyPr/>
                    <a:lstStyle/>
                    <a:p>
                      <a:pPr marL="0" algn="ctr" defTabSz="914400" rtl="0" eaLnBrk="1" fontAlgn="ctr" latinLnBrk="0" hangingPunct="1"/>
                      <a:r>
                        <a:rPr lang="ru-RU" sz="1000" b="1" i="0" u="none" strike="noStrike" kern="1200" dirty="0" smtClean="0">
                          <a:solidFill>
                            <a:srgbClr val="000000"/>
                          </a:solidFill>
                          <a:effectLst/>
                          <a:latin typeface="Arial" panose="020B0604020202020204" pitchFamily="34" charset="0"/>
                          <a:ea typeface="+mn-ea"/>
                          <a:cs typeface="Arial" panose="020B0604020202020204" pitchFamily="34" charset="0"/>
                        </a:rPr>
                        <a:t>80073</a:t>
                      </a:r>
                      <a:endParaRPr lang="ru-RU" sz="1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8145" marR="8145" marT="8639" marB="0" anchor="ctr"/>
                </a:tc>
                <a:tc>
                  <a:txBody>
                    <a:bodyPr/>
                    <a:lstStyle/>
                    <a:p>
                      <a:pPr algn="ctr" fontAlgn="ctr"/>
                      <a:r>
                        <a:rPr lang="en-US" sz="1000" b="1" i="0" u="none" strike="noStrike" kern="1200" dirty="0" smtClean="0">
                          <a:solidFill>
                            <a:srgbClr val="000000"/>
                          </a:solidFill>
                          <a:effectLst/>
                          <a:latin typeface="Arial" panose="020B0604020202020204" pitchFamily="34" charset="0"/>
                          <a:ea typeface="+mn-ea"/>
                          <a:cs typeface="Arial" panose="020B0604020202020204" pitchFamily="34" charset="0"/>
                        </a:rPr>
                        <a:t>GS-200</a:t>
                      </a:r>
                      <a:r>
                        <a:rPr lang="uk-UA" sz="1000" b="1" i="0" u="none" strike="noStrike" kern="1200" dirty="0" smtClean="0">
                          <a:solidFill>
                            <a:srgbClr val="000000"/>
                          </a:solidFill>
                          <a:effectLst/>
                          <a:latin typeface="Arial" panose="020B0604020202020204" pitchFamily="34" charset="0"/>
                          <a:ea typeface="+mn-ea"/>
                          <a:cs typeface="Arial" panose="020B0604020202020204" pitchFamily="34" charset="0"/>
                        </a:rPr>
                        <a:t>0</a:t>
                      </a:r>
                      <a:endParaRPr lang="en-US" sz="1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8145" marR="8145" marT="8639" marB="0" anchor="ctr"/>
                </a:tc>
                <a:tc>
                  <a:txBody>
                    <a:bodyPr/>
                    <a:lstStyle/>
                    <a:p>
                      <a:pPr algn="ctr" fontAlgn="ctr"/>
                      <a:r>
                        <a:rPr lang="ru-RU" sz="1000" b="1" i="0" u="none" strike="noStrike" kern="1200" dirty="0" smtClean="0">
                          <a:solidFill>
                            <a:srgbClr val="000000"/>
                          </a:solidFill>
                          <a:effectLst/>
                          <a:latin typeface="Arial" panose="020B0604020202020204" pitchFamily="34" charset="0"/>
                          <a:ea typeface="+mn-ea"/>
                          <a:cs typeface="Arial" panose="020B0604020202020204" pitchFamily="34" charset="0"/>
                        </a:rPr>
                        <a:t>0,8</a:t>
                      </a:r>
                      <a:endParaRPr lang="en-US" sz="1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8145" marR="8145" marT="8639" marB="0" anchor="ctr"/>
                </a:tc>
                <a:tc>
                  <a:txBody>
                    <a:bodyPr/>
                    <a:lstStyle/>
                    <a:p>
                      <a:pPr algn="ctr" fontAlgn="ctr"/>
                      <a:r>
                        <a:rPr lang="ru-RU" sz="1000" b="1" i="0" u="none" strike="noStrike" kern="1200" dirty="0" smtClean="0">
                          <a:solidFill>
                            <a:srgbClr val="000000"/>
                          </a:solidFill>
                          <a:effectLst/>
                          <a:latin typeface="Arial" panose="020B0604020202020204" pitchFamily="34" charset="0"/>
                          <a:ea typeface="+mn-ea"/>
                          <a:cs typeface="Arial" panose="020B0604020202020204" pitchFamily="34" charset="0"/>
                        </a:rPr>
                        <a:t>1,2</a:t>
                      </a:r>
                      <a:endParaRPr lang="en-US" sz="1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8145" marR="8145" marT="8639" marB="0" anchor="ctr"/>
                </a:tc>
                <a:tc>
                  <a:txBody>
                    <a:bodyPr/>
                    <a:lstStyle/>
                    <a:p>
                      <a:pPr algn="ctr" fontAlgn="ctr"/>
                      <a:r>
                        <a:rPr lang="ru-RU" sz="1000" b="1" i="0" u="none" strike="noStrike" kern="1200" dirty="0" smtClean="0">
                          <a:solidFill>
                            <a:srgbClr val="000000"/>
                          </a:solidFill>
                          <a:effectLst/>
                          <a:latin typeface="Arial" panose="020B0604020202020204" pitchFamily="34" charset="0"/>
                          <a:ea typeface="+mn-ea"/>
                          <a:cs typeface="Arial" panose="020B0604020202020204" pitchFamily="34" charset="0"/>
                        </a:rPr>
                        <a:t>2,0</a:t>
                      </a:r>
                      <a:endParaRPr lang="en-US" sz="1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8145" marR="8145" marT="8639" marB="0" anchor="ctr"/>
                </a:tc>
                <a:tc>
                  <a:txBody>
                    <a:bodyPr/>
                    <a:lstStyle/>
                    <a:p>
                      <a:pPr marL="0" algn="ctr" defTabSz="914400" rtl="0" eaLnBrk="1" fontAlgn="ctr" latinLnBrk="0" hangingPunct="1"/>
                      <a:r>
                        <a:rPr lang="en-US" sz="1000" b="1" i="0" u="none" strike="noStrike" kern="1200" dirty="0" smtClean="0">
                          <a:solidFill>
                            <a:srgbClr val="000000"/>
                          </a:solidFill>
                          <a:effectLst/>
                          <a:latin typeface="Arial" panose="020B0604020202020204" pitchFamily="34" charset="0"/>
                          <a:ea typeface="+mn-ea"/>
                          <a:cs typeface="Arial" panose="020B0604020202020204" pitchFamily="34" charset="0"/>
                        </a:rPr>
                        <a:t>32</a:t>
                      </a:r>
                      <a:endParaRPr lang="uk-UA" sz="1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7823" marR="7823" marT="8298"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b="1" i="0" u="none" strike="noStrike" kern="1200" dirty="0" smtClean="0">
                          <a:solidFill>
                            <a:srgbClr val="000000"/>
                          </a:solidFill>
                          <a:effectLst/>
                          <a:latin typeface="Arial" panose="020B0604020202020204" pitchFamily="34" charset="0"/>
                          <a:ea typeface="+mn-ea"/>
                          <a:cs typeface="Arial" panose="020B0604020202020204" pitchFamily="34" charset="0"/>
                        </a:rPr>
                        <a:t>80</a:t>
                      </a:r>
                      <a:endParaRPr lang="ru-RU" sz="1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7823" marR="7823" marT="82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000" b="1" i="0" u="none" strike="noStrike" kern="1200" dirty="0" smtClean="0">
                          <a:solidFill>
                            <a:srgbClr val="000000"/>
                          </a:solidFill>
                          <a:effectLst/>
                          <a:latin typeface="Arial" panose="020B0604020202020204" pitchFamily="34" charset="0"/>
                          <a:ea typeface="+mn-ea"/>
                          <a:cs typeface="Arial" panose="020B0604020202020204" pitchFamily="34" charset="0"/>
                        </a:rPr>
                        <a:t>22</a:t>
                      </a:r>
                      <a:endParaRPr lang="ru-RU" sz="1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7823" marR="7823" marT="82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0" u="none" strike="noStrike" kern="1200" dirty="0" smtClean="0">
                          <a:solidFill>
                            <a:srgbClr val="000000"/>
                          </a:solidFill>
                          <a:effectLst/>
                          <a:latin typeface="Arial" panose="020B0604020202020204" pitchFamily="34" charset="0"/>
                          <a:ea typeface="+mn-ea"/>
                          <a:cs typeface="Arial" panose="020B0604020202020204" pitchFamily="34" charset="0"/>
                        </a:rPr>
                        <a:t>50</a:t>
                      </a:r>
                      <a:endParaRPr lang="ru-RU" sz="1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7823" marR="7823" marT="82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lnSpc>
                          <a:spcPct val="115000"/>
                        </a:lnSpc>
                        <a:spcAft>
                          <a:spcPts val="0"/>
                        </a:spcAft>
                        <a:tabLst>
                          <a:tab pos="685800" algn="l"/>
                        </a:tabLst>
                      </a:pPr>
                      <a:r>
                        <a:rPr lang="uk-UA" sz="1000" b="1" i="0" u="none" strike="noStrike" kern="1200" dirty="0" smtClean="0">
                          <a:solidFill>
                            <a:srgbClr val="000000"/>
                          </a:solidFill>
                          <a:effectLst/>
                          <a:latin typeface="Arial" panose="020B0604020202020204" pitchFamily="34" charset="0"/>
                          <a:ea typeface="+mn-ea"/>
                          <a:cs typeface="Arial" panose="020B0604020202020204" pitchFamily="34" charset="0"/>
                        </a:rPr>
                        <a:t>3,6</a:t>
                      </a:r>
                      <a:endParaRPr lang="uk-UA" sz="1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lnSpc>
                          <a:spcPct val="115000"/>
                        </a:lnSpc>
                        <a:spcAft>
                          <a:spcPts val="0"/>
                        </a:spcAft>
                        <a:tabLst>
                          <a:tab pos="685800" algn="l"/>
                        </a:tabLst>
                      </a:pPr>
                      <a:r>
                        <a:rPr lang="ru-RU" sz="1000" b="1" i="0" u="none" strike="noStrike" kern="1200" dirty="0" smtClean="0">
                          <a:solidFill>
                            <a:srgbClr val="000000"/>
                          </a:solidFill>
                          <a:effectLst/>
                          <a:latin typeface="Arial" panose="020B0604020202020204" pitchFamily="34" charset="0"/>
                          <a:ea typeface="+mn-ea"/>
                          <a:cs typeface="Arial" panose="020B0604020202020204" pitchFamily="34" charset="0"/>
                        </a:rPr>
                        <a:t>620*432*140</a:t>
                      </a:r>
                      <a:endParaRPr lang="ru-RU" sz="1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7823" marR="7823" marT="82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bl>
          </a:graphicData>
        </a:graphic>
      </p:graphicFrame>
      <p:sp>
        <p:nvSpPr>
          <p:cNvPr id="7" name="Прямоугольник 6"/>
          <p:cNvSpPr/>
          <p:nvPr/>
        </p:nvSpPr>
        <p:spPr>
          <a:xfrm>
            <a:off x="112544" y="7098847"/>
            <a:ext cx="5346700" cy="307777"/>
          </a:xfrm>
          <a:prstGeom prst="rect">
            <a:avLst/>
          </a:prstGeom>
        </p:spPr>
        <p:txBody>
          <a:bodyPr>
            <a:spAutoFit/>
          </a:bodyPr>
          <a:lstStyle/>
          <a:p>
            <a:r>
              <a:rPr lang="ru-RU" sz="1400" dirty="0"/>
              <a:t>* - при высоте потолка 2,5 м и стандартной теплоизоляции;</a:t>
            </a:r>
          </a:p>
        </p:txBody>
      </p:sp>
      <p:pic>
        <p:nvPicPr>
          <p:cNvPr id="8" name="Рисунок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544" y="1968167"/>
            <a:ext cx="5760732" cy="3639319"/>
          </a:xfrm>
          <a:prstGeom prst="rect">
            <a:avLst/>
          </a:prstGeom>
        </p:spPr>
      </p:pic>
      <p:sp>
        <p:nvSpPr>
          <p:cNvPr id="13" name="Заголовок 1"/>
          <p:cNvSpPr>
            <a:spLocks noGrp="1"/>
          </p:cNvSpPr>
          <p:nvPr>
            <p:ph type="title"/>
          </p:nvPr>
        </p:nvSpPr>
        <p:spPr>
          <a:xfrm>
            <a:off x="3244" y="1362466"/>
            <a:ext cx="5541227" cy="452326"/>
          </a:xfrm>
          <a:effectLst/>
        </p:spPr>
        <p:txBody>
          <a:bodyPr>
            <a:normAutofit/>
          </a:bodyPr>
          <a:lstStyle/>
          <a:p>
            <a:pPr algn="ctr">
              <a:lnSpc>
                <a:spcPct val="100000"/>
              </a:lnSpc>
            </a:pPr>
            <a:r>
              <a:rPr lang="ru-RU" sz="2000" b="1" spc="50" dirty="0">
                <a:ln w="11430"/>
                <a:solidFill>
                  <a:srgbClr val="930D2D"/>
                </a:solidFill>
                <a:effectLst>
                  <a:outerShdw blurRad="38100" dist="38100" dir="2700000" algn="tl">
                    <a:srgbClr val="000000">
                      <a:alpha val="43137"/>
                    </a:srgbClr>
                  </a:outerShdw>
                </a:effectLst>
              </a:rPr>
              <a:t>КОНВЕКТОР УНИВЕРСАЛЬНЫЙ «</a:t>
            </a:r>
            <a:r>
              <a:rPr lang="en-US" sz="2000" b="1" spc="50" dirty="0">
                <a:ln w="11430"/>
                <a:solidFill>
                  <a:srgbClr val="930D2D"/>
                </a:solidFill>
                <a:effectLst>
                  <a:outerShdw blurRad="38100" dist="38100" dir="2700000" algn="tl">
                    <a:srgbClr val="000000">
                      <a:alpha val="43137"/>
                    </a:srgbClr>
                  </a:outerShdw>
                </a:effectLst>
              </a:rPr>
              <a:t>GRUNHELM</a:t>
            </a:r>
            <a:r>
              <a:rPr lang="ru-RU" sz="2000" b="1" spc="50" dirty="0">
                <a:ln w="11430"/>
                <a:solidFill>
                  <a:srgbClr val="930D2D"/>
                </a:solidFill>
                <a:effectLst>
                  <a:outerShdw blurRad="38100" dist="38100" dir="2700000" algn="tl">
                    <a:srgbClr val="000000">
                      <a:alpha val="43137"/>
                    </a:srgbClr>
                  </a:outerShdw>
                </a:effectLst>
              </a:rPr>
              <a:t>»</a:t>
            </a:r>
            <a:endParaRPr lang="uk-UA" sz="2000" b="1" spc="50" dirty="0">
              <a:ln w="11430"/>
              <a:solidFill>
                <a:srgbClr val="930D2D"/>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78704947"/>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1"/>
            <a:ext cx="10685126" cy="7560000"/>
          </a:xfrm>
          <a:prstGeom prst="rect">
            <a:avLst/>
          </a:prstGeom>
        </p:spPr>
      </p:pic>
      <p:sp>
        <p:nvSpPr>
          <p:cNvPr id="3" name="Заголовок 1"/>
          <p:cNvSpPr>
            <a:spLocks noGrp="1"/>
          </p:cNvSpPr>
          <p:nvPr>
            <p:ph type="title"/>
          </p:nvPr>
        </p:nvSpPr>
        <p:spPr>
          <a:xfrm>
            <a:off x="439356" y="1050469"/>
            <a:ext cx="4681602" cy="581612"/>
          </a:xfrm>
          <a:effectLst/>
        </p:spPr>
        <p:txBody>
          <a:bodyPr>
            <a:normAutofit/>
          </a:bodyPr>
          <a:lstStyle/>
          <a:p>
            <a:pPr algn="ctr">
              <a:lnSpc>
                <a:spcPct val="100000"/>
              </a:lnSpc>
            </a:pPr>
            <a:r>
              <a:rPr lang="ru-RU" sz="2000" b="1" spc="50" dirty="0">
                <a:ln w="11430"/>
                <a:solidFill>
                  <a:srgbClr val="930D2D"/>
                </a:solidFill>
                <a:effectLst>
                  <a:outerShdw blurRad="38100" dist="38100" dir="2700000" algn="tl">
                    <a:srgbClr val="000000">
                      <a:alpha val="43137"/>
                    </a:srgbClr>
                  </a:outerShdw>
                </a:effectLst>
              </a:rPr>
              <a:t>МАСЛЯНЫЕ ОБОГРЕВАТЕЛИ </a:t>
            </a:r>
            <a:r>
              <a:rPr lang="en-US" sz="2000" b="1" spc="50" dirty="0">
                <a:ln w="11430"/>
                <a:solidFill>
                  <a:srgbClr val="930D2D"/>
                </a:solidFill>
                <a:effectLst>
                  <a:outerShdw blurRad="38100" dist="38100" dir="2700000" algn="tl">
                    <a:srgbClr val="000000">
                      <a:alpha val="43137"/>
                    </a:srgbClr>
                  </a:outerShdw>
                </a:effectLst>
              </a:rPr>
              <a:t>GRUNHELM</a:t>
            </a:r>
            <a:endParaRPr lang="uk-UA" sz="2000" b="1" spc="50" dirty="0">
              <a:ln w="11430"/>
              <a:solidFill>
                <a:srgbClr val="930D2D"/>
              </a:solidFill>
              <a:effectLst>
                <a:outerShdw blurRad="38100" dist="38100" dir="2700000" algn="tl">
                  <a:srgbClr val="000000">
                    <a:alpha val="43137"/>
                  </a:srgbClr>
                </a:outerShdw>
              </a:effectLst>
            </a:endParaRPr>
          </a:p>
        </p:txBody>
      </p:sp>
      <p:sp>
        <p:nvSpPr>
          <p:cNvPr id="5" name="Прямоугольник 4"/>
          <p:cNvSpPr/>
          <p:nvPr/>
        </p:nvSpPr>
        <p:spPr>
          <a:xfrm>
            <a:off x="4297680" y="1669320"/>
            <a:ext cx="6217247" cy="3323987"/>
          </a:xfrm>
          <a:prstGeom prst="rect">
            <a:avLst/>
          </a:prstGeom>
        </p:spPr>
        <p:txBody>
          <a:bodyPr wrap="square">
            <a:spAutoFit/>
          </a:bodyPr>
          <a:lstStyle/>
          <a:p>
            <a:r>
              <a:rPr lang="ru-RU" sz="1400" b="1" dirty="0" smtClean="0"/>
              <a:t>Масляные обогреватели «</a:t>
            </a:r>
            <a:r>
              <a:rPr lang="en-US" sz="1400" b="1" dirty="0" smtClean="0"/>
              <a:t>GRUNHELM</a:t>
            </a:r>
            <a:r>
              <a:rPr lang="uk-UA" sz="1400" b="1" dirty="0" smtClean="0"/>
              <a:t>» </a:t>
            </a:r>
            <a:r>
              <a:rPr lang="uk-UA" sz="1400" dirty="0" smtClean="0"/>
              <a:t>- </a:t>
            </a:r>
            <a:r>
              <a:rPr lang="ru-RU" sz="1400" dirty="0"/>
              <a:t> бытовой электроприбор, служащий для отопления помещений и имеющий промежуточный теплоноситель — минеральное масло</a:t>
            </a:r>
            <a:r>
              <a:rPr lang="ru-RU" sz="1400" dirty="0" smtClean="0"/>
              <a:t>.</a:t>
            </a:r>
          </a:p>
          <a:p>
            <a:endParaRPr lang="uk-UA" sz="1400" dirty="0" smtClean="0"/>
          </a:p>
          <a:p>
            <a:r>
              <a:rPr lang="ru-RU" sz="1400" dirty="0" smtClean="0"/>
              <a:t>Классическое </a:t>
            </a:r>
            <a:r>
              <a:rPr lang="ru-RU" sz="1400" dirty="0"/>
              <a:t>исполнение масляных </a:t>
            </a:r>
            <a:r>
              <a:rPr lang="ru-RU" sz="1400" dirty="0" smtClean="0"/>
              <a:t>радиаторов характеризируется </a:t>
            </a:r>
            <a:r>
              <a:rPr lang="ru-RU" sz="1400" dirty="0"/>
              <a:t>простотой эксплуатации и управления. Современный дизайн и базовое </a:t>
            </a:r>
            <a:r>
              <a:rPr lang="ru-RU" sz="1400" dirty="0" smtClean="0"/>
              <a:t>управление </a:t>
            </a:r>
            <a:r>
              <a:rPr lang="ru-RU" sz="1400" dirty="0"/>
              <a:t>делает их наиболее привлекательными и доступными для потребителя</a:t>
            </a:r>
            <a:r>
              <a:rPr lang="ru-RU" sz="1400" dirty="0" smtClean="0"/>
              <a:t>.</a:t>
            </a:r>
          </a:p>
          <a:p>
            <a:endParaRPr lang="uk-UA" sz="1400" dirty="0"/>
          </a:p>
          <a:p>
            <a:r>
              <a:rPr lang="uk-UA" sz="1400" dirty="0"/>
              <a:t>В </a:t>
            </a:r>
            <a:r>
              <a:rPr lang="ru-RU" sz="1400" dirty="0"/>
              <a:t>нашем ассортименте представлены секционные обогреватели — с резервуаром из однотипных секций с общим электрическим нагревательным </a:t>
            </a:r>
            <a:r>
              <a:rPr lang="ru-RU" sz="1400" dirty="0" smtClean="0"/>
              <a:t>элементом.</a:t>
            </a:r>
          </a:p>
          <a:p>
            <a:endParaRPr lang="ru-RU" sz="1400" dirty="0" smtClean="0"/>
          </a:p>
          <a:p>
            <a:r>
              <a:rPr lang="ru-RU" sz="1400" dirty="0" smtClean="0"/>
              <a:t>Преимущество </a:t>
            </a:r>
            <a:r>
              <a:rPr lang="ru-RU" sz="1400" dirty="0"/>
              <a:t>секционных радиаторов — большая рабочая </a:t>
            </a:r>
            <a:r>
              <a:rPr lang="ru-RU" sz="1400" dirty="0" smtClean="0"/>
              <a:t>поверхность, соответственно увеличенная теплоотдача тепла.</a:t>
            </a:r>
            <a:endParaRPr lang="ru-RU" sz="1400" dirty="0"/>
          </a:p>
          <a:p>
            <a:endParaRPr lang="ru-RU" sz="1400" b="1" dirty="0"/>
          </a:p>
        </p:txBody>
      </p:sp>
      <p:graphicFrame>
        <p:nvGraphicFramePr>
          <p:cNvPr id="6" name="Таблица 5"/>
          <p:cNvGraphicFramePr>
            <a:graphicFrameLocks noGrp="1"/>
          </p:cNvGraphicFramePr>
          <p:nvPr>
            <p:extLst>
              <p:ext uri="{D42A27DB-BD31-4B8C-83A1-F6EECF244321}">
                <p14:modId xmlns:p14="http://schemas.microsoft.com/office/powerpoint/2010/main" val="1252736003"/>
              </p:ext>
            </p:extLst>
          </p:nvPr>
        </p:nvGraphicFramePr>
        <p:xfrm>
          <a:off x="334548" y="5067785"/>
          <a:ext cx="10120477" cy="1931589"/>
        </p:xfrm>
        <a:graphic>
          <a:graphicData uri="http://schemas.openxmlformats.org/drawingml/2006/table">
            <a:tbl>
              <a:tblPr>
                <a:tableStyleId>{616DA210-FB5B-4158-B5E0-FEB733F419BA}</a:tableStyleId>
              </a:tblPr>
              <a:tblGrid>
                <a:gridCol w="676050">
                  <a:extLst>
                    <a:ext uri="{9D8B030D-6E8A-4147-A177-3AD203B41FA5}">
                      <a16:colId xmlns:a16="http://schemas.microsoft.com/office/drawing/2014/main" val="20000"/>
                    </a:ext>
                  </a:extLst>
                </a:gridCol>
                <a:gridCol w="815497">
                  <a:extLst>
                    <a:ext uri="{9D8B030D-6E8A-4147-A177-3AD203B41FA5}">
                      <a16:colId xmlns:a16="http://schemas.microsoft.com/office/drawing/2014/main" val="20001"/>
                    </a:ext>
                  </a:extLst>
                </a:gridCol>
                <a:gridCol w="815497">
                  <a:extLst>
                    <a:ext uri="{9D8B030D-6E8A-4147-A177-3AD203B41FA5}">
                      <a16:colId xmlns:a16="http://schemas.microsoft.com/office/drawing/2014/main" val="2675673460"/>
                    </a:ext>
                  </a:extLst>
                </a:gridCol>
                <a:gridCol w="535258">
                  <a:extLst>
                    <a:ext uri="{9D8B030D-6E8A-4147-A177-3AD203B41FA5}">
                      <a16:colId xmlns:a16="http://schemas.microsoft.com/office/drawing/2014/main" val="20002"/>
                    </a:ext>
                  </a:extLst>
                </a:gridCol>
                <a:gridCol w="535258">
                  <a:extLst>
                    <a:ext uri="{9D8B030D-6E8A-4147-A177-3AD203B41FA5}">
                      <a16:colId xmlns:a16="http://schemas.microsoft.com/office/drawing/2014/main" val="3715405484"/>
                    </a:ext>
                  </a:extLst>
                </a:gridCol>
                <a:gridCol w="535258">
                  <a:extLst>
                    <a:ext uri="{9D8B030D-6E8A-4147-A177-3AD203B41FA5}">
                      <a16:colId xmlns:a16="http://schemas.microsoft.com/office/drawing/2014/main" val="4204285917"/>
                    </a:ext>
                  </a:extLst>
                </a:gridCol>
                <a:gridCol w="1092934">
                  <a:extLst>
                    <a:ext uri="{9D8B030D-6E8A-4147-A177-3AD203B41FA5}">
                      <a16:colId xmlns:a16="http://schemas.microsoft.com/office/drawing/2014/main" val="20003"/>
                    </a:ext>
                  </a:extLst>
                </a:gridCol>
                <a:gridCol w="1134970">
                  <a:extLst>
                    <a:ext uri="{9D8B030D-6E8A-4147-A177-3AD203B41FA5}">
                      <a16:colId xmlns:a16="http://schemas.microsoft.com/office/drawing/2014/main" val="20005"/>
                    </a:ext>
                  </a:extLst>
                </a:gridCol>
                <a:gridCol w="1025677">
                  <a:extLst>
                    <a:ext uri="{9D8B030D-6E8A-4147-A177-3AD203B41FA5}">
                      <a16:colId xmlns:a16="http://schemas.microsoft.com/office/drawing/2014/main" val="20006"/>
                    </a:ext>
                  </a:extLst>
                </a:gridCol>
                <a:gridCol w="1168599">
                  <a:extLst>
                    <a:ext uri="{9D8B030D-6E8A-4147-A177-3AD203B41FA5}">
                      <a16:colId xmlns:a16="http://schemas.microsoft.com/office/drawing/2014/main" val="20007"/>
                    </a:ext>
                  </a:extLst>
                </a:gridCol>
                <a:gridCol w="622132">
                  <a:extLst>
                    <a:ext uri="{9D8B030D-6E8A-4147-A177-3AD203B41FA5}">
                      <a16:colId xmlns:a16="http://schemas.microsoft.com/office/drawing/2014/main" val="20008"/>
                    </a:ext>
                  </a:extLst>
                </a:gridCol>
                <a:gridCol w="1163347">
                  <a:extLst>
                    <a:ext uri="{9D8B030D-6E8A-4147-A177-3AD203B41FA5}">
                      <a16:colId xmlns:a16="http://schemas.microsoft.com/office/drawing/2014/main" val="20009"/>
                    </a:ext>
                  </a:extLst>
                </a:gridCol>
              </a:tblGrid>
              <a:tr h="223512">
                <a:tc rowSpan="4">
                  <a:txBody>
                    <a:bodyPr/>
                    <a:lstStyle/>
                    <a:p>
                      <a:pPr algn="ctr" fontAlgn="ctr"/>
                      <a:r>
                        <a:rPr lang="ru-RU" sz="1000" b="1" u="none" strike="noStrike" dirty="0">
                          <a:effectLst/>
                        </a:rPr>
                        <a:t>код 1С</a:t>
                      </a:r>
                      <a:endParaRPr lang="ru-RU" sz="1000" b="1" i="0" u="none" strike="noStrike" dirty="0">
                        <a:solidFill>
                          <a:srgbClr val="000000"/>
                        </a:solidFill>
                        <a:effectLst/>
                        <a:latin typeface="Calibri"/>
                      </a:endParaRPr>
                    </a:p>
                  </a:txBody>
                  <a:tcPr marL="7823" marR="7823" marT="8298" marB="0" anchor="ctr">
                    <a:solidFill>
                      <a:schemeClr val="bg1">
                        <a:lumMod val="95000"/>
                      </a:schemeClr>
                    </a:solidFill>
                  </a:tcPr>
                </a:tc>
                <a:tc rowSpan="4">
                  <a:txBody>
                    <a:bodyPr/>
                    <a:lstStyle/>
                    <a:p>
                      <a:pPr algn="ctr" fontAlgn="ctr"/>
                      <a:r>
                        <a:rPr lang="ru-RU" sz="1000" b="1" u="none" strike="noStrike" dirty="0" smtClean="0">
                          <a:effectLst/>
                        </a:rPr>
                        <a:t>Модель</a:t>
                      </a:r>
                      <a:endParaRPr lang="ru-RU" sz="1000" b="1" i="0" u="none" strike="noStrike" dirty="0">
                        <a:solidFill>
                          <a:srgbClr val="000000"/>
                        </a:solidFill>
                        <a:effectLst/>
                        <a:latin typeface="Calibri"/>
                      </a:endParaRPr>
                    </a:p>
                  </a:txBody>
                  <a:tcPr marL="7823" marR="7823" marT="8298" marB="0" anchor="ctr">
                    <a:solidFill>
                      <a:schemeClr val="bg1">
                        <a:lumMod val="95000"/>
                      </a:schemeClr>
                    </a:solidFill>
                  </a:tcPr>
                </a:tc>
                <a:tc rowSpan="4">
                  <a:txBody>
                    <a:bodyPr/>
                    <a:lstStyle/>
                    <a:p>
                      <a:pPr algn="ctr" fontAlgn="ctr"/>
                      <a:r>
                        <a:rPr lang="ru-RU" sz="1000" b="1" i="0" u="none" strike="noStrike" dirty="0" smtClean="0">
                          <a:solidFill>
                            <a:srgbClr val="000000"/>
                          </a:solidFill>
                          <a:effectLst/>
                          <a:latin typeface="Calibri"/>
                        </a:rPr>
                        <a:t>К-во СЕКЦИЙ</a:t>
                      </a:r>
                      <a:endParaRPr lang="ru-RU" sz="1000" b="1" i="0" u="none" strike="noStrike" dirty="0">
                        <a:solidFill>
                          <a:srgbClr val="000000"/>
                        </a:solidFill>
                        <a:effectLst/>
                        <a:latin typeface="Calibri"/>
                      </a:endParaRPr>
                    </a:p>
                  </a:txBody>
                  <a:tcPr marL="7823" marR="7823" marT="8298" marB="0" anchor="ctr">
                    <a:solidFill>
                      <a:schemeClr val="bg1">
                        <a:lumMod val="95000"/>
                      </a:schemeClr>
                    </a:solidFill>
                  </a:tcPr>
                </a:tc>
                <a:tc rowSpan="2" gridSpan="3">
                  <a:txBody>
                    <a:bodyPr/>
                    <a:lstStyle/>
                    <a:p>
                      <a:pPr algn="ctr" fontAlgn="ctr"/>
                      <a:r>
                        <a:rPr lang="ru-RU" sz="1000" b="1" u="none" strike="noStrike" kern="1200" dirty="0" smtClean="0">
                          <a:solidFill>
                            <a:schemeClr val="tx1"/>
                          </a:solidFill>
                          <a:effectLst/>
                          <a:latin typeface="+mn-lt"/>
                          <a:ea typeface="+mn-ea"/>
                          <a:cs typeface="+mn-cs"/>
                        </a:rPr>
                        <a:t>Мощность (по ступеням), кВт</a:t>
                      </a:r>
                      <a:endParaRPr lang="ru-RU" sz="1000" b="1" u="none" strike="noStrike" kern="1200" dirty="0">
                        <a:solidFill>
                          <a:schemeClr val="tx1"/>
                        </a:solidFill>
                        <a:effectLst/>
                        <a:latin typeface="+mn-lt"/>
                        <a:ea typeface="+mn-ea"/>
                        <a:cs typeface="+mn-cs"/>
                      </a:endParaRPr>
                    </a:p>
                  </a:txBody>
                  <a:tcPr marL="7823" marR="7823" marT="8298" marB="0" anchor="ctr">
                    <a:solidFill>
                      <a:schemeClr val="bg1">
                        <a:lumMod val="95000"/>
                      </a:schemeClr>
                    </a:solidFill>
                  </a:tcPr>
                </a:tc>
                <a:tc rowSpan="2" hMerge="1">
                  <a:txBody>
                    <a:bodyPr/>
                    <a:lstStyle/>
                    <a:p>
                      <a:endParaRPr lang="ru-RU"/>
                    </a:p>
                  </a:txBody>
                  <a:tcPr/>
                </a:tc>
                <a:tc rowSpan="2" hMerge="1">
                  <a:txBody>
                    <a:bodyPr/>
                    <a:lstStyle/>
                    <a:p>
                      <a:endParaRPr lang="ru-RU"/>
                    </a:p>
                  </a:txBody>
                  <a:tcPr/>
                </a:tc>
                <a:tc gridSpan="4">
                  <a:txBody>
                    <a:bodyPr/>
                    <a:lstStyle/>
                    <a:p>
                      <a:pPr algn="ctr" fontAlgn="ctr"/>
                      <a:r>
                        <a:rPr lang="ru-RU" sz="1000" b="1" i="0" u="none" strike="noStrike" dirty="0" smtClean="0">
                          <a:solidFill>
                            <a:srgbClr val="000000"/>
                          </a:solidFill>
                          <a:effectLst/>
                          <a:latin typeface="+mn-lt"/>
                        </a:rPr>
                        <a:t>Параметры помещения*</a:t>
                      </a:r>
                      <a:endParaRPr lang="ru-RU" sz="1000" b="1" i="0" u="none" strike="noStrike" dirty="0">
                        <a:solidFill>
                          <a:srgbClr val="000000"/>
                        </a:solidFill>
                        <a:effectLst/>
                        <a:latin typeface="Calibri"/>
                      </a:endParaRPr>
                    </a:p>
                  </a:txBody>
                  <a:tcPr marL="7823" marR="7823" marT="8298" marB="0" anchor="ctr">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pPr algn="ctr" fontAlgn="ctr"/>
                      <a:endParaRPr lang="ru-RU" sz="1000" b="1" i="0" u="none" strike="noStrike" dirty="0">
                        <a:solidFill>
                          <a:srgbClr val="000000"/>
                        </a:solidFill>
                        <a:effectLst/>
                        <a:latin typeface="Calibri"/>
                      </a:endParaRPr>
                    </a:p>
                  </a:txBody>
                  <a:tcPr marL="7823" marR="7823" marT="8298" marB="0" anchor="ctr">
                    <a:solidFill>
                      <a:schemeClr val="bg1">
                        <a:lumMod val="95000"/>
                      </a:schemeClr>
                    </a:solidFill>
                  </a:tcPr>
                </a:tc>
                <a:tc hMerge="1">
                  <a:txBody>
                    <a:bodyPr/>
                    <a:lstStyle/>
                    <a:p>
                      <a:pPr algn="ctr" fontAlgn="ctr"/>
                      <a:endParaRPr lang="ru-RU" sz="1000" b="1" i="0" u="none" strike="noStrike" dirty="0">
                        <a:solidFill>
                          <a:srgbClr val="000000"/>
                        </a:solidFill>
                        <a:effectLst/>
                        <a:latin typeface="Calibri"/>
                      </a:endParaRPr>
                    </a:p>
                  </a:txBody>
                  <a:tcPr marL="7823" marR="7823" marT="8298" marB="0" anchor="ctr">
                    <a:solidFill>
                      <a:schemeClr val="bg1">
                        <a:lumMod val="95000"/>
                      </a:schemeClr>
                    </a:solidFill>
                  </a:tcPr>
                </a:tc>
                <a:tc hMerge="1">
                  <a:txBody>
                    <a:bodyPr/>
                    <a:lstStyle/>
                    <a:p>
                      <a:pPr algn="ctr" fontAlgn="ctr"/>
                      <a:endParaRPr lang="ru-RU" sz="1000" b="1" i="0" u="none" strike="noStrike" dirty="0">
                        <a:solidFill>
                          <a:srgbClr val="000000"/>
                        </a:solidFill>
                        <a:effectLst/>
                        <a:latin typeface="Calibri"/>
                      </a:endParaRPr>
                    </a:p>
                  </a:txBody>
                  <a:tcPr marL="7823" marR="7823" marT="8298" marB="0" anchor="ctr">
                    <a:solidFill>
                      <a:schemeClr val="bg1">
                        <a:lumMod val="95000"/>
                      </a:schemeClr>
                    </a:solidFill>
                  </a:tcPr>
                </a:tc>
                <a:tc rowSpan="4">
                  <a:txBody>
                    <a:bodyPr/>
                    <a:lstStyle/>
                    <a:p>
                      <a:pPr algn="ctr" fontAlgn="ctr"/>
                      <a:r>
                        <a:rPr lang="ru-RU" sz="1000" b="1" i="0" u="none" strike="noStrike" kern="1200" dirty="0" smtClean="0">
                          <a:solidFill>
                            <a:srgbClr val="000000"/>
                          </a:solidFill>
                          <a:effectLst/>
                          <a:latin typeface="+mn-lt"/>
                          <a:ea typeface="+mn-ea"/>
                          <a:cs typeface="+mn-cs"/>
                        </a:rPr>
                        <a:t>Масса, кг (не более) 	</a:t>
                      </a:r>
                      <a:endParaRPr lang="ru-RU" sz="1000" b="1" i="0" u="none" strike="noStrike" kern="1200" dirty="0">
                        <a:solidFill>
                          <a:srgbClr val="000000"/>
                        </a:solidFill>
                        <a:effectLst/>
                        <a:latin typeface="+mn-lt"/>
                        <a:ea typeface="+mn-ea"/>
                        <a:cs typeface="+mn-cs"/>
                      </a:endParaRPr>
                    </a:p>
                  </a:txBody>
                  <a:tcPr marL="7823" marR="7823" marT="8298" marB="0" anchor="ctr">
                    <a:solidFill>
                      <a:schemeClr val="bg1">
                        <a:lumMod val="95000"/>
                      </a:schemeClr>
                    </a:solidFill>
                  </a:tcPr>
                </a:tc>
                <a:tc rowSpan="4">
                  <a:txBody>
                    <a:bodyPr/>
                    <a:lstStyle/>
                    <a:p>
                      <a:pPr algn="ctr" fontAlgn="ctr"/>
                      <a:r>
                        <a:rPr lang="ru-RU" sz="1000" b="1" i="0" u="none" strike="noStrike" dirty="0" smtClean="0">
                          <a:solidFill>
                            <a:srgbClr val="000000"/>
                          </a:solidFill>
                          <a:effectLst/>
                          <a:latin typeface="+mn-lt"/>
                        </a:rPr>
                        <a:t>Габаритные размеры, (</a:t>
                      </a:r>
                      <a:r>
                        <a:rPr lang="ru-RU" sz="1000" b="1" i="0" u="none" strike="noStrike" dirty="0" err="1" smtClean="0">
                          <a:solidFill>
                            <a:srgbClr val="000000"/>
                          </a:solidFill>
                          <a:effectLst/>
                          <a:latin typeface="+mn-lt"/>
                        </a:rPr>
                        <a:t>ДхВхГ</a:t>
                      </a:r>
                      <a:r>
                        <a:rPr lang="ru-RU" sz="1000" b="1" i="0" u="none" strike="noStrike" dirty="0" smtClean="0">
                          <a:solidFill>
                            <a:srgbClr val="000000"/>
                          </a:solidFill>
                          <a:effectLst/>
                          <a:latin typeface="+mn-lt"/>
                        </a:rPr>
                        <a:t>) мм</a:t>
                      </a:r>
                    </a:p>
                  </a:txBody>
                  <a:tcPr marL="7823" marR="7823" marT="8298" marB="0" anchor="ctr">
                    <a:solidFill>
                      <a:schemeClr val="bg1">
                        <a:lumMod val="95000"/>
                      </a:schemeClr>
                    </a:solidFill>
                  </a:tcPr>
                </a:tc>
                <a:extLst>
                  <a:ext uri="{0D108BD9-81ED-4DB2-BD59-A6C34878D82A}">
                    <a16:rowId xmlns:a16="http://schemas.microsoft.com/office/drawing/2014/main" val="10000"/>
                  </a:ext>
                </a:extLst>
              </a:tr>
              <a:tr h="111756">
                <a:tc vMerge="1">
                  <a:txBody>
                    <a:bodyPr/>
                    <a:lstStyle/>
                    <a:p>
                      <a:pPr algn="ctr" fontAlgn="ctr"/>
                      <a:endParaRPr lang="ru-RU" sz="1000" b="1" i="0" u="none" strike="noStrike" dirty="0">
                        <a:solidFill>
                          <a:srgbClr val="000000"/>
                        </a:solidFill>
                        <a:effectLst/>
                        <a:latin typeface="Calibri"/>
                      </a:endParaRPr>
                    </a:p>
                  </a:txBody>
                  <a:tcPr marL="7823" marR="7823" marT="8298" marB="0" anchor="ctr">
                    <a:solidFill>
                      <a:schemeClr val="bg1">
                        <a:lumMod val="95000"/>
                      </a:schemeClr>
                    </a:solidFill>
                  </a:tcPr>
                </a:tc>
                <a:tc vMerge="1">
                  <a:txBody>
                    <a:bodyPr/>
                    <a:lstStyle/>
                    <a:p>
                      <a:pPr algn="ctr" fontAlgn="ctr"/>
                      <a:endParaRPr lang="ru-RU" sz="1000" b="1" i="0" u="none" strike="noStrike" dirty="0">
                        <a:solidFill>
                          <a:srgbClr val="000000"/>
                        </a:solidFill>
                        <a:effectLst/>
                        <a:latin typeface="Calibri"/>
                      </a:endParaRPr>
                    </a:p>
                  </a:txBody>
                  <a:tcPr marL="7823" marR="7823" marT="8298" marB="0" anchor="ctr">
                    <a:solidFill>
                      <a:schemeClr val="bg1">
                        <a:lumMod val="95000"/>
                      </a:schemeClr>
                    </a:solidFill>
                  </a:tcPr>
                </a:tc>
                <a:tc vMerge="1">
                  <a:txBody>
                    <a:bodyPr/>
                    <a:lstStyle/>
                    <a:p>
                      <a:endParaRPr lang="ru-RU"/>
                    </a:p>
                  </a:txBody>
                  <a:tcPr/>
                </a:tc>
                <a:tc gridSpan="3" vMerge="1">
                  <a:txBody>
                    <a:bodyPr/>
                    <a:lstStyle/>
                    <a:p>
                      <a:pPr algn="ctr" fontAlgn="ctr"/>
                      <a:endParaRPr lang="ru-RU" sz="1000" b="1" u="none" strike="noStrike" kern="1200" dirty="0">
                        <a:solidFill>
                          <a:schemeClr val="tx1"/>
                        </a:solidFill>
                        <a:effectLst/>
                        <a:latin typeface="+mn-lt"/>
                        <a:ea typeface="+mn-ea"/>
                        <a:cs typeface="+mn-cs"/>
                      </a:endParaRPr>
                    </a:p>
                  </a:txBody>
                  <a:tcPr marL="7823" marR="7823" marT="8298" marB="0" anchor="ctr">
                    <a:solidFill>
                      <a:schemeClr val="bg1">
                        <a:lumMod val="95000"/>
                      </a:schemeClr>
                    </a:solidFill>
                  </a:tcPr>
                </a:tc>
                <a:tc hMerge="1" vMerge="1">
                  <a:txBody>
                    <a:bodyPr/>
                    <a:lstStyle/>
                    <a:p>
                      <a:endParaRPr lang="ru-RU"/>
                    </a:p>
                  </a:txBody>
                  <a:tcPr/>
                </a:tc>
                <a:tc hMerge="1" vMerge="1">
                  <a:txBody>
                    <a:bodyPr/>
                    <a:lstStyle/>
                    <a:p>
                      <a:endParaRPr lang="ru-RU"/>
                    </a:p>
                  </a:txBody>
                  <a:tcPr/>
                </a:tc>
                <a:tc rowSpan="2" gridSpan="2">
                  <a:txBody>
                    <a:bodyPr/>
                    <a:lstStyle/>
                    <a:p>
                      <a:pPr algn="ctr" fontAlgn="ctr"/>
                      <a:r>
                        <a:rPr lang="ru-RU" sz="1000" b="1" i="0" u="none" strike="noStrike" dirty="0" smtClean="0">
                          <a:solidFill>
                            <a:srgbClr val="000000"/>
                          </a:solidFill>
                          <a:effectLst/>
                          <a:latin typeface="+mn-lt"/>
                        </a:rPr>
                        <a:t>       Дополнительный обогрев	</a:t>
                      </a:r>
                      <a:endParaRPr lang="ru-RU" sz="1000" b="1" i="0" u="none" strike="noStrike" dirty="0">
                        <a:solidFill>
                          <a:srgbClr val="000000"/>
                        </a:solidFill>
                        <a:effectLst/>
                        <a:latin typeface="Calibri"/>
                      </a:endParaRPr>
                    </a:p>
                  </a:txBody>
                  <a:tcPr marL="7823" marR="7823" marT="8298"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rowSpan="2" hMerge="1">
                  <a:txBody>
                    <a:bodyPr/>
                    <a:lstStyle/>
                    <a:p>
                      <a:pPr algn="ctr" fontAlgn="ctr"/>
                      <a:endParaRPr lang="ru-RU" sz="1000" b="1" i="0" u="none" strike="noStrike" dirty="0">
                        <a:solidFill>
                          <a:srgbClr val="000000"/>
                        </a:solidFill>
                        <a:effectLst/>
                        <a:latin typeface="Calibri"/>
                      </a:endParaRPr>
                    </a:p>
                  </a:txBody>
                  <a:tcPr marL="7823" marR="7823" marT="8298" marB="0" anchor="ctr">
                    <a:solidFill>
                      <a:schemeClr val="bg1">
                        <a:lumMod val="95000"/>
                      </a:schemeClr>
                    </a:solidFill>
                  </a:tcPr>
                </a:tc>
                <a:tc rowSpan="2" gridSpan="2">
                  <a:txBody>
                    <a:bodyPr/>
                    <a:lstStyle/>
                    <a:p>
                      <a:pPr algn="ctr" fontAlgn="ctr"/>
                      <a:r>
                        <a:rPr lang="ru-RU" sz="1000" b="1" i="0" u="none" strike="noStrike" dirty="0" smtClean="0">
                          <a:solidFill>
                            <a:srgbClr val="000000"/>
                          </a:solidFill>
                          <a:effectLst/>
                          <a:latin typeface="+mn-lt"/>
                        </a:rPr>
                        <a:t>Основной обогрев</a:t>
                      </a:r>
                      <a:endParaRPr lang="ru-RU" sz="1000" b="1" i="0" u="none" strike="noStrike" dirty="0">
                        <a:solidFill>
                          <a:srgbClr val="000000"/>
                        </a:solidFill>
                        <a:effectLst/>
                        <a:latin typeface="Calibri"/>
                      </a:endParaRPr>
                    </a:p>
                  </a:txBody>
                  <a:tcPr marL="7823" marR="7823" marT="8298" marB="0" anchor="ctr">
                    <a:solidFill>
                      <a:schemeClr val="bg1">
                        <a:lumMod val="95000"/>
                      </a:schemeClr>
                    </a:solidFill>
                  </a:tcPr>
                </a:tc>
                <a:tc rowSpan="2" hMerge="1">
                  <a:txBody>
                    <a:bodyPr/>
                    <a:lstStyle/>
                    <a:p>
                      <a:pPr algn="ctr" fontAlgn="ctr"/>
                      <a:endParaRPr lang="ru-RU" sz="1000" b="1" i="0" u="none" strike="noStrike" dirty="0">
                        <a:solidFill>
                          <a:srgbClr val="000000"/>
                        </a:solidFill>
                        <a:effectLst/>
                        <a:latin typeface="Calibri"/>
                      </a:endParaRPr>
                    </a:p>
                  </a:txBody>
                  <a:tcPr marL="7823" marR="7823" marT="8298" marB="0" anchor="ctr">
                    <a:solidFill>
                      <a:schemeClr val="bg1">
                        <a:lumMod val="95000"/>
                      </a:schemeClr>
                    </a:solidFill>
                  </a:tcPr>
                </a:tc>
                <a:tc vMerge="1">
                  <a:txBody>
                    <a:bodyPr/>
                    <a:lstStyle/>
                    <a:p>
                      <a:pPr algn="ctr" fontAlgn="ctr"/>
                      <a:endParaRPr lang="ru-RU" sz="1000" b="1" i="0" u="none" strike="noStrike" kern="1200" dirty="0">
                        <a:solidFill>
                          <a:srgbClr val="000000"/>
                        </a:solidFill>
                        <a:effectLst/>
                        <a:latin typeface="+mn-lt"/>
                        <a:ea typeface="+mn-ea"/>
                        <a:cs typeface="+mn-cs"/>
                      </a:endParaRPr>
                    </a:p>
                  </a:txBody>
                  <a:tcPr marL="7823" marR="7823" marT="8298" marB="0" anchor="ctr">
                    <a:solidFill>
                      <a:schemeClr val="bg1">
                        <a:lumMod val="95000"/>
                      </a:schemeClr>
                    </a:solidFill>
                  </a:tcPr>
                </a:tc>
                <a:tc vMerge="1">
                  <a:txBody>
                    <a:bodyPr/>
                    <a:lstStyle/>
                    <a:p>
                      <a:pPr algn="ctr" fontAlgn="ctr"/>
                      <a:endParaRPr lang="ru-RU" sz="1000" b="1" i="0" u="none" strike="noStrike" dirty="0">
                        <a:solidFill>
                          <a:srgbClr val="000000"/>
                        </a:solidFill>
                        <a:effectLst/>
                        <a:latin typeface="Calibri"/>
                      </a:endParaRPr>
                    </a:p>
                  </a:txBody>
                  <a:tcPr marL="7823" marR="7823" marT="8298" marB="0" anchor="ctr">
                    <a:solidFill>
                      <a:schemeClr val="bg1">
                        <a:lumMod val="95000"/>
                      </a:schemeClr>
                    </a:solidFill>
                  </a:tcPr>
                </a:tc>
                <a:extLst>
                  <a:ext uri="{0D108BD9-81ED-4DB2-BD59-A6C34878D82A}">
                    <a16:rowId xmlns:a16="http://schemas.microsoft.com/office/drawing/2014/main" val="2632177308"/>
                  </a:ext>
                </a:extLst>
              </a:tr>
              <a:tr h="0">
                <a:tc vMerge="1">
                  <a:txBody>
                    <a:bodyPr/>
                    <a:lstStyle/>
                    <a:p>
                      <a:endParaRPr lang="ru-RU"/>
                    </a:p>
                  </a:txBody>
                  <a:tcPr/>
                </a:tc>
                <a:tc vMerge="1">
                  <a:txBody>
                    <a:bodyPr/>
                    <a:lstStyle/>
                    <a:p>
                      <a:endParaRPr lang="ru-RU"/>
                    </a:p>
                  </a:txBody>
                  <a:tcPr/>
                </a:tc>
                <a:tc vMerge="1">
                  <a:txBody>
                    <a:bodyPr/>
                    <a:lstStyle/>
                    <a:p>
                      <a:endParaRPr lang="ru-RU"/>
                    </a:p>
                  </a:txBody>
                  <a:tcPr/>
                </a:tc>
                <a:tc rowSpan="2">
                  <a:txBody>
                    <a:bodyPr/>
                    <a:lstStyle/>
                    <a:p>
                      <a:pPr algn="ctr" fontAlgn="ctr"/>
                      <a:r>
                        <a:rPr lang="en-US" sz="1000" b="1" u="none" strike="noStrike" kern="1200" dirty="0" smtClean="0">
                          <a:solidFill>
                            <a:schemeClr val="tx1"/>
                          </a:solidFill>
                          <a:effectLst/>
                          <a:latin typeface="+mn-lt"/>
                          <a:ea typeface="+mn-ea"/>
                          <a:cs typeface="+mn-cs"/>
                        </a:rPr>
                        <a:t>I</a:t>
                      </a:r>
                      <a:endParaRPr lang="ru-RU" sz="1000" b="1" u="none" strike="noStrike" kern="1200" dirty="0">
                        <a:solidFill>
                          <a:schemeClr val="tx1"/>
                        </a:solidFill>
                        <a:effectLst/>
                        <a:latin typeface="+mn-lt"/>
                        <a:ea typeface="+mn-ea"/>
                        <a:cs typeface="+mn-cs"/>
                      </a:endParaRPr>
                    </a:p>
                  </a:txBody>
                  <a:tcPr marL="7823" marR="7823" marT="8298" marB="0" anchor="ctr">
                    <a:solidFill>
                      <a:schemeClr val="bg1">
                        <a:lumMod val="95000"/>
                      </a:schemeClr>
                    </a:solidFill>
                  </a:tcPr>
                </a:tc>
                <a:tc rowSpan="2">
                  <a:txBody>
                    <a:bodyPr/>
                    <a:lstStyle/>
                    <a:p>
                      <a:pPr algn="ctr" fontAlgn="ctr"/>
                      <a:r>
                        <a:rPr lang="en-US" sz="1000" b="1" u="none" strike="noStrike" kern="1200" dirty="0" smtClean="0">
                          <a:solidFill>
                            <a:schemeClr val="tx1"/>
                          </a:solidFill>
                          <a:effectLst/>
                          <a:latin typeface="+mn-lt"/>
                          <a:ea typeface="+mn-ea"/>
                          <a:cs typeface="+mn-cs"/>
                        </a:rPr>
                        <a:t>II</a:t>
                      </a:r>
                      <a:endParaRPr lang="ru-RU" sz="1000" b="1" u="none" strike="noStrike" kern="1200" dirty="0">
                        <a:solidFill>
                          <a:schemeClr val="tx1"/>
                        </a:solidFill>
                        <a:effectLst/>
                        <a:latin typeface="+mn-lt"/>
                        <a:ea typeface="+mn-ea"/>
                        <a:cs typeface="+mn-cs"/>
                      </a:endParaRPr>
                    </a:p>
                  </a:txBody>
                  <a:tcPr marL="7823" marR="7823" marT="8298" marB="0" anchor="ctr">
                    <a:solidFill>
                      <a:schemeClr val="bg1">
                        <a:lumMod val="95000"/>
                      </a:schemeClr>
                    </a:solidFill>
                  </a:tcPr>
                </a:tc>
                <a:tc rowSpan="2">
                  <a:txBody>
                    <a:bodyPr/>
                    <a:lstStyle/>
                    <a:p>
                      <a:pPr algn="ctr" fontAlgn="ctr"/>
                      <a:r>
                        <a:rPr lang="ru-RU" sz="1000" b="1" u="none" strike="noStrike" kern="1200" dirty="0" smtClean="0">
                          <a:solidFill>
                            <a:schemeClr val="tx1"/>
                          </a:solidFill>
                          <a:effectLst/>
                          <a:latin typeface="+mn-lt"/>
                          <a:ea typeface="+mn-ea"/>
                          <a:cs typeface="+mn-cs"/>
                        </a:rPr>
                        <a:t>Макс.</a:t>
                      </a:r>
                      <a:endParaRPr lang="ru-RU" sz="1000" b="1" u="none" strike="noStrike" kern="1200" dirty="0">
                        <a:solidFill>
                          <a:schemeClr val="tx1"/>
                        </a:solidFill>
                        <a:effectLst/>
                        <a:latin typeface="+mn-lt"/>
                        <a:ea typeface="+mn-ea"/>
                        <a:cs typeface="+mn-cs"/>
                      </a:endParaRPr>
                    </a:p>
                  </a:txBody>
                  <a:tcPr marL="7823" marR="7823" marT="8298" marB="0" anchor="ctr">
                    <a:solidFill>
                      <a:schemeClr val="bg1">
                        <a:lumMod val="95000"/>
                      </a:schemeClr>
                    </a:solidFill>
                  </a:tcPr>
                </a:tc>
                <a:tc gridSpan="2" vMerge="1">
                  <a:txBody>
                    <a:bodyPr/>
                    <a:lstStyle/>
                    <a:p>
                      <a:endParaRPr lang="ru-RU"/>
                    </a:p>
                  </a:txBody>
                  <a:tcPr/>
                </a:tc>
                <a:tc hMerge="1" vMerge="1">
                  <a:txBody>
                    <a:bodyPr/>
                    <a:lstStyle/>
                    <a:p>
                      <a:endParaRPr lang="ru-RU"/>
                    </a:p>
                  </a:txBody>
                  <a:tcPr/>
                </a:tc>
                <a:tc gridSpan="2" vMerge="1">
                  <a:txBody>
                    <a:bodyPr/>
                    <a:lstStyle/>
                    <a:p>
                      <a:endParaRPr lang="ru-RU"/>
                    </a:p>
                  </a:txBody>
                  <a:tcPr/>
                </a:tc>
                <a:tc hMerge="1" vMerge="1">
                  <a:txBody>
                    <a:bodyPr/>
                    <a:lstStyle/>
                    <a:p>
                      <a:endParaRPr lang="ru-RU"/>
                    </a:p>
                  </a:txBody>
                  <a:tcPr/>
                </a:tc>
                <a:tc vMerge="1">
                  <a:txBody>
                    <a:bodyPr/>
                    <a:lstStyle/>
                    <a:p>
                      <a:endParaRPr lang="ru-RU"/>
                    </a:p>
                  </a:txBody>
                  <a:tcPr/>
                </a:tc>
                <a:tc vMerge="1">
                  <a:txBody>
                    <a:bodyPr/>
                    <a:lstStyle/>
                    <a:p>
                      <a:endParaRPr lang="ru-RU"/>
                    </a:p>
                  </a:txBody>
                  <a:tcPr/>
                </a:tc>
                <a:extLst>
                  <a:ext uri="{0D108BD9-81ED-4DB2-BD59-A6C34878D82A}">
                    <a16:rowId xmlns:a16="http://schemas.microsoft.com/office/drawing/2014/main" val="4218504802"/>
                  </a:ext>
                </a:extLst>
              </a:tr>
              <a:tr h="223512">
                <a:tc vMerge="1">
                  <a:txBody>
                    <a:bodyPr/>
                    <a:lstStyle/>
                    <a:p>
                      <a:pPr algn="ctr" fontAlgn="ctr"/>
                      <a:endParaRPr lang="ru-RU" sz="1000" b="1" i="0" u="none" strike="noStrike" dirty="0">
                        <a:solidFill>
                          <a:srgbClr val="000000"/>
                        </a:solidFill>
                        <a:effectLst/>
                        <a:latin typeface="Calibri"/>
                      </a:endParaRPr>
                    </a:p>
                  </a:txBody>
                  <a:tcPr marL="7823" marR="7823" marT="8298" marB="0" anchor="ctr">
                    <a:solidFill>
                      <a:schemeClr val="bg1">
                        <a:lumMod val="95000"/>
                      </a:schemeClr>
                    </a:solidFill>
                  </a:tcPr>
                </a:tc>
                <a:tc vMerge="1">
                  <a:txBody>
                    <a:bodyPr/>
                    <a:lstStyle/>
                    <a:p>
                      <a:pPr algn="ctr" fontAlgn="ctr"/>
                      <a:endParaRPr lang="ru-RU" sz="1000" b="1" i="0" u="none" strike="noStrike" dirty="0">
                        <a:solidFill>
                          <a:srgbClr val="000000"/>
                        </a:solidFill>
                        <a:effectLst/>
                        <a:latin typeface="Calibri"/>
                      </a:endParaRPr>
                    </a:p>
                  </a:txBody>
                  <a:tcPr marL="7823" marR="7823" marT="8298" marB="0" anchor="ctr">
                    <a:solidFill>
                      <a:schemeClr val="bg1">
                        <a:lumMod val="95000"/>
                      </a:schemeClr>
                    </a:solidFill>
                  </a:tcPr>
                </a:tc>
                <a:tc vMerge="1">
                  <a:txBody>
                    <a:bodyPr/>
                    <a:lstStyle/>
                    <a:p>
                      <a:endParaRPr lang="ru-RU"/>
                    </a:p>
                  </a:txBody>
                  <a:tcPr/>
                </a:tc>
                <a:tc vMerge="1">
                  <a:txBody>
                    <a:bodyPr/>
                    <a:lstStyle/>
                    <a:p>
                      <a:pPr algn="ctr" fontAlgn="ctr"/>
                      <a:endParaRPr lang="ru-RU" sz="1000" b="1" u="none" strike="noStrike" kern="1200" dirty="0">
                        <a:solidFill>
                          <a:schemeClr val="tx1"/>
                        </a:solidFill>
                        <a:effectLst/>
                        <a:latin typeface="+mn-lt"/>
                        <a:ea typeface="+mn-ea"/>
                        <a:cs typeface="+mn-cs"/>
                      </a:endParaRPr>
                    </a:p>
                  </a:txBody>
                  <a:tcPr marL="7823" marR="7823" marT="8298" marB="0" anchor="ctr">
                    <a:solidFill>
                      <a:schemeClr val="bg1">
                        <a:lumMod val="95000"/>
                      </a:schemeClr>
                    </a:solidFill>
                  </a:tcPr>
                </a:tc>
                <a:tc vMerge="1">
                  <a:txBody>
                    <a:bodyPr/>
                    <a:lstStyle/>
                    <a:p>
                      <a:endParaRPr lang="ru-RU"/>
                    </a:p>
                  </a:txBody>
                  <a:tcPr/>
                </a:tc>
                <a:tc vMerge="1">
                  <a:txBody>
                    <a:bodyPr/>
                    <a:lstStyle/>
                    <a:p>
                      <a:endParaRPr lang="ru-RU"/>
                    </a:p>
                  </a:txBody>
                  <a:tcPr/>
                </a:tc>
                <a:tc>
                  <a:txBody>
                    <a:bodyPr/>
                    <a:lstStyle/>
                    <a:p>
                      <a:pPr algn="ctr" fontAlgn="ctr"/>
                      <a:r>
                        <a:rPr lang="ru-RU" sz="1000" b="1" i="0" u="none" strike="noStrike" dirty="0" smtClean="0">
                          <a:solidFill>
                            <a:srgbClr val="000000"/>
                          </a:solidFill>
                          <a:effectLst/>
                          <a:latin typeface="+mn-lt"/>
                        </a:rPr>
                        <a:t>Площадь,м2</a:t>
                      </a:r>
                      <a:endParaRPr lang="ru-RU" sz="1000" b="1" i="0" u="none" strike="noStrike" dirty="0">
                        <a:solidFill>
                          <a:srgbClr val="000000"/>
                        </a:solidFill>
                        <a:effectLst/>
                        <a:latin typeface="Calibri"/>
                      </a:endParaRPr>
                    </a:p>
                  </a:txBody>
                  <a:tcPr marL="7823" marR="7823" marT="8298"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000" b="1" i="0" u="none" strike="noStrike" dirty="0" smtClean="0">
                          <a:solidFill>
                            <a:srgbClr val="000000"/>
                          </a:solidFill>
                          <a:effectLst/>
                          <a:latin typeface="+mn-lt"/>
                        </a:rPr>
                        <a:t>Обьем,м3</a:t>
                      </a:r>
                      <a:endParaRPr lang="ru-RU" sz="1000" b="1" i="0" u="none" strike="noStrike" dirty="0">
                        <a:solidFill>
                          <a:srgbClr val="000000"/>
                        </a:solidFill>
                        <a:effectLst/>
                        <a:latin typeface="Calibri"/>
                      </a:endParaRPr>
                    </a:p>
                  </a:txBody>
                  <a:tcPr marL="7823" marR="7823" marT="8298" marB="0" anchor="ctr">
                    <a:solidFill>
                      <a:schemeClr val="bg1">
                        <a:lumMod val="95000"/>
                      </a:schemeClr>
                    </a:solidFill>
                  </a:tcPr>
                </a:tc>
                <a:tc>
                  <a:txBody>
                    <a:bodyPr/>
                    <a:lstStyle/>
                    <a:p>
                      <a:pPr algn="ctr" fontAlgn="ctr"/>
                      <a:r>
                        <a:rPr lang="ru-RU" sz="1000" b="1" i="0" u="none" strike="noStrike" dirty="0" smtClean="0">
                          <a:solidFill>
                            <a:srgbClr val="000000"/>
                          </a:solidFill>
                          <a:effectLst/>
                          <a:latin typeface="+mn-lt"/>
                        </a:rPr>
                        <a:t>Площадь,м2</a:t>
                      </a:r>
                      <a:endParaRPr lang="ru-RU" sz="1000" b="1" i="0" u="none" strike="noStrike" dirty="0">
                        <a:solidFill>
                          <a:srgbClr val="000000"/>
                        </a:solidFill>
                        <a:effectLst/>
                        <a:latin typeface="Calibri"/>
                      </a:endParaRPr>
                    </a:p>
                  </a:txBody>
                  <a:tcPr marL="7823" marR="7823" marT="8298" marB="0" anchor="ctr">
                    <a:solidFill>
                      <a:schemeClr val="bg1">
                        <a:lumMod val="95000"/>
                      </a:schemeClr>
                    </a:solidFill>
                  </a:tcPr>
                </a:tc>
                <a:tc>
                  <a:txBody>
                    <a:bodyPr/>
                    <a:lstStyle/>
                    <a:p>
                      <a:pPr algn="ctr" fontAlgn="ctr"/>
                      <a:r>
                        <a:rPr lang="ru-RU" sz="1000" b="1" i="0" u="none" strike="noStrike" dirty="0" smtClean="0">
                          <a:solidFill>
                            <a:srgbClr val="000000"/>
                          </a:solidFill>
                          <a:effectLst/>
                          <a:latin typeface="+mn-lt"/>
                        </a:rPr>
                        <a:t>Обьем,м3</a:t>
                      </a:r>
                      <a:endParaRPr lang="ru-RU" sz="1000" b="1" i="0" u="none" strike="noStrike" dirty="0">
                        <a:solidFill>
                          <a:srgbClr val="000000"/>
                        </a:solidFill>
                        <a:effectLst/>
                        <a:latin typeface="Calibri"/>
                      </a:endParaRPr>
                    </a:p>
                  </a:txBody>
                  <a:tcPr marL="7823" marR="7823" marT="8298" marB="0" anchor="ctr">
                    <a:solidFill>
                      <a:schemeClr val="bg1">
                        <a:lumMod val="95000"/>
                      </a:schemeClr>
                    </a:solidFill>
                  </a:tcPr>
                </a:tc>
                <a:tc vMerge="1">
                  <a:txBody>
                    <a:bodyPr/>
                    <a:lstStyle/>
                    <a:p>
                      <a:pPr algn="ctr" fontAlgn="ctr"/>
                      <a:endParaRPr lang="ru-RU" sz="1000" b="1" i="0" u="none" strike="noStrike" kern="1200" dirty="0">
                        <a:solidFill>
                          <a:srgbClr val="000000"/>
                        </a:solidFill>
                        <a:effectLst/>
                        <a:latin typeface="+mn-lt"/>
                        <a:ea typeface="+mn-ea"/>
                        <a:cs typeface="+mn-cs"/>
                      </a:endParaRPr>
                    </a:p>
                  </a:txBody>
                  <a:tcPr marL="7823" marR="7823" marT="8298" marB="0" anchor="ctr">
                    <a:solidFill>
                      <a:schemeClr val="bg1">
                        <a:lumMod val="95000"/>
                      </a:schemeClr>
                    </a:solidFill>
                  </a:tcPr>
                </a:tc>
                <a:tc vMerge="1">
                  <a:txBody>
                    <a:bodyPr/>
                    <a:lstStyle/>
                    <a:p>
                      <a:pPr algn="ctr" fontAlgn="ctr"/>
                      <a:endParaRPr lang="ru-RU" sz="1000" b="1" i="0" u="none" strike="noStrike" dirty="0">
                        <a:solidFill>
                          <a:srgbClr val="000000"/>
                        </a:solidFill>
                        <a:effectLst/>
                        <a:latin typeface="Calibri"/>
                      </a:endParaRPr>
                    </a:p>
                  </a:txBody>
                  <a:tcPr marL="7823" marR="7823" marT="8298" marB="0" anchor="ctr">
                    <a:solidFill>
                      <a:schemeClr val="bg1">
                        <a:lumMod val="95000"/>
                      </a:schemeClr>
                    </a:solidFill>
                  </a:tcPr>
                </a:tc>
                <a:extLst>
                  <a:ext uri="{0D108BD9-81ED-4DB2-BD59-A6C34878D82A}">
                    <a16:rowId xmlns:a16="http://schemas.microsoft.com/office/drawing/2014/main" val="1909740366"/>
                  </a:ext>
                </a:extLst>
              </a:tr>
              <a:tr h="441289">
                <a:tc>
                  <a:txBody>
                    <a:bodyPr/>
                    <a:lstStyle/>
                    <a:p>
                      <a:pPr marL="0" algn="ctr" defTabSz="914400" rtl="0" eaLnBrk="1" fontAlgn="ctr" latinLnBrk="0" hangingPunct="1"/>
                      <a:r>
                        <a:rPr lang="ru-RU" sz="1000" b="1" i="0" u="none" strike="noStrike" kern="1200" dirty="0" smtClean="0">
                          <a:solidFill>
                            <a:srgbClr val="000000"/>
                          </a:solidFill>
                          <a:effectLst/>
                          <a:latin typeface="Arial" panose="020B0604020202020204" pitchFamily="34" charset="0"/>
                          <a:ea typeface="+mn-ea"/>
                          <a:cs typeface="Arial" panose="020B0604020202020204" pitchFamily="34" charset="0"/>
                        </a:rPr>
                        <a:t>80074</a:t>
                      </a:r>
                      <a:endParaRPr lang="ru-RU" sz="1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8145" marR="8145" marT="8639" marB="0" anchor="ctr"/>
                </a:tc>
                <a:tc>
                  <a:txBody>
                    <a:bodyPr/>
                    <a:lstStyle/>
                    <a:p>
                      <a:pPr algn="ctr" fontAlgn="ctr"/>
                      <a:r>
                        <a:rPr lang="en-US" sz="1000" b="1" i="0" u="none" strike="noStrike" dirty="0" smtClean="0">
                          <a:solidFill>
                            <a:srgbClr val="000000"/>
                          </a:solidFill>
                          <a:effectLst/>
                          <a:latin typeface="Arial" panose="020B0604020202020204" pitchFamily="34" charset="0"/>
                          <a:cs typeface="Arial" panose="020B0604020202020204" pitchFamily="34" charset="0"/>
                        </a:rPr>
                        <a:t>GR-0715</a:t>
                      </a:r>
                      <a:endParaRPr lang="en-US" sz="1000" b="1" i="0" u="none" strike="noStrike" dirty="0">
                        <a:solidFill>
                          <a:srgbClr val="000000"/>
                        </a:solidFill>
                        <a:effectLst/>
                        <a:latin typeface="Arial" panose="020B0604020202020204" pitchFamily="34" charset="0"/>
                        <a:cs typeface="Arial" panose="020B0604020202020204" pitchFamily="34" charset="0"/>
                      </a:endParaRPr>
                    </a:p>
                  </a:txBody>
                  <a:tcPr marL="8145" marR="8145" marT="8639" marB="0" anchor="ctr"/>
                </a:tc>
                <a:tc>
                  <a:txBody>
                    <a:bodyPr/>
                    <a:lstStyle/>
                    <a:p>
                      <a:pPr algn="ctr" fontAlgn="ctr"/>
                      <a:r>
                        <a:rPr lang="ru-RU" sz="1000" b="1" i="0" u="none" strike="noStrike" dirty="0" smtClean="0">
                          <a:solidFill>
                            <a:srgbClr val="000000"/>
                          </a:solidFill>
                          <a:effectLst/>
                          <a:latin typeface="Arial" panose="020B0604020202020204" pitchFamily="34" charset="0"/>
                          <a:cs typeface="Arial" panose="020B0604020202020204" pitchFamily="34" charset="0"/>
                        </a:rPr>
                        <a:t>7</a:t>
                      </a:r>
                      <a:endParaRPr lang="en-US" sz="1000" b="1" i="0" u="none" strike="noStrike" dirty="0">
                        <a:solidFill>
                          <a:srgbClr val="000000"/>
                        </a:solidFill>
                        <a:effectLst/>
                        <a:latin typeface="Arial" panose="020B0604020202020204" pitchFamily="34" charset="0"/>
                        <a:cs typeface="Arial" panose="020B0604020202020204" pitchFamily="34" charset="0"/>
                      </a:endParaRPr>
                    </a:p>
                  </a:txBody>
                  <a:tcPr marL="8145" marR="8145" marT="8639" marB="0" anchor="ctr"/>
                </a:tc>
                <a:tc>
                  <a:txBody>
                    <a:bodyPr/>
                    <a:lstStyle/>
                    <a:p>
                      <a:pPr algn="ctr" fontAlgn="ctr"/>
                      <a:r>
                        <a:rPr lang="ru-RU" sz="1000" b="1" i="0" kern="1200" dirty="0" smtClean="0">
                          <a:solidFill>
                            <a:schemeClr val="tx1"/>
                          </a:solidFill>
                          <a:latin typeface="Arial" panose="020B0604020202020204" pitchFamily="34" charset="0"/>
                          <a:ea typeface="+mn-ea"/>
                          <a:cs typeface="Arial" panose="020B0604020202020204" pitchFamily="34" charset="0"/>
                        </a:rPr>
                        <a:t>0,6</a:t>
                      </a:r>
                      <a:endParaRPr lang="en-US" sz="1000" b="1" i="0" kern="1200" dirty="0">
                        <a:solidFill>
                          <a:schemeClr val="tx1"/>
                        </a:solidFill>
                        <a:latin typeface="Arial" panose="020B0604020202020204" pitchFamily="34" charset="0"/>
                        <a:ea typeface="+mn-ea"/>
                        <a:cs typeface="Arial" panose="020B0604020202020204" pitchFamily="34" charset="0"/>
                      </a:endParaRPr>
                    </a:p>
                  </a:txBody>
                  <a:tcPr marL="8145" marR="8145" marT="8639" marB="0" anchor="ctr"/>
                </a:tc>
                <a:tc>
                  <a:txBody>
                    <a:bodyPr/>
                    <a:lstStyle/>
                    <a:p>
                      <a:pPr algn="ctr" fontAlgn="ctr"/>
                      <a:r>
                        <a:rPr lang="ru-RU" sz="1000" b="1" i="0" kern="1200" dirty="0" smtClean="0">
                          <a:solidFill>
                            <a:schemeClr val="tx1"/>
                          </a:solidFill>
                          <a:latin typeface="Arial" panose="020B0604020202020204" pitchFamily="34" charset="0"/>
                          <a:ea typeface="+mn-ea"/>
                          <a:cs typeface="Arial" panose="020B0604020202020204" pitchFamily="34" charset="0"/>
                        </a:rPr>
                        <a:t>0,9</a:t>
                      </a:r>
                      <a:endParaRPr lang="en-US" sz="1000" b="1" i="0" kern="1200" dirty="0">
                        <a:solidFill>
                          <a:schemeClr val="tx1"/>
                        </a:solidFill>
                        <a:latin typeface="Arial" panose="020B0604020202020204" pitchFamily="34" charset="0"/>
                        <a:ea typeface="+mn-ea"/>
                        <a:cs typeface="Arial" panose="020B0604020202020204" pitchFamily="34" charset="0"/>
                      </a:endParaRPr>
                    </a:p>
                  </a:txBody>
                  <a:tcPr marL="8145" marR="8145" marT="8639" marB="0" anchor="ctr"/>
                </a:tc>
                <a:tc>
                  <a:txBody>
                    <a:bodyPr/>
                    <a:lstStyle/>
                    <a:p>
                      <a:pPr algn="ctr" fontAlgn="ctr"/>
                      <a:r>
                        <a:rPr lang="ru-RU" sz="1000" b="1" i="0" kern="1200" dirty="0" smtClean="0">
                          <a:solidFill>
                            <a:schemeClr val="tx1"/>
                          </a:solidFill>
                          <a:latin typeface="Arial" panose="020B0604020202020204" pitchFamily="34" charset="0"/>
                          <a:ea typeface="+mn-ea"/>
                          <a:cs typeface="Arial" panose="020B0604020202020204" pitchFamily="34" charset="0"/>
                        </a:rPr>
                        <a:t>1,5</a:t>
                      </a:r>
                      <a:endParaRPr lang="en-US" sz="1000" b="1" i="0" kern="1200" dirty="0">
                        <a:solidFill>
                          <a:schemeClr val="tx1"/>
                        </a:solidFill>
                        <a:latin typeface="Arial" panose="020B0604020202020204" pitchFamily="34" charset="0"/>
                        <a:ea typeface="+mn-ea"/>
                        <a:cs typeface="Arial" panose="020B0604020202020204" pitchFamily="34" charset="0"/>
                      </a:endParaRPr>
                    </a:p>
                  </a:txBody>
                  <a:tcPr marL="8145" marR="8145" marT="8639" marB="0" anchor="ctr"/>
                </a:tc>
                <a:tc>
                  <a:txBody>
                    <a:bodyPr/>
                    <a:lstStyle/>
                    <a:p>
                      <a:pPr marL="0" algn="ctr" defTabSz="914400" rtl="0" eaLnBrk="1" fontAlgn="ctr" latinLnBrk="0" hangingPunct="1"/>
                      <a:r>
                        <a:rPr lang="uk-UA" sz="1000" b="1" i="0" u="none" strike="noStrike" kern="1200" dirty="0" smtClean="0">
                          <a:solidFill>
                            <a:srgbClr val="000000"/>
                          </a:solidFill>
                          <a:effectLst/>
                          <a:latin typeface="Arial" panose="020B0604020202020204" pitchFamily="34" charset="0"/>
                          <a:ea typeface="+mn-ea"/>
                          <a:cs typeface="Arial" panose="020B0604020202020204" pitchFamily="34" charset="0"/>
                        </a:rPr>
                        <a:t>24</a:t>
                      </a:r>
                      <a:endParaRPr lang="uk-UA" sz="1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7823" marR="7823" marT="8298"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0" u="none" strike="noStrike" dirty="0" smtClean="0">
                          <a:solidFill>
                            <a:srgbClr val="000000"/>
                          </a:solidFill>
                          <a:effectLst/>
                          <a:latin typeface="Arial" panose="020B0604020202020204" pitchFamily="34" charset="0"/>
                          <a:cs typeface="Arial" panose="020B0604020202020204" pitchFamily="34" charset="0"/>
                        </a:rPr>
                        <a:t>60</a:t>
                      </a:r>
                      <a:endParaRPr lang="ru-RU" sz="1000" b="1" i="0" u="none" strike="noStrike" dirty="0">
                        <a:solidFill>
                          <a:srgbClr val="000000"/>
                        </a:solidFill>
                        <a:effectLst/>
                        <a:latin typeface="Arial" panose="020B0604020202020204" pitchFamily="34" charset="0"/>
                        <a:cs typeface="Arial" panose="020B0604020202020204" pitchFamily="34" charset="0"/>
                      </a:endParaRPr>
                    </a:p>
                  </a:txBody>
                  <a:tcPr marL="7823" marR="7823" marT="82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ru-RU" sz="1000" b="1" i="0" u="none" strike="noStrike" kern="1200" dirty="0" smtClean="0">
                          <a:solidFill>
                            <a:srgbClr val="000000"/>
                          </a:solidFill>
                          <a:effectLst/>
                          <a:latin typeface="Arial" panose="020B0604020202020204" pitchFamily="34" charset="0"/>
                          <a:ea typeface="+mn-ea"/>
                          <a:cs typeface="Arial" panose="020B0604020202020204" pitchFamily="34" charset="0"/>
                        </a:rPr>
                        <a:t>17</a:t>
                      </a:r>
                      <a:endParaRPr lang="ru-RU" sz="1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7823" marR="7823" marT="82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0" u="none" strike="noStrike" kern="1200" dirty="0" smtClean="0">
                          <a:solidFill>
                            <a:srgbClr val="000000"/>
                          </a:solidFill>
                          <a:effectLst/>
                          <a:latin typeface="Arial" panose="020B0604020202020204" pitchFamily="34" charset="0"/>
                          <a:ea typeface="+mn-ea"/>
                          <a:cs typeface="Arial" panose="020B0604020202020204" pitchFamily="34" charset="0"/>
                        </a:rPr>
                        <a:t>37</a:t>
                      </a:r>
                      <a:endParaRPr lang="ru-RU" sz="1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7823" marR="7823" marT="82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lnSpc>
                          <a:spcPct val="115000"/>
                        </a:lnSpc>
                        <a:spcAft>
                          <a:spcPts val="0"/>
                        </a:spcAft>
                        <a:tabLst>
                          <a:tab pos="685800" algn="l"/>
                        </a:tabLst>
                      </a:pPr>
                      <a:r>
                        <a:rPr lang="uk-UA" sz="1000" b="1" i="0" u="none" strike="noStrike" kern="1200" dirty="0" smtClean="0">
                          <a:solidFill>
                            <a:srgbClr val="000000"/>
                          </a:solidFill>
                          <a:effectLst/>
                          <a:latin typeface="Arial" panose="020B0604020202020204" pitchFamily="34" charset="0"/>
                          <a:ea typeface="+mn-ea"/>
                          <a:cs typeface="Arial" panose="020B0604020202020204" pitchFamily="34" charset="0"/>
                        </a:rPr>
                        <a:t>8,5</a:t>
                      </a:r>
                      <a:endParaRPr lang="uk-UA" sz="1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lnSpc>
                          <a:spcPct val="115000"/>
                        </a:lnSpc>
                        <a:spcAft>
                          <a:spcPts val="0"/>
                        </a:spcAft>
                        <a:tabLst>
                          <a:tab pos="685800" algn="l"/>
                        </a:tabLst>
                      </a:pPr>
                      <a:r>
                        <a:rPr lang="ru-RU" sz="1000" b="1" i="0" u="none" strike="noStrike" kern="1200" dirty="0" smtClean="0">
                          <a:solidFill>
                            <a:srgbClr val="000000"/>
                          </a:solidFill>
                          <a:effectLst/>
                          <a:latin typeface="Arial" panose="020B0604020202020204" pitchFamily="34" charset="0"/>
                          <a:ea typeface="+mn-ea"/>
                          <a:cs typeface="Arial" panose="020B0604020202020204" pitchFamily="34" charset="0"/>
                        </a:rPr>
                        <a:t>650*430*160</a:t>
                      </a:r>
                      <a:endParaRPr lang="ru-RU" sz="1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7823" marR="7823" marT="82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526461559"/>
                  </a:ext>
                </a:extLst>
              </a:tr>
              <a:tr h="441289">
                <a:tc>
                  <a:txBody>
                    <a:bodyPr/>
                    <a:lstStyle/>
                    <a:p>
                      <a:pPr marL="0" algn="ctr" defTabSz="914400" rtl="0" eaLnBrk="1" fontAlgn="ctr" latinLnBrk="0" hangingPunct="1"/>
                      <a:r>
                        <a:rPr lang="ru-RU" sz="1000" b="1" i="0" u="none" strike="noStrike" kern="1200" dirty="0" smtClean="0">
                          <a:solidFill>
                            <a:srgbClr val="000000"/>
                          </a:solidFill>
                          <a:effectLst/>
                          <a:latin typeface="Arial" panose="020B0604020202020204" pitchFamily="34" charset="0"/>
                          <a:ea typeface="+mn-ea"/>
                          <a:cs typeface="Arial" panose="020B0604020202020204" pitchFamily="34" charset="0"/>
                        </a:rPr>
                        <a:t>80075</a:t>
                      </a:r>
                      <a:endParaRPr lang="ru-RU" sz="1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8145" marR="8145" marT="8639" marB="0" anchor="ctr"/>
                </a:tc>
                <a:tc>
                  <a:txBody>
                    <a:bodyPr/>
                    <a:lstStyle/>
                    <a:p>
                      <a:pPr algn="ctr" fontAlgn="ctr"/>
                      <a:r>
                        <a:rPr lang="en-US" sz="1000" b="1" i="0" u="none" strike="noStrike" dirty="0" smtClean="0">
                          <a:solidFill>
                            <a:srgbClr val="000000"/>
                          </a:solidFill>
                          <a:effectLst/>
                          <a:latin typeface="Arial" panose="020B0604020202020204" pitchFamily="34" charset="0"/>
                          <a:cs typeface="Arial" panose="020B0604020202020204" pitchFamily="34" charset="0"/>
                        </a:rPr>
                        <a:t>GR-0920</a:t>
                      </a:r>
                      <a:endParaRPr lang="en-US" sz="1000" b="1" i="0" u="none" strike="noStrike" dirty="0">
                        <a:solidFill>
                          <a:srgbClr val="000000"/>
                        </a:solidFill>
                        <a:effectLst/>
                        <a:latin typeface="Arial" panose="020B0604020202020204" pitchFamily="34" charset="0"/>
                        <a:cs typeface="Arial" panose="020B0604020202020204" pitchFamily="34" charset="0"/>
                      </a:endParaRPr>
                    </a:p>
                  </a:txBody>
                  <a:tcPr marL="8145" marR="8145" marT="8639" marB="0" anchor="ctr"/>
                </a:tc>
                <a:tc>
                  <a:txBody>
                    <a:bodyPr/>
                    <a:lstStyle/>
                    <a:p>
                      <a:pPr algn="ctr" fontAlgn="ctr"/>
                      <a:r>
                        <a:rPr lang="ru-RU" sz="1000" b="1" i="0" u="none" strike="noStrike" dirty="0" smtClean="0">
                          <a:solidFill>
                            <a:srgbClr val="000000"/>
                          </a:solidFill>
                          <a:effectLst/>
                          <a:latin typeface="Arial" panose="020B0604020202020204" pitchFamily="34" charset="0"/>
                          <a:cs typeface="Arial" panose="020B0604020202020204" pitchFamily="34" charset="0"/>
                        </a:rPr>
                        <a:t>9</a:t>
                      </a:r>
                      <a:endParaRPr lang="en-US" sz="1000" b="1" i="0" u="none" strike="noStrike" dirty="0">
                        <a:solidFill>
                          <a:srgbClr val="000000"/>
                        </a:solidFill>
                        <a:effectLst/>
                        <a:latin typeface="Arial" panose="020B0604020202020204" pitchFamily="34" charset="0"/>
                        <a:cs typeface="Arial" panose="020B0604020202020204" pitchFamily="34" charset="0"/>
                      </a:endParaRPr>
                    </a:p>
                  </a:txBody>
                  <a:tcPr marL="8145" marR="8145" marT="8639" marB="0" anchor="ctr"/>
                </a:tc>
                <a:tc>
                  <a:txBody>
                    <a:bodyPr/>
                    <a:lstStyle/>
                    <a:p>
                      <a:pPr algn="ctr" fontAlgn="ctr"/>
                      <a:r>
                        <a:rPr lang="ru-RU" sz="1000" b="1" i="0" kern="1200" dirty="0" smtClean="0">
                          <a:solidFill>
                            <a:schemeClr val="tx1"/>
                          </a:solidFill>
                          <a:latin typeface="Arial" panose="020B0604020202020204" pitchFamily="34" charset="0"/>
                          <a:ea typeface="+mn-ea"/>
                          <a:cs typeface="Arial" panose="020B0604020202020204" pitchFamily="34" charset="0"/>
                        </a:rPr>
                        <a:t>0,8</a:t>
                      </a:r>
                      <a:endParaRPr lang="en-US" sz="1000" b="1" i="0" kern="1200" dirty="0">
                        <a:solidFill>
                          <a:schemeClr val="tx1"/>
                        </a:solidFill>
                        <a:latin typeface="Arial" panose="020B0604020202020204" pitchFamily="34" charset="0"/>
                        <a:ea typeface="+mn-ea"/>
                        <a:cs typeface="Arial" panose="020B0604020202020204" pitchFamily="34" charset="0"/>
                      </a:endParaRPr>
                    </a:p>
                  </a:txBody>
                  <a:tcPr marL="8145" marR="8145" marT="8639" marB="0" anchor="ctr"/>
                </a:tc>
                <a:tc>
                  <a:txBody>
                    <a:bodyPr/>
                    <a:lstStyle/>
                    <a:p>
                      <a:pPr algn="ctr" fontAlgn="ctr"/>
                      <a:r>
                        <a:rPr lang="ru-RU" sz="1000" b="1" i="0" kern="1200" dirty="0" smtClean="0">
                          <a:solidFill>
                            <a:schemeClr val="tx1"/>
                          </a:solidFill>
                          <a:latin typeface="Arial" panose="020B0604020202020204" pitchFamily="34" charset="0"/>
                          <a:ea typeface="+mn-ea"/>
                          <a:cs typeface="Arial" panose="020B0604020202020204" pitchFamily="34" charset="0"/>
                        </a:rPr>
                        <a:t>1,2</a:t>
                      </a:r>
                      <a:endParaRPr lang="en-US" sz="1000" b="1" i="0" kern="1200" dirty="0">
                        <a:solidFill>
                          <a:schemeClr val="tx1"/>
                        </a:solidFill>
                        <a:latin typeface="Arial" panose="020B0604020202020204" pitchFamily="34" charset="0"/>
                        <a:ea typeface="+mn-ea"/>
                        <a:cs typeface="Arial" panose="020B0604020202020204" pitchFamily="34" charset="0"/>
                      </a:endParaRPr>
                    </a:p>
                  </a:txBody>
                  <a:tcPr marL="8145" marR="8145" marT="8639" marB="0" anchor="ctr"/>
                </a:tc>
                <a:tc>
                  <a:txBody>
                    <a:bodyPr/>
                    <a:lstStyle/>
                    <a:p>
                      <a:pPr algn="ctr" fontAlgn="ctr"/>
                      <a:r>
                        <a:rPr lang="ru-RU" sz="1000" b="1" i="0" kern="1200" dirty="0" smtClean="0">
                          <a:solidFill>
                            <a:schemeClr val="tx1"/>
                          </a:solidFill>
                          <a:latin typeface="Arial" panose="020B0604020202020204" pitchFamily="34" charset="0"/>
                          <a:ea typeface="+mn-ea"/>
                          <a:cs typeface="Arial" panose="020B0604020202020204" pitchFamily="34" charset="0"/>
                        </a:rPr>
                        <a:t>2,0</a:t>
                      </a:r>
                      <a:endParaRPr lang="en-US" sz="1000" b="1" i="0" kern="1200" dirty="0">
                        <a:solidFill>
                          <a:schemeClr val="tx1"/>
                        </a:solidFill>
                        <a:latin typeface="Arial" panose="020B0604020202020204" pitchFamily="34" charset="0"/>
                        <a:ea typeface="+mn-ea"/>
                        <a:cs typeface="Arial" panose="020B0604020202020204" pitchFamily="34" charset="0"/>
                      </a:endParaRPr>
                    </a:p>
                  </a:txBody>
                  <a:tcPr marL="8145" marR="8145" marT="8639" marB="0" anchor="ctr"/>
                </a:tc>
                <a:tc>
                  <a:txBody>
                    <a:bodyPr/>
                    <a:lstStyle/>
                    <a:p>
                      <a:pPr marL="0" algn="ctr" defTabSz="914400" rtl="0" eaLnBrk="1" fontAlgn="ctr" latinLnBrk="0" hangingPunct="1"/>
                      <a:r>
                        <a:rPr lang="uk-UA" sz="1000" b="1" i="0" u="none" strike="noStrike" kern="1200" dirty="0" smtClean="0">
                          <a:solidFill>
                            <a:srgbClr val="000000"/>
                          </a:solidFill>
                          <a:effectLst/>
                          <a:latin typeface="Arial" panose="020B0604020202020204" pitchFamily="34" charset="0"/>
                          <a:ea typeface="+mn-ea"/>
                          <a:cs typeface="Arial" panose="020B0604020202020204" pitchFamily="34" charset="0"/>
                        </a:rPr>
                        <a:t>32</a:t>
                      </a:r>
                      <a:endParaRPr lang="uk-UA" sz="1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7823" marR="7823" marT="8298"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0" u="none" strike="noStrike" dirty="0" smtClean="0">
                          <a:solidFill>
                            <a:srgbClr val="000000"/>
                          </a:solidFill>
                          <a:effectLst/>
                          <a:latin typeface="Arial" panose="020B0604020202020204" pitchFamily="34" charset="0"/>
                          <a:cs typeface="Arial" panose="020B0604020202020204" pitchFamily="34" charset="0"/>
                        </a:rPr>
                        <a:t>80</a:t>
                      </a:r>
                      <a:endParaRPr lang="ru-RU" sz="1000" b="1" i="0" u="none" strike="noStrike" dirty="0">
                        <a:solidFill>
                          <a:srgbClr val="000000"/>
                        </a:solidFill>
                        <a:effectLst/>
                        <a:latin typeface="Arial" panose="020B0604020202020204" pitchFamily="34" charset="0"/>
                        <a:cs typeface="Arial" panose="020B0604020202020204" pitchFamily="34" charset="0"/>
                      </a:endParaRPr>
                    </a:p>
                  </a:txBody>
                  <a:tcPr marL="7823" marR="7823" marT="82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ru-RU" sz="1000" b="1" i="0" u="none" strike="noStrike" kern="1200" dirty="0" smtClean="0">
                          <a:solidFill>
                            <a:srgbClr val="000000"/>
                          </a:solidFill>
                          <a:effectLst/>
                          <a:latin typeface="Arial" panose="020B0604020202020204" pitchFamily="34" charset="0"/>
                          <a:ea typeface="+mn-ea"/>
                          <a:cs typeface="Arial" panose="020B0604020202020204" pitchFamily="34" charset="0"/>
                        </a:rPr>
                        <a:t>22</a:t>
                      </a:r>
                      <a:endParaRPr lang="ru-RU" sz="1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7823" marR="7823" marT="82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0" u="none" strike="noStrike" kern="1200" dirty="0" smtClean="0">
                          <a:solidFill>
                            <a:srgbClr val="000000"/>
                          </a:solidFill>
                          <a:effectLst/>
                          <a:latin typeface="Arial" panose="020B0604020202020204" pitchFamily="34" charset="0"/>
                          <a:ea typeface="+mn-ea"/>
                          <a:cs typeface="Arial" panose="020B0604020202020204" pitchFamily="34" charset="0"/>
                        </a:rPr>
                        <a:t>50</a:t>
                      </a:r>
                      <a:endParaRPr lang="ru-RU" sz="1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7823" marR="7823" marT="82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lnSpc>
                          <a:spcPct val="115000"/>
                        </a:lnSpc>
                        <a:spcAft>
                          <a:spcPts val="0"/>
                        </a:spcAft>
                        <a:tabLst>
                          <a:tab pos="685800" algn="l"/>
                        </a:tabLst>
                      </a:pPr>
                      <a:r>
                        <a:rPr lang="uk-UA" sz="1000" b="1" i="0" u="none" strike="noStrike" kern="1200" dirty="0" smtClean="0">
                          <a:solidFill>
                            <a:srgbClr val="000000"/>
                          </a:solidFill>
                          <a:effectLst/>
                          <a:latin typeface="Arial" panose="020B0604020202020204" pitchFamily="34" charset="0"/>
                          <a:ea typeface="+mn-ea"/>
                          <a:cs typeface="Arial" panose="020B0604020202020204" pitchFamily="34" charset="0"/>
                        </a:rPr>
                        <a:t>11</a:t>
                      </a:r>
                      <a:endParaRPr lang="uk-UA" sz="1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lnSpc>
                          <a:spcPct val="115000"/>
                        </a:lnSpc>
                        <a:spcAft>
                          <a:spcPts val="0"/>
                        </a:spcAft>
                        <a:tabLst>
                          <a:tab pos="685800" algn="l"/>
                        </a:tabLst>
                      </a:pPr>
                      <a:r>
                        <a:rPr lang="ru-RU" sz="1000" b="1" i="0" u="none" strike="noStrike" kern="1200" dirty="0" smtClean="0">
                          <a:solidFill>
                            <a:srgbClr val="000000"/>
                          </a:solidFill>
                          <a:effectLst/>
                          <a:latin typeface="Arial" panose="020B0604020202020204" pitchFamily="34" charset="0"/>
                          <a:ea typeface="+mn-ea"/>
                          <a:cs typeface="Arial" panose="020B0604020202020204" pitchFamily="34" charset="0"/>
                        </a:rPr>
                        <a:t>650*510*160</a:t>
                      </a:r>
                      <a:endParaRPr lang="ru-RU" sz="1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7823" marR="7823" marT="82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880416638"/>
                  </a:ext>
                </a:extLst>
              </a:tr>
              <a:tr h="441289">
                <a:tc>
                  <a:txBody>
                    <a:bodyPr/>
                    <a:lstStyle/>
                    <a:p>
                      <a:pPr marL="0" algn="ctr" defTabSz="914400" rtl="0" eaLnBrk="1" fontAlgn="ctr" latinLnBrk="0" hangingPunct="1"/>
                      <a:r>
                        <a:rPr lang="ru-RU" sz="1000" b="1" i="0" u="none" strike="noStrike" kern="1200" dirty="0" smtClean="0">
                          <a:solidFill>
                            <a:srgbClr val="000000"/>
                          </a:solidFill>
                          <a:effectLst/>
                          <a:latin typeface="Arial" panose="020B0604020202020204" pitchFamily="34" charset="0"/>
                          <a:ea typeface="+mn-ea"/>
                          <a:cs typeface="Arial" panose="020B0604020202020204" pitchFamily="34" charset="0"/>
                        </a:rPr>
                        <a:t>80076</a:t>
                      </a:r>
                      <a:endParaRPr lang="ru-RU" sz="1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8145" marR="8145" marT="8639" marB="0" anchor="ctr"/>
                </a:tc>
                <a:tc>
                  <a:txBody>
                    <a:bodyPr/>
                    <a:lstStyle/>
                    <a:p>
                      <a:pPr algn="ctr" fontAlgn="ctr"/>
                      <a:r>
                        <a:rPr lang="en-US" sz="1000" b="1" i="0" u="none" strike="noStrike" dirty="0" smtClean="0">
                          <a:solidFill>
                            <a:srgbClr val="000000"/>
                          </a:solidFill>
                          <a:effectLst/>
                          <a:latin typeface="Arial" panose="020B0604020202020204" pitchFamily="34" charset="0"/>
                          <a:cs typeface="Arial" panose="020B0604020202020204" pitchFamily="34" charset="0"/>
                        </a:rPr>
                        <a:t>GR-1125</a:t>
                      </a:r>
                      <a:endParaRPr lang="en-US" sz="1000" b="1" i="0" u="none" strike="noStrike" dirty="0">
                        <a:solidFill>
                          <a:srgbClr val="000000"/>
                        </a:solidFill>
                        <a:effectLst/>
                        <a:latin typeface="Arial" panose="020B0604020202020204" pitchFamily="34" charset="0"/>
                        <a:cs typeface="Arial" panose="020B0604020202020204" pitchFamily="34" charset="0"/>
                      </a:endParaRPr>
                    </a:p>
                  </a:txBody>
                  <a:tcPr marL="8145" marR="8145" marT="8639" marB="0" anchor="ctr"/>
                </a:tc>
                <a:tc>
                  <a:txBody>
                    <a:bodyPr/>
                    <a:lstStyle/>
                    <a:p>
                      <a:pPr algn="ctr" fontAlgn="ctr"/>
                      <a:r>
                        <a:rPr lang="ru-RU" sz="1000" b="1" i="0" u="none" strike="noStrike" dirty="0" smtClean="0">
                          <a:solidFill>
                            <a:srgbClr val="000000"/>
                          </a:solidFill>
                          <a:effectLst/>
                          <a:latin typeface="Arial" panose="020B0604020202020204" pitchFamily="34" charset="0"/>
                          <a:cs typeface="Arial" panose="020B0604020202020204" pitchFamily="34" charset="0"/>
                        </a:rPr>
                        <a:t>11</a:t>
                      </a:r>
                      <a:endParaRPr lang="en-US" sz="1000" b="1" i="0" u="none" strike="noStrike" dirty="0">
                        <a:solidFill>
                          <a:srgbClr val="000000"/>
                        </a:solidFill>
                        <a:effectLst/>
                        <a:latin typeface="Arial" panose="020B0604020202020204" pitchFamily="34" charset="0"/>
                        <a:cs typeface="Arial" panose="020B0604020202020204" pitchFamily="34" charset="0"/>
                      </a:endParaRPr>
                    </a:p>
                  </a:txBody>
                  <a:tcPr marL="8145" marR="8145" marT="8639" marB="0" anchor="ctr"/>
                </a:tc>
                <a:tc>
                  <a:txBody>
                    <a:bodyPr/>
                    <a:lstStyle/>
                    <a:p>
                      <a:pPr algn="ctr" fontAlgn="ctr"/>
                      <a:r>
                        <a:rPr lang="ru-RU" sz="1000" b="1" i="0" kern="1200" dirty="0" smtClean="0">
                          <a:solidFill>
                            <a:schemeClr val="tx1"/>
                          </a:solidFill>
                          <a:latin typeface="Arial" panose="020B0604020202020204" pitchFamily="34" charset="0"/>
                          <a:ea typeface="+mn-ea"/>
                          <a:cs typeface="Arial" panose="020B0604020202020204" pitchFamily="34" charset="0"/>
                        </a:rPr>
                        <a:t>1,0</a:t>
                      </a:r>
                      <a:endParaRPr lang="en-US" sz="1000" b="1" i="0" kern="1200" dirty="0">
                        <a:solidFill>
                          <a:schemeClr val="tx1"/>
                        </a:solidFill>
                        <a:latin typeface="Arial" panose="020B0604020202020204" pitchFamily="34" charset="0"/>
                        <a:ea typeface="+mn-ea"/>
                        <a:cs typeface="Arial" panose="020B0604020202020204" pitchFamily="34" charset="0"/>
                      </a:endParaRPr>
                    </a:p>
                  </a:txBody>
                  <a:tcPr marL="8145" marR="8145" marT="8639" marB="0" anchor="ctr"/>
                </a:tc>
                <a:tc>
                  <a:txBody>
                    <a:bodyPr/>
                    <a:lstStyle/>
                    <a:p>
                      <a:pPr algn="ctr" fontAlgn="ctr"/>
                      <a:r>
                        <a:rPr lang="ru-RU" sz="1000" b="1" i="0" kern="1200" dirty="0" smtClean="0">
                          <a:solidFill>
                            <a:schemeClr val="tx1"/>
                          </a:solidFill>
                          <a:latin typeface="Arial" panose="020B0604020202020204" pitchFamily="34" charset="0"/>
                          <a:ea typeface="+mn-ea"/>
                          <a:cs typeface="Arial" panose="020B0604020202020204" pitchFamily="34" charset="0"/>
                        </a:rPr>
                        <a:t>1,5</a:t>
                      </a:r>
                      <a:endParaRPr lang="en-US" sz="1000" b="1" i="0" kern="1200" dirty="0">
                        <a:solidFill>
                          <a:schemeClr val="tx1"/>
                        </a:solidFill>
                        <a:latin typeface="Arial" panose="020B0604020202020204" pitchFamily="34" charset="0"/>
                        <a:ea typeface="+mn-ea"/>
                        <a:cs typeface="Arial" panose="020B0604020202020204" pitchFamily="34" charset="0"/>
                      </a:endParaRPr>
                    </a:p>
                  </a:txBody>
                  <a:tcPr marL="8145" marR="8145" marT="8639" marB="0" anchor="ctr"/>
                </a:tc>
                <a:tc>
                  <a:txBody>
                    <a:bodyPr/>
                    <a:lstStyle/>
                    <a:p>
                      <a:pPr algn="ctr" fontAlgn="ctr"/>
                      <a:r>
                        <a:rPr lang="ru-RU" sz="1000" b="1" i="0" kern="1200" dirty="0" smtClean="0">
                          <a:solidFill>
                            <a:schemeClr val="tx1"/>
                          </a:solidFill>
                          <a:latin typeface="Arial" panose="020B0604020202020204" pitchFamily="34" charset="0"/>
                          <a:ea typeface="+mn-ea"/>
                          <a:cs typeface="Arial" panose="020B0604020202020204" pitchFamily="34" charset="0"/>
                        </a:rPr>
                        <a:t>2,5</a:t>
                      </a:r>
                      <a:endParaRPr lang="en-US" sz="1000" b="1" i="0" kern="1200" dirty="0">
                        <a:solidFill>
                          <a:schemeClr val="tx1"/>
                        </a:solidFill>
                        <a:latin typeface="Arial" panose="020B0604020202020204" pitchFamily="34" charset="0"/>
                        <a:ea typeface="+mn-ea"/>
                        <a:cs typeface="Arial" panose="020B0604020202020204" pitchFamily="34" charset="0"/>
                      </a:endParaRPr>
                    </a:p>
                  </a:txBody>
                  <a:tcPr marL="8145" marR="8145" marT="8639" marB="0" anchor="ctr"/>
                </a:tc>
                <a:tc>
                  <a:txBody>
                    <a:bodyPr/>
                    <a:lstStyle/>
                    <a:p>
                      <a:pPr marL="0" algn="ctr" defTabSz="914400" rtl="0" eaLnBrk="1" fontAlgn="ctr" latinLnBrk="0" hangingPunct="1"/>
                      <a:r>
                        <a:rPr lang="uk-UA" sz="1000" b="1" i="0" u="none" strike="noStrike" kern="1200" dirty="0" smtClean="0">
                          <a:solidFill>
                            <a:srgbClr val="000000"/>
                          </a:solidFill>
                          <a:effectLst/>
                          <a:latin typeface="Arial" panose="020B0604020202020204" pitchFamily="34" charset="0"/>
                          <a:ea typeface="+mn-ea"/>
                          <a:cs typeface="Arial" panose="020B0604020202020204" pitchFamily="34" charset="0"/>
                        </a:rPr>
                        <a:t>40</a:t>
                      </a:r>
                      <a:endParaRPr lang="uk-UA" sz="1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7823" marR="7823" marT="8298"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0" u="none" strike="noStrike" dirty="0" smtClean="0">
                          <a:solidFill>
                            <a:srgbClr val="000000"/>
                          </a:solidFill>
                          <a:effectLst/>
                          <a:latin typeface="Arial" panose="020B0604020202020204" pitchFamily="34" charset="0"/>
                          <a:cs typeface="Arial" panose="020B0604020202020204" pitchFamily="34" charset="0"/>
                        </a:rPr>
                        <a:t>100</a:t>
                      </a:r>
                      <a:endParaRPr lang="ru-RU" sz="1000" b="1" i="0" u="none" strike="noStrike" dirty="0">
                        <a:solidFill>
                          <a:srgbClr val="000000"/>
                        </a:solidFill>
                        <a:effectLst/>
                        <a:latin typeface="Arial" panose="020B0604020202020204" pitchFamily="34" charset="0"/>
                        <a:cs typeface="Arial" panose="020B0604020202020204" pitchFamily="34" charset="0"/>
                      </a:endParaRPr>
                    </a:p>
                  </a:txBody>
                  <a:tcPr marL="7823" marR="7823" marT="82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ru-RU" sz="1000" b="1" i="0" u="none" strike="noStrike" kern="1200" dirty="0" smtClean="0">
                          <a:solidFill>
                            <a:srgbClr val="000000"/>
                          </a:solidFill>
                          <a:effectLst/>
                          <a:latin typeface="Arial" panose="020B0604020202020204" pitchFamily="34" charset="0"/>
                          <a:ea typeface="+mn-ea"/>
                          <a:cs typeface="Arial" panose="020B0604020202020204" pitchFamily="34" charset="0"/>
                        </a:rPr>
                        <a:t>27</a:t>
                      </a:r>
                      <a:endParaRPr lang="ru-RU" sz="1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7823" marR="7823" marT="82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0" u="none" strike="noStrike" kern="1200" dirty="0" smtClean="0">
                          <a:solidFill>
                            <a:srgbClr val="000000"/>
                          </a:solidFill>
                          <a:effectLst/>
                          <a:latin typeface="Arial" panose="020B0604020202020204" pitchFamily="34" charset="0"/>
                          <a:ea typeface="+mn-ea"/>
                          <a:cs typeface="Arial" panose="020B0604020202020204" pitchFamily="34" charset="0"/>
                        </a:rPr>
                        <a:t>62</a:t>
                      </a:r>
                      <a:endParaRPr lang="ru-RU" sz="1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7823" marR="7823" marT="82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lnSpc>
                          <a:spcPct val="115000"/>
                        </a:lnSpc>
                        <a:spcAft>
                          <a:spcPts val="0"/>
                        </a:spcAft>
                        <a:tabLst>
                          <a:tab pos="685800" algn="l"/>
                        </a:tabLst>
                      </a:pPr>
                      <a:r>
                        <a:rPr lang="uk-UA" sz="1000" b="1" i="0" u="none" strike="noStrike" kern="1200" dirty="0" smtClean="0">
                          <a:solidFill>
                            <a:srgbClr val="000000"/>
                          </a:solidFill>
                          <a:effectLst/>
                          <a:latin typeface="Arial" panose="020B0604020202020204" pitchFamily="34" charset="0"/>
                          <a:ea typeface="+mn-ea"/>
                          <a:cs typeface="Arial" panose="020B0604020202020204" pitchFamily="34" charset="0"/>
                        </a:rPr>
                        <a:t>12,8</a:t>
                      </a:r>
                      <a:endParaRPr lang="uk-UA" sz="1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lnSpc>
                          <a:spcPct val="115000"/>
                        </a:lnSpc>
                        <a:spcAft>
                          <a:spcPts val="0"/>
                        </a:spcAft>
                        <a:tabLst>
                          <a:tab pos="685800" algn="l"/>
                        </a:tabLst>
                      </a:pPr>
                      <a:r>
                        <a:rPr lang="ru-RU" sz="1000" b="1" i="0" u="none" strike="noStrike" kern="1200" dirty="0" smtClean="0">
                          <a:solidFill>
                            <a:srgbClr val="000000"/>
                          </a:solidFill>
                          <a:effectLst/>
                          <a:latin typeface="Arial" panose="020B0604020202020204" pitchFamily="34" charset="0"/>
                          <a:ea typeface="+mn-ea"/>
                          <a:cs typeface="Arial" panose="020B0604020202020204" pitchFamily="34" charset="0"/>
                        </a:rPr>
                        <a:t>650*590*160</a:t>
                      </a:r>
                      <a:endParaRPr lang="ru-RU" sz="1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7823" marR="7823" marT="82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bl>
          </a:graphicData>
        </a:graphic>
      </p:graphicFrame>
      <p:sp>
        <p:nvSpPr>
          <p:cNvPr id="7" name="Прямоугольник 6"/>
          <p:cNvSpPr/>
          <p:nvPr/>
        </p:nvSpPr>
        <p:spPr>
          <a:xfrm>
            <a:off x="112544" y="7098847"/>
            <a:ext cx="5346700" cy="307777"/>
          </a:xfrm>
          <a:prstGeom prst="rect">
            <a:avLst/>
          </a:prstGeom>
        </p:spPr>
        <p:txBody>
          <a:bodyPr>
            <a:spAutoFit/>
          </a:bodyPr>
          <a:lstStyle/>
          <a:p>
            <a:r>
              <a:rPr lang="ru-RU" sz="1400" dirty="0"/>
              <a:t>* - при высоте потолка 2,5 м и стандартной теплоизоляции;</a:t>
            </a:r>
          </a:p>
        </p:txBody>
      </p:sp>
      <p:pic>
        <p:nvPicPr>
          <p:cNvPr id="8" name="Рисунок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9356" y="1664015"/>
            <a:ext cx="3576240" cy="3315118"/>
          </a:xfrm>
          <a:prstGeom prst="rect">
            <a:avLst/>
          </a:prstGeom>
        </p:spPr>
      </p:pic>
    </p:spTree>
    <p:extLst>
      <p:ext uri="{BB962C8B-B14F-4D97-AF65-F5344CB8AC3E}">
        <p14:creationId xmlns:p14="http://schemas.microsoft.com/office/powerpoint/2010/main" val="26329111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489" y="0"/>
            <a:ext cx="10686911" cy="7561263"/>
          </a:xfrm>
          <a:prstGeom prst="rect">
            <a:avLst/>
          </a:prstGeom>
        </p:spPr>
      </p:pic>
      <p:sp>
        <p:nvSpPr>
          <p:cNvPr id="2" name="Заголовок 1"/>
          <p:cNvSpPr>
            <a:spLocks noGrp="1"/>
          </p:cNvSpPr>
          <p:nvPr>
            <p:ph type="title"/>
          </p:nvPr>
        </p:nvSpPr>
        <p:spPr>
          <a:xfrm>
            <a:off x="280814" y="1207306"/>
            <a:ext cx="8786879" cy="440237"/>
          </a:xfrm>
          <a:effectLst/>
        </p:spPr>
        <p:txBody>
          <a:bodyPr>
            <a:noAutofit/>
          </a:bodyPr>
          <a:lstStyle/>
          <a:p>
            <a:pPr>
              <a:lnSpc>
                <a:spcPct val="100000"/>
              </a:lnSpc>
            </a:pPr>
            <a:r>
              <a:rPr lang="ru-RU" sz="1600" b="1" spc="50" dirty="0">
                <a:ln w="11430"/>
                <a:solidFill>
                  <a:srgbClr val="930D2D"/>
                </a:solidFill>
                <a:effectLst>
                  <a:outerShdw blurRad="38100" dist="38100" dir="2700000" algn="tl">
                    <a:srgbClr val="000000">
                      <a:alpha val="43137"/>
                    </a:srgbClr>
                  </a:outerShdw>
                </a:effectLst>
              </a:rPr>
              <a:t>ПЕЧЬ ЭЛЕКТРИЧЕСКАЯ КОНВЕКЦИОННАЯ </a:t>
            </a:r>
            <a:r>
              <a:rPr lang="en-US" sz="1600" b="1" spc="50" dirty="0">
                <a:ln w="11430"/>
                <a:solidFill>
                  <a:srgbClr val="930D2D"/>
                </a:solidFill>
                <a:effectLst>
                  <a:outerShdw blurRad="38100" dist="38100" dir="2700000" algn="tl">
                    <a:srgbClr val="000000">
                      <a:alpha val="43137"/>
                    </a:srgbClr>
                  </a:outerShdw>
                </a:effectLst>
              </a:rPr>
              <a:t>C </a:t>
            </a:r>
            <a:r>
              <a:rPr lang="ru-RU" sz="1600" b="1" spc="50" dirty="0">
                <a:ln w="11430"/>
                <a:solidFill>
                  <a:srgbClr val="930D2D"/>
                </a:solidFill>
                <a:effectLst>
                  <a:outerShdw blurRad="38100" dist="38100" dir="2700000" algn="tl">
                    <a:srgbClr val="000000">
                      <a:alpha val="43137"/>
                    </a:srgbClr>
                  </a:outerShdw>
                </a:effectLst>
              </a:rPr>
              <a:t>ГРИЛЕМ </a:t>
            </a:r>
            <a:r>
              <a:rPr lang="en-US" sz="1600" b="1" spc="50" dirty="0">
                <a:ln w="11430"/>
                <a:solidFill>
                  <a:srgbClr val="930D2D"/>
                </a:solidFill>
                <a:effectLst>
                  <a:outerShdw blurRad="38100" dist="38100" dir="2700000" algn="tl">
                    <a:srgbClr val="000000">
                      <a:alpha val="43137"/>
                    </a:srgbClr>
                  </a:outerShdw>
                </a:effectLst>
              </a:rPr>
              <a:t>GN45A</a:t>
            </a:r>
            <a:r>
              <a:rPr lang="ru-RU" sz="1600" b="1" spc="50" dirty="0">
                <a:ln w="11430"/>
                <a:solidFill>
                  <a:srgbClr val="930D2D"/>
                </a:solidFill>
                <a:effectLst>
                  <a:outerShdw blurRad="38100" dist="38100" dir="2700000" algn="tl">
                    <a:srgbClr val="000000">
                      <a:alpha val="43137"/>
                    </a:srgbClr>
                  </a:outerShdw>
                </a:effectLst>
              </a:rPr>
              <a:t>С(+</a:t>
            </a:r>
            <a:r>
              <a:rPr lang="ru-RU" sz="1600" b="1" spc="50" dirty="0" err="1">
                <a:ln w="11430"/>
                <a:solidFill>
                  <a:srgbClr val="930D2D"/>
                </a:solidFill>
                <a:effectLst>
                  <a:outerShdw blurRad="38100" dist="38100" dir="2700000" algn="tl">
                    <a:srgbClr val="000000">
                      <a:alpha val="43137"/>
                    </a:srgbClr>
                  </a:outerShdw>
                </a:effectLst>
              </a:rPr>
              <a:t>деко</a:t>
            </a:r>
            <a:r>
              <a:rPr lang="ru-RU" sz="1600" b="1" spc="50" dirty="0">
                <a:ln w="11430"/>
                <a:solidFill>
                  <a:srgbClr val="930D2D"/>
                </a:solidFill>
                <a:effectLst>
                  <a:outerShdw blurRad="38100" dist="38100" dir="2700000" algn="tl">
                    <a:srgbClr val="000000">
                      <a:alpha val="43137"/>
                    </a:srgbClr>
                  </a:outerShdw>
                </a:effectLst>
              </a:rPr>
              <a:t> для пиццы)/</a:t>
            </a:r>
            <a:r>
              <a:rPr lang="en-US" sz="1600" b="1" spc="50" dirty="0">
                <a:ln w="11430"/>
                <a:solidFill>
                  <a:srgbClr val="930D2D"/>
                </a:solidFill>
                <a:effectLst>
                  <a:outerShdw blurRad="38100" dist="38100" dir="2700000" algn="tl">
                    <a:srgbClr val="000000">
                      <a:alpha val="43137"/>
                    </a:srgbClr>
                  </a:outerShdw>
                </a:effectLst>
              </a:rPr>
              <a:t>GN45A</a:t>
            </a:r>
            <a:r>
              <a:rPr lang="ru-RU" sz="1600" b="1" spc="50" dirty="0">
                <a:ln w="11430"/>
                <a:solidFill>
                  <a:srgbClr val="930D2D"/>
                </a:solidFill>
                <a:effectLst>
                  <a:outerShdw blurRad="38100" dist="38100" dir="2700000" algn="tl">
                    <a:srgbClr val="000000">
                      <a:alpha val="43137"/>
                    </a:srgbClr>
                  </a:outerShdw>
                </a:effectLst>
              </a:rPr>
              <a:t>С</a:t>
            </a:r>
            <a:r>
              <a:rPr lang="en-US" sz="1600" b="1" spc="50" dirty="0">
                <a:ln w="11430"/>
                <a:solidFill>
                  <a:srgbClr val="930D2D"/>
                </a:solidFill>
                <a:effectLst>
                  <a:outerShdw blurRad="38100" dist="38100" dir="2700000" algn="tl">
                    <a:srgbClr val="000000">
                      <a:alpha val="43137"/>
                    </a:srgbClr>
                  </a:outerShdw>
                </a:effectLst>
              </a:rPr>
              <a:t>L</a:t>
            </a:r>
            <a:endParaRPr lang="uk-UA" sz="16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112544" y="5654222"/>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2526783844"/>
              </p:ext>
            </p:extLst>
          </p:nvPr>
        </p:nvGraphicFramePr>
        <p:xfrm>
          <a:off x="125294" y="5931221"/>
          <a:ext cx="10397563" cy="1548411"/>
        </p:xfrm>
        <a:graphic>
          <a:graphicData uri="http://schemas.openxmlformats.org/drawingml/2006/table">
            <a:tbl>
              <a:tblPr>
                <a:tableStyleId>{616DA210-FB5B-4158-B5E0-FEB733F419BA}</a:tableStyleId>
              </a:tblPr>
              <a:tblGrid>
                <a:gridCol w="381333">
                  <a:extLst>
                    <a:ext uri="{9D8B030D-6E8A-4147-A177-3AD203B41FA5}">
                      <a16:colId xmlns:a16="http://schemas.microsoft.com/office/drawing/2014/main" val="20000"/>
                    </a:ext>
                  </a:extLst>
                </a:gridCol>
                <a:gridCol w="670252">
                  <a:extLst>
                    <a:ext uri="{9D8B030D-6E8A-4147-A177-3AD203B41FA5}">
                      <a16:colId xmlns:a16="http://schemas.microsoft.com/office/drawing/2014/main" val="20001"/>
                    </a:ext>
                  </a:extLst>
                </a:gridCol>
                <a:gridCol w="491964">
                  <a:extLst>
                    <a:ext uri="{9D8B030D-6E8A-4147-A177-3AD203B41FA5}">
                      <a16:colId xmlns:a16="http://schemas.microsoft.com/office/drawing/2014/main" val="20002"/>
                    </a:ext>
                  </a:extLst>
                </a:gridCol>
                <a:gridCol w="655953">
                  <a:extLst>
                    <a:ext uri="{9D8B030D-6E8A-4147-A177-3AD203B41FA5}">
                      <a16:colId xmlns:a16="http://schemas.microsoft.com/office/drawing/2014/main" val="20003"/>
                    </a:ext>
                  </a:extLst>
                </a:gridCol>
                <a:gridCol w="503678">
                  <a:extLst>
                    <a:ext uri="{9D8B030D-6E8A-4147-A177-3AD203B41FA5}">
                      <a16:colId xmlns:a16="http://schemas.microsoft.com/office/drawing/2014/main" val="20004"/>
                    </a:ext>
                  </a:extLst>
                </a:gridCol>
                <a:gridCol w="550532">
                  <a:extLst>
                    <a:ext uri="{9D8B030D-6E8A-4147-A177-3AD203B41FA5}">
                      <a16:colId xmlns:a16="http://schemas.microsoft.com/office/drawing/2014/main" val="20005"/>
                    </a:ext>
                  </a:extLst>
                </a:gridCol>
                <a:gridCol w="641451">
                  <a:extLst>
                    <a:ext uri="{9D8B030D-6E8A-4147-A177-3AD203B41FA5}">
                      <a16:colId xmlns:a16="http://schemas.microsoft.com/office/drawing/2014/main" val="20006"/>
                    </a:ext>
                  </a:extLst>
                </a:gridCol>
                <a:gridCol w="478972">
                  <a:extLst>
                    <a:ext uri="{9D8B030D-6E8A-4147-A177-3AD203B41FA5}">
                      <a16:colId xmlns:a16="http://schemas.microsoft.com/office/drawing/2014/main" val="20007"/>
                    </a:ext>
                  </a:extLst>
                </a:gridCol>
                <a:gridCol w="537028">
                  <a:extLst>
                    <a:ext uri="{9D8B030D-6E8A-4147-A177-3AD203B41FA5}">
                      <a16:colId xmlns:a16="http://schemas.microsoft.com/office/drawing/2014/main" val="20008"/>
                    </a:ext>
                  </a:extLst>
                </a:gridCol>
                <a:gridCol w="885372">
                  <a:extLst>
                    <a:ext uri="{9D8B030D-6E8A-4147-A177-3AD203B41FA5}">
                      <a16:colId xmlns:a16="http://schemas.microsoft.com/office/drawing/2014/main" val="20009"/>
                    </a:ext>
                  </a:extLst>
                </a:gridCol>
                <a:gridCol w="870857">
                  <a:extLst>
                    <a:ext uri="{9D8B030D-6E8A-4147-A177-3AD203B41FA5}">
                      <a16:colId xmlns:a16="http://schemas.microsoft.com/office/drawing/2014/main" val="20014"/>
                    </a:ext>
                  </a:extLst>
                </a:gridCol>
                <a:gridCol w="798285">
                  <a:extLst>
                    <a:ext uri="{9D8B030D-6E8A-4147-A177-3AD203B41FA5}">
                      <a16:colId xmlns:a16="http://schemas.microsoft.com/office/drawing/2014/main" val="2635693230"/>
                    </a:ext>
                  </a:extLst>
                </a:gridCol>
                <a:gridCol w="522515">
                  <a:extLst>
                    <a:ext uri="{9D8B030D-6E8A-4147-A177-3AD203B41FA5}">
                      <a16:colId xmlns:a16="http://schemas.microsoft.com/office/drawing/2014/main" val="20010"/>
                    </a:ext>
                  </a:extLst>
                </a:gridCol>
                <a:gridCol w="696685">
                  <a:extLst>
                    <a:ext uri="{9D8B030D-6E8A-4147-A177-3AD203B41FA5}">
                      <a16:colId xmlns:a16="http://schemas.microsoft.com/office/drawing/2014/main" val="20011"/>
                    </a:ext>
                  </a:extLst>
                </a:gridCol>
                <a:gridCol w="1030515">
                  <a:extLst>
                    <a:ext uri="{9D8B030D-6E8A-4147-A177-3AD203B41FA5}">
                      <a16:colId xmlns:a16="http://schemas.microsoft.com/office/drawing/2014/main" val="20012"/>
                    </a:ext>
                  </a:extLst>
                </a:gridCol>
                <a:gridCol w="682171">
                  <a:extLst>
                    <a:ext uri="{9D8B030D-6E8A-4147-A177-3AD203B41FA5}">
                      <a16:colId xmlns:a16="http://schemas.microsoft.com/office/drawing/2014/main" val="20013"/>
                    </a:ext>
                  </a:extLst>
                </a:gridCol>
              </a:tblGrid>
              <a:tr h="658265">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Тип управления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Термостат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Конвекция</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Объем камеры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Нагревательные элементы</a:t>
                      </a:r>
                    </a:p>
                    <a:p>
                      <a:pPr algn="ctr" fontAlgn="ctr"/>
                      <a:r>
                        <a:rPr lang="ru-RU" sz="1100" b="1" i="0" u="none" strike="noStrike" dirty="0" smtClean="0">
                          <a:solidFill>
                            <a:srgbClr val="000000"/>
                          </a:solidFill>
                          <a:effectLst/>
                          <a:latin typeface="+mn-lt"/>
                        </a:rPr>
                        <a:t>верх./</a:t>
                      </a:r>
                      <a:r>
                        <a:rPr lang="ru-RU" sz="1100" b="1" i="0" u="none" strike="noStrike" baseline="0" dirty="0" smtClean="0">
                          <a:solidFill>
                            <a:srgbClr val="000000"/>
                          </a:solidFill>
                          <a:effectLst/>
                          <a:latin typeface="+mn-lt"/>
                        </a:rPr>
                        <a:t> </a:t>
                      </a:r>
                      <a:r>
                        <a:rPr lang="ru-RU" sz="1100" b="1" i="0" u="none" strike="noStrike" baseline="0" dirty="0" err="1" smtClean="0">
                          <a:solidFill>
                            <a:srgbClr val="000000"/>
                          </a:solidFill>
                          <a:effectLst/>
                          <a:latin typeface="+mn-lt"/>
                        </a:rPr>
                        <a:t>ниж</a:t>
                      </a:r>
                      <a:r>
                        <a:rPr lang="ru-RU" sz="1100" b="1" i="0" u="none" strike="noStrike" baseline="0" dirty="0" smtClean="0">
                          <a:solidFill>
                            <a:srgbClr val="000000"/>
                          </a:solidFill>
                          <a:effectLst/>
                          <a:latin typeface="+mn-lt"/>
                        </a:rPr>
                        <a:t>.</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Размер камеры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uk-UA" sz="1100" b="1" i="0" u="none" strike="noStrike" dirty="0" err="1" smtClean="0">
                          <a:solidFill>
                            <a:srgbClr val="000000"/>
                          </a:solidFill>
                          <a:effectLst/>
                          <a:latin typeface="+mn-lt"/>
                        </a:rPr>
                        <a:t>Подсветка</a:t>
                      </a:r>
                      <a:r>
                        <a:rPr lang="uk-UA" sz="1100" b="1" i="0" u="none" strike="noStrike" baseline="0" dirty="0" smtClean="0">
                          <a:solidFill>
                            <a:srgbClr val="000000"/>
                          </a:solidFill>
                          <a:effectLst/>
                          <a:latin typeface="+mn-lt"/>
                        </a:rPr>
                        <a:t> камер</a:t>
                      </a:r>
                      <a:r>
                        <a:rPr lang="ru-RU" sz="1100" b="1" i="0" u="none" strike="noStrike" baseline="0" dirty="0" smtClean="0">
                          <a:solidFill>
                            <a:srgbClr val="000000"/>
                          </a:solidFill>
                          <a:effectLst/>
                          <a:latin typeface="+mn-lt"/>
                        </a:rPr>
                        <a:t>ы</a:t>
                      </a:r>
                      <a:endParaRPr lang="ru-RU" sz="1100" b="1" i="0" u="none" strike="noStrike" dirty="0" smtClean="0">
                        <a:solidFill>
                          <a:srgbClr val="000000"/>
                        </a:solidFill>
                        <a:effectLst/>
                        <a:latin typeface="+mn-lt"/>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Таймер работы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Размер противня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Габаритный размер, мм печи/</a:t>
                      </a:r>
                      <a:r>
                        <a:rPr lang="ru-RU" sz="1100" b="1" i="0" u="none" strike="noStrike" dirty="0" err="1" smtClean="0">
                          <a:solidFill>
                            <a:srgbClr val="000000"/>
                          </a:solidFill>
                          <a:effectLst/>
                          <a:latin typeface="+mn-lt"/>
                        </a:rPr>
                        <a:t>упаков</a:t>
                      </a:r>
                      <a:r>
                        <a:rPr lang="ru-RU" sz="1100" b="1" i="0" u="none" strike="noStrike" dirty="0" smtClean="0">
                          <a:solidFill>
                            <a:srgbClr val="000000"/>
                          </a:solidFill>
                          <a:effectLst/>
                          <a:latin typeface="+mn-lt"/>
                        </a:rPr>
                        <a:t>.</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 ,кг </a:t>
                      </a:r>
                    </a:p>
                    <a:p>
                      <a:pPr algn="ctr" fontAlgn="ctr"/>
                      <a:r>
                        <a:rPr lang="ru-RU" sz="1100" b="1" i="0" u="none" strike="noStrike" dirty="0" smtClean="0">
                          <a:solidFill>
                            <a:srgbClr val="000000"/>
                          </a:solidFill>
                          <a:effectLst/>
                          <a:latin typeface="+mn-lt"/>
                        </a:rPr>
                        <a:t> нетто/ брутто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5073">
                <a:tc>
                  <a:txBody>
                    <a:bodyPr/>
                    <a:lstStyle/>
                    <a:p>
                      <a:pPr marL="0" algn="ctr" defTabSz="914400" rtl="0" eaLnBrk="1" fontAlgn="ctr" latinLnBrk="0" hangingPunct="1"/>
                      <a:r>
                        <a:rPr lang="ru-RU" sz="1000" b="0" i="1" u="none" strike="noStrike" kern="1200" dirty="0" smtClean="0">
                          <a:solidFill>
                            <a:srgbClr val="000000"/>
                          </a:solidFill>
                          <a:effectLst/>
                          <a:latin typeface="+mn-lt"/>
                          <a:ea typeface="+mn-ea"/>
                          <a:cs typeface="+mn-cs"/>
                        </a:rPr>
                        <a:t>70200</a:t>
                      </a:r>
                      <a:endParaRPr lang="ru-RU" sz="1000" b="0"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spc="50" dirty="0" smtClean="0">
                          <a:ln w="11430"/>
                        </a:rPr>
                        <a:t>GN</a:t>
                      </a:r>
                      <a:r>
                        <a:rPr lang="ru-RU" sz="1000" b="1" i="1" spc="50" dirty="0" smtClean="0">
                          <a:ln w="11430"/>
                        </a:rPr>
                        <a:t>45</a:t>
                      </a:r>
                      <a:r>
                        <a:rPr lang="en-US" sz="1000" b="1" i="1" spc="50" dirty="0" smtClean="0">
                          <a:ln w="11430"/>
                        </a:rPr>
                        <a:t>A</a:t>
                      </a:r>
                      <a:r>
                        <a:rPr lang="ru-RU" sz="1000" b="1" i="1" spc="50" dirty="0" smtClean="0">
                          <a:ln w="11430"/>
                        </a:rPr>
                        <a:t>С</a:t>
                      </a:r>
                      <a:r>
                        <a:rPr lang="en-US" sz="1000" b="1" i="1" spc="50" dirty="0" smtClean="0">
                          <a:ln w="11430"/>
                        </a:rPr>
                        <a:t>L</a:t>
                      </a:r>
                      <a:endParaRPr lang="en-US" sz="1000" b="1" i="1" dirty="0"/>
                    </a:p>
                  </a:txBody>
                  <a:tcPr marL="9525" marR="9525" marT="9525" marB="0" anchor="ctr"/>
                </a:tc>
                <a:tc>
                  <a:txBody>
                    <a:bodyPr/>
                    <a:lstStyle/>
                    <a:p>
                      <a:pPr algn="ctr" fontAlgn="ctr"/>
                      <a:r>
                        <a:rPr lang="en-US" sz="1000" b="1" i="1" u="none" strike="noStrike" dirty="0" smtClean="0">
                          <a:solidFill>
                            <a:srgbClr val="000000"/>
                          </a:solidFill>
                          <a:effectLst/>
                          <a:latin typeface="+mn-lt"/>
                        </a:rPr>
                        <a:t>22</a:t>
                      </a:r>
                      <a:r>
                        <a:rPr lang="ru-RU" sz="1000" b="1" i="1" u="none" strike="noStrike" dirty="0" smtClean="0">
                          <a:solidFill>
                            <a:srgbClr val="000000"/>
                          </a:solidFill>
                          <a:effectLst/>
                          <a:latin typeface="+mn-lt"/>
                        </a:rPr>
                        <a:t>00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err="1" smtClean="0">
                          <a:solidFill>
                            <a:srgbClr val="000000"/>
                          </a:solidFill>
                          <a:effectLst/>
                          <a:latin typeface="Arial"/>
                        </a:rPr>
                        <a:t>Механ</a:t>
                      </a:r>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100 - 250 °С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45 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413х347х315</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60</a:t>
                      </a:r>
                      <a:r>
                        <a:rPr lang="en-US" sz="1000" b="1" i="1" u="none" strike="noStrike" dirty="0" smtClean="0">
                          <a:solidFill>
                            <a:srgbClr val="000000"/>
                          </a:solidFill>
                          <a:effectLst/>
                          <a:latin typeface="Arial"/>
                        </a:rPr>
                        <a:t> </a:t>
                      </a:r>
                      <a:r>
                        <a:rPr lang="ru-RU" sz="1000" b="1" i="1" u="none" strike="noStrike" dirty="0" smtClean="0">
                          <a:solidFill>
                            <a:srgbClr val="000000"/>
                          </a:solidFill>
                          <a:effectLst/>
                          <a:latin typeface="Arial"/>
                        </a:rPr>
                        <a:t>мин.</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38х27 см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555х400х375 /</a:t>
                      </a:r>
                    </a:p>
                    <a:p>
                      <a:pPr algn="ctr" fontAlgn="b"/>
                      <a:r>
                        <a:rPr lang="ru-RU" sz="1000" b="1" i="1" u="none" strike="noStrike" dirty="0" smtClean="0">
                          <a:solidFill>
                            <a:srgbClr val="000000"/>
                          </a:solidFill>
                          <a:effectLst/>
                          <a:latin typeface="Arial"/>
                        </a:rPr>
                        <a:t> 590х4200х400</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8</a:t>
                      </a:r>
                      <a:r>
                        <a:rPr lang="ru-RU" sz="1000" b="1" i="1" u="none" strike="noStrike" dirty="0" smtClean="0">
                          <a:solidFill>
                            <a:srgbClr val="000000"/>
                          </a:solidFill>
                          <a:effectLst/>
                          <a:latin typeface="Arial"/>
                        </a:rPr>
                        <a:t>,30 / </a:t>
                      </a:r>
                      <a:r>
                        <a:rPr lang="en-US" sz="1000" b="1" i="1" u="none" strike="noStrike" dirty="0" smtClean="0">
                          <a:solidFill>
                            <a:srgbClr val="000000"/>
                          </a:solidFill>
                          <a:effectLst/>
                          <a:latin typeface="Arial"/>
                        </a:rPr>
                        <a:t>9</a:t>
                      </a:r>
                      <a:r>
                        <a:rPr lang="ru-RU" sz="1000" b="1" i="1" u="none" strike="noStrike" dirty="0" smtClean="0">
                          <a:solidFill>
                            <a:srgbClr val="000000"/>
                          </a:solidFill>
                          <a:effectLst/>
                          <a:latin typeface="Arial"/>
                        </a:rPr>
                        <a:t>,60</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445073">
                <a:tc>
                  <a:txBody>
                    <a:bodyPr/>
                    <a:lstStyle/>
                    <a:p>
                      <a:pPr marL="0" algn="ctr" defTabSz="914400" rtl="0" eaLnBrk="1" fontAlgn="ctr" latinLnBrk="0" hangingPunct="1"/>
                      <a:r>
                        <a:rPr lang="ru-RU" sz="1000" b="0" i="1" u="none" strike="noStrike" kern="1200" dirty="0" smtClean="0">
                          <a:solidFill>
                            <a:srgbClr val="000000"/>
                          </a:solidFill>
                          <a:effectLst/>
                          <a:latin typeface="+mn-lt"/>
                          <a:ea typeface="+mn-ea"/>
                          <a:cs typeface="+mn-cs"/>
                        </a:rPr>
                        <a:t>80613</a:t>
                      </a:r>
                      <a:endParaRPr lang="ru-RU" sz="1000" b="0"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spc="50" dirty="0" smtClean="0">
                          <a:ln w="11430"/>
                        </a:rPr>
                        <a:t>GN</a:t>
                      </a:r>
                      <a:r>
                        <a:rPr lang="ru-RU" sz="1000" b="1" i="1" spc="50" dirty="0" smtClean="0">
                          <a:ln w="11430"/>
                        </a:rPr>
                        <a:t>45</a:t>
                      </a:r>
                      <a:r>
                        <a:rPr lang="en-US" sz="1000" b="1" i="1" spc="50" dirty="0" smtClean="0">
                          <a:ln w="11430"/>
                        </a:rPr>
                        <a:t>A</a:t>
                      </a:r>
                      <a:r>
                        <a:rPr lang="ru-RU" sz="1000" b="1" i="1" spc="50" dirty="0" smtClean="0">
                          <a:ln w="11430"/>
                        </a:rPr>
                        <a:t>С</a:t>
                      </a:r>
                      <a:endParaRPr lang="en-US" sz="1000" b="1" i="1" dirty="0"/>
                    </a:p>
                  </a:txBody>
                  <a:tcPr marL="9525" marR="9525" marT="9525" marB="0" anchor="ctr"/>
                </a:tc>
                <a:tc>
                  <a:txBody>
                    <a:bodyPr/>
                    <a:lstStyle/>
                    <a:p>
                      <a:pPr algn="ctr" fontAlgn="ctr"/>
                      <a:r>
                        <a:rPr lang="en-US" sz="1000" b="1" i="1" u="none" strike="noStrike" dirty="0" smtClean="0">
                          <a:solidFill>
                            <a:srgbClr val="000000"/>
                          </a:solidFill>
                          <a:effectLst/>
                          <a:latin typeface="+mn-lt"/>
                        </a:rPr>
                        <a:t>22</a:t>
                      </a:r>
                      <a:r>
                        <a:rPr lang="ru-RU" sz="1000" b="1" i="1" u="none" strike="noStrike" dirty="0" smtClean="0">
                          <a:solidFill>
                            <a:srgbClr val="000000"/>
                          </a:solidFill>
                          <a:effectLst/>
                          <a:latin typeface="+mn-lt"/>
                        </a:rPr>
                        <a:t>00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ru-RU" sz="1000" b="1" i="1" u="none" strike="noStrike" dirty="0" smtClean="0">
                          <a:solidFill>
                            <a:srgbClr val="000000"/>
                          </a:solidFill>
                          <a:effectLst/>
                          <a:latin typeface="Arial"/>
                        </a:rPr>
                        <a:t>~ 50/60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err="1" smtClean="0">
                          <a:solidFill>
                            <a:srgbClr val="000000"/>
                          </a:solidFill>
                          <a:effectLst/>
                          <a:latin typeface="Arial"/>
                        </a:rPr>
                        <a:t>Механ</a:t>
                      </a:r>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100 - 250 °С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45 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413х347х315</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60</a:t>
                      </a:r>
                      <a:r>
                        <a:rPr lang="en-US" sz="1000" b="1" i="1" u="none" strike="noStrike" dirty="0" smtClean="0">
                          <a:solidFill>
                            <a:srgbClr val="000000"/>
                          </a:solidFill>
                          <a:effectLst/>
                          <a:latin typeface="Arial"/>
                        </a:rPr>
                        <a:t> </a:t>
                      </a:r>
                      <a:r>
                        <a:rPr lang="ru-RU" sz="1000" b="1" i="1" u="none" strike="noStrike" dirty="0" smtClean="0">
                          <a:solidFill>
                            <a:srgbClr val="000000"/>
                          </a:solidFill>
                          <a:effectLst/>
                          <a:latin typeface="Arial"/>
                        </a:rPr>
                        <a:t>мин.</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38х27 см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555х400х375 /</a:t>
                      </a:r>
                    </a:p>
                    <a:p>
                      <a:pPr algn="ctr" fontAlgn="b"/>
                      <a:r>
                        <a:rPr lang="ru-RU" sz="1000" b="1" i="1" u="none" strike="noStrike" dirty="0" smtClean="0">
                          <a:solidFill>
                            <a:srgbClr val="000000"/>
                          </a:solidFill>
                          <a:effectLst/>
                          <a:latin typeface="Arial"/>
                        </a:rPr>
                        <a:t> 590х4200х400</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8</a:t>
                      </a:r>
                      <a:r>
                        <a:rPr lang="ru-RU" sz="1000" b="1" i="1" u="none" strike="noStrike" dirty="0" smtClean="0">
                          <a:solidFill>
                            <a:srgbClr val="000000"/>
                          </a:solidFill>
                          <a:effectLst/>
                          <a:latin typeface="Arial"/>
                        </a:rPr>
                        <a:t>,30 / </a:t>
                      </a:r>
                      <a:r>
                        <a:rPr lang="en-US" sz="1000" b="1" i="1" u="none" strike="noStrike" dirty="0" smtClean="0">
                          <a:solidFill>
                            <a:srgbClr val="000000"/>
                          </a:solidFill>
                          <a:effectLst/>
                          <a:latin typeface="Arial"/>
                        </a:rPr>
                        <a:t>9</a:t>
                      </a:r>
                      <a:r>
                        <a:rPr lang="ru-RU" sz="1000" b="1" i="1" u="none" strike="noStrike" dirty="0" smtClean="0">
                          <a:solidFill>
                            <a:srgbClr val="000000"/>
                          </a:solidFill>
                          <a:effectLst/>
                          <a:latin typeface="Arial"/>
                        </a:rPr>
                        <a:t>,60</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925175247"/>
                  </a:ext>
                </a:extLst>
              </a:tr>
            </a:tbl>
          </a:graphicData>
        </a:graphic>
      </p:graphicFrame>
      <p:sp>
        <p:nvSpPr>
          <p:cNvPr id="16" name="TextBox 15"/>
          <p:cNvSpPr txBox="1"/>
          <p:nvPr/>
        </p:nvSpPr>
        <p:spPr>
          <a:xfrm>
            <a:off x="3848939" y="1592250"/>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31" name="Прямоугольник 30"/>
          <p:cNvSpPr/>
          <p:nvPr/>
        </p:nvSpPr>
        <p:spPr>
          <a:xfrm>
            <a:off x="535740" y="5159141"/>
            <a:ext cx="3160365" cy="646331"/>
          </a:xfrm>
          <a:prstGeom prst="rect">
            <a:avLst/>
          </a:prstGeom>
        </p:spPr>
        <p:txBody>
          <a:bodyPr wrap="square">
            <a:spAutoFit/>
          </a:bodyPr>
          <a:lstStyle/>
          <a:p>
            <a:r>
              <a:rPr lang="ru-RU" dirty="0">
                <a:solidFill>
                  <a:srgbClr val="006666"/>
                </a:solidFill>
                <a:latin typeface="EpsilonCTT" pitchFamily="2" charset="0"/>
              </a:rPr>
              <a:t>ПОЛЕЗНО! БЫСТРО! ВКУСНО!</a:t>
            </a:r>
          </a:p>
        </p:txBody>
      </p:sp>
      <p:sp>
        <p:nvSpPr>
          <p:cNvPr id="7" name="Прямоугольник 6"/>
          <p:cNvSpPr/>
          <p:nvPr/>
        </p:nvSpPr>
        <p:spPr>
          <a:xfrm>
            <a:off x="3848939" y="1808103"/>
            <a:ext cx="6884846" cy="2816156"/>
          </a:xfrm>
          <a:prstGeom prst="rect">
            <a:avLst/>
          </a:prstGeom>
        </p:spPr>
        <p:txBody>
          <a:bodyPr wrap="square">
            <a:spAutoFit/>
          </a:bodyPr>
          <a:lstStyle/>
          <a:p>
            <a:r>
              <a:rPr lang="ru-RU" sz="1100" b="1" i="1" dirty="0">
                <a:solidFill>
                  <a:srgbClr val="4D4B4B"/>
                </a:solidFill>
              </a:rPr>
              <a:t>Электрическая конвекционная печь - это печь, в стенку которой вмонтирован мощный, хорошо </a:t>
            </a:r>
            <a:r>
              <a:rPr lang="ru-RU" sz="1100" b="1" i="1" dirty="0" err="1">
                <a:solidFill>
                  <a:srgbClr val="4D4B4B"/>
                </a:solidFill>
              </a:rPr>
              <a:t>отбалансированный</a:t>
            </a:r>
            <a:r>
              <a:rPr lang="ru-RU" sz="1100" b="1" i="1" dirty="0">
                <a:solidFill>
                  <a:srgbClr val="4D4B4B"/>
                </a:solidFill>
              </a:rPr>
              <a:t> вентилятор с электроприводом, который создает постоянное движение горячего воздуха. Для нагрева воздуха используются специальные нагревательные элементы (</a:t>
            </a:r>
            <a:r>
              <a:rPr lang="ru-RU" sz="1100" b="1" i="1" dirty="0" err="1">
                <a:solidFill>
                  <a:srgbClr val="4D4B4B"/>
                </a:solidFill>
              </a:rPr>
              <a:t>ТЭНы</a:t>
            </a:r>
            <a:r>
              <a:rPr lang="ru-RU" sz="1100" b="1" i="1" dirty="0">
                <a:solidFill>
                  <a:srgbClr val="4D4B4B"/>
                </a:solidFill>
              </a:rPr>
              <a:t>), которые расположены, как правило в верхней и нижней частях печи. Сочетание нагрева</a:t>
            </a:r>
          </a:p>
          <a:p>
            <a:r>
              <a:rPr lang="ru-RU" sz="1100" b="1" i="1" dirty="0">
                <a:solidFill>
                  <a:srgbClr val="4D4B4B"/>
                </a:solidFill>
              </a:rPr>
              <a:t>с принудительной циркуляцией воздуха позволяют равномерно прогревать весь объем печи и</a:t>
            </a:r>
          </a:p>
          <a:p>
            <a:r>
              <a:rPr lang="ru-RU" sz="1100" b="1" i="1" dirty="0">
                <a:solidFill>
                  <a:srgbClr val="4D4B4B"/>
                </a:solidFill>
              </a:rPr>
              <a:t>значительно сократить цикл приготовления продукта.</a:t>
            </a:r>
          </a:p>
          <a:p>
            <a:r>
              <a:rPr lang="ru-RU" sz="1100" b="1" i="1" dirty="0">
                <a:solidFill>
                  <a:srgbClr val="4D4B4B"/>
                </a:solidFill>
              </a:rPr>
              <a:t>Внутреннее и внешнее исполнение выполнены из эмалированной стали.</a:t>
            </a:r>
          </a:p>
          <a:p>
            <a:r>
              <a:rPr lang="ru-RU" sz="1100" b="1" i="1" dirty="0">
                <a:solidFill>
                  <a:srgbClr val="4D4B4B"/>
                </a:solidFill>
              </a:rPr>
              <a:t>Камера печи достаточно вместительна: есть возможность готовить в ней цыпленка-гриль</a:t>
            </a:r>
          </a:p>
          <a:p>
            <a:r>
              <a:rPr lang="ru-RU" sz="1100" b="1" i="1" dirty="0">
                <a:solidFill>
                  <a:srgbClr val="4D4B4B"/>
                </a:solidFill>
              </a:rPr>
              <a:t>целиком, мясо и овощи в форме для запекания, хлеб, пиццу диаметром 30 см и многое другое.</a:t>
            </a:r>
          </a:p>
          <a:p>
            <a:r>
              <a:rPr lang="ru-RU" sz="1100" b="1" i="1" dirty="0">
                <a:solidFill>
                  <a:srgbClr val="4D4B4B"/>
                </a:solidFill>
              </a:rPr>
              <a:t>Конвекция значительно ускоряет процесс жарки и выпечки и делает его более равномерным,</a:t>
            </a:r>
          </a:p>
          <a:p>
            <a:r>
              <a:rPr lang="ru-RU" sz="1100" b="1" i="1" dirty="0">
                <a:solidFill>
                  <a:srgbClr val="4D4B4B"/>
                </a:solidFill>
              </a:rPr>
              <a:t>а выдвижной поддон для крошек упрощает очистку.</a:t>
            </a:r>
          </a:p>
          <a:p>
            <a:r>
              <a:rPr lang="ru-RU" sz="1100" b="1" i="1" dirty="0">
                <a:solidFill>
                  <a:srgbClr val="4D4B4B"/>
                </a:solidFill>
              </a:rPr>
              <a:t>Эта печь проста в обслуживании, а наличие специальных съёмных ручек (ухвата) для извлечения вертела, решетки для гриля и противня сделает ваш процесс готовки </a:t>
            </a:r>
          </a:p>
          <a:p>
            <a:r>
              <a:rPr lang="ru-RU" sz="1100" b="1" i="1" dirty="0">
                <a:solidFill>
                  <a:srgbClr val="4D4B4B"/>
                </a:solidFill>
              </a:rPr>
              <a:t>максимально комфортным.</a:t>
            </a:r>
          </a:p>
          <a:p>
            <a:r>
              <a:rPr lang="ru-RU" sz="1100" b="1" i="1" dirty="0">
                <a:solidFill>
                  <a:srgbClr val="4D4B4B"/>
                </a:solidFill>
              </a:rPr>
              <a:t>В комплектации модели </a:t>
            </a:r>
            <a:r>
              <a:rPr lang="en-US" sz="1100" b="1" i="1" dirty="0">
                <a:solidFill>
                  <a:srgbClr val="4D4B4B"/>
                </a:solidFill>
              </a:rPr>
              <a:t>GN</a:t>
            </a:r>
            <a:r>
              <a:rPr lang="ru-RU" sz="1100" b="1" i="1" dirty="0">
                <a:solidFill>
                  <a:srgbClr val="4D4B4B"/>
                </a:solidFill>
              </a:rPr>
              <a:t>45</a:t>
            </a:r>
            <a:r>
              <a:rPr lang="en-US" sz="1100" b="1" i="1" dirty="0">
                <a:solidFill>
                  <a:srgbClr val="4D4B4B"/>
                </a:solidFill>
              </a:rPr>
              <a:t>A</a:t>
            </a:r>
            <a:r>
              <a:rPr lang="ru-RU" sz="1100" b="1" i="1" dirty="0">
                <a:solidFill>
                  <a:srgbClr val="4D4B4B"/>
                </a:solidFill>
              </a:rPr>
              <a:t>С дополнительно идет </a:t>
            </a:r>
            <a:r>
              <a:rPr lang="ru-RU" sz="1100" b="1" i="1" dirty="0" err="1">
                <a:solidFill>
                  <a:srgbClr val="4D4B4B"/>
                </a:solidFill>
              </a:rPr>
              <a:t>деко</a:t>
            </a:r>
            <a:r>
              <a:rPr lang="ru-RU" sz="1100" b="1" i="1" dirty="0">
                <a:solidFill>
                  <a:srgbClr val="4D4B4B"/>
                </a:solidFill>
              </a:rPr>
              <a:t> для пиццы </a:t>
            </a:r>
            <a:r>
              <a:rPr lang="en-US" sz="1100" b="1" i="1" dirty="0">
                <a:solidFill>
                  <a:srgbClr val="4D4B4B"/>
                </a:solidFill>
              </a:rPr>
              <a:t>d=25,4</a:t>
            </a:r>
            <a:r>
              <a:rPr lang="ru-RU" sz="1100" b="1" i="1" dirty="0">
                <a:solidFill>
                  <a:srgbClr val="4D4B4B"/>
                </a:solidFill>
              </a:rPr>
              <a:t> см.</a:t>
            </a:r>
            <a:endParaRPr lang="en-US" sz="1100" b="1" i="1" dirty="0">
              <a:solidFill>
                <a:srgbClr val="4D4B4B"/>
              </a:solidFill>
            </a:endParaRPr>
          </a:p>
          <a:p>
            <a:endParaRPr lang="ru-RU" sz="1200" b="1" i="1" dirty="0"/>
          </a:p>
        </p:txBody>
      </p:sp>
      <p:sp>
        <p:nvSpPr>
          <p:cNvPr id="24" name="Прямоугольник 23"/>
          <p:cNvSpPr/>
          <p:nvPr/>
        </p:nvSpPr>
        <p:spPr>
          <a:xfrm>
            <a:off x="3819693" y="4352854"/>
            <a:ext cx="1709122" cy="276999"/>
          </a:xfrm>
          <a:prstGeom prst="rect">
            <a:avLst/>
          </a:prstGeom>
        </p:spPr>
        <p:txBody>
          <a:bodyPr wrap="none">
            <a:spAutoFit/>
          </a:bodyPr>
          <a:lstStyle/>
          <a:p>
            <a:r>
              <a:rPr lang="ru-RU" sz="1200" b="1" dirty="0" smtClean="0">
                <a:solidFill>
                  <a:srgbClr val="FF0000"/>
                </a:solidFill>
                <a:latin typeface="Arial Black" pitchFamily="34" charset="0"/>
              </a:rPr>
              <a:t>КОМПЛЕКТАЦИЯ:</a:t>
            </a:r>
            <a:endParaRPr lang="ru-RU" sz="1200" b="1" dirty="0">
              <a:solidFill>
                <a:srgbClr val="FF0000"/>
              </a:solidFill>
              <a:latin typeface="Arial Black" pitchFamily="34" charset="0"/>
            </a:endParaRPr>
          </a:p>
        </p:txBody>
      </p:sp>
      <p:sp>
        <p:nvSpPr>
          <p:cNvPr id="34" name="Прямоугольник 33"/>
          <p:cNvSpPr/>
          <p:nvPr/>
        </p:nvSpPr>
        <p:spPr>
          <a:xfrm>
            <a:off x="1673587" y="3930436"/>
            <a:ext cx="995785" cy="338554"/>
          </a:xfrm>
          <a:prstGeom prst="rect">
            <a:avLst/>
          </a:prstGeom>
        </p:spPr>
        <p:txBody>
          <a:bodyPr wrap="none">
            <a:spAutoFit/>
          </a:bodyPr>
          <a:lstStyle/>
          <a:p>
            <a:pPr algn="ctr" fontAlgn="ctr"/>
            <a:r>
              <a:rPr lang="en-US" sz="1600" b="1" spc="50" dirty="0">
                <a:ln w="11430"/>
                <a:solidFill>
                  <a:srgbClr val="930D2D"/>
                </a:solidFill>
                <a:effectLst>
                  <a:outerShdw blurRad="38100" dist="38100" dir="2700000" algn="tl">
                    <a:srgbClr val="000000">
                      <a:alpha val="43137"/>
                    </a:srgbClr>
                  </a:outerShdw>
                </a:effectLst>
                <a:latin typeface="+mj-lt"/>
                <a:ea typeface="+mj-ea"/>
                <a:cs typeface="+mj-cs"/>
              </a:rPr>
              <a:t>GN</a:t>
            </a:r>
            <a:r>
              <a:rPr lang="ru-RU" sz="1600" b="1" spc="50" dirty="0">
                <a:ln w="11430"/>
                <a:solidFill>
                  <a:srgbClr val="930D2D"/>
                </a:solidFill>
                <a:effectLst>
                  <a:outerShdw blurRad="38100" dist="38100" dir="2700000" algn="tl">
                    <a:srgbClr val="000000">
                      <a:alpha val="43137"/>
                    </a:srgbClr>
                  </a:outerShdw>
                </a:effectLst>
                <a:latin typeface="+mj-lt"/>
                <a:ea typeface="+mj-ea"/>
                <a:cs typeface="+mj-cs"/>
              </a:rPr>
              <a:t>45</a:t>
            </a:r>
            <a:r>
              <a:rPr lang="en-US" sz="1600" b="1" spc="50" dirty="0">
                <a:ln w="11430"/>
                <a:solidFill>
                  <a:srgbClr val="930D2D"/>
                </a:solidFill>
                <a:effectLst>
                  <a:outerShdw blurRad="38100" dist="38100" dir="2700000" algn="tl">
                    <a:srgbClr val="000000">
                      <a:alpha val="43137"/>
                    </a:srgbClr>
                  </a:outerShdw>
                </a:effectLst>
                <a:latin typeface="+mj-lt"/>
                <a:ea typeface="+mj-ea"/>
                <a:cs typeface="+mj-cs"/>
              </a:rPr>
              <a:t>A</a:t>
            </a:r>
            <a:r>
              <a:rPr lang="ru-RU" sz="1600" b="1" spc="50" dirty="0">
                <a:ln w="11430"/>
                <a:solidFill>
                  <a:srgbClr val="930D2D"/>
                </a:solidFill>
                <a:effectLst>
                  <a:outerShdw blurRad="38100" dist="38100" dir="2700000" algn="tl">
                    <a:srgbClr val="000000">
                      <a:alpha val="43137"/>
                    </a:srgbClr>
                  </a:outerShdw>
                </a:effectLst>
                <a:latin typeface="+mj-lt"/>
                <a:ea typeface="+mj-ea"/>
                <a:cs typeface="+mj-cs"/>
              </a:rPr>
              <a:t>С</a:t>
            </a:r>
            <a:r>
              <a:rPr lang="en-US" sz="1600" b="1" spc="50" dirty="0">
                <a:ln w="11430"/>
                <a:solidFill>
                  <a:srgbClr val="930D2D"/>
                </a:solidFill>
                <a:effectLst>
                  <a:outerShdw blurRad="38100" dist="38100" dir="2700000" algn="tl">
                    <a:srgbClr val="000000">
                      <a:alpha val="43137"/>
                    </a:srgbClr>
                  </a:outerShdw>
                </a:effectLst>
                <a:latin typeface="+mj-lt"/>
                <a:ea typeface="+mj-ea"/>
                <a:cs typeface="+mj-cs"/>
              </a:rPr>
              <a:t>L</a:t>
            </a:r>
          </a:p>
        </p:txBody>
      </p:sp>
      <p:pic>
        <p:nvPicPr>
          <p:cNvPr id="29" name="Рисунок 2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3504" y="4380136"/>
            <a:ext cx="2669551" cy="824785"/>
          </a:xfrm>
          <a:prstGeom prst="rect">
            <a:avLst/>
          </a:prstGeom>
        </p:spPr>
      </p:pic>
      <p:pic>
        <p:nvPicPr>
          <p:cNvPr id="7170" name="Picture 2" descr="D:\Users\Ilona\Documents\NetSpeakerphone\Received Files\Дизайнер Сергей\П3.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7137" y="2065420"/>
            <a:ext cx="2983409" cy="1993597"/>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848939" y="4680184"/>
            <a:ext cx="3835400" cy="111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303504" y="3928116"/>
            <a:ext cx="904415" cy="338554"/>
          </a:xfrm>
          <a:prstGeom prst="rect">
            <a:avLst/>
          </a:prstGeom>
          <a:effectLst/>
        </p:spPr>
        <p:txBody>
          <a:bodyPr vert="horz" lIns="91440" tIns="45720" rIns="91440" bIns="45720" rtlCol="0" anchor="ctr">
            <a:noAutofit/>
          </a:bodyPr>
          <a:lstStyle/>
          <a:p>
            <a:pPr>
              <a:spcBef>
                <a:spcPct val="0"/>
              </a:spcBef>
            </a:pPr>
            <a:r>
              <a:rPr lang="en-US" sz="1600" b="1" spc="50" dirty="0">
                <a:ln w="11430"/>
                <a:solidFill>
                  <a:srgbClr val="930D2D"/>
                </a:solidFill>
                <a:effectLst>
                  <a:outerShdw blurRad="38100" dist="38100" dir="2700000" algn="tl">
                    <a:srgbClr val="000000">
                      <a:alpha val="43137"/>
                    </a:srgbClr>
                  </a:outerShdw>
                </a:effectLst>
                <a:latin typeface="+mj-lt"/>
                <a:ea typeface="+mj-ea"/>
                <a:cs typeface="+mj-cs"/>
              </a:rPr>
              <a:t>GN</a:t>
            </a:r>
            <a:r>
              <a:rPr lang="ru-RU" sz="1600" b="1" spc="50" dirty="0">
                <a:ln w="11430"/>
                <a:solidFill>
                  <a:srgbClr val="930D2D"/>
                </a:solidFill>
                <a:effectLst>
                  <a:outerShdw blurRad="38100" dist="38100" dir="2700000" algn="tl">
                    <a:srgbClr val="000000">
                      <a:alpha val="43137"/>
                    </a:srgbClr>
                  </a:outerShdw>
                </a:effectLst>
                <a:latin typeface="+mj-lt"/>
                <a:ea typeface="+mj-ea"/>
                <a:cs typeface="+mj-cs"/>
              </a:rPr>
              <a:t>45</a:t>
            </a:r>
            <a:r>
              <a:rPr lang="en-US" sz="1600" b="1" spc="50" dirty="0">
                <a:ln w="11430"/>
                <a:solidFill>
                  <a:srgbClr val="930D2D"/>
                </a:solidFill>
                <a:effectLst>
                  <a:outerShdw blurRad="38100" dist="38100" dir="2700000" algn="tl">
                    <a:srgbClr val="000000">
                      <a:alpha val="43137"/>
                    </a:srgbClr>
                  </a:outerShdw>
                </a:effectLst>
                <a:latin typeface="+mj-lt"/>
                <a:ea typeface="+mj-ea"/>
                <a:cs typeface="+mj-cs"/>
              </a:rPr>
              <a:t>A</a:t>
            </a:r>
            <a:r>
              <a:rPr lang="ru-RU" sz="1600" b="1" spc="50" dirty="0">
                <a:ln w="11430"/>
                <a:solidFill>
                  <a:srgbClr val="930D2D"/>
                </a:solidFill>
                <a:effectLst>
                  <a:outerShdw blurRad="38100" dist="38100" dir="2700000" algn="tl">
                    <a:srgbClr val="000000">
                      <a:alpha val="43137"/>
                    </a:srgbClr>
                  </a:outerShdw>
                </a:effectLst>
                <a:latin typeface="+mj-lt"/>
                <a:ea typeface="+mj-ea"/>
                <a:cs typeface="+mj-cs"/>
              </a:rPr>
              <a:t>С</a:t>
            </a:r>
            <a:endParaRPr lang="en-US" sz="1600" b="1" spc="50" dirty="0">
              <a:ln w="11430"/>
              <a:solidFill>
                <a:srgbClr val="930D2D"/>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438048961"/>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1"/>
            <a:ext cx="10685126" cy="7560000"/>
          </a:xfrm>
          <a:prstGeom prst="rect">
            <a:avLst/>
          </a:prstGeom>
        </p:spPr>
      </p:pic>
      <p:sp>
        <p:nvSpPr>
          <p:cNvPr id="3" name="Заголовок 1"/>
          <p:cNvSpPr>
            <a:spLocks noGrp="1"/>
          </p:cNvSpPr>
          <p:nvPr>
            <p:ph type="title"/>
          </p:nvPr>
        </p:nvSpPr>
        <p:spPr>
          <a:xfrm>
            <a:off x="334548" y="1112148"/>
            <a:ext cx="4806952" cy="537921"/>
          </a:xfrm>
          <a:effectLst/>
        </p:spPr>
        <p:txBody>
          <a:bodyPr>
            <a:normAutofit/>
          </a:bodyPr>
          <a:lstStyle/>
          <a:p>
            <a:pPr algn="ctr">
              <a:lnSpc>
                <a:spcPct val="100000"/>
              </a:lnSpc>
            </a:pPr>
            <a:r>
              <a:rPr lang="ru-RU" sz="2000" b="1" spc="50" dirty="0">
                <a:ln w="11430"/>
                <a:solidFill>
                  <a:srgbClr val="930D2D"/>
                </a:solidFill>
                <a:effectLst>
                  <a:outerShdw blurRad="38100" dist="38100" dir="2700000" algn="tl">
                    <a:srgbClr val="000000">
                      <a:alpha val="43137"/>
                    </a:srgbClr>
                  </a:outerShdw>
                </a:effectLst>
              </a:rPr>
              <a:t>МАСЛЯНЫЕ ОБОГРЕВАТЕЛИ </a:t>
            </a:r>
            <a:r>
              <a:rPr lang="en-US" sz="2000" b="1" spc="50" dirty="0">
                <a:ln w="11430"/>
                <a:solidFill>
                  <a:srgbClr val="930D2D"/>
                </a:solidFill>
                <a:effectLst>
                  <a:outerShdw blurRad="38100" dist="38100" dir="2700000" algn="tl">
                    <a:srgbClr val="000000">
                      <a:alpha val="43137"/>
                    </a:srgbClr>
                  </a:outerShdw>
                </a:effectLst>
              </a:rPr>
              <a:t>GRUNHELM</a:t>
            </a:r>
            <a:endParaRPr lang="uk-UA" sz="2000" b="1" spc="50" dirty="0">
              <a:ln w="11430"/>
              <a:solidFill>
                <a:srgbClr val="930D2D"/>
              </a:solidFill>
              <a:effectLst>
                <a:outerShdw blurRad="38100" dist="38100" dir="2700000" algn="tl">
                  <a:srgbClr val="000000">
                    <a:alpha val="43137"/>
                  </a:srgbClr>
                </a:outerShdw>
              </a:effectLst>
            </a:endParaRPr>
          </a:p>
        </p:txBody>
      </p:sp>
      <p:sp>
        <p:nvSpPr>
          <p:cNvPr id="5" name="Прямоугольник 4"/>
          <p:cNvSpPr/>
          <p:nvPr/>
        </p:nvSpPr>
        <p:spPr>
          <a:xfrm>
            <a:off x="6163056" y="1669320"/>
            <a:ext cx="4351871" cy="2893100"/>
          </a:xfrm>
          <a:prstGeom prst="rect">
            <a:avLst/>
          </a:prstGeom>
        </p:spPr>
        <p:txBody>
          <a:bodyPr wrap="square">
            <a:spAutoFit/>
          </a:bodyPr>
          <a:lstStyle/>
          <a:p>
            <a:r>
              <a:rPr lang="ru-RU" sz="1400" b="1" dirty="0" smtClean="0"/>
              <a:t>Масляные обогреватели «</a:t>
            </a:r>
            <a:r>
              <a:rPr lang="en-US" sz="1400" b="1" dirty="0" smtClean="0"/>
              <a:t>GRUNHELM</a:t>
            </a:r>
            <a:r>
              <a:rPr lang="uk-UA" sz="1400" b="1" dirty="0" smtClean="0"/>
              <a:t>» </a:t>
            </a:r>
            <a:r>
              <a:rPr lang="uk-UA" sz="1400" dirty="0" smtClean="0"/>
              <a:t>- </a:t>
            </a:r>
            <a:r>
              <a:rPr lang="ru-RU" sz="1400" dirty="0"/>
              <a:t> бытовой электроприбор, служащий для отопления помещений и имеющий промежуточный теплоноситель — минеральное масло</a:t>
            </a:r>
            <a:r>
              <a:rPr lang="ru-RU" sz="1400" dirty="0" smtClean="0"/>
              <a:t>.</a:t>
            </a:r>
          </a:p>
          <a:p>
            <a:endParaRPr lang="uk-UA" sz="1400" dirty="0" smtClean="0"/>
          </a:p>
          <a:p>
            <a:r>
              <a:rPr lang="uk-UA" sz="1400" dirty="0" smtClean="0"/>
              <a:t>В </a:t>
            </a:r>
            <a:r>
              <a:rPr lang="ru-RU" sz="1400" dirty="0"/>
              <a:t>нашем ассортименте представлены секционные обогреватели — с резервуаром из однотипных секций с общим электрическим нагревательным </a:t>
            </a:r>
            <a:r>
              <a:rPr lang="ru-RU" sz="1400" dirty="0" smtClean="0"/>
              <a:t>элементом.</a:t>
            </a:r>
          </a:p>
          <a:p>
            <a:endParaRPr lang="ru-RU" sz="1400" dirty="0"/>
          </a:p>
          <a:p>
            <a:r>
              <a:rPr lang="ru-RU" sz="1400" b="1" dirty="0" smtClean="0">
                <a:solidFill>
                  <a:srgbClr val="FF0000"/>
                </a:solidFill>
              </a:rPr>
              <a:t>МОДЕЛИ </a:t>
            </a:r>
            <a:r>
              <a:rPr lang="en-US" sz="1400" b="1" dirty="0" smtClean="0">
                <a:solidFill>
                  <a:srgbClr val="FF0000"/>
                </a:solidFill>
              </a:rPr>
              <a:t>SLIM </a:t>
            </a:r>
            <a:r>
              <a:rPr lang="ru-RU" sz="1400" b="1" dirty="0" smtClean="0">
                <a:solidFill>
                  <a:srgbClr val="FF0000"/>
                </a:solidFill>
              </a:rPr>
              <a:t>и </a:t>
            </a:r>
            <a:r>
              <a:rPr lang="en-US" sz="1400" b="1" dirty="0" smtClean="0">
                <a:solidFill>
                  <a:srgbClr val="FF0000"/>
                </a:solidFill>
              </a:rPr>
              <a:t>MINI </a:t>
            </a:r>
            <a:r>
              <a:rPr lang="ru-RU" sz="1400" dirty="0" smtClean="0"/>
              <a:t>имеют оптимальное соотношение цены и качества. Так же данные обогреватели имеют достаточно компактный размер</a:t>
            </a:r>
            <a:r>
              <a:rPr lang="en-US" sz="1400" dirty="0" smtClean="0"/>
              <a:t> </a:t>
            </a:r>
            <a:r>
              <a:rPr lang="ru-RU" sz="1400" dirty="0" smtClean="0"/>
              <a:t>и современный дизайн.</a:t>
            </a:r>
          </a:p>
        </p:txBody>
      </p:sp>
      <p:graphicFrame>
        <p:nvGraphicFramePr>
          <p:cNvPr id="6" name="Таблица 5"/>
          <p:cNvGraphicFramePr>
            <a:graphicFrameLocks noGrp="1"/>
          </p:cNvGraphicFramePr>
          <p:nvPr>
            <p:extLst>
              <p:ext uri="{D42A27DB-BD31-4B8C-83A1-F6EECF244321}">
                <p14:modId xmlns:p14="http://schemas.microsoft.com/office/powerpoint/2010/main" val="1914024138"/>
              </p:ext>
            </p:extLst>
          </p:nvPr>
        </p:nvGraphicFramePr>
        <p:xfrm>
          <a:off x="334548" y="5515841"/>
          <a:ext cx="10120477" cy="1490300"/>
        </p:xfrm>
        <a:graphic>
          <a:graphicData uri="http://schemas.openxmlformats.org/drawingml/2006/table">
            <a:tbl>
              <a:tblPr>
                <a:tableStyleId>{616DA210-FB5B-4158-B5E0-FEB733F419BA}</a:tableStyleId>
              </a:tblPr>
              <a:tblGrid>
                <a:gridCol w="676050">
                  <a:extLst>
                    <a:ext uri="{9D8B030D-6E8A-4147-A177-3AD203B41FA5}">
                      <a16:colId xmlns:a16="http://schemas.microsoft.com/office/drawing/2014/main" val="20000"/>
                    </a:ext>
                  </a:extLst>
                </a:gridCol>
                <a:gridCol w="815497">
                  <a:extLst>
                    <a:ext uri="{9D8B030D-6E8A-4147-A177-3AD203B41FA5}">
                      <a16:colId xmlns:a16="http://schemas.microsoft.com/office/drawing/2014/main" val="20001"/>
                    </a:ext>
                  </a:extLst>
                </a:gridCol>
                <a:gridCol w="815497">
                  <a:extLst>
                    <a:ext uri="{9D8B030D-6E8A-4147-A177-3AD203B41FA5}">
                      <a16:colId xmlns:a16="http://schemas.microsoft.com/office/drawing/2014/main" val="2675673460"/>
                    </a:ext>
                  </a:extLst>
                </a:gridCol>
                <a:gridCol w="535258">
                  <a:extLst>
                    <a:ext uri="{9D8B030D-6E8A-4147-A177-3AD203B41FA5}">
                      <a16:colId xmlns:a16="http://schemas.microsoft.com/office/drawing/2014/main" val="20002"/>
                    </a:ext>
                  </a:extLst>
                </a:gridCol>
                <a:gridCol w="535258">
                  <a:extLst>
                    <a:ext uri="{9D8B030D-6E8A-4147-A177-3AD203B41FA5}">
                      <a16:colId xmlns:a16="http://schemas.microsoft.com/office/drawing/2014/main" val="3715405484"/>
                    </a:ext>
                  </a:extLst>
                </a:gridCol>
                <a:gridCol w="535258">
                  <a:extLst>
                    <a:ext uri="{9D8B030D-6E8A-4147-A177-3AD203B41FA5}">
                      <a16:colId xmlns:a16="http://schemas.microsoft.com/office/drawing/2014/main" val="4204285917"/>
                    </a:ext>
                  </a:extLst>
                </a:gridCol>
                <a:gridCol w="1092934">
                  <a:extLst>
                    <a:ext uri="{9D8B030D-6E8A-4147-A177-3AD203B41FA5}">
                      <a16:colId xmlns:a16="http://schemas.microsoft.com/office/drawing/2014/main" val="20003"/>
                    </a:ext>
                  </a:extLst>
                </a:gridCol>
                <a:gridCol w="1134970">
                  <a:extLst>
                    <a:ext uri="{9D8B030D-6E8A-4147-A177-3AD203B41FA5}">
                      <a16:colId xmlns:a16="http://schemas.microsoft.com/office/drawing/2014/main" val="20005"/>
                    </a:ext>
                  </a:extLst>
                </a:gridCol>
                <a:gridCol w="1025677">
                  <a:extLst>
                    <a:ext uri="{9D8B030D-6E8A-4147-A177-3AD203B41FA5}">
                      <a16:colId xmlns:a16="http://schemas.microsoft.com/office/drawing/2014/main" val="20006"/>
                    </a:ext>
                  </a:extLst>
                </a:gridCol>
                <a:gridCol w="1168599">
                  <a:extLst>
                    <a:ext uri="{9D8B030D-6E8A-4147-A177-3AD203B41FA5}">
                      <a16:colId xmlns:a16="http://schemas.microsoft.com/office/drawing/2014/main" val="20007"/>
                    </a:ext>
                  </a:extLst>
                </a:gridCol>
                <a:gridCol w="622132">
                  <a:extLst>
                    <a:ext uri="{9D8B030D-6E8A-4147-A177-3AD203B41FA5}">
                      <a16:colId xmlns:a16="http://schemas.microsoft.com/office/drawing/2014/main" val="20008"/>
                    </a:ext>
                  </a:extLst>
                </a:gridCol>
                <a:gridCol w="1163347">
                  <a:extLst>
                    <a:ext uri="{9D8B030D-6E8A-4147-A177-3AD203B41FA5}">
                      <a16:colId xmlns:a16="http://schemas.microsoft.com/office/drawing/2014/main" val="20009"/>
                    </a:ext>
                  </a:extLst>
                </a:gridCol>
              </a:tblGrid>
              <a:tr h="223512">
                <a:tc rowSpan="4">
                  <a:txBody>
                    <a:bodyPr/>
                    <a:lstStyle/>
                    <a:p>
                      <a:pPr algn="ctr" fontAlgn="ctr"/>
                      <a:r>
                        <a:rPr lang="ru-RU" sz="1000" b="1" u="none" strike="noStrike" dirty="0">
                          <a:effectLst/>
                        </a:rPr>
                        <a:t>код 1С</a:t>
                      </a:r>
                      <a:endParaRPr lang="ru-RU" sz="1000" b="1" i="0" u="none" strike="noStrike" dirty="0">
                        <a:solidFill>
                          <a:srgbClr val="000000"/>
                        </a:solidFill>
                        <a:effectLst/>
                        <a:latin typeface="Calibri"/>
                      </a:endParaRPr>
                    </a:p>
                  </a:txBody>
                  <a:tcPr marL="7823" marR="7823" marT="8298" marB="0" anchor="ctr">
                    <a:solidFill>
                      <a:schemeClr val="bg1">
                        <a:lumMod val="95000"/>
                      </a:schemeClr>
                    </a:solidFill>
                  </a:tcPr>
                </a:tc>
                <a:tc rowSpan="4">
                  <a:txBody>
                    <a:bodyPr/>
                    <a:lstStyle/>
                    <a:p>
                      <a:pPr algn="ctr" fontAlgn="ctr"/>
                      <a:r>
                        <a:rPr lang="ru-RU" sz="1000" b="1" u="none" strike="noStrike" dirty="0" smtClean="0">
                          <a:effectLst/>
                        </a:rPr>
                        <a:t>Модель</a:t>
                      </a:r>
                      <a:endParaRPr lang="ru-RU" sz="1000" b="1" i="0" u="none" strike="noStrike" dirty="0">
                        <a:solidFill>
                          <a:srgbClr val="000000"/>
                        </a:solidFill>
                        <a:effectLst/>
                        <a:latin typeface="Calibri"/>
                      </a:endParaRPr>
                    </a:p>
                  </a:txBody>
                  <a:tcPr marL="7823" marR="7823" marT="8298" marB="0" anchor="ctr">
                    <a:solidFill>
                      <a:schemeClr val="bg1">
                        <a:lumMod val="95000"/>
                      </a:schemeClr>
                    </a:solidFill>
                  </a:tcPr>
                </a:tc>
                <a:tc rowSpan="4">
                  <a:txBody>
                    <a:bodyPr/>
                    <a:lstStyle/>
                    <a:p>
                      <a:pPr algn="ctr" fontAlgn="ctr"/>
                      <a:r>
                        <a:rPr lang="ru-RU" sz="1000" b="1" i="0" u="none" strike="noStrike" dirty="0" smtClean="0">
                          <a:solidFill>
                            <a:srgbClr val="000000"/>
                          </a:solidFill>
                          <a:effectLst/>
                          <a:latin typeface="Calibri"/>
                        </a:rPr>
                        <a:t>К-во СЕКЦИЙ</a:t>
                      </a:r>
                      <a:endParaRPr lang="ru-RU" sz="1000" b="1" i="0" u="none" strike="noStrike" dirty="0">
                        <a:solidFill>
                          <a:srgbClr val="000000"/>
                        </a:solidFill>
                        <a:effectLst/>
                        <a:latin typeface="Calibri"/>
                      </a:endParaRPr>
                    </a:p>
                  </a:txBody>
                  <a:tcPr marL="7823" marR="7823" marT="8298" marB="0" anchor="ctr">
                    <a:solidFill>
                      <a:schemeClr val="bg1">
                        <a:lumMod val="95000"/>
                      </a:schemeClr>
                    </a:solidFill>
                  </a:tcPr>
                </a:tc>
                <a:tc rowSpan="2" gridSpan="3">
                  <a:txBody>
                    <a:bodyPr/>
                    <a:lstStyle/>
                    <a:p>
                      <a:pPr algn="ctr" fontAlgn="ctr"/>
                      <a:r>
                        <a:rPr lang="ru-RU" sz="1000" b="1" u="none" strike="noStrike" kern="1200" dirty="0" smtClean="0">
                          <a:solidFill>
                            <a:schemeClr val="tx1"/>
                          </a:solidFill>
                          <a:effectLst/>
                          <a:latin typeface="+mn-lt"/>
                          <a:ea typeface="+mn-ea"/>
                          <a:cs typeface="+mn-cs"/>
                        </a:rPr>
                        <a:t>Мощность (по ступеням), кВт</a:t>
                      </a:r>
                      <a:endParaRPr lang="ru-RU" sz="1000" b="1" u="none" strike="noStrike" kern="1200" dirty="0">
                        <a:solidFill>
                          <a:schemeClr val="tx1"/>
                        </a:solidFill>
                        <a:effectLst/>
                        <a:latin typeface="+mn-lt"/>
                        <a:ea typeface="+mn-ea"/>
                        <a:cs typeface="+mn-cs"/>
                      </a:endParaRPr>
                    </a:p>
                  </a:txBody>
                  <a:tcPr marL="7823" marR="7823" marT="8298" marB="0" anchor="ctr">
                    <a:solidFill>
                      <a:schemeClr val="bg1">
                        <a:lumMod val="95000"/>
                      </a:schemeClr>
                    </a:solidFill>
                  </a:tcPr>
                </a:tc>
                <a:tc rowSpan="2" hMerge="1">
                  <a:txBody>
                    <a:bodyPr/>
                    <a:lstStyle/>
                    <a:p>
                      <a:endParaRPr lang="ru-RU"/>
                    </a:p>
                  </a:txBody>
                  <a:tcPr/>
                </a:tc>
                <a:tc rowSpan="2" hMerge="1">
                  <a:txBody>
                    <a:bodyPr/>
                    <a:lstStyle/>
                    <a:p>
                      <a:endParaRPr lang="ru-RU"/>
                    </a:p>
                  </a:txBody>
                  <a:tcPr/>
                </a:tc>
                <a:tc gridSpan="4">
                  <a:txBody>
                    <a:bodyPr/>
                    <a:lstStyle/>
                    <a:p>
                      <a:pPr algn="ctr" fontAlgn="ctr"/>
                      <a:r>
                        <a:rPr lang="ru-RU" sz="1000" b="1" i="0" u="none" strike="noStrike" dirty="0" smtClean="0">
                          <a:solidFill>
                            <a:srgbClr val="000000"/>
                          </a:solidFill>
                          <a:effectLst/>
                          <a:latin typeface="+mn-lt"/>
                        </a:rPr>
                        <a:t>Параметры помещения*</a:t>
                      </a:r>
                      <a:endParaRPr lang="ru-RU" sz="1000" b="1" i="0" u="none" strike="noStrike" dirty="0">
                        <a:solidFill>
                          <a:srgbClr val="000000"/>
                        </a:solidFill>
                        <a:effectLst/>
                        <a:latin typeface="Calibri"/>
                      </a:endParaRPr>
                    </a:p>
                  </a:txBody>
                  <a:tcPr marL="7823" marR="7823" marT="8298" marB="0" anchor="ctr">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pPr algn="ctr" fontAlgn="ctr"/>
                      <a:endParaRPr lang="ru-RU" sz="1000" b="1" i="0" u="none" strike="noStrike" dirty="0">
                        <a:solidFill>
                          <a:srgbClr val="000000"/>
                        </a:solidFill>
                        <a:effectLst/>
                        <a:latin typeface="Calibri"/>
                      </a:endParaRPr>
                    </a:p>
                  </a:txBody>
                  <a:tcPr marL="7823" marR="7823" marT="8298" marB="0" anchor="ctr">
                    <a:solidFill>
                      <a:schemeClr val="bg1">
                        <a:lumMod val="95000"/>
                      </a:schemeClr>
                    </a:solidFill>
                  </a:tcPr>
                </a:tc>
                <a:tc hMerge="1">
                  <a:txBody>
                    <a:bodyPr/>
                    <a:lstStyle/>
                    <a:p>
                      <a:pPr algn="ctr" fontAlgn="ctr"/>
                      <a:endParaRPr lang="ru-RU" sz="1000" b="1" i="0" u="none" strike="noStrike" dirty="0">
                        <a:solidFill>
                          <a:srgbClr val="000000"/>
                        </a:solidFill>
                        <a:effectLst/>
                        <a:latin typeface="Calibri"/>
                      </a:endParaRPr>
                    </a:p>
                  </a:txBody>
                  <a:tcPr marL="7823" marR="7823" marT="8298" marB="0" anchor="ctr">
                    <a:solidFill>
                      <a:schemeClr val="bg1">
                        <a:lumMod val="95000"/>
                      </a:schemeClr>
                    </a:solidFill>
                  </a:tcPr>
                </a:tc>
                <a:tc hMerge="1">
                  <a:txBody>
                    <a:bodyPr/>
                    <a:lstStyle/>
                    <a:p>
                      <a:pPr algn="ctr" fontAlgn="ctr"/>
                      <a:endParaRPr lang="ru-RU" sz="1000" b="1" i="0" u="none" strike="noStrike" dirty="0">
                        <a:solidFill>
                          <a:srgbClr val="000000"/>
                        </a:solidFill>
                        <a:effectLst/>
                        <a:latin typeface="Calibri"/>
                      </a:endParaRPr>
                    </a:p>
                  </a:txBody>
                  <a:tcPr marL="7823" marR="7823" marT="8298" marB="0" anchor="ctr">
                    <a:solidFill>
                      <a:schemeClr val="bg1">
                        <a:lumMod val="95000"/>
                      </a:schemeClr>
                    </a:solidFill>
                  </a:tcPr>
                </a:tc>
                <a:tc rowSpan="4">
                  <a:txBody>
                    <a:bodyPr/>
                    <a:lstStyle/>
                    <a:p>
                      <a:pPr algn="ctr" fontAlgn="ctr"/>
                      <a:r>
                        <a:rPr lang="ru-RU" sz="1000" b="1" i="0" u="none" strike="noStrike" kern="1200" dirty="0" smtClean="0">
                          <a:solidFill>
                            <a:srgbClr val="000000"/>
                          </a:solidFill>
                          <a:effectLst/>
                          <a:latin typeface="+mn-lt"/>
                          <a:ea typeface="+mn-ea"/>
                          <a:cs typeface="+mn-cs"/>
                        </a:rPr>
                        <a:t>Масса, кг (не более) 	</a:t>
                      </a:r>
                      <a:endParaRPr lang="ru-RU" sz="1000" b="1" i="0" u="none" strike="noStrike" kern="1200" dirty="0">
                        <a:solidFill>
                          <a:srgbClr val="000000"/>
                        </a:solidFill>
                        <a:effectLst/>
                        <a:latin typeface="+mn-lt"/>
                        <a:ea typeface="+mn-ea"/>
                        <a:cs typeface="+mn-cs"/>
                      </a:endParaRPr>
                    </a:p>
                  </a:txBody>
                  <a:tcPr marL="7823" marR="7823" marT="8298" marB="0" anchor="ctr">
                    <a:solidFill>
                      <a:schemeClr val="bg1">
                        <a:lumMod val="95000"/>
                      </a:schemeClr>
                    </a:solidFill>
                  </a:tcPr>
                </a:tc>
                <a:tc rowSpan="4">
                  <a:txBody>
                    <a:bodyPr/>
                    <a:lstStyle/>
                    <a:p>
                      <a:pPr algn="ctr" fontAlgn="ctr"/>
                      <a:r>
                        <a:rPr lang="ru-RU" sz="1000" b="1" i="0" u="none" strike="noStrike" dirty="0" smtClean="0">
                          <a:solidFill>
                            <a:srgbClr val="000000"/>
                          </a:solidFill>
                          <a:effectLst/>
                          <a:latin typeface="+mn-lt"/>
                        </a:rPr>
                        <a:t>Габаритные размеры, (</a:t>
                      </a:r>
                      <a:r>
                        <a:rPr lang="ru-RU" sz="1000" b="1" i="0" u="none" strike="noStrike" dirty="0" err="1" smtClean="0">
                          <a:solidFill>
                            <a:srgbClr val="000000"/>
                          </a:solidFill>
                          <a:effectLst/>
                          <a:latin typeface="+mn-lt"/>
                        </a:rPr>
                        <a:t>ДхВхГ</a:t>
                      </a:r>
                      <a:r>
                        <a:rPr lang="ru-RU" sz="1000" b="1" i="0" u="none" strike="noStrike" dirty="0" smtClean="0">
                          <a:solidFill>
                            <a:srgbClr val="000000"/>
                          </a:solidFill>
                          <a:effectLst/>
                          <a:latin typeface="+mn-lt"/>
                        </a:rPr>
                        <a:t>) мм</a:t>
                      </a:r>
                    </a:p>
                  </a:txBody>
                  <a:tcPr marL="7823" marR="7823" marT="8298" marB="0" anchor="ctr">
                    <a:solidFill>
                      <a:schemeClr val="bg1">
                        <a:lumMod val="95000"/>
                      </a:schemeClr>
                    </a:solidFill>
                  </a:tcPr>
                </a:tc>
                <a:extLst>
                  <a:ext uri="{0D108BD9-81ED-4DB2-BD59-A6C34878D82A}">
                    <a16:rowId xmlns:a16="http://schemas.microsoft.com/office/drawing/2014/main" val="10000"/>
                  </a:ext>
                </a:extLst>
              </a:tr>
              <a:tr h="111756">
                <a:tc vMerge="1">
                  <a:txBody>
                    <a:bodyPr/>
                    <a:lstStyle/>
                    <a:p>
                      <a:pPr algn="ctr" fontAlgn="ctr"/>
                      <a:endParaRPr lang="ru-RU" sz="1000" b="1" i="0" u="none" strike="noStrike" dirty="0">
                        <a:solidFill>
                          <a:srgbClr val="000000"/>
                        </a:solidFill>
                        <a:effectLst/>
                        <a:latin typeface="Calibri"/>
                      </a:endParaRPr>
                    </a:p>
                  </a:txBody>
                  <a:tcPr marL="7823" marR="7823" marT="8298" marB="0" anchor="ctr">
                    <a:solidFill>
                      <a:schemeClr val="bg1">
                        <a:lumMod val="95000"/>
                      </a:schemeClr>
                    </a:solidFill>
                  </a:tcPr>
                </a:tc>
                <a:tc vMerge="1">
                  <a:txBody>
                    <a:bodyPr/>
                    <a:lstStyle/>
                    <a:p>
                      <a:pPr algn="ctr" fontAlgn="ctr"/>
                      <a:endParaRPr lang="ru-RU" sz="1000" b="1" i="0" u="none" strike="noStrike" dirty="0">
                        <a:solidFill>
                          <a:srgbClr val="000000"/>
                        </a:solidFill>
                        <a:effectLst/>
                        <a:latin typeface="Calibri"/>
                      </a:endParaRPr>
                    </a:p>
                  </a:txBody>
                  <a:tcPr marL="7823" marR="7823" marT="8298" marB="0" anchor="ctr">
                    <a:solidFill>
                      <a:schemeClr val="bg1">
                        <a:lumMod val="95000"/>
                      </a:schemeClr>
                    </a:solidFill>
                  </a:tcPr>
                </a:tc>
                <a:tc vMerge="1">
                  <a:txBody>
                    <a:bodyPr/>
                    <a:lstStyle/>
                    <a:p>
                      <a:endParaRPr lang="ru-RU"/>
                    </a:p>
                  </a:txBody>
                  <a:tcPr/>
                </a:tc>
                <a:tc gridSpan="3" vMerge="1">
                  <a:txBody>
                    <a:bodyPr/>
                    <a:lstStyle/>
                    <a:p>
                      <a:pPr algn="ctr" fontAlgn="ctr"/>
                      <a:endParaRPr lang="ru-RU" sz="1000" b="1" u="none" strike="noStrike" kern="1200" dirty="0">
                        <a:solidFill>
                          <a:schemeClr val="tx1"/>
                        </a:solidFill>
                        <a:effectLst/>
                        <a:latin typeface="+mn-lt"/>
                        <a:ea typeface="+mn-ea"/>
                        <a:cs typeface="+mn-cs"/>
                      </a:endParaRPr>
                    </a:p>
                  </a:txBody>
                  <a:tcPr marL="7823" marR="7823" marT="8298" marB="0" anchor="ctr">
                    <a:solidFill>
                      <a:schemeClr val="bg1">
                        <a:lumMod val="95000"/>
                      </a:schemeClr>
                    </a:solidFill>
                  </a:tcPr>
                </a:tc>
                <a:tc hMerge="1" vMerge="1">
                  <a:txBody>
                    <a:bodyPr/>
                    <a:lstStyle/>
                    <a:p>
                      <a:endParaRPr lang="ru-RU"/>
                    </a:p>
                  </a:txBody>
                  <a:tcPr/>
                </a:tc>
                <a:tc hMerge="1" vMerge="1">
                  <a:txBody>
                    <a:bodyPr/>
                    <a:lstStyle/>
                    <a:p>
                      <a:endParaRPr lang="ru-RU"/>
                    </a:p>
                  </a:txBody>
                  <a:tcPr/>
                </a:tc>
                <a:tc rowSpan="2" gridSpan="2">
                  <a:txBody>
                    <a:bodyPr/>
                    <a:lstStyle/>
                    <a:p>
                      <a:pPr algn="ctr" fontAlgn="ctr"/>
                      <a:r>
                        <a:rPr lang="ru-RU" sz="1000" b="1" i="0" u="none" strike="noStrike" dirty="0" smtClean="0">
                          <a:solidFill>
                            <a:srgbClr val="000000"/>
                          </a:solidFill>
                          <a:effectLst/>
                          <a:latin typeface="+mn-lt"/>
                        </a:rPr>
                        <a:t>       Дополнительный обогрев	</a:t>
                      </a:r>
                      <a:endParaRPr lang="ru-RU" sz="1000" b="1" i="0" u="none" strike="noStrike" dirty="0">
                        <a:solidFill>
                          <a:srgbClr val="000000"/>
                        </a:solidFill>
                        <a:effectLst/>
                        <a:latin typeface="Calibri"/>
                      </a:endParaRPr>
                    </a:p>
                  </a:txBody>
                  <a:tcPr marL="7823" marR="7823" marT="8298"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rowSpan="2" hMerge="1">
                  <a:txBody>
                    <a:bodyPr/>
                    <a:lstStyle/>
                    <a:p>
                      <a:pPr algn="ctr" fontAlgn="ctr"/>
                      <a:endParaRPr lang="ru-RU" sz="1000" b="1" i="0" u="none" strike="noStrike" dirty="0">
                        <a:solidFill>
                          <a:srgbClr val="000000"/>
                        </a:solidFill>
                        <a:effectLst/>
                        <a:latin typeface="Calibri"/>
                      </a:endParaRPr>
                    </a:p>
                  </a:txBody>
                  <a:tcPr marL="7823" marR="7823" marT="8298" marB="0" anchor="ctr">
                    <a:solidFill>
                      <a:schemeClr val="bg1">
                        <a:lumMod val="95000"/>
                      </a:schemeClr>
                    </a:solidFill>
                  </a:tcPr>
                </a:tc>
                <a:tc rowSpan="2" gridSpan="2">
                  <a:txBody>
                    <a:bodyPr/>
                    <a:lstStyle/>
                    <a:p>
                      <a:pPr algn="ctr" fontAlgn="ctr"/>
                      <a:r>
                        <a:rPr lang="ru-RU" sz="1000" b="1" i="0" u="none" strike="noStrike" dirty="0" smtClean="0">
                          <a:solidFill>
                            <a:srgbClr val="000000"/>
                          </a:solidFill>
                          <a:effectLst/>
                          <a:latin typeface="+mn-lt"/>
                        </a:rPr>
                        <a:t>Основной обогрев</a:t>
                      </a:r>
                      <a:endParaRPr lang="ru-RU" sz="1000" b="1" i="0" u="none" strike="noStrike" dirty="0">
                        <a:solidFill>
                          <a:srgbClr val="000000"/>
                        </a:solidFill>
                        <a:effectLst/>
                        <a:latin typeface="Calibri"/>
                      </a:endParaRPr>
                    </a:p>
                  </a:txBody>
                  <a:tcPr marL="7823" marR="7823" marT="8298" marB="0" anchor="ctr">
                    <a:solidFill>
                      <a:schemeClr val="bg1">
                        <a:lumMod val="95000"/>
                      </a:schemeClr>
                    </a:solidFill>
                  </a:tcPr>
                </a:tc>
                <a:tc rowSpan="2" hMerge="1">
                  <a:txBody>
                    <a:bodyPr/>
                    <a:lstStyle/>
                    <a:p>
                      <a:pPr algn="ctr" fontAlgn="ctr"/>
                      <a:endParaRPr lang="ru-RU" sz="1000" b="1" i="0" u="none" strike="noStrike" dirty="0">
                        <a:solidFill>
                          <a:srgbClr val="000000"/>
                        </a:solidFill>
                        <a:effectLst/>
                        <a:latin typeface="Calibri"/>
                      </a:endParaRPr>
                    </a:p>
                  </a:txBody>
                  <a:tcPr marL="7823" marR="7823" marT="8298" marB="0" anchor="ctr">
                    <a:solidFill>
                      <a:schemeClr val="bg1">
                        <a:lumMod val="95000"/>
                      </a:schemeClr>
                    </a:solidFill>
                  </a:tcPr>
                </a:tc>
                <a:tc vMerge="1">
                  <a:txBody>
                    <a:bodyPr/>
                    <a:lstStyle/>
                    <a:p>
                      <a:pPr algn="ctr" fontAlgn="ctr"/>
                      <a:endParaRPr lang="ru-RU" sz="1000" b="1" i="0" u="none" strike="noStrike" kern="1200" dirty="0">
                        <a:solidFill>
                          <a:srgbClr val="000000"/>
                        </a:solidFill>
                        <a:effectLst/>
                        <a:latin typeface="+mn-lt"/>
                        <a:ea typeface="+mn-ea"/>
                        <a:cs typeface="+mn-cs"/>
                      </a:endParaRPr>
                    </a:p>
                  </a:txBody>
                  <a:tcPr marL="7823" marR="7823" marT="8298" marB="0" anchor="ctr">
                    <a:solidFill>
                      <a:schemeClr val="bg1">
                        <a:lumMod val="95000"/>
                      </a:schemeClr>
                    </a:solidFill>
                  </a:tcPr>
                </a:tc>
                <a:tc vMerge="1">
                  <a:txBody>
                    <a:bodyPr/>
                    <a:lstStyle/>
                    <a:p>
                      <a:pPr algn="ctr" fontAlgn="ctr"/>
                      <a:endParaRPr lang="ru-RU" sz="1000" b="1" i="0" u="none" strike="noStrike" dirty="0">
                        <a:solidFill>
                          <a:srgbClr val="000000"/>
                        </a:solidFill>
                        <a:effectLst/>
                        <a:latin typeface="Calibri"/>
                      </a:endParaRPr>
                    </a:p>
                  </a:txBody>
                  <a:tcPr marL="7823" marR="7823" marT="8298" marB="0" anchor="ctr">
                    <a:solidFill>
                      <a:schemeClr val="bg1">
                        <a:lumMod val="95000"/>
                      </a:schemeClr>
                    </a:solidFill>
                  </a:tcPr>
                </a:tc>
                <a:extLst>
                  <a:ext uri="{0D108BD9-81ED-4DB2-BD59-A6C34878D82A}">
                    <a16:rowId xmlns:a16="http://schemas.microsoft.com/office/drawing/2014/main" val="2632177308"/>
                  </a:ext>
                </a:extLst>
              </a:tr>
              <a:tr h="0">
                <a:tc vMerge="1">
                  <a:txBody>
                    <a:bodyPr/>
                    <a:lstStyle/>
                    <a:p>
                      <a:endParaRPr lang="ru-RU"/>
                    </a:p>
                  </a:txBody>
                  <a:tcPr/>
                </a:tc>
                <a:tc vMerge="1">
                  <a:txBody>
                    <a:bodyPr/>
                    <a:lstStyle/>
                    <a:p>
                      <a:endParaRPr lang="ru-RU"/>
                    </a:p>
                  </a:txBody>
                  <a:tcPr/>
                </a:tc>
                <a:tc vMerge="1">
                  <a:txBody>
                    <a:bodyPr/>
                    <a:lstStyle/>
                    <a:p>
                      <a:endParaRPr lang="ru-RU"/>
                    </a:p>
                  </a:txBody>
                  <a:tcPr/>
                </a:tc>
                <a:tc rowSpan="2">
                  <a:txBody>
                    <a:bodyPr/>
                    <a:lstStyle/>
                    <a:p>
                      <a:pPr algn="ctr" fontAlgn="ctr"/>
                      <a:r>
                        <a:rPr lang="en-US" sz="1000" b="1" u="none" strike="noStrike" kern="1200" dirty="0" smtClean="0">
                          <a:solidFill>
                            <a:schemeClr val="tx1"/>
                          </a:solidFill>
                          <a:effectLst/>
                          <a:latin typeface="+mn-lt"/>
                          <a:ea typeface="+mn-ea"/>
                          <a:cs typeface="+mn-cs"/>
                        </a:rPr>
                        <a:t>I</a:t>
                      </a:r>
                      <a:endParaRPr lang="ru-RU" sz="1000" b="1" u="none" strike="noStrike" kern="1200" dirty="0">
                        <a:solidFill>
                          <a:schemeClr val="tx1"/>
                        </a:solidFill>
                        <a:effectLst/>
                        <a:latin typeface="+mn-lt"/>
                        <a:ea typeface="+mn-ea"/>
                        <a:cs typeface="+mn-cs"/>
                      </a:endParaRPr>
                    </a:p>
                  </a:txBody>
                  <a:tcPr marL="7823" marR="7823" marT="8298" marB="0" anchor="ctr">
                    <a:solidFill>
                      <a:schemeClr val="bg1">
                        <a:lumMod val="95000"/>
                      </a:schemeClr>
                    </a:solidFill>
                  </a:tcPr>
                </a:tc>
                <a:tc rowSpan="2">
                  <a:txBody>
                    <a:bodyPr/>
                    <a:lstStyle/>
                    <a:p>
                      <a:pPr algn="ctr" fontAlgn="ctr"/>
                      <a:r>
                        <a:rPr lang="en-US" sz="1000" b="1" u="none" strike="noStrike" kern="1200" dirty="0" smtClean="0">
                          <a:solidFill>
                            <a:schemeClr val="tx1"/>
                          </a:solidFill>
                          <a:effectLst/>
                          <a:latin typeface="+mn-lt"/>
                          <a:ea typeface="+mn-ea"/>
                          <a:cs typeface="+mn-cs"/>
                        </a:rPr>
                        <a:t>II</a:t>
                      </a:r>
                      <a:endParaRPr lang="ru-RU" sz="1000" b="1" u="none" strike="noStrike" kern="1200" dirty="0">
                        <a:solidFill>
                          <a:schemeClr val="tx1"/>
                        </a:solidFill>
                        <a:effectLst/>
                        <a:latin typeface="+mn-lt"/>
                        <a:ea typeface="+mn-ea"/>
                        <a:cs typeface="+mn-cs"/>
                      </a:endParaRPr>
                    </a:p>
                  </a:txBody>
                  <a:tcPr marL="7823" marR="7823" marT="8298" marB="0" anchor="ctr">
                    <a:solidFill>
                      <a:schemeClr val="bg1">
                        <a:lumMod val="95000"/>
                      </a:schemeClr>
                    </a:solidFill>
                  </a:tcPr>
                </a:tc>
                <a:tc rowSpan="2">
                  <a:txBody>
                    <a:bodyPr/>
                    <a:lstStyle/>
                    <a:p>
                      <a:pPr algn="ctr" fontAlgn="ctr"/>
                      <a:r>
                        <a:rPr lang="ru-RU" sz="1000" b="1" u="none" strike="noStrike" kern="1200" dirty="0" smtClean="0">
                          <a:solidFill>
                            <a:schemeClr val="tx1"/>
                          </a:solidFill>
                          <a:effectLst/>
                          <a:latin typeface="+mn-lt"/>
                          <a:ea typeface="+mn-ea"/>
                          <a:cs typeface="+mn-cs"/>
                        </a:rPr>
                        <a:t>Макс.</a:t>
                      </a:r>
                      <a:endParaRPr lang="ru-RU" sz="1000" b="1" u="none" strike="noStrike" kern="1200" dirty="0">
                        <a:solidFill>
                          <a:schemeClr val="tx1"/>
                        </a:solidFill>
                        <a:effectLst/>
                        <a:latin typeface="+mn-lt"/>
                        <a:ea typeface="+mn-ea"/>
                        <a:cs typeface="+mn-cs"/>
                      </a:endParaRPr>
                    </a:p>
                  </a:txBody>
                  <a:tcPr marL="7823" marR="7823" marT="8298" marB="0" anchor="ctr">
                    <a:solidFill>
                      <a:schemeClr val="bg1">
                        <a:lumMod val="95000"/>
                      </a:schemeClr>
                    </a:solidFill>
                  </a:tcPr>
                </a:tc>
                <a:tc gridSpan="2" vMerge="1">
                  <a:txBody>
                    <a:bodyPr/>
                    <a:lstStyle/>
                    <a:p>
                      <a:endParaRPr lang="ru-RU"/>
                    </a:p>
                  </a:txBody>
                  <a:tcPr/>
                </a:tc>
                <a:tc hMerge="1" vMerge="1">
                  <a:txBody>
                    <a:bodyPr/>
                    <a:lstStyle/>
                    <a:p>
                      <a:endParaRPr lang="ru-RU"/>
                    </a:p>
                  </a:txBody>
                  <a:tcPr/>
                </a:tc>
                <a:tc gridSpan="2" vMerge="1">
                  <a:txBody>
                    <a:bodyPr/>
                    <a:lstStyle/>
                    <a:p>
                      <a:endParaRPr lang="ru-RU"/>
                    </a:p>
                  </a:txBody>
                  <a:tcPr/>
                </a:tc>
                <a:tc hMerge="1" vMerge="1">
                  <a:txBody>
                    <a:bodyPr/>
                    <a:lstStyle/>
                    <a:p>
                      <a:endParaRPr lang="ru-RU"/>
                    </a:p>
                  </a:txBody>
                  <a:tcPr/>
                </a:tc>
                <a:tc vMerge="1">
                  <a:txBody>
                    <a:bodyPr/>
                    <a:lstStyle/>
                    <a:p>
                      <a:endParaRPr lang="ru-RU"/>
                    </a:p>
                  </a:txBody>
                  <a:tcPr/>
                </a:tc>
                <a:tc vMerge="1">
                  <a:txBody>
                    <a:bodyPr/>
                    <a:lstStyle/>
                    <a:p>
                      <a:endParaRPr lang="ru-RU"/>
                    </a:p>
                  </a:txBody>
                  <a:tcPr/>
                </a:tc>
                <a:extLst>
                  <a:ext uri="{0D108BD9-81ED-4DB2-BD59-A6C34878D82A}">
                    <a16:rowId xmlns:a16="http://schemas.microsoft.com/office/drawing/2014/main" val="4218504802"/>
                  </a:ext>
                </a:extLst>
              </a:tr>
              <a:tr h="223512">
                <a:tc vMerge="1">
                  <a:txBody>
                    <a:bodyPr/>
                    <a:lstStyle/>
                    <a:p>
                      <a:pPr algn="ctr" fontAlgn="ctr"/>
                      <a:endParaRPr lang="ru-RU" sz="1000" b="1" i="0" u="none" strike="noStrike" dirty="0">
                        <a:solidFill>
                          <a:srgbClr val="000000"/>
                        </a:solidFill>
                        <a:effectLst/>
                        <a:latin typeface="Calibri"/>
                      </a:endParaRPr>
                    </a:p>
                  </a:txBody>
                  <a:tcPr marL="7823" marR="7823" marT="8298" marB="0" anchor="ctr">
                    <a:solidFill>
                      <a:schemeClr val="bg1">
                        <a:lumMod val="95000"/>
                      </a:schemeClr>
                    </a:solidFill>
                  </a:tcPr>
                </a:tc>
                <a:tc vMerge="1">
                  <a:txBody>
                    <a:bodyPr/>
                    <a:lstStyle/>
                    <a:p>
                      <a:pPr algn="ctr" fontAlgn="ctr"/>
                      <a:endParaRPr lang="ru-RU" sz="1000" b="1" i="0" u="none" strike="noStrike" dirty="0">
                        <a:solidFill>
                          <a:srgbClr val="000000"/>
                        </a:solidFill>
                        <a:effectLst/>
                        <a:latin typeface="Calibri"/>
                      </a:endParaRPr>
                    </a:p>
                  </a:txBody>
                  <a:tcPr marL="7823" marR="7823" marT="8298" marB="0" anchor="ctr">
                    <a:solidFill>
                      <a:schemeClr val="bg1">
                        <a:lumMod val="95000"/>
                      </a:schemeClr>
                    </a:solidFill>
                  </a:tcPr>
                </a:tc>
                <a:tc vMerge="1">
                  <a:txBody>
                    <a:bodyPr/>
                    <a:lstStyle/>
                    <a:p>
                      <a:endParaRPr lang="ru-RU"/>
                    </a:p>
                  </a:txBody>
                  <a:tcPr/>
                </a:tc>
                <a:tc vMerge="1">
                  <a:txBody>
                    <a:bodyPr/>
                    <a:lstStyle/>
                    <a:p>
                      <a:pPr algn="ctr" fontAlgn="ctr"/>
                      <a:endParaRPr lang="ru-RU" sz="1000" b="1" u="none" strike="noStrike" kern="1200" dirty="0">
                        <a:solidFill>
                          <a:schemeClr val="tx1"/>
                        </a:solidFill>
                        <a:effectLst/>
                        <a:latin typeface="+mn-lt"/>
                        <a:ea typeface="+mn-ea"/>
                        <a:cs typeface="+mn-cs"/>
                      </a:endParaRPr>
                    </a:p>
                  </a:txBody>
                  <a:tcPr marL="7823" marR="7823" marT="8298" marB="0" anchor="ctr">
                    <a:solidFill>
                      <a:schemeClr val="bg1">
                        <a:lumMod val="95000"/>
                      </a:schemeClr>
                    </a:solidFill>
                  </a:tcPr>
                </a:tc>
                <a:tc vMerge="1">
                  <a:txBody>
                    <a:bodyPr/>
                    <a:lstStyle/>
                    <a:p>
                      <a:endParaRPr lang="ru-RU"/>
                    </a:p>
                  </a:txBody>
                  <a:tcPr/>
                </a:tc>
                <a:tc vMerge="1">
                  <a:txBody>
                    <a:bodyPr/>
                    <a:lstStyle/>
                    <a:p>
                      <a:endParaRPr lang="ru-RU"/>
                    </a:p>
                  </a:txBody>
                  <a:tcPr/>
                </a:tc>
                <a:tc>
                  <a:txBody>
                    <a:bodyPr/>
                    <a:lstStyle/>
                    <a:p>
                      <a:pPr algn="ctr" fontAlgn="ctr"/>
                      <a:r>
                        <a:rPr lang="ru-RU" sz="1000" b="1" i="0" u="none" strike="noStrike" dirty="0" smtClean="0">
                          <a:solidFill>
                            <a:srgbClr val="000000"/>
                          </a:solidFill>
                          <a:effectLst/>
                          <a:latin typeface="+mn-lt"/>
                        </a:rPr>
                        <a:t>Площадь,м2</a:t>
                      </a:r>
                      <a:endParaRPr lang="ru-RU" sz="1000" b="1" i="0" u="none" strike="noStrike" dirty="0">
                        <a:solidFill>
                          <a:srgbClr val="000000"/>
                        </a:solidFill>
                        <a:effectLst/>
                        <a:latin typeface="Calibri"/>
                      </a:endParaRPr>
                    </a:p>
                  </a:txBody>
                  <a:tcPr marL="7823" marR="7823" marT="8298"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000" b="1" i="0" u="none" strike="noStrike" dirty="0" smtClean="0">
                          <a:solidFill>
                            <a:srgbClr val="000000"/>
                          </a:solidFill>
                          <a:effectLst/>
                          <a:latin typeface="+mn-lt"/>
                        </a:rPr>
                        <a:t>Обьем,м3</a:t>
                      </a:r>
                      <a:endParaRPr lang="ru-RU" sz="1000" b="1" i="0" u="none" strike="noStrike" dirty="0">
                        <a:solidFill>
                          <a:srgbClr val="000000"/>
                        </a:solidFill>
                        <a:effectLst/>
                        <a:latin typeface="Calibri"/>
                      </a:endParaRPr>
                    </a:p>
                  </a:txBody>
                  <a:tcPr marL="7823" marR="7823" marT="8298" marB="0" anchor="ctr">
                    <a:solidFill>
                      <a:schemeClr val="bg1">
                        <a:lumMod val="95000"/>
                      </a:schemeClr>
                    </a:solidFill>
                  </a:tcPr>
                </a:tc>
                <a:tc>
                  <a:txBody>
                    <a:bodyPr/>
                    <a:lstStyle/>
                    <a:p>
                      <a:pPr algn="ctr" fontAlgn="ctr"/>
                      <a:r>
                        <a:rPr lang="ru-RU" sz="1000" b="1" i="0" u="none" strike="noStrike" dirty="0" smtClean="0">
                          <a:solidFill>
                            <a:srgbClr val="000000"/>
                          </a:solidFill>
                          <a:effectLst/>
                          <a:latin typeface="+mn-lt"/>
                        </a:rPr>
                        <a:t>Площадь,м2</a:t>
                      </a:r>
                      <a:endParaRPr lang="ru-RU" sz="1000" b="1" i="0" u="none" strike="noStrike" dirty="0">
                        <a:solidFill>
                          <a:srgbClr val="000000"/>
                        </a:solidFill>
                        <a:effectLst/>
                        <a:latin typeface="Calibri"/>
                      </a:endParaRPr>
                    </a:p>
                  </a:txBody>
                  <a:tcPr marL="7823" marR="7823" marT="8298" marB="0" anchor="ctr">
                    <a:solidFill>
                      <a:schemeClr val="bg1">
                        <a:lumMod val="95000"/>
                      </a:schemeClr>
                    </a:solidFill>
                  </a:tcPr>
                </a:tc>
                <a:tc>
                  <a:txBody>
                    <a:bodyPr/>
                    <a:lstStyle/>
                    <a:p>
                      <a:pPr algn="ctr" fontAlgn="ctr"/>
                      <a:r>
                        <a:rPr lang="ru-RU" sz="1000" b="1" i="0" u="none" strike="noStrike" dirty="0" smtClean="0">
                          <a:solidFill>
                            <a:srgbClr val="000000"/>
                          </a:solidFill>
                          <a:effectLst/>
                          <a:latin typeface="+mn-lt"/>
                        </a:rPr>
                        <a:t>Обьем,м3</a:t>
                      </a:r>
                      <a:endParaRPr lang="ru-RU" sz="1000" b="1" i="0" u="none" strike="noStrike" dirty="0">
                        <a:solidFill>
                          <a:srgbClr val="000000"/>
                        </a:solidFill>
                        <a:effectLst/>
                        <a:latin typeface="Calibri"/>
                      </a:endParaRPr>
                    </a:p>
                  </a:txBody>
                  <a:tcPr marL="7823" marR="7823" marT="8298" marB="0" anchor="ctr">
                    <a:solidFill>
                      <a:schemeClr val="bg1">
                        <a:lumMod val="95000"/>
                      </a:schemeClr>
                    </a:solidFill>
                  </a:tcPr>
                </a:tc>
                <a:tc vMerge="1">
                  <a:txBody>
                    <a:bodyPr/>
                    <a:lstStyle/>
                    <a:p>
                      <a:pPr algn="ctr" fontAlgn="ctr"/>
                      <a:endParaRPr lang="ru-RU" sz="1000" b="1" i="0" u="none" strike="noStrike" kern="1200" dirty="0">
                        <a:solidFill>
                          <a:srgbClr val="000000"/>
                        </a:solidFill>
                        <a:effectLst/>
                        <a:latin typeface="+mn-lt"/>
                        <a:ea typeface="+mn-ea"/>
                        <a:cs typeface="+mn-cs"/>
                      </a:endParaRPr>
                    </a:p>
                  </a:txBody>
                  <a:tcPr marL="7823" marR="7823" marT="8298" marB="0" anchor="ctr">
                    <a:solidFill>
                      <a:schemeClr val="bg1">
                        <a:lumMod val="95000"/>
                      </a:schemeClr>
                    </a:solidFill>
                  </a:tcPr>
                </a:tc>
                <a:tc vMerge="1">
                  <a:txBody>
                    <a:bodyPr/>
                    <a:lstStyle/>
                    <a:p>
                      <a:pPr algn="ctr" fontAlgn="ctr"/>
                      <a:endParaRPr lang="ru-RU" sz="1000" b="1" i="0" u="none" strike="noStrike" dirty="0">
                        <a:solidFill>
                          <a:srgbClr val="000000"/>
                        </a:solidFill>
                        <a:effectLst/>
                        <a:latin typeface="Calibri"/>
                      </a:endParaRPr>
                    </a:p>
                  </a:txBody>
                  <a:tcPr marL="7823" marR="7823" marT="8298" marB="0" anchor="ctr">
                    <a:solidFill>
                      <a:schemeClr val="bg1">
                        <a:lumMod val="95000"/>
                      </a:schemeClr>
                    </a:solidFill>
                  </a:tcPr>
                </a:tc>
                <a:extLst>
                  <a:ext uri="{0D108BD9-81ED-4DB2-BD59-A6C34878D82A}">
                    <a16:rowId xmlns:a16="http://schemas.microsoft.com/office/drawing/2014/main" val="1909740366"/>
                  </a:ext>
                </a:extLst>
              </a:tr>
              <a:tr h="441289">
                <a:tc>
                  <a:txBody>
                    <a:bodyPr/>
                    <a:lstStyle/>
                    <a:p>
                      <a:pPr marL="0" algn="ctr" defTabSz="914400" rtl="0" eaLnBrk="1" fontAlgn="ctr" latinLnBrk="0" hangingPunct="1"/>
                      <a:r>
                        <a:rPr lang="ru-RU" sz="1000" b="1" i="0" u="none" strike="noStrike" kern="1200" dirty="0" smtClean="0">
                          <a:solidFill>
                            <a:srgbClr val="000000"/>
                          </a:solidFill>
                          <a:effectLst/>
                          <a:latin typeface="Arial" panose="020B0604020202020204" pitchFamily="34" charset="0"/>
                          <a:ea typeface="+mn-ea"/>
                          <a:cs typeface="Arial" panose="020B0604020202020204" pitchFamily="34" charset="0"/>
                        </a:rPr>
                        <a:t>80077</a:t>
                      </a:r>
                      <a:endParaRPr lang="ru-RU" sz="1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8145" marR="8145" marT="8639" marB="0" anchor="ctr"/>
                </a:tc>
                <a:tc>
                  <a:txBody>
                    <a:bodyPr/>
                    <a:lstStyle/>
                    <a:p>
                      <a:pPr algn="ctr" fontAlgn="ctr"/>
                      <a:r>
                        <a:rPr lang="en-US" sz="1000" b="1" i="0" u="none" strike="noStrike" dirty="0" smtClean="0">
                          <a:solidFill>
                            <a:srgbClr val="000000"/>
                          </a:solidFill>
                          <a:effectLst/>
                          <a:latin typeface="Arial" panose="020B0604020202020204" pitchFamily="34" charset="0"/>
                          <a:cs typeface="Arial" panose="020B0604020202020204" pitchFamily="34" charset="0"/>
                        </a:rPr>
                        <a:t>GR-07</a:t>
                      </a:r>
                      <a:r>
                        <a:rPr lang="ru-RU" sz="1000" b="1" i="0" u="none" strike="noStrike" dirty="0" smtClean="0">
                          <a:solidFill>
                            <a:srgbClr val="000000"/>
                          </a:solidFill>
                          <a:effectLst/>
                          <a:latin typeface="Arial" panose="020B0604020202020204" pitchFamily="34" charset="0"/>
                          <a:cs typeface="Arial" panose="020B0604020202020204" pitchFamily="34" charset="0"/>
                        </a:rPr>
                        <a:t>08</a:t>
                      </a:r>
                      <a:r>
                        <a:rPr lang="en-US" sz="1000" b="1" i="0" u="none" strike="noStrike" dirty="0" smtClean="0">
                          <a:solidFill>
                            <a:srgbClr val="000000"/>
                          </a:solidFill>
                          <a:effectLst/>
                          <a:latin typeface="Arial" panose="020B0604020202020204" pitchFamily="34" charset="0"/>
                          <a:cs typeface="Arial" panose="020B0604020202020204" pitchFamily="34" charset="0"/>
                        </a:rPr>
                        <a:t> MINI</a:t>
                      </a:r>
                      <a:endParaRPr lang="en-US" sz="1000" b="1" i="0" u="none" strike="noStrike" dirty="0">
                        <a:solidFill>
                          <a:srgbClr val="000000"/>
                        </a:solidFill>
                        <a:effectLst/>
                        <a:latin typeface="Arial" panose="020B0604020202020204" pitchFamily="34" charset="0"/>
                        <a:cs typeface="Arial" panose="020B0604020202020204" pitchFamily="34" charset="0"/>
                      </a:endParaRPr>
                    </a:p>
                  </a:txBody>
                  <a:tcPr marL="8145" marR="8145" marT="8639" marB="0" anchor="ctr"/>
                </a:tc>
                <a:tc>
                  <a:txBody>
                    <a:bodyPr/>
                    <a:lstStyle/>
                    <a:p>
                      <a:pPr algn="ctr" fontAlgn="ctr"/>
                      <a:r>
                        <a:rPr lang="ru-RU" sz="1000" b="1" i="0" u="none" strike="noStrike" dirty="0" smtClean="0">
                          <a:solidFill>
                            <a:srgbClr val="000000"/>
                          </a:solidFill>
                          <a:effectLst/>
                          <a:latin typeface="Arial" panose="020B0604020202020204" pitchFamily="34" charset="0"/>
                          <a:cs typeface="Arial" panose="020B0604020202020204" pitchFamily="34" charset="0"/>
                        </a:rPr>
                        <a:t>7</a:t>
                      </a:r>
                      <a:endParaRPr lang="en-US" sz="1000" b="1" i="0" u="none" strike="noStrike" dirty="0">
                        <a:solidFill>
                          <a:srgbClr val="000000"/>
                        </a:solidFill>
                        <a:effectLst/>
                        <a:latin typeface="Arial" panose="020B0604020202020204" pitchFamily="34" charset="0"/>
                        <a:cs typeface="Arial" panose="020B0604020202020204" pitchFamily="34" charset="0"/>
                      </a:endParaRPr>
                    </a:p>
                  </a:txBody>
                  <a:tcPr marL="8145" marR="8145" marT="8639" marB="0" anchor="ctr"/>
                </a:tc>
                <a:tc>
                  <a:txBody>
                    <a:bodyPr/>
                    <a:lstStyle/>
                    <a:p>
                      <a:pPr algn="ctr" fontAlgn="ctr"/>
                      <a:r>
                        <a:rPr lang="ru-RU" sz="1000" b="1" i="0" kern="1200" dirty="0" smtClean="0">
                          <a:solidFill>
                            <a:schemeClr val="tx1"/>
                          </a:solidFill>
                          <a:latin typeface="Arial" panose="020B0604020202020204" pitchFamily="34" charset="0"/>
                          <a:ea typeface="+mn-ea"/>
                          <a:cs typeface="Arial" panose="020B0604020202020204" pitchFamily="34" charset="0"/>
                        </a:rPr>
                        <a:t>-</a:t>
                      </a:r>
                      <a:endParaRPr lang="en-US" sz="1000" b="1" i="0" kern="1200" dirty="0">
                        <a:solidFill>
                          <a:schemeClr val="tx1"/>
                        </a:solidFill>
                        <a:latin typeface="Arial" panose="020B0604020202020204" pitchFamily="34" charset="0"/>
                        <a:ea typeface="+mn-ea"/>
                        <a:cs typeface="Arial" panose="020B0604020202020204" pitchFamily="34" charset="0"/>
                      </a:endParaRPr>
                    </a:p>
                  </a:txBody>
                  <a:tcPr marL="8145" marR="8145" marT="8639" marB="0" anchor="ctr"/>
                </a:tc>
                <a:tc>
                  <a:txBody>
                    <a:bodyPr/>
                    <a:lstStyle/>
                    <a:p>
                      <a:pPr algn="ctr" fontAlgn="ctr"/>
                      <a:r>
                        <a:rPr lang="ru-RU" sz="1000" b="1" i="0" kern="1200" dirty="0" smtClean="0">
                          <a:solidFill>
                            <a:schemeClr val="tx1"/>
                          </a:solidFill>
                          <a:latin typeface="Arial" panose="020B0604020202020204" pitchFamily="34" charset="0"/>
                          <a:ea typeface="+mn-ea"/>
                          <a:cs typeface="Arial" panose="020B0604020202020204" pitchFamily="34" charset="0"/>
                        </a:rPr>
                        <a:t>-</a:t>
                      </a:r>
                      <a:endParaRPr lang="en-US" sz="1000" b="1" i="0" kern="1200" dirty="0">
                        <a:solidFill>
                          <a:schemeClr val="tx1"/>
                        </a:solidFill>
                        <a:latin typeface="Arial" panose="020B0604020202020204" pitchFamily="34" charset="0"/>
                        <a:ea typeface="+mn-ea"/>
                        <a:cs typeface="Arial" panose="020B0604020202020204" pitchFamily="34" charset="0"/>
                      </a:endParaRPr>
                    </a:p>
                  </a:txBody>
                  <a:tcPr marL="8145" marR="8145" marT="8639" marB="0" anchor="ctr"/>
                </a:tc>
                <a:tc>
                  <a:txBody>
                    <a:bodyPr/>
                    <a:lstStyle/>
                    <a:p>
                      <a:pPr algn="ctr" fontAlgn="ctr"/>
                      <a:r>
                        <a:rPr lang="ru-RU" sz="1000" b="1" i="0" kern="1200" dirty="0" smtClean="0">
                          <a:solidFill>
                            <a:schemeClr val="tx1"/>
                          </a:solidFill>
                          <a:latin typeface="Arial" panose="020B0604020202020204" pitchFamily="34" charset="0"/>
                          <a:ea typeface="+mn-ea"/>
                          <a:cs typeface="Arial" panose="020B0604020202020204" pitchFamily="34" charset="0"/>
                        </a:rPr>
                        <a:t>0,8</a:t>
                      </a:r>
                      <a:endParaRPr lang="en-US" sz="1000" b="1" i="0" kern="1200" dirty="0">
                        <a:solidFill>
                          <a:schemeClr val="tx1"/>
                        </a:solidFill>
                        <a:latin typeface="Arial" panose="020B0604020202020204" pitchFamily="34" charset="0"/>
                        <a:ea typeface="+mn-ea"/>
                        <a:cs typeface="Arial" panose="020B0604020202020204" pitchFamily="34" charset="0"/>
                      </a:endParaRPr>
                    </a:p>
                  </a:txBody>
                  <a:tcPr marL="8145" marR="8145" marT="8639" marB="0" anchor="ctr"/>
                </a:tc>
                <a:tc>
                  <a:txBody>
                    <a:bodyPr/>
                    <a:lstStyle/>
                    <a:p>
                      <a:pPr marL="0" algn="ctr" defTabSz="914400" rtl="0" eaLnBrk="1" fontAlgn="ctr" latinLnBrk="0" hangingPunct="1"/>
                      <a:r>
                        <a:rPr lang="uk-UA" sz="1000" b="1" i="0" u="none" strike="noStrike" kern="1200" dirty="0" smtClean="0">
                          <a:solidFill>
                            <a:srgbClr val="000000"/>
                          </a:solidFill>
                          <a:effectLst/>
                          <a:latin typeface="Arial" panose="020B0604020202020204" pitchFamily="34" charset="0"/>
                          <a:ea typeface="+mn-ea"/>
                          <a:cs typeface="Arial" panose="020B0604020202020204" pitchFamily="34" charset="0"/>
                        </a:rPr>
                        <a:t>16</a:t>
                      </a:r>
                      <a:endParaRPr lang="uk-UA" sz="1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7823" marR="7823" marT="8298"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0" u="none" strike="noStrike" dirty="0" smtClean="0">
                          <a:solidFill>
                            <a:srgbClr val="000000"/>
                          </a:solidFill>
                          <a:effectLst/>
                          <a:latin typeface="Arial" panose="020B0604020202020204" pitchFamily="34" charset="0"/>
                          <a:cs typeface="Arial" panose="020B0604020202020204" pitchFamily="34" charset="0"/>
                        </a:rPr>
                        <a:t>40</a:t>
                      </a:r>
                      <a:endParaRPr lang="ru-RU" sz="1000" b="1" i="0" u="none" strike="noStrike" dirty="0">
                        <a:solidFill>
                          <a:srgbClr val="000000"/>
                        </a:solidFill>
                        <a:effectLst/>
                        <a:latin typeface="Arial" panose="020B0604020202020204" pitchFamily="34" charset="0"/>
                        <a:cs typeface="Arial" panose="020B0604020202020204" pitchFamily="34" charset="0"/>
                      </a:endParaRPr>
                    </a:p>
                  </a:txBody>
                  <a:tcPr marL="7823" marR="7823" marT="82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ru-RU" sz="1000" b="1" i="0" u="none" strike="noStrike" kern="1200" dirty="0" smtClean="0">
                          <a:solidFill>
                            <a:srgbClr val="000000"/>
                          </a:solidFill>
                          <a:effectLst/>
                          <a:latin typeface="Arial" panose="020B0604020202020204" pitchFamily="34" charset="0"/>
                          <a:ea typeface="+mn-ea"/>
                          <a:cs typeface="Arial" panose="020B0604020202020204" pitchFamily="34" charset="0"/>
                        </a:rPr>
                        <a:t>10</a:t>
                      </a:r>
                      <a:endParaRPr lang="ru-RU" sz="1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7823" marR="7823" marT="82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0" u="none" strike="noStrike" kern="1200" dirty="0" smtClean="0">
                          <a:solidFill>
                            <a:srgbClr val="000000"/>
                          </a:solidFill>
                          <a:effectLst/>
                          <a:latin typeface="Arial" panose="020B0604020202020204" pitchFamily="34" charset="0"/>
                          <a:ea typeface="+mn-ea"/>
                          <a:cs typeface="Arial" panose="020B0604020202020204" pitchFamily="34" charset="0"/>
                        </a:rPr>
                        <a:t>25</a:t>
                      </a:r>
                      <a:endParaRPr lang="ru-RU" sz="1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7823" marR="7823" marT="82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lnSpc>
                          <a:spcPct val="115000"/>
                        </a:lnSpc>
                        <a:spcAft>
                          <a:spcPts val="0"/>
                        </a:spcAft>
                        <a:tabLst>
                          <a:tab pos="685800" algn="l"/>
                        </a:tabLst>
                      </a:pPr>
                      <a:r>
                        <a:rPr lang="uk-UA" sz="1000" b="1" i="0" u="none" strike="noStrike" kern="1200" dirty="0" smtClean="0">
                          <a:solidFill>
                            <a:srgbClr val="000000"/>
                          </a:solidFill>
                          <a:effectLst/>
                          <a:latin typeface="Arial" panose="020B0604020202020204" pitchFamily="34" charset="0"/>
                          <a:ea typeface="+mn-ea"/>
                          <a:cs typeface="Arial" panose="020B0604020202020204" pitchFamily="34" charset="0"/>
                        </a:rPr>
                        <a:t>4,2</a:t>
                      </a:r>
                      <a:endParaRPr lang="uk-UA" sz="1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lnSpc>
                          <a:spcPct val="115000"/>
                        </a:lnSpc>
                        <a:spcAft>
                          <a:spcPts val="0"/>
                        </a:spcAft>
                        <a:tabLst>
                          <a:tab pos="685800" algn="l"/>
                        </a:tabLst>
                      </a:pPr>
                      <a:r>
                        <a:rPr lang="ru-RU" sz="1000" b="1" i="0" u="none" strike="noStrike" kern="1200" dirty="0" smtClean="0">
                          <a:solidFill>
                            <a:srgbClr val="000000"/>
                          </a:solidFill>
                          <a:effectLst/>
                          <a:latin typeface="Arial" panose="020B0604020202020204" pitchFamily="34" charset="0"/>
                          <a:ea typeface="+mn-ea"/>
                          <a:cs typeface="Arial" panose="020B0604020202020204" pitchFamily="34" charset="0"/>
                        </a:rPr>
                        <a:t>433*343*130</a:t>
                      </a:r>
                      <a:endParaRPr lang="ru-RU" sz="1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7823" marR="7823" marT="82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526461559"/>
                  </a:ext>
                </a:extLst>
              </a:tr>
              <a:tr h="441289">
                <a:tc>
                  <a:txBody>
                    <a:bodyPr/>
                    <a:lstStyle/>
                    <a:p>
                      <a:pPr marL="0" algn="ctr" defTabSz="914400" rtl="0" eaLnBrk="1" fontAlgn="ctr" latinLnBrk="0" hangingPunct="1"/>
                      <a:r>
                        <a:rPr lang="ru-RU" sz="1000" b="1" i="0" u="none" strike="noStrike" kern="1200" dirty="0" smtClean="0">
                          <a:solidFill>
                            <a:srgbClr val="000000"/>
                          </a:solidFill>
                          <a:effectLst/>
                          <a:latin typeface="Arial" panose="020B0604020202020204" pitchFamily="34" charset="0"/>
                          <a:ea typeface="+mn-ea"/>
                          <a:cs typeface="Arial" panose="020B0604020202020204" pitchFamily="34" charset="0"/>
                        </a:rPr>
                        <a:t>80078</a:t>
                      </a:r>
                      <a:endParaRPr lang="ru-RU" sz="1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8145" marR="8145" marT="8639" marB="0" anchor="ctr"/>
                </a:tc>
                <a:tc>
                  <a:txBody>
                    <a:bodyPr/>
                    <a:lstStyle/>
                    <a:p>
                      <a:pPr algn="ctr" fontAlgn="ctr"/>
                      <a:r>
                        <a:rPr lang="en-US" sz="1000" b="1" i="0" u="none" strike="noStrike" smtClean="0">
                          <a:solidFill>
                            <a:srgbClr val="000000"/>
                          </a:solidFill>
                          <a:effectLst/>
                          <a:latin typeface="Arial" panose="020B0604020202020204" pitchFamily="34" charset="0"/>
                          <a:cs typeface="Arial" panose="020B0604020202020204" pitchFamily="34" charset="0"/>
                        </a:rPr>
                        <a:t>GR-0920S SLIM</a:t>
                      </a:r>
                      <a:endParaRPr lang="en-US" sz="1000" b="1" i="0" u="none" strike="noStrike" dirty="0">
                        <a:solidFill>
                          <a:srgbClr val="000000"/>
                        </a:solidFill>
                        <a:effectLst/>
                        <a:latin typeface="Arial" panose="020B0604020202020204" pitchFamily="34" charset="0"/>
                        <a:cs typeface="Arial" panose="020B0604020202020204" pitchFamily="34" charset="0"/>
                      </a:endParaRPr>
                    </a:p>
                  </a:txBody>
                  <a:tcPr marL="8145" marR="8145" marT="8639" marB="0" anchor="ctr"/>
                </a:tc>
                <a:tc>
                  <a:txBody>
                    <a:bodyPr/>
                    <a:lstStyle/>
                    <a:p>
                      <a:pPr algn="ctr" fontAlgn="ctr"/>
                      <a:r>
                        <a:rPr lang="ru-RU" sz="1000" b="1" i="0" u="none" strike="noStrike" dirty="0" smtClean="0">
                          <a:solidFill>
                            <a:srgbClr val="000000"/>
                          </a:solidFill>
                          <a:effectLst/>
                          <a:latin typeface="Arial" panose="020B0604020202020204" pitchFamily="34" charset="0"/>
                          <a:cs typeface="Arial" panose="020B0604020202020204" pitchFamily="34" charset="0"/>
                        </a:rPr>
                        <a:t>9</a:t>
                      </a:r>
                      <a:endParaRPr lang="en-US" sz="1000" b="1" i="0" u="none" strike="noStrike" dirty="0">
                        <a:solidFill>
                          <a:srgbClr val="000000"/>
                        </a:solidFill>
                        <a:effectLst/>
                        <a:latin typeface="Arial" panose="020B0604020202020204" pitchFamily="34" charset="0"/>
                        <a:cs typeface="Arial" panose="020B0604020202020204" pitchFamily="34" charset="0"/>
                      </a:endParaRPr>
                    </a:p>
                  </a:txBody>
                  <a:tcPr marL="8145" marR="8145" marT="8639" marB="0" anchor="ctr"/>
                </a:tc>
                <a:tc>
                  <a:txBody>
                    <a:bodyPr/>
                    <a:lstStyle/>
                    <a:p>
                      <a:pPr algn="ctr" fontAlgn="ctr"/>
                      <a:r>
                        <a:rPr lang="ru-RU" sz="1000" b="1" i="0" kern="1200" dirty="0" smtClean="0">
                          <a:solidFill>
                            <a:schemeClr val="tx1"/>
                          </a:solidFill>
                          <a:latin typeface="Arial" panose="020B0604020202020204" pitchFamily="34" charset="0"/>
                          <a:ea typeface="+mn-ea"/>
                          <a:cs typeface="Arial" panose="020B0604020202020204" pitchFamily="34" charset="0"/>
                        </a:rPr>
                        <a:t>0,8</a:t>
                      </a:r>
                      <a:endParaRPr lang="en-US" sz="1000" b="1" i="0" kern="1200" dirty="0">
                        <a:solidFill>
                          <a:schemeClr val="tx1"/>
                        </a:solidFill>
                        <a:latin typeface="Arial" panose="020B0604020202020204" pitchFamily="34" charset="0"/>
                        <a:ea typeface="+mn-ea"/>
                        <a:cs typeface="Arial" panose="020B0604020202020204" pitchFamily="34" charset="0"/>
                      </a:endParaRPr>
                    </a:p>
                  </a:txBody>
                  <a:tcPr marL="8145" marR="8145" marT="8639" marB="0" anchor="ctr"/>
                </a:tc>
                <a:tc>
                  <a:txBody>
                    <a:bodyPr/>
                    <a:lstStyle/>
                    <a:p>
                      <a:pPr algn="ctr" fontAlgn="ctr"/>
                      <a:r>
                        <a:rPr lang="ru-RU" sz="1000" b="1" i="0" kern="1200" dirty="0" smtClean="0">
                          <a:solidFill>
                            <a:schemeClr val="tx1"/>
                          </a:solidFill>
                          <a:latin typeface="Arial" panose="020B0604020202020204" pitchFamily="34" charset="0"/>
                          <a:ea typeface="+mn-ea"/>
                          <a:cs typeface="Arial" panose="020B0604020202020204" pitchFamily="34" charset="0"/>
                        </a:rPr>
                        <a:t>1,2</a:t>
                      </a:r>
                      <a:endParaRPr lang="en-US" sz="1000" b="1" i="0" kern="1200" dirty="0">
                        <a:solidFill>
                          <a:schemeClr val="tx1"/>
                        </a:solidFill>
                        <a:latin typeface="Arial" panose="020B0604020202020204" pitchFamily="34" charset="0"/>
                        <a:ea typeface="+mn-ea"/>
                        <a:cs typeface="Arial" panose="020B0604020202020204" pitchFamily="34" charset="0"/>
                      </a:endParaRPr>
                    </a:p>
                  </a:txBody>
                  <a:tcPr marL="8145" marR="8145" marT="8639" marB="0" anchor="ctr"/>
                </a:tc>
                <a:tc>
                  <a:txBody>
                    <a:bodyPr/>
                    <a:lstStyle/>
                    <a:p>
                      <a:pPr algn="ctr" fontAlgn="ctr"/>
                      <a:r>
                        <a:rPr lang="ru-RU" sz="1000" b="1" i="0" kern="1200" dirty="0" smtClean="0">
                          <a:solidFill>
                            <a:schemeClr val="tx1"/>
                          </a:solidFill>
                          <a:latin typeface="Arial" panose="020B0604020202020204" pitchFamily="34" charset="0"/>
                          <a:ea typeface="+mn-ea"/>
                          <a:cs typeface="Arial" panose="020B0604020202020204" pitchFamily="34" charset="0"/>
                        </a:rPr>
                        <a:t>2,0</a:t>
                      </a:r>
                      <a:endParaRPr lang="en-US" sz="1000" b="1" i="0" kern="1200" dirty="0">
                        <a:solidFill>
                          <a:schemeClr val="tx1"/>
                        </a:solidFill>
                        <a:latin typeface="Arial" panose="020B0604020202020204" pitchFamily="34" charset="0"/>
                        <a:ea typeface="+mn-ea"/>
                        <a:cs typeface="Arial" panose="020B0604020202020204" pitchFamily="34" charset="0"/>
                      </a:endParaRPr>
                    </a:p>
                  </a:txBody>
                  <a:tcPr marL="8145" marR="8145" marT="8639" marB="0" anchor="ctr"/>
                </a:tc>
                <a:tc>
                  <a:txBody>
                    <a:bodyPr/>
                    <a:lstStyle/>
                    <a:p>
                      <a:pPr marL="0" algn="ctr" defTabSz="914400" rtl="0" eaLnBrk="1" fontAlgn="ctr" latinLnBrk="0" hangingPunct="1"/>
                      <a:r>
                        <a:rPr lang="uk-UA" sz="1000" b="1" i="0" u="none" strike="noStrike" kern="1200" dirty="0" smtClean="0">
                          <a:solidFill>
                            <a:srgbClr val="000000"/>
                          </a:solidFill>
                          <a:effectLst/>
                          <a:latin typeface="Arial" panose="020B0604020202020204" pitchFamily="34" charset="0"/>
                          <a:ea typeface="+mn-ea"/>
                          <a:cs typeface="Arial" panose="020B0604020202020204" pitchFamily="34" charset="0"/>
                        </a:rPr>
                        <a:t>30</a:t>
                      </a:r>
                      <a:endParaRPr lang="uk-UA" sz="1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7823" marR="7823" marT="8298"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0" u="none" strike="noStrike" dirty="0" smtClean="0">
                          <a:solidFill>
                            <a:srgbClr val="000000"/>
                          </a:solidFill>
                          <a:effectLst/>
                          <a:latin typeface="Arial" panose="020B0604020202020204" pitchFamily="34" charset="0"/>
                          <a:cs typeface="Arial" panose="020B0604020202020204" pitchFamily="34" charset="0"/>
                        </a:rPr>
                        <a:t>80</a:t>
                      </a:r>
                      <a:endParaRPr lang="ru-RU" sz="1000" b="1" i="0" u="none" strike="noStrike" dirty="0">
                        <a:solidFill>
                          <a:srgbClr val="000000"/>
                        </a:solidFill>
                        <a:effectLst/>
                        <a:latin typeface="Arial" panose="020B0604020202020204" pitchFamily="34" charset="0"/>
                        <a:cs typeface="Arial" panose="020B0604020202020204" pitchFamily="34" charset="0"/>
                      </a:endParaRPr>
                    </a:p>
                  </a:txBody>
                  <a:tcPr marL="7823" marR="7823" marT="82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ru-RU" sz="1000" b="1" i="0" u="none" strike="noStrike" kern="1200" dirty="0" smtClean="0">
                          <a:solidFill>
                            <a:srgbClr val="000000"/>
                          </a:solidFill>
                          <a:effectLst/>
                          <a:latin typeface="Arial" panose="020B0604020202020204" pitchFamily="34" charset="0"/>
                          <a:ea typeface="+mn-ea"/>
                          <a:cs typeface="Arial" panose="020B0604020202020204" pitchFamily="34" charset="0"/>
                        </a:rPr>
                        <a:t>20</a:t>
                      </a:r>
                      <a:endParaRPr lang="ru-RU" sz="1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7823" marR="7823" marT="82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0" u="none" strike="noStrike" kern="1200" dirty="0" smtClean="0">
                          <a:solidFill>
                            <a:srgbClr val="000000"/>
                          </a:solidFill>
                          <a:effectLst/>
                          <a:latin typeface="Arial" panose="020B0604020202020204" pitchFamily="34" charset="0"/>
                          <a:ea typeface="+mn-ea"/>
                          <a:cs typeface="Arial" panose="020B0604020202020204" pitchFamily="34" charset="0"/>
                        </a:rPr>
                        <a:t>50</a:t>
                      </a:r>
                      <a:endParaRPr lang="ru-RU" sz="1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7823" marR="7823" marT="82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lnSpc>
                          <a:spcPct val="115000"/>
                        </a:lnSpc>
                        <a:spcAft>
                          <a:spcPts val="0"/>
                        </a:spcAft>
                        <a:tabLst>
                          <a:tab pos="685800" algn="l"/>
                        </a:tabLst>
                      </a:pPr>
                      <a:r>
                        <a:rPr lang="uk-UA" sz="1000" b="1" i="0" u="none" strike="noStrike" kern="1200" dirty="0" smtClean="0">
                          <a:solidFill>
                            <a:srgbClr val="000000"/>
                          </a:solidFill>
                          <a:effectLst/>
                          <a:latin typeface="Arial" panose="020B0604020202020204" pitchFamily="34" charset="0"/>
                          <a:ea typeface="+mn-ea"/>
                          <a:cs typeface="Arial" panose="020B0604020202020204" pitchFamily="34" charset="0"/>
                        </a:rPr>
                        <a:t>8,3</a:t>
                      </a:r>
                      <a:endParaRPr lang="uk-UA" sz="1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lnSpc>
                          <a:spcPct val="115000"/>
                        </a:lnSpc>
                        <a:spcAft>
                          <a:spcPts val="0"/>
                        </a:spcAft>
                        <a:tabLst>
                          <a:tab pos="685800" algn="l"/>
                        </a:tabLst>
                      </a:pPr>
                      <a:r>
                        <a:rPr lang="ru-RU" sz="1000" b="1" i="0" u="none" strike="noStrike" kern="1200" dirty="0" smtClean="0">
                          <a:solidFill>
                            <a:srgbClr val="000000"/>
                          </a:solidFill>
                          <a:effectLst/>
                          <a:latin typeface="Arial" panose="020B0604020202020204" pitchFamily="34" charset="0"/>
                          <a:ea typeface="+mn-ea"/>
                          <a:cs typeface="Arial" panose="020B0604020202020204" pitchFamily="34" charset="0"/>
                        </a:rPr>
                        <a:t>625*499*140</a:t>
                      </a:r>
                      <a:endParaRPr lang="ru-RU" sz="1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7823" marR="7823" marT="82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880416638"/>
                  </a:ext>
                </a:extLst>
              </a:tr>
            </a:tbl>
          </a:graphicData>
        </a:graphic>
      </p:graphicFrame>
      <p:sp>
        <p:nvSpPr>
          <p:cNvPr id="7" name="Прямоугольник 6"/>
          <p:cNvSpPr/>
          <p:nvPr/>
        </p:nvSpPr>
        <p:spPr>
          <a:xfrm>
            <a:off x="112544" y="7098847"/>
            <a:ext cx="5346700" cy="307777"/>
          </a:xfrm>
          <a:prstGeom prst="rect">
            <a:avLst/>
          </a:prstGeom>
        </p:spPr>
        <p:txBody>
          <a:bodyPr>
            <a:spAutoFit/>
          </a:bodyPr>
          <a:lstStyle/>
          <a:p>
            <a:r>
              <a:rPr lang="ru-RU" sz="1400" dirty="0"/>
              <a:t>* - при высоте потолка 2,5 м и стандартной теплоизоляции;</a:t>
            </a:r>
          </a:p>
        </p:txBody>
      </p:sp>
      <p:pic>
        <p:nvPicPr>
          <p:cNvPr id="8" name="Рисунок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11888" y="2902055"/>
            <a:ext cx="2812592" cy="2495617"/>
          </a:xfrm>
          <a:prstGeom prst="rect">
            <a:avLst/>
          </a:prstGeom>
        </p:spPr>
      </p:pic>
      <p:pic>
        <p:nvPicPr>
          <p:cNvPr id="9" name="Рисунок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5105" y="1666006"/>
            <a:ext cx="2938447" cy="2657040"/>
          </a:xfrm>
          <a:prstGeom prst="rect">
            <a:avLst/>
          </a:prstGeom>
        </p:spPr>
      </p:pic>
    </p:spTree>
    <p:extLst>
      <p:ext uri="{BB962C8B-B14F-4D97-AF65-F5344CB8AC3E}">
        <p14:creationId xmlns:p14="http://schemas.microsoft.com/office/powerpoint/2010/main" val="796306308"/>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276392" y="857965"/>
            <a:ext cx="5467183" cy="542210"/>
          </a:xfrm>
          <a:effectLst/>
        </p:spPr>
        <p:txBody>
          <a:bodyPr>
            <a:normAutofit/>
          </a:bodyPr>
          <a:lstStyle/>
          <a:p>
            <a:pPr>
              <a:lnSpc>
                <a:spcPct val="100000"/>
              </a:lnSpc>
            </a:pPr>
            <a:r>
              <a:rPr lang="ru-RU" sz="2000" b="1" spc="50" dirty="0">
                <a:ln w="11430"/>
                <a:solidFill>
                  <a:srgbClr val="930D2D"/>
                </a:solidFill>
                <a:effectLst>
                  <a:outerShdw blurRad="38100" dist="38100" dir="2700000" algn="tl">
                    <a:srgbClr val="000000">
                      <a:alpha val="43137"/>
                    </a:srgbClr>
                  </a:outerShdw>
                </a:effectLst>
              </a:rPr>
              <a:t>ПЫЛЕСОС МЕШКОВОГО ТИПА </a:t>
            </a:r>
            <a:r>
              <a:rPr lang="en-US" sz="2000" b="1" spc="50" dirty="0">
                <a:ln w="11430"/>
                <a:solidFill>
                  <a:srgbClr val="930D2D"/>
                </a:solidFill>
                <a:effectLst>
                  <a:outerShdw blurRad="38100" dist="38100" dir="2700000" algn="tl">
                    <a:srgbClr val="000000">
                      <a:alpha val="43137"/>
                    </a:srgbClr>
                  </a:outerShdw>
                </a:effectLst>
              </a:rPr>
              <a:t>GVC8208</a:t>
            </a:r>
            <a:endParaRPr lang="uk-UA" sz="20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276392" y="5889465"/>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1263835629"/>
              </p:ext>
            </p:extLst>
          </p:nvPr>
        </p:nvGraphicFramePr>
        <p:xfrm>
          <a:off x="290316" y="6198022"/>
          <a:ext cx="10080300" cy="957142"/>
        </p:xfrm>
        <a:graphic>
          <a:graphicData uri="http://schemas.openxmlformats.org/drawingml/2006/table">
            <a:tbl>
              <a:tblPr>
                <a:tableStyleId>{616DA210-FB5B-4158-B5E0-FEB733F419BA}</a:tableStyleId>
              </a:tblPr>
              <a:tblGrid>
                <a:gridCol w="510293">
                  <a:extLst>
                    <a:ext uri="{9D8B030D-6E8A-4147-A177-3AD203B41FA5}">
                      <a16:colId xmlns:a16="http://schemas.microsoft.com/office/drawing/2014/main" val="20000"/>
                    </a:ext>
                  </a:extLst>
                </a:gridCol>
                <a:gridCol w="744691">
                  <a:extLst>
                    <a:ext uri="{9D8B030D-6E8A-4147-A177-3AD203B41FA5}">
                      <a16:colId xmlns:a16="http://schemas.microsoft.com/office/drawing/2014/main" val="20001"/>
                    </a:ext>
                  </a:extLst>
                </a:gridCol>
                <a:gridCol w="702600">
                  <a:extLst>
                    <a:ext uri="{9D8B030D-6E8A-4147-A177-3AD203B41FA5}">
                      <a16:colId xmlns:a16="http://schemas.microsoft.com/office/drawing/2014/main" val="20002"/>
                    </a:ext>
                  </a:extLst>
                </a:gridCol>
                <a:gridCol w="885825">
                  <a:extLst>
                    <a:ext uri="{9D8B030D-6E8A-4147-A177-3AD203B41FA5}">
                      <a16:colId xmlns:a16="http://schemas.microsoft.com/office/drawing/2014/main" val="20003"/>
                    </a:ext>
                  </a:extLst>
                </a:gridCol>
                <a:gridCol w="657225">
                  <a:extLst>
                    <a:ext uri="{9D8B030D-6E8A-4147-A177-3AD203B41FA5}">
                      <a16:colId xmlns:a16="http://schemas.microsoft.com/office/drawing/2014/main" val="20004"/>
                    </a:ext>
                  </a:extLst>
                </a:gridCol>
                <a:gridCol w="933450">
                  <a:extLst>
                    <a:ext uri="{9D8B030D-6E8A-4147-A177-3AD203B41FA5}">
                      <a16:colId xmlns:a16="http://schemas.microsoft.com/office/drawing/2014/main" val="20005"/>
                    </a:ext>
                  </a:extLst>
                </a:gridCol>
                <a:gridCol w="600075">
                  <a:extLst>
                    <a:ext uri="{9D8B030D-6E8A-4147-A177-3AD203B41FA5}">
                      <a16:colId xmlns:a16="http://schemas.microsoft.com/office/drawing/2014/main" val="20006"/>
                    </a:ext>
                  </a:extLst>
                </a:gridCol>
                <a:gridCol w="1123950">
                  <a:extLst>
                    <a:ext uri="{9D8B030D-6E8A-4147-A177-3AD203B41FA5}">
                      <a16:colId xmlns:a16="http://schemas.microsoft.com/office/drawing/2014/main" val="20007"/>
                    </a:ext>
                  </a:extLst>
                </a:gridCol>
                <a:gridCol w="923925">
                  <a:extLst>
                    <a:ext uri="{9D8B030D-6E8A-4147-A177-3AD203B41FA5}">
                      <a16:colId xmlns:a16="http://schemas.microsoft.com/office/drawing/2014/main" val="20008"/>
                    </a:ext>
                  </a:extLst>
                </a:gridCol>
                <a:gridCol w="523875">
                  <a:extLst>
                    <a:ext uri="{9D8B030D-6E8A-4147-A177-3AD203B41FA5}">
                      <a16:colId xmlns:a16="http://schemas.microsoft.com/office/drawing/2014/main" val="20009"/>
                    </a:ext>
                  </a:extLst>
                </a:gridCol>
                <a:gridCol w="838200">
                  <a:extLst>
                    <a:ext uri="{9D8B030D-6E8A-4147-A177-3AD203B41FA5}">
                      <a16:colId xmlns:a16="http://schemas.microsoft.com/office/drawing/2014/main" val="20010"/>
                    </a:ext>
                  </a:extLst>
                </a:gridCol>
                <a:gridCol w="1085850">
                  <a:extLst>
                    <a:ext uri="{9D8B030D-6E8A-4147-A177-3AD203B41FA5}">
                      <a16:colId xmlns:a16="http://schemas.microsoft.com/office/drawing/2014/main" val="20011"/>
                    </a:ext>
                  </a:extLst>
                </a:gridCol>
                <a:gridCol w="550341">
                  <a:extLst>
                    <a:ext uri="{9D8B030D-6E8A-4147-A177-3AD203B41FA5}">
                      <a16:colId xmlns:a16="http://schemas.microsoft.com/office/drawing/2014/main" val="20012"/>
                    </a:ext>
                  </a:extLst>
                </a:gridCol>
              </a:tblGrid>
              <a:tr h="48130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chemeClr val="tx1"/>
                          </a:solidFill>
                          <a:effectLst/>
                          <a:latin typeface="+mn-l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Объем</a:t>
                      </a:r>
                    </a:p>
                    <a:p>
                      <a:pPr algn="ctr" fontAlgn="ctr"/>
                      <a:r>
                        <a:rPr lang="ru-RU" sz="1100" b="1" i="0" u="none" strike="noStrike" dirty="0" smtClean="0">
                          <a:solidFill>
                            <a:srgbClr val="000000"/>
                          </a:solidFill>
                          <a:effectLst/>
                          <a:latin typeface="+mn-lt"/>
                        </a:rPr>
                        <a:t>пылесборника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Шум</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Тип управления</a:t>
                      </a:r>
                      <a:endParaRPr lang="ru-RU" sz="1100" b="1" i="0" u="none" strike="noStrike" dirty="0">
                        <a:solidFill>
                          <a:srgbClr val="000000"/>
                        </a:solidFill>
                        <a:effectLst/>
                        <a:latin typeface="+mn-lt"/>
                      </a:endParaRPr>
                    </a:p>
                  </a:txBody>
                  <a:tcPr marL="9149" marR="9149" marT="9149"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mn-lt"/>
                        </a:rPr>
                        <a:t>Система фильтрации</a:t>
                      </a:r>
                    </a:p>
                  </a:txBody>
                  <a:tcPr marL="9149" marR="9149" marT="9149"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mn-lt"/>
                        </a:rPr>
                        <a:t>Сетевой кабель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Мощность всасывания </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Габаритный размер, мм печи/</a:t>
                      </a:r>
                      <a:r>
                        <a:rPr lang="ru-RU" sz="1100" b="1" i="0" u="none" strike="noStrike" dirty="0" err="1" smtClean="0">
                          <a:solidFill>
                            <a:srgbClr val="000000"/>
                          </a:solidFill>
                          <a:effectLst/>
                          <a:latin typeface="+mn-lt"/>
                        </a:rPr>
                        <a:t>упаков</a:t>
                      </a:r>
                      <a:r>
                        <a:rPr lang="ru-RU" sz="1100" b="1" i="0" u="none" strike="noStrike" dirty="0" smtClean="0">
                          <a:solidFill>
                            <a:srgbClr val="000000"/>
                          </a:solidFill>
                          <a:effectLst/>
                          <a:latin typeface="+mn-lt"/>
                        </a:rPr>
                        <a:t>.</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 ,кг </a:t>
                      </a:r>
                    </a:p>
                    <a:p>
                      <a:pPr algn="ctr" fontAlgn="ctr"/>
                      <a:r>
                        <a:rPr lang="ru-RU" sz="1100" b="1" i="0" u="none" strike="noStrike" dirty="0" smtClean="0">
                          <a:solidFill>
                            <a:srgbClr val="000000"/>
                          </a:solidFill>
                          <a:effectLst/>
                          <a:latin typeface="+mn-lt"/>
                        </a:rPr>
                        <a:t> нетто/ брутто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5073">
                <a:tc>
                  <a:txBody>
                    <a:bodyPr/>
                    <a:lstStyle/>
                    <a:p>
                      <a:pPr marL="0" algn="ctr" defTabSz="914400" rtl="0" eaLnBrk="1" fontAlgn="ctr" latinLnBrk="0" hangingPunct="1"/>
                      <a:r>
                        <a:rPr lang="en-US" sz="1000" b="1" i="1" kern="1200" dirty="0" smtClean="0">
                          <a:solidFill>
                            <a:schemeClr val="tx1"/>
                          </a:solidFill>
                          <a:effectLst/>
                          <a:latin typeface="+mn-lt"/>
                          <a:ea typeface="+mn-ea"/>
                          <a:cs typeface="+mn-cs"/>
                        </a:rPr>
                        <a:t>66630</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spc="50" dirty="0" smtClean="0">
                          <a:ln w="11430"/>
                          <a:solidFill>
                            <a:schemeClr val="tx1"/>
                          </a:solidFill>
                          <a:latin typeface="+mn-lt"/>
                        </a:rPr>
                        <a:t>GVC8208</a:t>
                      </a:r>
                      <a:endParaRPr lang="en-US" sz="1000" b="1" i="1" u="none" strike="noStrike" dirty="0">
                        <a:solidFill>
                          <a:schemeClr val="tx1"/>
                        </a:solidFill>
                        <a:effectLst/>
                        <a:latin typeface="+mn-lt"/>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1</a:t>
                      </a:r>
                      <a:r>
                        <a:rPr lang="ru-RU" sz="1000" b="1" i="1" u="none" strike="noStrike" dirty="0" smtClean="0">
                          <a:solidFill>
                            <a:srgbClr val="000000"/>
                          </a:solidFill>
                          <a:effectLst/>
                          <a:latin typeface="+mn-lt"/>
                        </a:rPr>
                        <a:t>6</a:t>
                      </a:r>
                      <a:r>
                        <a:rPr lang="en-US" sz="1000" b="1" i="1" u="none" strike="noStrike" dirty="0" smtClean="0">
                          <a:solidFill>
                            <a:srgbClr val="000000"/>
                          </a:solidFill>
                          <a:effectLst/>
                          <a:latin typeface="+mn-lt"/>
                        </a:rPr>
                        <a:t>00 </a:t>
                      </a:r>
                      <a:r>
                        <a:rPr lang="ru-RU" sz="1000" b="1" i="1" u="none" strike="noStrike" dirty="0" smtClean="0">
                          <a:solidFill>
                            <a:srgbClr val="000000"/>
                          </a:solidFill>
                          <a:effectLst/>
                          <a:latin typeface="+mn-lt"/>
                        </a:rPr>
                        <a:t>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 220 - 240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 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 80 дБ</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механический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5-ти ступенчатая</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3,5 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150 – 300</a:t>
                      </a:r>
                    </a:p>
                    <a:p>
                      <a:pPr algn="ctr" fontAlgn="b"/>
                      <a:r>
                        <a:rPr lang="ru-RU" sz="1000" b="1" i="1" u="none" strike="noStrike" dirty="0" smtClean="0">
                          <a:solidFill>
                            <a:srgbClr val="000000"/>
                          </a:solidFill>
                          <a:effectLst/>
                          <a:latin typeface="Arial"/>
                        </a:rPr>
                        <a:t>Вт</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342 × 240 × 205</a:t>
                      </a:r>
                      <a:r>
                        <a:rPr lang="ru-RU" sz="1000" b="1" i="1" u="none" strike="noStrike" baseline="0" dirty="0" smtClean="0">
                          <a:solidFill>
                            <a:srgbClr val="000000"/>
                          </a:solidFill>
                          <a:effectLst/>
                          <a:latin typeface="Arial"/>
                        </a:rPr>
                        <a:t> </a:t>
                      </a:r>
                      <a:r>
                        <a:rPr lang="ru-RU" sz="1000" b="1" i="1" u="none" strike="noStrike" dirty="0" smtClean="0">
                          <a:solidFill>
                            <a:srgbClr val="000000"/>
                          </a:solidFill>
                          <a:effectLst/>
                          <a:latin typeface="Arial"/>
                        </a:rPr>
                        <a:t>/</a:t>
                      </a:r>
                    </a:p>
                    <a:p>
                      <a:pPr algn="ctr" fontAlgn="b"/>
                      <a:r>
                        <a:rPr lang="ru-RU" sz="1000" b="1" i="1" u="none" strike="noStrike" dirty="0" smtClean="0">
                          <a:solidFill>
                            <a:srgbClr val="000000"/>
                          </a:solidFill>
                          <a:effectLst/>
                          <a:latin typeface="Arial"/>
                        </a:rPr>
                        <a:t>405 × 270 × 230</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3,9 / 4,6</a:t>
                      </a: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16" name="TextBox 15"/>
          <p:cNvSpPr txBox="1"/>
          <p:nvPr/>
        </p:nvSpPr>
        <p:spPr>
          <a:xfrm>
            <a:off x="4142744" y="1937136"/>
            <a:ext cx="4745749" cy="276999"/>
          </a:xfrm>
          <a:prstGeom prst="rect">
            <a:avLst/>
          </a:prstGeom>
          <a:noFill/>
        </p:spPr>
        <p:txBody>
          <a:bodyPr wrap="square" rtlCol="0">
            <a:spAutoFit/>
          </a:bodyPr>
          <a:lstStyle/>
          <a:p>
            <a:r>
              <a:rPr lang="ru-RU" sz="1200" b="1" dirty="0">
                <a:solidFill>
                  <a:srgbClr val="FF0000"/>
                </a:solidFill>
                <a:latin typeface="Arial Black" pitchFamily="34" charset="0"/>
              </a:rPr>
              <a:t>ХАРАКТЕРИСТИКА </a:t>
            </a:r>
            <a:r>
              <a:rPr lang="ru-RU" sz="1200" b="1" dirty="0" smtClean="0">
                <a:solidFill>
                  <a:srgbClr val="FF0000"/>
                </a:solidFill>
                <a:latin typeface="Arial Black" pitchFamily="34" charset="0"/>
              </a:rPr>
              <a:t>МОДЕЛИ</a:t>
            </a:r>
            <a:endParaRPr lang="ru-RU" sz="1200" b="1" dirty="0">
              <a:solidFill>
                <a:srgbClr val="FF0000"/>
              </a:solidFill>
              <a:latin typeface="Arial Black" pitchFamily="34" charset="0"/>
            </a:endParaRPr>
          </a:p>
        </p:txBody>
      </p:sp>
      <p:sp>
        <p:nvSpPr>
          <p:cNvPr id="31" name="Прямоугольник 30"/>
          <p:cNvSpPr/>
          <p:nvPr/>
        </p:nvSpPr>
        <p:spPr>
          <a:xfrm>
            <a:off x="961407" y="5500963"/>
            <a:ext cx="3779414" cy="369332"/>
          </a:xfrm>
          <a:prstGeom prst="rect">
            <a:avLst/>
          </a:prstGeom>
        </p:spPr>
        <p:txBody>
          <a:bodyPr wrap="square">
            <a:spAutoFit/>
          </a:bodyPr>
          <a:lstStyle/>
          <a:p>
            <a:r>
              <a:rPr lang="ru-RU" dirty="0">
                <a:solidFill>
                  <a:srgbClr val="006666"/>
                </a:solidFill>
                <a:latin typeface="EpsilonCTT" pitchFamily="2" charset="0"/>
              </a:rPr>
              <a:t>БЛЕСК! ЧИСТОТА! ПОРЯДОК!</a:t>
            </a:r>
          </a:p>
        </p:txBody>
      </p:sp>
      <p:sp>
        <p:nvSpPr>
          <p:cNvPr id="7" name="Прямоугольник 6"/>
          <p:cNvSpPr/>
          <p:nvPr/>
        </p:nvSpPr>
        <p:spPr>
          <a:xfrm>
            <a:off x="4142743" y="2103715"/>
            <a:ext cx="6538598" cy="1969770"/>
          </a:xfrm>
          <a:prstGeom prst="rect">
            <a:avLst/>
          </a:prstGeom>
        </p:spPr>
        <p:txBody>
          <a:bodyPr wrap="square">
            <a:spAutoFit/>
          </a:bodyPr>
          <a:lstStyle/>
          <a:p>
            <a:r>
              <a:rPr lang="ru-RU" sz="1100" b="1" i="1" dirty="0">
                <a:solidFill>
                  <a:srgbClr val="4D4B4B"/>
                </a:solidFill>
              </a:rPr>
              <a:t>Пылесосы с мешком для пыли классический — горизонтальный (напольный) на колесиках.</a:t>
            </a:r>
          </a:p>
          <a:p>
            <a:r>
              <a:rPr lang="ru-RU" sz="1100" b="1" i="1" dirty="0">
                <a:solidFill>
                  <a:srgbClr val="4D4B4B"/>
                </a:solidFill>
              </a:rPr>
              <a:t>В комплект входит: мешок-пылесборник (в который во время уборки попадает весь мусор различных фракций и пыль), универсальная щетка пол/ковер, две насадки (для мягкой мебели и щелевая). Удобство во время уборки обеспечивает регулировка мощности, расположенная на корпусе. Наличие телескопической трубки обеспечивает возможность регулировки ее длины и установки в наиболее удобном для пользователя положении. Работает от электросети, длина сетевого шнура обеспечивает широкий фронт работ, что дает дополнительное удобство в процессе работы. </a:t>
            </a:r>
          </a:p>
          <a:p>
            <a:r>
              <a:rPr lang="ru-RU" sz="1100" b="1" i="1" dirty="0">
                <a:solidFill>
                  <a:srgbClr val="4D4B4B"/>
                </a:solidFill>
              </a:rPr>
              <a:t>Такой пылесос может выполнять множество функций (в зависимости от наличия различных насадок), например: очищать пол и ковровые покрытия, мягкую мебель, шторы, горизонтальные поверхности, собирать пыль в щелях за мебелью и т. д</a:t>
            </a:r>
            <a:r>
              <a:rPr lang="ru-RU" sz="1200" b="1" i="1" dirty="0"/>
              <a:t>.</a:t>
            </a:r>
          </a:p>
        </p:txBody>
      </p:sp>
      <p:sp>
        <p:nvSpPr>
          <p:cNvPr id="18" name="Прямоугольник 17"/>
          <p:cNvSpPr/>
          <p:nvPr/>
        </p:nvSpPr>
        <p:spPr>
          <a:xfrm>
            <a:off x="4188661" y="4151143"/>
            <a:ext cx="1720343" cy="276999"/>
          </a:xfrm>
          <a:prstGeom prst="rect">
            <a:avLst/>
          </a:prstGeom>
        </p:spPr>
        <p:txBody>
          <a:bodyPr wrap="none">
            <a:spAutoFit/>
          </a:bodyPr>
          <a:lstStyle/>
          <a:p>
            <a:r>
              <a:rPr lang="ru-RU" sz="1200" b="1" dirty="0" smtClean="0">
                <a:solidFill>
                  <a:srgbClr val="FF0000"/>
                </a:solidFill>
                <a:latin typeface="Arial Black" pitchFamily="34" charset="0"/>
              </a:rPr>
              <a:t>ПРЕИМУЩЕСТВА:</a:t>
            </a:r>
            <a:endParaRPr lang="ru-RU" sz="1200" b="1" dirty="0">
              <a:solidFill>
                <a:srgbClr val="FF0000"/>
              </a:solidFill>
              <a:latin typeface="Arial Black" pitchFamily="34" charset="0"/>
            </a:endParaRPr>
          </a:p>
        </p:txBody>
      </p:sp>
      <p:pic>
        <p:nvPicPr>
          <p:cNvPr id="26" name="Рисунок 2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1093" y="1922298"/>
            <a:ext cx="1485452" cy="1255501"/>
          </a:xfrm>
          <a:prstGeom prst="rect">
            <a:avLst/>
          </a:prstGeom>
        </p:spPr>
      </p:pic>
      <p:pic>
        <p:nvPicPr>
          <p:cNvPr id="33" name="Рисунок 3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1568" y="1324323"/>
            <a:ext cx="2896933" cy="4326789"/>
          </a:xfrm>
          <a:prstGeom prst="rect">
            <a:avLst/>
          </a:prstGeom>
        </p:spPr>
      </p:pic>
      <p:sp>
        <p:nvSpPr>
          <p:cNvPr id="5" name="Прямоугольник 4"/>
          <p:cNvSpPr/>
          <p:nvPr/>
        </p:nvSpPr>
        <p:spPr>
          <a:xfrm>
            <a:off x="4188661" y="4390745"/>
            <a:ext cx="5346700" cy="1277273"/>
          </a:xfrm>
          <a:prstGeom prst="rect">
            <a:avLst/>
          </a:prstGeom>
        </p:spPr>
        <p:txBody>
          <a:bodyPr>
            <a:spAutoFit/>
          </a:bodyPr>
          <a:lstStyle/>
          <a:p>
            <a:r>
              <a:rPr lang="ru-RU" sz="1100" b="1" i="1" dirty="0" smtClean="0">
                <a:solidFill>
                  <a:srgbClr val="4D4B4B"/>
                </a:solidFill>
              </a:rPr>
              <a:t>► </a:t>
            </a:r>
            <a:r>
              <a:rPr lang="ru-RU" sz="1100" b="1" i="1" dirty="0">
                <a:solidFill>
                  <a:srgbClr val="4D4B4B"/>
                </a:solidFill>
              </a:rPr>
              <a:t>► диэлектрический корпус - классический дизайн</a:t>
            </a:r>
          </a:p>
          <a:p>
            <a:r>
              <a:rPr lang="ru-RU" sz="1100" b="1" i="1" dirty="0" smtClean="0">
                <a:solidFill>
                  <a:srgbClr val="4D4B4B"/>
                </a:solidFill>
              </a:rPr>
              <a:t>► </a:t>
            </a:r>
            <a:r>
              <a:rPr lang="ru-RU" sz="1100" b="1" i="1" dirty="0">
                <a:solidFill>
                  <a:srgbClr val="4D4B4B"/>
                </a:solidFill>
              </a:rPr>
              <a:t>► всегда готов к работе (перед уборкой и после уборки </a:t>
            </a:r>
            <a:r>
              <a:rPr lang="ru-RU" sz="1100" b="1" i="1" dirty="0" smtClean="0">
                <a:solidFill>
                  <a:srgbClr val="4D4B4B"/>
                </a:solidFill>
              </a:rPr>
              <a:t>помещения</a:t>
            </a:r>
          </a:p>
          <a:p>
            <a:r>
              <a:rPr lang="ru-RU" sz="1100" b="1" i="1" dirty="0" smtClean="0">
                <a:solidFill>
                  <a:srgbClr val="4D4B4B"/>
                </a:solidFill>
              </a:rPr>
              <a:t>► </a:t>
            </a:r>
            <a:r>
              <a:rPr lang="ru-RU" sz="1100" b="1" i="1" dirty="0">
                <a:solidFill>
                  <a:srgbClr val="4D4B4B"/>
                </a:solidFill>
              </a:rPr>
              <a:t>► не   требует никаких дополнительных действий: заливка воды, промывание, сушка, чистка щеткой…</a:t>
            </a:r>
          </a:p>
          <a:p>
            <a:r>
              <a:rPr lang="ru-RU" sz="1100" b="1" i="1" dirty="0" smtClean="0">
                <a:solidFill>
                  <a:srgbClr val="4D4B4B"/>
                </a:solidFill>
              </a:rPr>
              <a:t>► </a:t>
            </a:r>
            <a:r>
              <a:rPr lang="ru-RU" sz="1100" b="1" i="1" dirty="0">
                <a:solidFill>
                  <a:srgbClr val="4D4B4B"/>
                </a:solidFill>
              </a:rPr>
              <a:t>► текстильный - многоразовый мешок (простая и гигиеничная замена мешка) </a:t>
            </a:r>
          </a:p>
          <a:p>
            <a:r>
              <a:rPr lang="ru-RU" sz="1100" b="1" i="1" dirty="0" smtClean="0">
                <a:solidFill>
                  <a:srgbClr val="4D4B4B"/>
                </a:solidFill>
              </a:rPr>
              <a:t>► </a:t>
            </a:r>
            <a:r>
              <a:rPr lang="ru-RU" sz="1100" b="1" i="1" dirty="0">
                <a:solidFill>
                  <a:srgbClr val="4D4B4B"/>
                </a:solidFill>
              </a:rPr>
              <a:t>► малый вес и компактность</a:t>
            </a:r>
          </a:p>
        </p:txBody>
      </p:sp>
    </p:spTree>
    <p:extLst>
      <p:ext uri="{BB962C8B-B14F-4D97-AF65-F5344CB8AC3E}">
        <p14:creationId xmlns:p14="http://schemas.microsoft.com/office/powerpoint/2010/main" val="4022024450"/>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276392" y="1388051"/>
            <a:ext cx="5695950" cy="484305"/>
          </a:xfrm>
          <a:effectLst/>
        </p:spPr>
        <p:txBody>
          <a:bodyPr>
            <a:normAutofit/>
          </a:bodyPr>
          <a:lstStyle/>
          <a:p>
            <a:pPr>
              <a:lnSpc>
                <a:spcPct val="100000"/>
              </a:lnSpc>
            </a:pPr>
            <a:r>
              <a:rPr lang="ru-RU" sz="2000" b="1" spc="50" dirty="0">
                <a:ln w="11430"/>
                <a:solidFill>
                  <a:srgbClr val="930D2D"/>
                </a:solidFill>
                <a:effectLst>
                  <a:outerShdw blurRad="38100" dist="38100" dir="2700000" algn="tl">
                    <a:srgbClr val="000000">
                      <a:alpha val="43137"/>
                    </a:srgbClr>
                  </a:outerShdw>
                </a:effectLst>
              </a:rPr>
              <a:t>ПЫЛЕСОС МЕШКОВОГО ТИПА </a:t>
            </a:r>
            <a:r>
              <a:rPr lang="en-US" sz="2000" b="1" spc="50" dirty="0">
                <a:ln w="11430"/>
                <a:solidFill>
                  <a:srgbClr val="930D2D"/>
                </a:solidFill>
                <a:effectLst>
                  <a:outerShdw blurRad="38100" dist="38100" dir="2700000" algn="tl">
                    <a:srgbClr val="000000">
                      <a:alpha val="43137"/>
                    </a:srgbClr>
                  </a:outerShdw>
                </a:effectLst>
              </a:rPr>
              <a:t> GVC8217O (</a:t>
            </a:r>
            <a:r>
              <a:rPr lang="uk-UA" sz="2000" b="1" spc="50" dirty="0" err="1">
                <a:ln w="11430"/>
                <a:solidFill>
                  <a:srgbClr val="930D2D"/>
                </a:solidFill>
                <a:effectLst>
                  <a:outerShdw blurRad="38100" dist="38100" dir="2700000" algn="tl">
                    <a:srgbClr val="000000">
                      <a:alpha val="43137"/>
                    </a:srgbClr>
                  </a:outerShdw>
                </a:effectLst>
              </a:rPr>
              <a:t>оранж</a:t>
            </a:r>
            <a:r>
              <a:rPr lang="uk-UA" sz="2000" b="1" spc="50" dirty="0">
                <a:ln w="11430"/>
                <a:solidFill>
                  <a:srgbClr val="930D2D"/>
                </a:solidFill>
                <a:effectLst>
                  <a:outerShdw blurRad="38100" dist="38100" dir="2700000" algn="tl">
                    <a:srgbClr val="000000">
                      <a:alpha val="43137"/>
                    </a:srgbClr>
                  </a:outerShdw>
                </a:effectLst>
              </a:rPr>
              <a:t>)</a:t>
            </a:r>
          </a:p>
        </p:txBody>
      </p:sp>
      <p:sp>
        <p:nvSpPr>
          <p:cNvPr id="11" name="TextBox 10"/>
          <p:cNvSpPr txBox="1"/>
          <p:nvPr/>
        </p:nvSpPr>
        <p:spPr>
          <a:xfrm>
            <a:off x="276392" y="5889465"/>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725346987"/>
              </p:ext>
            </p:extLst>
          </p:nvPr>
        </p:nvGraphicFramePr>
        <p:xfrm>
          <a:off x="290316" y="6198022"/>
          <a:ext cx="10080300" cy="957142"/>
        </p:xfrm>
        <a:graphic>
          <a:graphicData uri="http://schemas.openxmlformats.org/drawingml/2006/table">
            <a:tbl>
              <a:tblPr>
                <a:tableStyleId>{616DA210-FB5B-4158-B5E0-FEB733F419BA}</a:tableStyleId>
              </a:tblPr>
              <a:tblGrid>
                <a:gridCol w="510293">
                  <a:extLst>
                    <a:ext uri="{9D8B030D-6E8A-4147-A177-3AD203B41FA5}">
                      <a16:colId xmlns:a16="http://schemas.microsoft.com/office/drawing/2014/main" val="20000"/>
                    </a:ext>
                  </a:extLst>
                </a:gridCol>
                <a:gridCol w="744691">
                  <a:extLst>
                    <a:ext uri="{9D8B030D-6E8A-4147-A177-3AD203B41FA5}">
                      <a16:colId xmlns:a16="http://schemas.microsoft.com/office/drawing/2014/main" val="20001"/>
                    </a:ext>
                  </a:extLst>
                </a:gridCol>
                <a:gridCol w="702600">
                  <a:extLst>
                    <a:ext uri="{9D8B030D-6E8A-4147-A177-3AD203B41FA5}">
                      <a16:colId xmlns:a16="http://schemas.microsoft.com/office/drawing/2014/main" val="20002"/>
                    </a:ext>
                  </a:extLst>
                </a:gridCol>
                <a:gridCol w="885825">
                  <a:extLst>
                    <a:ext uri="{9D8B030D-6E8A-4147-A177-3AD203B41FA5}">
                      <a16:colId xmlns:a16="http://schemas.microsoft.com/office/drawing/2014/main" val="20003"/>
                    </a:ext>
                  </a:extLst>
                </a:gridCol>
                <a:gridCol w="657225">
                  <a:extLst>
                    <a:ext uri="{9D8B030D-6E8A-4147-A177-3AD203B41FA5}">
                      <a16:colId xmlns:a16="http://schemas.microsoft.com/office/drawing/2014/main" val="20004"/>
                    </a:ext>
                  </a:extLst>
                </a:gridCol>
                <a:gridCol w="933450">
                  <a:extLst>
                    <a:ext uri="{9D8B030D-6E8A-4147-A177-3AD203B41FA5}">
                      <a16:colId xmlns:a16="http://schemas.microsoft.com/office/drawing/2014/main" val="20005"/>
                    </a:ext>
                  </a:extLst>
                </a:gridCol>
                <a:gridCol w="600075">
                  <a:extLst>
                    <a:ext uri="{9D8B030D-6E8A-4147-A177-3AD203B41FA5}">
                      <a16:colId xmlns:a16="http://schemas.microsoft.com/office/drawing/2014/main" val="20006"/>
                    </a:ext>
                  </a:extLst>
                </a:gridCol>
                <a:gridCol w="1123950">
                  <a:extLst>
                    <a:ext uri="{9D8B030D-6E8A-4147-A177-3AD203B41FA5}">
                      <a16:colId xmlns:a16="http://schemas.microsoft.com/office/drawing/2014/main" val="20007"/>
                    </a:ext>
                  </a:extLst>
                </a:gridCol>
                <a:gridCol w="923925">
                  <a:extLst>
                    <a:ext uri="{9D8B030D-6E8A-4147-A177-3AD203B41FA5}">
                      <a16:colId xmlns:a16="http://schemas.microsoft.com/office/drawing/2014/main" val="20008"/>
                    </a:ext>
                  </a:extLst>
                </a:gridCol>
                <a:gridCol w="523875">
                  <a:extLst>
                    <a:ext uri="{9D8B030D-6E8A-4147-A177-3AD203B41FA5}">
                      <a16:colId xmlns:a16="http://schemas.microsoft.com/office/drawing/2014/main" val="20009"/>
                    </a:ext>
                  </a:extLst>
                </a:gridCol>
                <a:gridCol w="838200">
                  <a:extLst>
                    <a:ext uri="{9D8B030D-6E8A-4147-A177-3AD203B41FA5}">
                      <a16:colId xmlns:a16="http://schemas.microsoft.com/office/drawing/2014/main" val="20010"/>
                    </a:ext>
                  </a:extLst>
                </a:gridCol>
                <a:gridCol w="1085850">
                  <a:extLst>
                    <a:ext uri="{9D8B030D-6E8A-4147-A177-3AD203B41FA5}">
                      <a16:colId xmlns:a16="http://schemas.microsoft.com/office/drawing/2014/main" val="20011"/>
                    </a:ext>
                  </a:extLst>
                </a:gridCol>
                <a:gridCol w="550341">
                  <a:extLst>
                    <a:ext uri="{9D8B030D-6E8A-4147-A177-3AD203B41FA5}">
                      <a16:colId xmlns:a16="http://schemas.microsoft.com/office/drawing/2014/main" val="20012"/>
                    </a:ext>
                  </a:extLst>
                </a:gridCol>
              </a:tblGrid>
              <a:tr h="48130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chemeClr val="tx1"/>
                          </a:solidFill>
                          <a:effectLst/>
                          <a:latin typeface="+mn-l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Объем</a:t>
                      </a:r>
                    </a:p>
                    <a:p>
                      <a:pPr algn="ctr" fontAlgn="ctr"/>
                      <a:r>
                        <a:rPr lang="ru-RU" sz="1100" b="1" i="0" u="none" strike="noStrike" dirty="0" smtClean="0">
                          <a:solidFill>
                            <a:srgbClr val="000000"/>
                          </a:solidFill>
                          <a:effectLst/>
                          <a:latin typeface="+mn-lt"/>
                        </a:rPr>
                        <a:t>пылесборника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Шум</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Тип управления</a:t>
                      </a:r>
                      <a:endParaRPr lang="ru-RU" sz="1100" b="1" i="0" u="none" strike="noStrike" dirty="0">
                        <a:solidFill>
                          <a:srgbClr val="000000"/>
                        </a:solidFill>
                        <a:effectLst/>
                        <a:latin typeface="+mn-lt"/>
                      </a:endParaRPr>
                    </a:p>
                  </a:txBody>
                  <a:tcPr marL="9149" marR="9149" marT="9149"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mn-lt"/>
                        </a:rPr>
                        <a:t>Система фильтрации</a:t>
                      </a:r>
                    </a:p>
                  </a:txBody>
                  <a:tcPr marL="9149" marR="9149" marT="9149"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mn-lt"/>
                        </a:rPr>
                        <a:t>Сетевой кабель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Мощность всасывания </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Габаритный размер, мм печи/</a:t>
                      </a:r>
                      <a:r>
                        <a:rPr lang="ru-RU" sz="1100" b="1" i="0" u="none" strike="noStrike" dirty="0" err="1" smtClean="0">
                          <a:solidFill>
                            <a:srgbClr val="000000"/>
                          </a:solidFill>
                          <a:effectLst/>
                          <a:latin typeface="+mn-lt"/>
                        </a:rPr>
                        <a:t>упаков</a:t>
                      </a:r>
                      <a:r>
                        <a:rPr lang="ru-RU" sz="1100" b="1" i="0" u="none" strike="noStrike" dirty="0" smtClean="0">
                          <a:solidFill>
                            <a:srgbClr val="000000"/>
                          </a:solidFill>
                          <a:effectLst/>
                          <a:latin typeface="+mn-lt"/>
                        </a:rPr>
                        <a:t>.</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 ,кг </a:t>
                      </a:r>
                    </a:p>
                    <a:p>
                      <a:pPr algn="ctr" fontAlgn="ctr"/>
                      <a:r>
                        <a:rPr lang="ru-RU" sz="1100" b="1" i="0" u="none" strike="noStrike" dirty="0" smtClean="0">
                          <a:solidFill>
                            <a:srgbClr val="000000"/>
                          </a:solidFill>
                          <a:effectLst/>
                          <a:latin typeface="+mn-lt"/>
                        </a:rPr>
                        <a:t> нетто/ брутто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5073">
                <a:tc>
                  <a:txBody>
                    <a:bodyPr/>
                    <a:lstStyle/>
                    <a:p>
                      <a:pPr marL="0" algn="ctr" defTabSz="914400" rtl="0" eaLnBrk="1" fontAlgn="ctr" latinLnBrk="0" hangingPunct="1"/>
                      <a:r>
                        <a:rPr lang="en-US" sz="1000" b="1" i="1" kern="1200" dirty="0" smtClean="0">
                          <a:solidFill>
                            <a:schemeClr val="tx1"/>
                          </a:solidFill>
                          <a:effectLst/>
                          <a:latin typeface="+mn-lt"/>
                          <a:ea typeface="+mn-ea"/>
                          <a:cs typeface="+mn-cs"/>
                        </a:rPr>
                        <a:t>78814</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spc="50" dirty="0" smtClean="0">
                          <a:ln w="11430"/>
                          <a:solidFill>
                            <a:srgbClr val="006666"/>
                          </a:solidFill>
                          <a:latin typeface="Arial Black" panose="020B0A04020102020204" pitchFamily="34" charset="0"/>
                        </a:rPr>
                        <a:t>GVC8217O </a:t>
                      </a:r>
                      <a:endParaRPr lang="en-US" sz="1000" b="1" i="1" u="none" strike="noStrike" dirty="0">
                        <a:solidFill>
                          <a:schemeClr val="tx1"/>
                        </a:solidFill>
                        <a:effectLst/>
                        <a:latin typeface="+mn-lt"/>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1800 </a:t>
                      </a:r>
                      <a:r>
                        <a:rPr lang="ru-RU" sz="1000" b="1" i="1" u="none" strike="noStrike" dirty="0" smtClean="0">
                          <a:solidFill>
                            <a:srgbClr val="000000"/>
                          </a:solidFill>
                          <a:effectLst/>
                          <a:latin typeface="+mn-lt"/>
                        </a:rPr>
                        <a:t>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 220 - 240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 </a:t>
                      </a:r>
                      <a:r>
                        <a:rPr lang="en-US" sz="1000" b="1" i="1" u="none" strike="noStrike" dirty="0" smtClean="0">
                          <a:solidFill>
                            <a:srgbClr val="000000"/>
                          </a:solidFill>
                          <a:effectLst/>
                          <a:latin typeface="Arial"/>
                        </a:rPr>
                        <a:t>,5 </a:t>
                      </a:r>
                      <a:r>
                        <a:rPr lang="ru-RU" sz="1000" b="1" i="1" u="none" strike="noStrike" dirty="0" smtClean="0">
                          <a:solidFill>
                            <a:srgbClr val="000000"/>
                          </a:solidFill>
                          <a:effectLst/>
                          <a:latin typeface="Arial"/>
                        </a:rPr>
                        <a:t>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 80 дБ</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механический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5-ти ступенчатая</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5 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150 – 300</a:t>
                      </a:r>
                    </a:p>
                    <a:p>
                      <a:pPr algn="ctr" fontAlgn="b"/>
                      <a:r>
                        <a:rPr lang="ru-RU" sz="1000" b="1" i="1" u="none" strike="noStrike" dirty="0" smtClean="0">
                          <a:solidFill>
                            <a:srgbClr val="000000"/>
                          </a:solidFill>
                          <a:effectLst/>
                          <a:latin typeface="Arial"/>
                        </a:rPr>
                        <a:t>Вт</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460</a:t>
                      </a:r>
                      <a:r>
                        <a:rPr lang="ru-RU" sz="1000" b="1" i="1" u="none" strike="noStrike" dirty="0" smtClean="0">
                          <a:solidFill>
                            <a:srgbClr val="000000"/>
                          </a:solidFill>
                          <a:effectLst/>
                          <a:latin typeface="Arial"/>
                        </a:rPr>
                        <a:t>× </a:t>
                      </a:r>
                      <a:r>
                        <a:rPr lang="en-US" sz="1000" b="1" i="1" u="none" strike="noStrike" dirty="0" smtClean="0">
                          <a:solidFill>
                            <a:srgbClr val="000000"/>
                          </a:solidFill>
                          <a:effectLst/>
                          <a:latin typeface="Arial"/>
                        </a:rPr>
                        <a:t>312</a:t>
                      </a:r>
                      <a:r>
                        <a:rPr lang="ru-RU" sz="1000" b="1" i="1" u="none" strike="noStrike" dirty="0" smtClean="0">
                          <a:solidFill>
                            <a:srgbClr val="000000"/>
                          </a:solidFill>
                          <a:effectLst/>
                          <a:latin typeface="Arial"/>
                        </a:rPr>
                        <a:t> × 2</a:t>
                      </a:r>
                      <a:r>
                        <a:rPr lang="en-US" sz="1000" b="1" i="1" u="none" strike="noStrike" dirty="0" smtClean="0">
                          <a:solidFill>
                            <a:srgbClr val="000000"/>
                          </a:solidFill>
                          <a:effectLst/>
                          <a:latin typeface="Arial"/>
                        </a:rPr>
                        <a:t>70</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5</a:t>
                      </a:r>
                      <a:r>
                        <a:rPr lang="ru-RU" sz="1000" b="1" i="1" u="none" strike="noStrike" dirty="0" smtClean="0">
                          <a:solidFill>
                            <a:srgbClr val="000000"/>
                          </a:solidFill>
                          <a:effectLst/>
                          <a:latin typeface="Arial"/>
                        </a:rPr>
                        <a:t> / 6</a:t>
                      </a: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16" name="TextBox 15"/>
          <p:cNvSpPr txBox="1"/>
          <p:nvPr/>
        </p:nvSpPr>
        <p:spPr>
          <a:xfrm>
            <a:off x="4142744" y="1937136"/>
            <a:ext cx="4745749" cy="276999"/>
          </a:xfrm>
          <a:prstGeom prst="rect">
            <a:avLst/>
          </a:prstGeom>
          <a:noFill/>
        </p:spPr>
        <p:txBody>
          <a:bodyPr wrap="square" rtlCol="0">
            <a:spAutoFit/>
          </a:bodyPr>
          <a:lstStyle/>
          <a:p>
            <a:r>
              <a:rPr lang="ru-RU" sz="1200" b="1" dirty="0">
                <a:solidFill>
                  <a:srgbClr val="FF0000"/>
                </a:solidFill>
                <a:latin typeface="Arial Black" pitchFamily="34" charset="0"/>
              </a:rPr>
              <a:t>ХАРАКТЕРИСТИКА </a:t>
            </a:r>
            <a:r>
              <a:rPr lang="ru-RU" sz="1200" b="1" dirty="0" smtClean="0">
                <a:solidFill>
                  <a:srgbClr val="FF0000"/>
                </a:solidFill>
                <a:latin typeface="Arial Black" pitchFamily="34" charset="0"/>
              </a:rPr>
              <a:t>МОДЕЛИ</a:t>
            </a:r>
            <a:endParaRPr lang="ru-RU" sz="1200" b="1" dirty="0">
              <a:solidFill>
                <a:srgbClr val="FF0000"/>
              </a:solidFill>
              <a:latin typeface="Arial Black" pitchFamily="34" charset="0"/>
            </a:endParaRPr>
          </a:p>
        </p:txBody>
      </p:sp>
      <p:sp>
        <p:nvSpPr>
          <p:cNvPr id="31" name="Прямоугольник 30"/>
          <p:cNvSpPr/>
          <p:nvPr/>
        </p:nvSpPr>
        <p:spPr>
          <a:xfrm>
            <a:off x="961407" y="5500963"/>
            <a:ext cx="3779414" cy="369332"/>
          </a:xfrm>
          <a:prstGeom prst="rect">
            <a:avLst/>
          </a:prstGeom>
        </p:spPr>
        <p:txBody>
          <a:bodyPr wrap="square">
            <a:spAutoFit/>
          </a:bodyPr>
          <a:lstStyle/>
          <a:p>
            <a:r>
              <a:rPr lang="ru-RU" dirty="0">
                <a:solidFill>
                  <a:srgbClr val="006666"/>
                </a:solidFill>
                <a:latin typeface="EpsilonCTT" pitchFamily="2" charset="0"/>
              </a:rPr>
              <a:t>БЛЕСК! ЧИСТОТА! ПОРЯДОК!</a:t>
            </a:r>
          </a:p>
        </p:txBody>
      </p:sp>
      <p:sp>
        <p:nvSpPr>
          <p:cNvPr id="7" name="Прямоугольник 6"/>
          <p:cNvSpPr/>
          <p:nvPr/>
        </p:nvSpPr>
        <p:spPr>
          <a:xfrm>
            <a:off x="4142743" y="2103715"/>
            <a:ext cx="6538598" cy="1954381"/>
          </a:xfrm>
          <a:prstGeom prst="rect">
            <a:avLst/>
          </a:prstGeom>
        </p:spPr>
        <p:txBody>
          <a:bodyPr wrap="square">
            <a:spAutoFit/>
          </a:bodyPr>
          <a:lstStyle/>
          <a:p>
            <a:r>
              <a:rPr lang="ru-RU" sz="1100" b="1" i="1" dirty="0">
                <a:solidFill>
                  <a:srgbClr val="4D4B4B"/>
                </a:solidFill>
              </a:rPr>
              <a:t>Пылесосы с мешком для пыли классический — горизонтальный (напольный) на колесиках.</a:t>
            </a:r>
          </a:p>
          <a:p>
            <a:r>
              <a:rPr lang="ru-RU" sz="1100" b="1" i="1" dirty="0">
                <a:solidFill>
                  <a:srgbClr val="4D4B4B"/>
                </a:solidFill>
              </a:rPr>
              <a:t>В комплект входит: мешок-пылесборник (в который во время уборки попадает весь мусор различных фракций и пыль), универсальная щетка пол/ковер, две насадки (для мягкой мебели и щелевая). Удобство во время уборки обеспечивает регулировка мощности, расположенная на корпусе. Наличие телескопической трубки обеспечивает возможность регулировки ее длины и установки в наиболее удобном для пользователя положении. Работает от электросети, длина сетевого шнура обеспечивает широкий фронт работ, что дает дополнительное удобство в процессе работы. </a:t>
            </a:r>
          </a:p>
          <a:p>
            <a:r>
              <a:rPr lang="ru-RU" sz="1100" b="1" i="1" dirty="0">
                <a:solidFill>
                  <a:srgbClr val="4D4B4B"/>
                </a:solidFill>
              </a:rPr>
              <a:t>Такой пылесос может выполнять множество функций (в зависимости от наличия различных насадок), например: очищать пол и ковровые покрытия, мягкую мебель, шторы, горизонтальные поверхности, собирать пыль в щелях за мебелью и т. д.</a:t>
            </a:r>
          </a:p>
        </p:txBody>
      </p:sp>
      <p:sp>
        <p:nvSpPr>
          <p:cNvPr id="18" name="Прямоугольник 17"/>
          <p:cNvSpPr/>
          <p:nvPr/>
        </p:nvSpPr>
        <p:spPr>
          <a:xfrm>
            <a:off x="4188661" y="4151143"/>
            <a:ext cx="1720343" cy="276999"/>
          </a:xfrm>
          <a:prstGeom prst="rect">
            <a:avLst/>
          </a:prstGeom>
        </p:spPr>
        <p:txBody>
          <a:bodyPr wrap="none">
            <a:spAutoFit/>
          </a:bodyPr>
          <a:lstStyle/>
          <a:p>
            <a:r>
              <a:rPr lang="ru-RU" sz="1200" b="1" dirty="0" smtClean="0">
                <a:solidFill>
                  <a:srgbClr val="FF0000"/>
                </a:solidFill>
                <a:latin typeface="Arial Black" pitchFamily="34" charset="0"/>
              </a:rPr>
              <a:t>ПРЕИМУЩЕСТВА:</a:t>
            </a:r>
            <a:endParaRPr lang="ru-RU" sz="1200" b="1" dirty="0">
              <a:solidFill>
                <a:srgbClr val="FF0000"/>
              </a:solidFill>
              <a:latin typeface="Arial Black" pitchFamily="34" charset="0"/>
            </a:endParaRPr>
          </a:p>
        </p:txBody>
      </p:sp>
      <p:sp>
        <p:nvSpPr>
          <p:cNvPr id="19" name="Прямоугольник 18"/>
          <p:cNvSpPr/>
          <p:nvPr/>
        </p:nvSpPr>
        <p:spPr>
          <a:xfrm>
            <a:off x="4142743" y="4374362"/>
            <a:ext cx="6611868" cy="1107996"/>
          </a:xfrm>
          <a:prstGeom prst="rect">
            <a:avLst/>
          </a:prstGeom>
        </p:spPr>
        <p:txBody>
          <a:bodyPr wrap="square">
            <a:spAutoFit/>
          </a:bodyPr>
          <a:lstStyle/>
          <a:p>
            <a:r>
              <a:rPr lang="ru-RU" sz="1100" b="1" i="1" dirty="0">
                <a:solidFill>
                  <a:srgbClr val="4D4B4B"/>
                </a:solidFill>
              </a:rPr>
              <a:t> ► ► </a:t>
            </a:r>
            <a:r>
              <a:rPr lang="ru-RU" sz="1100" b="1" i="1" dirty="0" smtClean="0">
                <a:solidFill>
                  <a:srgbClr val="4D4B4B"/>
                </a:solidFill>
              </a:rPr>
              <a:t>диэлектрический </a:t>
            </a:r>
            <a:r>
              <a:rPr lang="ru-RU" sz="1100" b="1" i="1" dirty="0">
                <a:solidFill>
                  <a:srgbClr val="4D4B4B"/>
                </a:solidFill>
              </a:rPr>
              <a:t>корпус - классический дизайн</a:t>
            </a:r>
          </a:p>
          <a:p>
            <a:r>
              <a:rPr lang="ru-RU" sz="1100" b="1" i="1" dirty="0">
                <a:solidFill>
                  <a:srgbClr val="4D4B4B"/>
                </a:solidFill>
              </a:rPr>
              <a:t> ► ► </a:t>
            </a:r>
            <a:r>
              <a:rPr lang="ru-RU" sz="1100" b="1" i="1" dirty="0" smtClean="0">
                <a:solidFill>
                  <a:srgbClr val="4D4B4B"/>
                </a:solidFill>
              </a:rPr>
              <a:t>всегда </a:t>
            </a:r>
            <a:r>
              <a:rPr lang="ru-RU" sz="1100" b="1" i="1" dirty="0">
                <a:solidFill>
                  <a:srgbClr val="4D4B4B"/>
                </a:solidFill>
              </a:rPr>
              <a:t>готов к работе (перед уборкой и после уборки </a:t>
            </a:r>
            <a:r>
              <a:rPr lang="ru-RU" sz="1100" b="1" i="1" dirty="0" smtClean="0">
                <a:solidFill>
                  <a:srgbClr val="4D4B4B"/>
                </a:solidFill>
              </a:rPr>
              <a:t>помещения</a:t>
            </a:r>
          </a:p>
          <a:p>
            <a:r>
              <a:rPr lang="ru-RU" sz="1100" b="1" i="1" dirty="0" smtClean="0">
                <a:solidFill>
                  <a:srgbClr val="4D4B4B"/>
                </a:solidFill>
              </a:rPr>
              <a:t> </a:t>
            </a:r>
            <a:r>
              <a:rPr lang="ru-RU" sz="1100" b="1" i="1" dirty="0">
                <a:solidFill>
                  <a:srgbClr val="4D4B4B"/>
                </a:solidFill>
              </a:rPr>
              <a:t>► ► </a:t>
            </a:r>
            <a:r>
              <a:rPr lang="ru-RU" sz="1100" b="1" i="1" dirty="0" smtClean="0">
                <a:solidFill>
                  <a:srgbClr val="4D4B4B"/>
                </a:solidFill>
              </a:rPr>
              <a:t>не   требует </a:t>
            </a:r>
            <a:r>
              <a:rPr lang="ru-RU" sz="1100" b="1" i="1" dirty="0">
                <a:solidFill>
                  <a:srgbClr val="4D4B4B"/>
                </a:solidFill>
              </a:rPr>
              <a:t>никаких </a:t>
            </a:r>
            <a:r>
              <a:rPr lang="ru-RU" sz="1100" b="1" i="1" dirty="0" smtClean="0">
                <a:solidFill>
                  <a:srgbClr val="4D4B4B"/>
                </a:solidFill>
              </a:rPr>
              <a:t>дополнительных </a:t>
            </a:r>
            <a:r>
              <a:rPr lang="ru-RU" sz="1100" b="1" i="1" dirty="0">
                <a:solidFill>
                  <a:srgbClr val="4D4B4B"/>
                </a:solidFill>
              </a:rPr>
              <a:t>действий: заливка воды, промывание, сушка, чистка щеткой</a:t>
            </a:r>
            <a:r>
              <a:rPr lang="ru-RU" sz="1100" b="1" i="1" dirty="0" smtClean="0">
                <a:solidFill>
                  <a:srgbClr val="4D4B4B"/>
                </a:solidFill>
              </a:rPr>
              <a:t>…</a:t>
            </a:r>
            <a:endParaRPr lang="ru-RU" sz="1100" b="1" i="1" dirty="0">
              <a:solidFill>
                <a:srgbClr val="4D4B4B"/>
              </a:solidFill>
            </a:endParaRPr>
          </a:p>
          <a:p>
            <a:r>
              <a:rPr lang="ru-RU" sz="1100" b="1" i="1" dirty="0">
                <a:solidFill>
                  <a:srgbClr val="4D4B4B"/>
                </a:solidFill>
              </a:rPr>
              <a:t> ► ► </a:t>
            </a:r>
            <a:r>
              <a:rPr lang="ru-RU" sz="1100" b="1" i="1" dirty="0" smtClean="0">
                <a:solidFill>
                  <a:srgbClr val="4D4B4B"/>
                </a:solidFill>
              </a:rPr>
              <a:t>текстильный </a:t>
            </a:r>
            <a:r>
              <a:rPr lang="ru-RU" sz="1100" b="1" i="1" dirty="0">
                <a:solidFill>
                  <a:srgbClr val="4D4B4B"/>
                </a:solidFill>
              </a:rPr>
              <a:t>- многоразовый мешок (простая и гигиеничная замена мешка) </a:t>
            </a:r>
          </a:p>
          <a:p>
            <a:r>
              <a:rPr lang="ru-RU" sz="1100" b="1" i="1" dirty="0">
                <a:solidFill>
                  <a:srgbClr val="4D4B4B"/>
                </a:solidFill>
              </a:rPr>
              <a:t> ► ► </a:t>
            </a:r>
            <a:r>
              <a:rPr lang="ru-RU" sz="1100" b="1" i="1" dirty="0" smtClean="0">
                <a:solidFill>
                  <a:srgbClr val="4D4B4B"/>
                </a:solidFill>
              </a:rPr>
              <a:t>малый </a:t>
            </a:r>
            <a:r>
              <a:rPr lang="ru-RU" sz="1100" b="1" i="1" dirty="0">
                <a:solidFill>
                  <a:srgbClr val="4D4B4B"/>
                </a:solidFill>
              </a:rPr>
              <a:t>вес и компактность</a:t>
            </a:r>
          </a:p>
        </p:txBody>
      </p:sp>
      <p:pic>
        <p:nvPicPr>
          <p:cNvPr id="25" name="Picture 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2447559"/>
            <a:ext cx="3783796" cy="2226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9294344"/>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813" y="3313"/>
            <a:ext cx="10686911" cy="7561263"/>
          </a:xfrm>
          <a:prstGeom prst="rect">
            <a:avLst/>
          </a:prstGeom>
        </p:spPr>
      </p:pic>
      <p:sp>
        <p:nvSpPr>
          <p:cNvPr id="2" name="Заголовок 1"/>
          <p:cNvSpPr>
            <a:spLocks noGrp="1"/>
          </p:cNvSpPr>
          <p:nvPr>
            <p:ph type="title"/>
          </p:nvPr>
        </p:nvSpPr>
        <p:spPr>
          <a:xfrm>
            <a:off x="61920" y="1051691"/>
            <a:ext cx="5495925" cy="431089"/>
          </a:xfrm>
          <a:effectLst/>
        </p:spPr>
        <p:txBody>
          <a:bodyPr>
            <a:normAutofit/>
          </a:bodyPr>
          <a:lstStyle/>
          <a:p>
            <a:pPr>
              <a:lnSpc>
                <a:spcPct val="100000"/>
              </a:lnSpc>
            </a:pPr>
            <a:r>
              <a:rPr lang="ru-RU" sz="2000" b="1" spc="50" dirty="0">
                <a:ln w="11430"/>
                <a:solidFill>
                  <a:srgbClr val="930D2D"/>
                </a:solidFill>
                <a:effectLst>
                  <a:outerShdw blurRad="38100" dist="38100" dir="2700000" algn="tl">
                    <a:srgbClr val="000000">
                      <a:alpha val="43137"/>
                    </a:srgbClr>
                  </a:outerShdw>
                </a:effectLst>
              </a:rPr>
              <a:t>ПЫЛЕСОС КОНТЕЙНЕРНОГО ТИПА </a:t>
            </a:r>
            <a:r>
              <a:rPr lang="en-US" sz="2000" b="1" spc="50" dirty="0">
                <a:ln w="11430"/>
                <a:solidFill>
                  <a:srgbClr val="930D2D"/>
                </a:solidFill>
                <a:effectLst>
                  <a:outerShdw blurRad="38100" dist="38100" dir="2700000" algn="tl">
                    <a:srgbClr val="000000">
                      <a:alpha val="43137"/>
                    </a:srgbClr>
                  </a:outerShdw>
                </a:effectLst>
              </a:rPr>
              <a:t>GVC8216</a:t>
            </a:r>
            <a:endParaRPr lang="uk-UA" sz="20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256848" y="5616615"/>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183440485"/>
              </p:ext>
            </p:extLst>
          </p:nvPr>
        </p:nvGraphicFramePr>
        <p:xfrm>
          <a:off x="312119" y="6055231"/>
          <a:ext cx="10080300" cy="1402215"/>
        </p:xfrm>
        <a:graphic>
          <a:graphicData uri="http://schemas.openxmlformats.org/drawingml/2006/table">
            <a:tbl>
              <a:tblPr>
                <a:tableStyleId>{616DA210-FB5B-4158-B5E0-FEB733F419BA}</a:tableStyleId>
              </a:tblPr>
              <a:tblGrid>
                <a:gridCol w="510293">
                  <a:extLst>
                    <a:ext uri="{9D8B030D-6E8A-4147-A177-3AD203B41FA5}">
                      <a16:colId xmlns:a16="http://schemas.microsoft.com/office/drawing/2014/main" val="20000"/>
                    </a:ext>
                  </a:extLst>
                </a:gridCol>
                <a:gridCol w="744691">
                  <a:extLst>
                    <a:ext uri="{9D8B030D-6E8A-4147-A177-3AD203B41FA5}">
                      <a16:colId xmlns:a16="http://schemas.microsoft.com/office/drawing/2014/main" val="20001"/>
                    </a:ext>
                  </a:extLst>
                </a:gridCol>
                <a:gridCol w="702600">
                  <a:extLst>
                    <a:ext uri="{9D8B030D-6E8A-4147-A177-3AD203B41FA5}">
                      <a16:colId xmlns:a16="http://schemas.microsoft.com/office/drawing/2014/main" val="20002"/>
                    </a:ext>
                  </a:extLst>
                </a:gridCol>
                <a:gridCol w="885825">
                  <a:extLst>
                    <a:ext uri="{9D8B030D-6E8A-4147-A177-3AD203B41FA5}">
                      <a16:colId xmlns:a16="http://schemas.microsoft.com/office/drawing/2014/main" val="20003"/>
                    </a:ext>
                  </a:extLst>
                </a:gridCol>
                <a:gridCol w="657225">
                  <a:extLst>
                    <a:ext uri="{9D8B030D-6E8A-4147-A177-3AD203B41FA5}">
                      <a16:colId xmlns:a16="http://schemas.microsoft.com/office/drawing/2014/main" val="20004"/>
                    </a:ext>
                  </a:extLst>
                </a:gridCol>
                <a:gridCol w="933450">
                  <a:extLst>
                    <a:ext uri="{9D8B030D-6E8A-4147-A177-3AD203B41FA5}">
                      <a16:colId xmlns:a16="http://schemas.microsoft.com/office/drawing/2014/main" val="20005"/>
                    </a:ext>
                  </a:extLst>
                </a:gridCol>
                <a:gridCol w="533400">
                  <a:extLst>
                    <a:ext uri="{9D8B030D-6E8A-4147-A177-3AD203B41FA5}">
                      <a16:colId xmlns:a16="http://schemas.microsoft.com/office/drawing/2014/main" val="20006"/>
                    </a:ext>
                  </a:extLst>
                </a:gridCol>
                <a:gridCol w="1066800">
                  <a:extLst>
                    <a:ext uri="{9D8B030D-6E8A-4147-A177-3AD203B41FA5}">
                      <a16:colId xmlns:a16="http://schemas.microsoft.com/office/drawing/2014/main" val="20007"/>
                    </a:ext>
                  </a:extLst>
                </a:gridCol>
                <a:gridCol w="1047750">
                  <a:extLst>
                    <a:ext uri="{9D8B030D-6E8A-4147-A177-3AD203B41FA5}">
                      <a16:colId xmlns:a16="http://schemas.microsoft.com/office/drawing/2014/main" val="20008"/>
                    </a:ext>
                  </a:extLst>
                </a:gridCol>
                <a:gridCol w="552450">
                  <a:extLst>
                    <a:ext uri="{9D8B030D-6E8A-4147-A177-3AD203B41FA5}">
                      <a16:colId xmlns:a16="http://schemas.microsoft.com/office/drawing/2014/main" val="20009"/>
                    </a:ext>
                  </a:extLst>
                </a:gridCol>
                <a:gridCol w="809625">
                  <a:extLst>
                    <a:ext uri="{9D8B030D-6E8A-4147-A177-3AD203B41FA5}">
                      <a16:colId xmlns:a16="http://schemas.microsoft.com/office/drawing/2014/main" val="20010"/>
                    </a:ext>
                  </a:extLst>
                </a:gridCol>
                <a:gridCol w="1085850">
                  <a:extLst>
                    <a:ext uri="{9D8B030D-6E8A-4147-A177-3AD203B41FA5}">
                      <a16:colId xmlns:a16="http://schemas.microsoft.com/office/drawing/2014/main" val="20011"/>
                    </a:ext>
                  </a:extLst>
                </a:gridCol>
                <a:gridCol w="550341">
                  <a:extLst>
                    <a:ext uri="{9D8B030D-6E8A-4147-A177-3AD203B41FA5}">
                      <a16:colId xmlns:a16="http://schemas.microsoft.com/office/drawing/2014/main" val="20012"/>
                    </a:ext>
                  </a:extLst>
                </a:gridCol>
              </a:tblGrid>
              <a:tr h="48130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chemeClr val="tx1"/>
                          </a:solidFill>
                          <a:effectLst/>
                          <a:latin typeface="+mn-l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Объем</a:t>
                      </a:r>
                    </a:p>
                    <a:p>
                      <a:pPr algn="ctr" fontAlgn="ctr"/>
                      <a:r>
                        <a:rPr lang="ru-RU" sz="1100" b="1" i="0" u="none" strike="noStrike" dirty="0" smtClean="0">
                          <a:solidFill>
                            <a:srgbClr val="000000"/>
                          </a:solidFill>
                          <a:effectLst/>
                          <a:latin typeface="+mn-lt"/>
                        </a:rPr>
                        <a:t>пылесборника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Шум</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Тип</a:t>
                      </a:r>
                    </a:p>
                    <a:p>
                      <a:pPr algn="ctr" fontAlgn="ctr"/>
                      <a:r>
                        <a:rPr lang="ru-RU" sz="1100" b="1" i="0" u="none" strike="noStrike" dirty="0" smtClean="0">
                          <a:solidFill>
                            <a:srgbClr val="000000"/>
                          </a:solidFill>
                          <a:effectLst/>
                          <a:latin typeface="+mn-lt"/>
                        </a:rPr>
                        <a:t>управления</a:t>
                      </a:r>
                      <a:endParaRPr lang="ru-RU" sz="1100" b="1" i="0" u="none" strike="noStrike" dirty="0">
                        <a:solidFill>
                          <a:srgbClr val="000000"/>
                        </a:solidFill>
                        <a:effectLst/>
                        <a:latin typeface="+mn-lt"/>
                      </a:endParaRPr>
                    </a:p>
                  </a:txBody>
                  <a:tcPr marL="9149" marR="9149" marT="9149"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mn-lt"/>
                        </a:rPr>
                        <a:t>Система фильтрации</a:t>
                      </a:r>
                    </a:p>
                  </a:txBody>
                  <a:tcPr marL="9149" marR="9149" marT="9149"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mn-lt"/>
                        </a:rPr>
                        <a:t>Сетевой кабель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Мощность всасывания </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Габаритный размер, мм печи/</a:t>
                      </a:r>
                      <a:r>
                        <a:rPr lang="ru-RU" sz="1100" b="1" i="0" u="none" strike="noStrike" dirty="0" err="1" smtClean="0">
                          <a:solidFill>
                            <a:srgbClr val="000000"/>
                          </a:solidFill>
                          <a:effectLst/>
                          <a:latin typeface="+mn-lt"/>
                        </a:rPr>
                        <a:t>упаков</a:t>
                      </a:r>
                      <a:r>
                        <a:rPr lang="ru-RU" sz="1100" b="1" i="0" u="none" strike="noStrike" dirty="0" smtClean="0">
                          <a:solidFill>
                            <a:srgbClr val="000000"/>
                          </a:solidFill>
                          <a:effectLst/>
                          <a:latin typeface="+mn-lt"/>
                        </a:rPr>
                        <a:t>.</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 ,кг </a:t>
                      </a:r>
                    </a:p>
                    <a:p>
                      <a:pPr algn="ctr" fontAlgn="ctr"/>
                      <a:r>
                        <a:rPr lang="ru-RU" sz="1100" b="1" i="0" u="none" strike="noStrike" dirty="0" smtClean="0">
                          <a:solidFill>
                            <a:srgbClr val="000000"/>
                          </a:solidFill>
                          <a:effectLst/>
                          <a:latin typeface="+mn-lt"/>
                        </a:rPr>
                        <a:t> нетто/ брутто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5073">
                <a:tc>
                  <a:txBody>
                    <a:bodyPr/>
                    <a:lstStyle/>
                    <a:p>
                      <a:pPr marL="0" algn="ctr" defTabSz="914400" rtl="0" eaLnBrk="1" fontAlgn="ctr" latinLnBrk="0" hangingPunct="1"/>
                      <a:r>
                        <a:rPr lang="en-US" sz="1000" b="1" i="1" kern="1200" dirty="0" smtClean="0">
                          <a:solidFill>
                            <a:schemeClr val="tx1"/>
                          </a:solidFill>
                          <a:effectLst/>
                          <a:latin typeface="+mn-lt"/>
                          <a:ea typeface="+mn-ea"/>
                          <a:cs typeface="+mn-cs"/>
                        </a:rPr>
                        <a:t>66631</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spc="50" dirty="0" smtClean="0">
                          <a:ln w="11430"/>
                          <a:solidFill>
                            <a:schemeClr val="tx1"/>
                          </a:solidFill>
                          <a:latin typeface="+mn-lt"/>
                        </a:rPr>
                        <a:t>GVC8216 (</a:t>
                      </a:r>
                      <a:r>
                        <a:rPr lang="ru-RU" sz="1000" b="1" i="1" spc="50" dirty="0" smtClean="0">
                          <a:ln w="11430"/>
                          <a:solidFill>
                            <a:schemeClr val="tx1"/>
                          </a:solidFill>
                          <a:latin typeface="+mn-lt"/>
                        </a:rPr>
                        <a:t>синий)</a:t>
                      </a:r>
                      <a:endParaRPr lang="en-US" sz="1000" b="1" i="1" u="none" strike="noStrike" dirty="0">
                        <a:solidFill>
                          <a:schemeClr val="tx1"/>
                        </a:solidFill>
                        <a:effectLst/>
                        <a:latin typeface="+mn-lt"/>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1</a:t>
                      </a:r>
                      <a:r>
                        <a:rPr lang="ru-RU" sz="1000" b="1" i="1" u="none" strike="noStrike" dirty="0" smtClean="0">
                          <a:solidFill>
                            <a:srgbClr val="000000"/>
                          </a:solidFill>
                          <a:effectLst/>
                          <a:latin typeface="+mn-lt"/>
                        </a:rPr>
                        <a:t>6</a:t>
                      </a:r>
                      <a:r>
                        <a:rPr lang="en-US" sz="1000" b="1" i="1" u="none" strike="noStrike" dirty="0" smtClean="0">
                          <a:solidFill>
                            <a:srgbClr val="000000"/>
                          </a:solidFill>
                          <a:effectLst/>
                          <a:latin typeface="+mn-lt"/>
                        </a:rPr>
                        <a:t>00 </a:t>
                      </a:r>
                      <a:r>
                        <a:rPr lang="ru-RU" sz="1000" b="1" i="1" u="none" strike="noStrike" dirty="0" smtClean="0">
                          <a:solidFill>
                            <a:srgbClr val="000000"/>
                          </a:solidFill>
                          <a:effectLst/>
                          <a:latin typeface="+mn-lt"/>
                        </a:rPr>
                        <a:t>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 220 - 240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3 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 80 дБ</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механический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Циклон. 5-ти ступенчатая</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3,5 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a:t>
                      </a:r>
                      <a:r>
                        <a:rPr lang="en-US" sz="1000" b="1" i="1" u="none" strike="noStrike" dirty="0" smtClean="0">
                          <a:solidFill>
                            <a:srgbClr val="000000"/>
                          </a:solidFill>
                          <a:effectLst/>
                          <a:latin typeface="Arial"/>
                        </a:rPr>
                        <a:t>8</a:t>
                      </a:r>
                      <a:r>
                        <a:rPr lang="ru-RU" sz="1000" b="1" i="1" u="none" strike="noStrike" dirty="0" smtClean="0">
                          <a:solidFill>
                            <a:srgbClr val="000000"/>
                          </a:solidFill>
                          <a:effectLst/>
                          <a:latin typeface="Arial"/>
                        </a:rPr>
                        <a:t>0 – 300</a:t>
                      </a:r>
                    </a:p>
                    <a:p>
                      <a:pPr algn="ctr" fontAlgn="b"/>
                      <a:r>
                        <a:rPr lang="ru-RU" sz="1000" b="1" i="1" u="none" strike="noStrike" dirty="0" smtClean="0">
                          <a:solidFill>
                            <a:srgbClr val="000000"/>
                          </a:solidFill>
                          <a:effectLst/>
                          <a:latin typeface="Arial"/>
                        </a:rPr>
                        <a:t>Вт</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3</a:t>
                      </a:r>
                      <a:r>
                        <a:rPr lang="en-US" sz="1000" b="1" i="1" u="none" strike="noStrike" dirty="0" smtClean="0">
                          <a:solidFill>
                            <a:srgbClr val="000000"/>
                          </a:solidFill>
                          <a:effectLst/>
                          <a:latin typeface="Arial"/>
                        </a:rPr>
                        <a:t>56</a:t>
                      </a:r>
                      <a:r>
                        <a:rPr lang="ru-RU" sz="1000" b="1" i="1" u="none" strike="noStrike" dirty="0" smtClean="0">
                          <a:solidFill>
                            <a:srgbClr val="000000"/>
                          </a:solidFill>
                          <a:effectLst/>
                          <a:latin typeface="Arial"/>
                        </a:rPr>
                        <a:t> × 24</a:t>
                      </a:r>
                      <a:r>
                        <a:rPr lang="en-US" sz="1000" b="1" i="1" u="none" strike="noStrike" dirty="0" smtClean="0">
                          <a:solidFill>
                            <a:srgbClr val="000000"/>
                          </a:solidFill>
                          <a:effectLst/>
                          <a:latin typeface="Arial"/>
                        </a:rPr>
                        <a:t>3</a:t>
                      </a:r>
                      <a:r>
                        <a:rPr lang="ru-RU" sz="1000" b="1" i="1" u="none" strike="noStrike" dirty="0" smtClean="0">
                          <a:solidFill>
                            <a:srgbClr val="000000"/>
                          </a:solidFill>
                          <a:effectLst/>
                          <a:latin typeface="Arial"/>
                        </a:rPr>
                        <a:t> × </a:t>
                      </a:r>
                      <a:r>
                        <a:rPr lang="en-US" sz="1000" b="1" i="1" u="none" strike="noStrike" dirty="0" smtClean="0">
                          <a:solidFill>
                            <a:srgbClr val="000000"/>
                          </a:solidFill>
                          <a:effectLst/>
                          <a:latin typeface="Arial"/>
                        </a:rPr>
                        <a:t>304</a:t>
                      </a:r>
                      <a:r>
                        <a:rPr lang="ru-RU" sz="1000" b="1" i="1" u="none" strike="noStrike" baseline="0" dirty="0" smtClean="0">
                          <a:solidFill>
                            <a:srgbClr val="000000"/>
                          </a:solidFill>
                          <a:effectLst/>
                          <a:latin typeface="Arial"/>
                        </a:rPr>
                        <a:t> </a:t>
                      </a:r>
                      <a:r>
                        <a:rPr lang="ru-RU" sz="1000" b="1" i="1" u="none" strike="noStrike" dirty="0" smtClean="0">
                          <a:solidFill>
                            <a:srgbClr val="000000"/>
                          </a:solidFill>
                          <a:effectLst/>
                          <a:latin typeface="Arial"/>
                        </a:rPr>
                        <a:t>/</a:t>
                      </a:r>
                    </a:p>
                    <a:p>
                      <a:pPr algn="ctr" fontAlgn="b"/>
                      <a:r>
                        <a:rPr lang="ru-RU" sz="1000" b="1" i="1" u="none" strike="noStrike" dirty="0" smtClean="0">
                          <a:solidFill>
                            <a:srgbClr val="000000"/>
                          </a:solidFill>
                          <a:effectLst/>
                          <a:latin typeface="Arial"/>
                        </a:rPr>
                        <a:t>4</a:t>
                      </a:r>
                      <a:r>
                        <a:rPr lang="en-US" sz="1000" b="1" i="1" u="none" strike="noStrike" dirty="0" smtClean="0">
                          <a:solidFill>
                            <a:srgbClr val="000000"/>
                          </a:solidFill>
                          <a:effectLst/>
                          <a:latin typeface="Arial"/>
                        </a:rPr>
                        <a:t>10</a:t>
                      </a:r>
                      <a:r>
                        <a:rPr lang="ru-RU" sz="1000" b="1" i="1" u="none" strike="noStrike" dirty="0" smtClean="0">
                          <a:solidFill>
                            <a:srgbClr val="000000"/>
                          </a:solidFill>
                          <a:effectLst/>
                          <a:latin typeface="Arial"/>
                        </a:rPr>
                        <a:t> × </a:t>
                      </a:r>
                      <a:r>
                        <a:rPr lang="en-US" sz="1000" b="1" i="1" u="none" strike="noStrike" dirty="0" smtClean="0">
                          <a:solidFill>
                            <a:srgbClr val="000000"/>
                          </a:solidFill>
                          <a:effectLst/>
                          <a:latin typeface="Arial"/>
                        </a:rPr>
                        <a:t>305</a:t>
                      </a:r>
                      <a:r>
                        <a:rPr lang="ru-RU" sz="1000" b="1" i="1" u="none" strike="noStrike" dirty="0" smtClean="0">
                          <a:solidFill>
                            <a:srgbClr val="000000"/>
                          </a:solidFill>
                          <a:effectLst/>
                          <a:latin typeface="Arial"/>
                        </a:rPr>
                        <a:t> × </a:t>
                      </a:r>
                      <a:r>
                        <a:rPr lang="en-US" sz="1000" b="1" i="1" u="none" strike="noStrike" dirty="0" smtClean="0">
                          <a:solidFill>
                            <a:srgbClr val="000000"/>
                          </a:solidFill>
                          <a:effectLst/>
                          <a:latin typeface="Arial"/>
                        </a:rPr>
                        <a:t>345</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4</a:t>
                      </a:r>
                      <a:r>
                        <a:rPr lang="ru-RU" sz="1000" b="1" i="1" u="none" strike="noStrike" dirty="0" smtClean="0">
                          <a:solidFill>
                            <a:srgbClr val="000000"/>
                          </a:solidFill>
                          <a:effectLst/>
                          <a:latin typeface="Arial"/>
                        </a:rPr>
                        <a:t>,</a:t>
                      </a:r>
                      <a:r>
                        <a:rPr lang="en-US" sz="1000" b="1" i="1" u="none" strike="noStrike" dirty="0" smtClean="0">
                          <a:solidFill>
                            <a:srgbClr val="000000"/>
                          </a:solidFill>
                          <a:effectLst/>
                          <a:latin typeface="Arial"/>
                        </a:rPr>
                        <a:t>8</a:t>
                      </a:r>
                      <a:r>
                        <a:rPr lang="ru-RU" sz="1000" b="1" i="1" u="none" strike="noStrike" dirty="0" smtClean="0">
                          <a:solidFill>
                            <a:srgbClr val="000000"/>
                          </a:solidFill>
                          <a:effectLst/>
                          <a:latin typeface="Arial"/>
                        </a:rPr>
                        <a:t> / </a:t>
                      </a:r>
                      <a:r>
                        <a:rPr lang="en-US" sz="1000" b="1" i="1" u="none" strike="noStrike" dirty="0" smtClean="0">
                          <a:solidFill>
                            <a:srgbClr val="000000"/>
                          </a:solidFill>
                          <a:effectLst/>
                          <a:latin typeface="Arial"/>
                        </a:rPr>
                        <a:t>5</a:t>
                      </a:r>
                      <a:r>
                        <a:rPr lang="ru-RU" sz="1000" b="1" i="1" u="none" strike="noStrike" dirty="0" smtClean="0">
                          <a:solidFill>
                            <a:srgbClr val="000000"/>
                          </a:solidFill>
                          <a:effectLst/>
                          <a:latin typeface="Arial"/>
                        </a:rPr>
                        <a:t>,6</a:t>
                      </a: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445073">
                <a:tc>
                  <a:txBody>
                    <a:bodyPr/>
                    <a:lstStyle/>
                    <a:p>
                      <a:pPr marL="0" algn="ctr" defTabSz="914400" rtl="0" eaLnBrk="1" fontAlgn="ctr" latinLnBrk="0" hangingPunct="1"/>
                      <a:r>
                        <a:rPr lang="ru-RU" sz="1000" b="1" i="1" u="none" strike="noStrike" kern="1200" dirty="0" smtClean="0">
                          <a:solidFill>
                            <a:srgbClr val="000000"/>
                          </a:solidFill>
                          <a:effectLst/>
                          <a:latin typeface="+mn-lt"/>
                          <a:ea typeface="+mn-ea"/>
                          <a:cs typeface="+mn-cs"/>
                        </a:rPr>
                        <a:t>69444</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spc="50" dirty="0" smtClean="0">
                          <a:ln w="11430"/>
                          <a:solidFill>
                            <a:schemeClr val="tx1"/>
                          </a:solidFill>
                          <a:latin typeface="+mn-lt"/>
                        </a:rPr>
                        <a:t>GVC8216R</a:t>
                      </a:r>
                      <a:r>
                        <a:rPr lang="ru-RU" sz="1000" b="1" i="1" spc="50" dirty="0" smtClean="0">
                          <a:ln w="11430"/>
                          <a:solidFill>
                            <a:schemeClr val="tx1"/>
                          </a:solidFill>
                          <a:latin typeface="+mn-lt"/>
                        </a:rPr>
                        <a:t> (красный)</a:t>
                      </a:r>
                      <a:endParaRPr lang="en-US" sz="1000" b="1" i="1" u="none" strike="noStrike" dirty="0">
                        <a:solidFill>
                          <a:schemeClr val="tx1"/>
                        </a:solidFill>
                        <a:effectLst/>
                        <a:latin typeface="+mn-lt"/>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1</a:t>
                      </a:r>
                      <a:r>
                        <a:rPr lang="ru-RU" sz="1000" b="1" i="1" u="none" strike="noStrike" dirty="0" smtClean="0">
                          <a:solidFill>
                            <a:srgbClr val="000000"/>
                          </a:solidFill>
                          <a:effectLst/>
                          <a:latin typeface="+mn-lt"/>
                        </a:rPr>
                        <a:t>6</a:t>
                      </a:r>
                      <a:r>
                        <a:rPr lang="en-US" sz="1000" b="1" i="1" u="none" strike="noStrike" dirty="0" smtClean="0">
                          <a:solidFill>
                            <a:srgbClr val="000000"/>
                          </a:solidFill>
                          <a:effectLst/>
                          <a:latin typeface="+mn-lt"/>
                        </a:rPr>
                        <a:t>00 </a:t>
                      </a:r>
                      <a:r>
                        <a:rPr lang="ru-RU" sz="1000" b="1" i="1" u="none" strike="noStrike" dirty="0" smtClean="0">
                          <a:solidFill>
                            <a:srgbClr val="000000"/>
                          </a:solidFill>
                          <a:effectLst/>
                          <a:latin typeface="+mn-lt"/>
                        </a:rPr>
                        <a:t>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 220 - 240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3 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 80 дБ</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механический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Циклон. 5-ти ступенчатая</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3,5 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a:t>
                      </a:r>
                      <a:r>
                        <a:rPr lang="en-US" sz="1000" b="1" i="1" u="none" strike="noStrike" dirty="0" smtClean="0">
                          <a:solidFill>
                            <a:srgbClr val="000000"/>
                          </a:solidFill>
                          <a:effectLst/>
                          <a:latin typeface="Arial"/>
                        </a:rPr>
                        <a:t>8</a:t>
                      </a:r>
                      <a:r>
                        <a:rPr lang="ru-RU" sz="1000" b="1" i="1" u="none" strike="noStrike" dirty="0" smtClean="0">
                          <a:solidFill>
                            <a:srgbClr val="000000"/>
                          </a:solidFill>
                          <a:effectLst/>
                          <a:latin typeface="Arial"/>
                        </a:rPr>
                        <a:t>0 – 300</a:t>
                      </a:r>
                    </a:p>
                    <a:p>
                      <a:pPr algn="ctr" fontAlgn="b"/>
                      <a:r>
                        <a:rPr lang="ru-RU" sz="1000" b="1" i="1" u="none" strike="noStrike" dirty="0" smtClean="0">
                          <a:solidFill>
                            <a:srgbClr val="000000"/>
                          </a:solidFill>
                          <a:effectLst/>
                          <a:latin typeface="Arial"/>
                        </a:rPr>
                        <a:t>Вт</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3</a:t>
                      </a:r>
                      <a:r>
                        <a:rPr lang="en-US" sz="1000" b="1" i="1" u="none" strike="noStrike" dirty="0" smtClean="0">
                          <a:solidFill>
                            <a:srgbClr val="000000"/>
                          </a:solidFill>
                          <a:effectLst/>
                          <a:latin typeface="Arial"/>
                        </a:rPr>
                        <a:t>56</a:t>
                      </a:r>
                      <a:r>
                        <a:rPr lang="ru-RU" sz="1000" b="1" i="1" u="none" strike="noStrike" dirty="0" smtClean="0">
                          <a:solidFill>
                            <a:srgbClr val="000000"/>
                          </a:solidFill>
                          <a:effectLst/>
                          <a:latin typeface="Arial"/>
                        </a:rPr>
                        <a:t> × 24</a:t>
                      </a:r>
                      <a:r>
                        <a:rPr lang="en-US" sz="1000" b="1" i="1" u="none" strike="noStrike" dirty="0" smtClean="0">
                          <a:solidFill>
                            <a:srgbClr val="000000"/>
                          </a:solidFill>
                          <a:effectLst/>
                          <a:latin typeface="Arial"/>
                        </a:rPr>
                        <a:t>3</a:t>
                      </a:r>
                      <a:r>
                        <a:rPr lang="ru-RU" sz="1000" b="1" i="1" u="none" strike="noStrike" dirty="0" smtClean="0">
                          <a:solidFill>
                            <a:srgbClr val="000000"/>
                          </a:solidFill>
                          <a:effectLst/>
                          <a:latin typeface="Arial"/>
                        </a:rPr>
                        <a:t> × </a:t>
                      </a:r>
                      <a:r>
                        <a:rPr lang="en-US" sz="1000" b="1" i="1" u="none" strike="noStrike" dirty="0" smtClean="0">
                          <a:solidFill>
                            <a:srgbClr val="000000"/>
                          </a:solidFill>
                          <a:effectLst/>
                          <a:latin typeface="Arial"/>
                        </a:rPr>
                        <a:t>304</a:t>
                      </a:r>
                      <a:r>
                        <a:rPr lang="ru-RU" sz="1000" b="1" i="1" u="none" strike="noStrike" baseline="0" dirty="0" smtClean="0">
                          <a:solidFill>
                            <a:srgbClr val="000000"/>
                          </a:solidFill>
                          <a:effectLst/>
                          <a:latin typeface="Arial"/>
                        </a:rPr>
                        <a:t> </a:t>
                      </a:r>
                      <a:r>
                        <a:rPr lang="ru-RU" sz="1000" b="1" i="1" u="none" strike="noStrike" dirty="0" smtClean="0">
                          <a:solidFill>
                            <a:srgbClr val="000000"/>
                          </a:solidFill>
                          <a:effectLst/>
                          <a:latin typeface="Arial"/>
                        </a:rPr>
                        <a:t>/</a:t>
                      </a:r>
                    </a:p>
                    <a:p>
                      <a:pPr algn="ctr" fontAlgn="b"/>
                      <a:r>
                        <a:rPr lang="ru-RU" sz="1000" b="1" i="1" u="none" strike="noStrike" dirty="0" smtClean="0">
                          <a:solidFill>
                            <a:srgbClr val="000000"/>
                          </a:solidFill>
                          <a:effectLst/>
                          <a:latin typeface="Arial"/>
                        </a:rPr>
                        <a:t>4</a:t>
                      </a:r>
                      <a:r>
                        <a:rPr lang="en-US" sz="1000" b="1" i="1" u="none" strike="noStrike" dirty="0" smtClean="0">
                          <a:solidFill>
                            <a:srgbClr val="000000"/>
                          </a:solidFill>
                          <a:effectLst/>
                          <a:latin typeface="Arial"/>
                        </a:rPr>
                        <a:t>10</a:t>
                      </a:r>
                      <a:r>
                        <a:rPr lang="ru-RU" sz="1000" b="1" i="1" u="none" strike="noStrike" dirty="0" smtClean="0">
                          <a:solidFill>
                            <a:srgbClr val="000000"/>
                          </a:solidFill>
                          <a:effectLst/>
                          <a:latin typeface="Arial"/>
                        </a:rPr>
                        <a:t> × </a:t>
                      </a:r>
                      <a:r>
                        <a:rPr lang="en-US" sz="1000" b="1" i="1" u="none" strike="noStrike" dirty="0" smtClean="0">
                          <a:solidFill>
                            <a:srgbClr val="000000"/>
                          </a:solidFill>
                          <a:effectLst/>
                          <a:latin typeface="Arial"/>
                        </a:rPr>
                        <a:t>305</a:t>
                      </a:r>
                      <a:r>
                        <a:rPr lang="ru-RU" sz="1000" b="1" i="1" u="none" strike="noStrike" dirty="0" smtClean="0">
                          <a:solidFill>
                            <a:srgbClr val="000000"/>
                          </a:solidFill>
                          <a:effectLst/>
                          <a:latin typeface="Arial"/>
                        </a:rPr>
                        <a:t> × </a:t>
                      </a:r>
                      <a:r>
                        <a:rPr lang="en-US" sz="1000" b="1" i="1" u="none" strike="noStrike" dirty="0" smtClean="0">
                          <a:solidFill>
                            <a:srgbClr val="000000"/>
                          </a:solidFill>
                          <a:effectLst/>
                          <a:latin typeface="Arial"/>
                        </a:rPr>
                        <a:t>345</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4</a:t>
                      </a:r>
                      <a:r>
                        <a:rPr lang="ru-RU" sz="1000" b="1" i="1" u="none" strike="noStrike" dirty="0" smtClean="0">
                          <a:solidFill>
                            <a:srgbClr val="000000"/>
                          </a:solidFill>
                          <a:effectLst/>
                          <a:latin typeface="Arial"/>
                        </a:rPr>
                        <a:t>,</a:t>
                      </a:r>
                      <a:r>
                        <a:rPr lang="en-US" sz="1000" b="1" i="1" u="none" strike="noStrike" dirty="0" smtClean="0">
                          <a:solidFill>
                            <a:srgbClr val="000000"/>
                          </a:solidFill>
                          <a:effectLst/>
                          <a:latin typeface="Arial"/>
                        </a:rPr>
                        <a:t>8</a:t>
                      </a:r>
                      <a:r>
                        <a:rPr lang="ru-RU" sz="1000" b="1" i="1" u="none" strike="noStrike" dirty="0" smtClean="0">
                          <a:solidFill>
                            <a:srgbClr val="000000"/>
                          </a:solidFill>
                          <a:effectLst/>
                          <a:latin typeface="Arial"/>
                        </a:rPr>
                        <a:t> / </a:t>
                      </a:r>
                      <a:r>
                        <a:rPr lang="en-US" sz="1000" b="1" i="1" u="none" strike="noStrike" dirty="0" smtClean="0">
                          <a:solidFill>
                            <a:srgbClr val="000000"/>
                          </a:solidFill>
                          <a:effectLst/>
                          <a:latin typeface="Arial"/>
                        </a:rPr>
                        <a:t>5</a:t>
                      </a:r>
                      <a:r>
                        <a:rPr lang="ru-RU" sz="1000" b="1" i="1" u="none" strike="noStrike" dirty="0" smtClean="0">
                          <a:solidFill>
                            <a:srgbClr val="000000"/>
                          </a:solidFill>
                          <a:effectLst/>
                          <a:latin typeface="Arial"/>
                        </a:rPr>
                        <a:t>,6</a:t>
                      </a: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bl>
          </a:graphicData>
        </a:graphic>
      </p:graphicFrame>
      <p:sp>
        <p:nvSpPr>
          <p:cNvPr id="16" name="TextBox 15"/>
          <p:cNvSpPr txBox="1"/>
          <p:nvPr/>
        </p:nvSpPr>
        <p:spPr>
          <a:xfrm>
            <a:off x="4110855" y="2137869"/>
            <a:ext cx="4745749" cy="276999"/>
          </a:xfrm>
          <a:prstGeom prst="rect">
            <a:avLst/>
          </a:prstGeom>
          <a:noFill/>
        </p:spPr>
        <p:txBody>
          <a:bodyPr wrap="square" rtlCol="0">
            <a:spAutoFit/>
          </a:bodyPr>
          <a:lstStyle/>
          <a:p>
            <a:r>
              <a:rPr lang="ru-RU" sz="1200" b="1" dirty="0">
                <a:solidFill>
                  <a:srgbClr val="FF0000"/>
                </a:solidFill>
                <a:latin typeface="Arial Black" pitchFamily="34" charset="0"/>
              </a:rPr>
              <a:t>ХАРАКТЕРИСТИКА </a:t>
            </a:r>
            <a:r>
              <a:rPr lang="ru-RU" sz="1200" b="1" dirty="0" smtClean="0">
                <a:solidFill>
                  <a:srgbClr val="FF0000"/>
                </a:solidFill>
                <a:latin typeface="Arial Black" pitchFamily="34" charset="0"/>
              </a:rPr>
              <a:t>МОДЕЛИ</a:t>
            </a:r>
            <a:endParaRPr lang="ru-RU" sz="1200" b="1" dirty="0">
              <a:solidFill>
                <a:srgbClr val="FF0000"/>
              </a:solidFill>
              <a:latin typeface="Arial Black" pitchFamily="34" charset="0"/>
            </a:endParaRPr>
          </a:p>
        </p:txBody>
      </p:sp>
      <p:sp>
        <p:nvSpPr>
          <p:cNvPr id="31" name="Прямоугольник 30"/>
          <p:cNvSpPr/>
          <p:nvPr/>
        </p:nvSpPr>
        <p:spPr>
          <a:xfrm>
            <a:off x="447196" y="5228393"/>
            <a:ext cx="3779414" cy="369332"/>
          </a:xfrm>
          <a:prstGeom prst="rect">
            <a:avLst/>
          </a:prstGeom>
        </p:spPr>
        <p:txBody>
          <a:bodyPr wrap="square">
            <a:spAutoFit/>
          </a:bodyPr>
          <a:lstStyle/>
          <a:p>
            <a:r>
              <a:rPr lang="ru-RU" dirty="0">
                <a:solidFill>
                  <a:srgbClr val="006666"/>
                </a:solidFill>
                <a:latin typeface="EpsilonCTT" pitchFamily="2" charset="0"/>
              </a:rPr>
              <a:t>БЛЕСК! ЧИСТОТА! ПОРЯДОК!</a:t>
            </a:r>
          </a:p>
        </p:txBody>
      </p:sp>
      <p:sp>
        <p:nvSpPr>
          <p:cNvPr id="7" name="Прямоугольник 6"/>
          <p:cNvSpPr/>
          <p:nvPr/>
        </p:nvSpPr>
        <p:spPr>
          <a:xfrm>
            <a:off x="4110855" y="2403417"/>
            <a:ext cx="6561797" cy="1954381"/>
          </a:xfrm>
          <a:prstGeom prst="rect">
            <a:avLst/>
          </a:prstGeom>
        </p:spPr>
        <p:txBody>
          <a:bodyPr wrap="square">
            <a:spAutoFit/>
          </a:bodyPr>
          <a:lstStyle/>
          <a:p>
            <a:r>
              <a:rPr lang="ru-RU" sz="1100" b="1" i="1" dirty="0">
                <a:solidFill>
                  <a:srgbClr val="4D4B4B"/>
                </a:solidFill>
              </a:rPr>
              <a:t>Контейнерный пылесос изготовлен с применением технологии «циклон». В нем основой системы фильтрации служит центробежная очистка воздуха. Его потоки, попадая в очиститель, с огромной скоростью вращаются внутри, совершая работу циклона. В результате тяжелые пылевые частицы оседают на фильтрующую пластину и в последствии удаляются путем </a:t>
            </a:r>
            <a:r>
              <a:rPr lang="ru-RU" sz="1100" b="1" i="1" dirty="0" err="1">
                <a:solidFill>
                  <a:srgbClr val="4D4B4B"/>
                </a:solidFill>
              </a:rPr>
              <a:t>вытряхивания</a:t>
            </a:r>
            <a:r>
              <a:rPr lang="ru-RU" sz="1100" b="1" i="1" dirty="0">
                <a:solidFill>
                  <a:srgbClr val="4D4B4B"/>
                </a:solidFill>
              </a:rPr>
              <a:t>. Очищенный воздух, пройдя еще на выходе фильтр тонкой очистки, возвращается обратно в помещение. В комплект входит универсальная щетка пол/ковер, две насадки (для мягкой мебели и щелевая). Удобство во время уборки обеспечивает регулировка мощности, расположенная на корпусе. Наличие телескопической трубки обеспечивает возможность регулировки ее длины и установки в наиболее удобном для пользователя положении. Работает от электросети, длина </a:t>
            </a:r>
            <a:r>
              <a:rPr lang="ru-RU" sz="1100" b="1" i="1" dirty="0" smtClean="0">
                <a:solidFill>
                  <a:srgbClr val="4D4B4B"/>
                </a:solidFill>
              </a:rPr>
              <a:t>сетевого </a:t>
            </a:r>
            <a:r>
              <a:rPr lang="ru-RU" sz="1100" b="1" i="1" dirty="0">
                <a:solidFill>
                  <a:srgbClr val="4D4B4B"/>
                </a:solidFill>
              </a:rPr>
              <a:t>шнура обеспечивает широкий фронт работ, что дает дополнительное удобство в процессе работы.</a:t>
            </a:r>
          </a:p>
        </p:txBody>
      </p:sp>
      <p:sp>
        <p:nvSpPr>
          <p:cNvPr id="18" name="Прямоугольник 17"/>
          <p:cNvSpPr/>
          <p:nvPr/>
        </p:nvSpPr>
        <p:spPr>
          <a:xfrm>
            <a:off x="4152188" y="4324884"/>
            <a:ext cx="1720343" cy="276999"/>
          </a:xfrm>
          <a:prstGeom prst="rect">
            <a:avLst/>
          </a:prstGeom>
        </p:spPr>
        <p:txBody>
          <a:bodyPr wrap="none">
            <a:spAutoFit/>
          </a:bodyPr>
          <a:lstStyle/>
          <a:p>
            <a:r>
              <a:rPr lang="ru-RU" sz="1200" b="1" dirty="0">
                <a:solidFill>
                  <a:srgbClr val="FF0000"/>
                </a:solidFill>
                <a:latin typeface="Arial Black" pitchFamily="34" charset="0"/>
              </a:rPr>
              <a:t>ПРЕИМУЩЕСТВА:</a:t>
            </a:r>
          </a:p>
        </p:txBody>
      </p:sp>
      <p:sp>
        <p:nvSpPr>
          <p:cNvPr id="19" name="Прямоугольник 18"/>
          <p:cNvSpPr/>
          <p:nvPr/>
        </p:nvSpPr>
        <p:spPr>
          <a:xfrm>
            <a:off x="4110855" y="4534463"/>
            <a:ext cx="6505531" cy="1107996"/>
          </a:xfrm>
          <a:prstGeom prst="rect">
            <a:avLst/>
          </a:prstGeom>
        </p:spPr>
        <p:txBody>
          <a:bodyPr wrap="square">
            <a:spAutoFit/>
          </a:bodyPr>
          <a:lstStyle/>
          <a:p>
            <a:r>
              <a:rPr lang="ru-RU" sz="1100" b="1" i="1" dirty="0">
                <a:solidFill>
                  <a:srgbClr val="4D4B4B"/>
                </a:solidFill>
              </a:rPr>
              <a:t> ► ► </a:t>
            </a:r>
            <a:r>
              <a:rPr lang="ru-RU" sz="1100" b="1" i="1" dirty="0" smtClean="0">
                <a:solidFill>
                  <a:srgbClr val="4D4B4B"/>
                </a:solidFill>
              </a:rPr>
              <a:t>простота </a:t>
            </a:r>
            <a:r>
              <a:rPr lang="ru-RU" sz="1100" b="1" i="1" dirty="0">
                <a:solidFill>
                  <a:srgbClr val="4D4B4B"/>
                </a:solidFill>
              </a:rPr>
              <a:t>в обслуживании </a:t>
            </a:r>
          </a:p>
          <a:p>
            <a:r>
              <a:rPr lang="ru-RU" sz="1100" b="1" i="1" dirty="0">
                <a:solidFill>
                  <a:srgbClr val="4D4B4B"/>
                </a:solidFill>
              </a:rPr>
              <a:t> ► ► </a:t>
            </a:r>
            <a:r>
              <a:rPr lang="ru-RU" sz="1100" b="1" i="1" dirty="0" smtClean="0">
                <a:solidFill>
                  <a:srgbClr val="4D4B4B"/>
                </a:solidFill>
              </a:rPr>
              <a:t>броский </a:t>
            </a:r>
            <a:r>
              <a:rPr lang="ru-RU" sz="1100" b="1" i="1" dirty="0">
                <a:solidFill>
                  <a:srgbClr val="4D4B4B"/>
                </a:solidFill>
              </a:rPr>
              <a:t>и оригинальный дизайн (выделяет прибор среди других видов)</a:t>
            </a:r>
            <a:r>
              <a:rPr lang="en-US" sz="1100" b="1" i="1" dirty="0">
                <a:solidFill>
                  <a:srgbClr val="4D4B4B"/>
                </a:solidFill>
              </a:rPr>
              <a:t> </a:t>
            </a:r>
            <a:endParaRPr lang="ru-RU" sz="1100" b="1" i="1" dirty="0">
              <a:solidFill>
                <a:srgbClr val="4D4B4B"/>
              </a:solidFill>
            </a:endParaRPr>
          </a:p>
          <a:p>
            <a:r>
              <a:rPr lang="ru-RU" sz="1100" b="1" i="1" dirty="0">
                <a:solidFill>
                  <a:srgbClr val="4D4B4B"/>
                </a:solidFill>
              </a:rPr>
              <a:t> ► ► </a:t>
            </a:r>
            <a:r>
              <a:rPr lang="ru-RU" sz="1100" b="1" i="1" dirty="0" smtClean="0">
                <a:solidFill>
                  <a:srgbClr val="4D4B4B"/>
                </a:solidFill>
              </a:rPr>
              <a:t>регулировка </a:t>
            </a:r>
            <a:r>
              <a:rPr lang="ru-RU" sz="1100" b="1" i="1" dirty="0">
                <a:solidFill>
                  <a:srgbClr val="4D4B4B"/>
                </a:solidFill>
              </a:rPr>
              <a:t>мощности (расположенная на корпусе прибора)</a:t>
            </a:r>
          </a:p>
          <a:p>
            <a:r>
              <a:rPr lang="ru-RU" sz="1100" b="1" i="1" dirty="0">
                <a:solidFill>
                  <a:srgbClr val="4D4B4B"/>
                </a:solidFill>
              </a:rPr>
              <a:t> ► ► </a:t>
            </a:r>
            <a:r>
              <a:rPr lang="ru-RU" sz="1100" b="1" i="1" dirty="0" smtClean="0">
                <a:solidFill>
                  <a:srgbClr val="4D4B4B"/>
                </a:solidFill>
              </a:rPr>
              <a:t>постоянная </a:t>
            </a:r>
            <a:r>
              <a:rPr lang="ru-RU" sz="1100" b="1" i="1" dirty="0">
                <a:solidFill>
                  <a:srgbClr val="4D4B4B"/>
                </a:solidFill>
              </a:rPr>
              <a:t>мощность всасывания и отсутствие необходимости в покупке</a:t>
            </a:r>
          </a:p>
          <a:p>
            <a:r>
              <a:rPr lang="ru-RU" sz="1100" b="1" i="1" dirty="0">
                <a:solidFill>
                  <a:srgbClr val="4D4B4B"/>
                </a:solidFill>
              </a:rPr>
              <a:t> ► ►</a:t>
            </a:r>
            <a:r>
              <a:rPr lang="ru-RU" sz="1100" b="1" i="1" dirty="0" smtClean="0">
                <a:solidFill>
                  <a:srgbClr val="4D4B4B"/>
                </a:solidFill>
              </a:rPr>
              <a:t> </a:t>
            </a:r>
            <a:r>
              <a:rPr lang="ru-RU" sz="1100" b="1" i="1" dirty="0">
                <a:solidFill>
                  <a:srgbClr val="4D4B4B"/>
                </a:solidFill>
              </a:rPr>
              <a:t>сменных мешков для сбора пыли.</a:t>
            </a:r>
          </a:p>
          <a:p>
            <a:r>
              <a:rPr lang="ru-RU" sz="1100" b="1" i="1" dirty="0">
                <a:solidFill>
                  <a:srgbClr val="4D4B4B"/>
                </a:solidFill>
              </a:rPr>
              <a:t> ► ►</a:t>
            </a:r>
            <a:r>
              <a:rPr lang="ru-RU" sz="1100" b="1" i="1" dirty="0" smtClean="0">
                <a:solidFill>
                  <a:srgbClr val="4D4B4B"/>
                </a:solidFill>
              </a:rPr>
              <a:t> </a:t>
            </a:r>
            <a:r>
              <a:rPr lang="ru-RU" sz="1100" b="1" i="1" dirty="0">
                <a:solidFill>
                  <a:srgbClr val="4D4B4B"/>
                </a:solidFill>
              </a:rPr>
              <a:t>малый вес и компактность</a:t>
            </a:r>
          </a:p>
        </p:txBody>
      </p:sp>
      <p:pic>
        <p:nvPicPr>
          <p:cNvPr id="20" name="Рисунок 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5107" y="1916510"/>
            <a:ext cx="1467799" cy="1242239"/>
          </a:xfrm>
          <a:prstGeom prst="rect">
            <a:avLst/>
          </a:prstGeom>
        </p:spPr>
      </p:pic>
      <p:pic>
        <p:nvPicPr>
          <p:cNvPr id="2050" name="Picture 2"/>
          <p:cNvPicPr>
            <a:picLocks noChangeAspect="1" noChangeArrowheads="1"/>
          </p:cNvPicPr>
          <p:nvPr/>
        </p:nvPicPr>
        <p:blipFill>
          <a:blip r:embed="rId4" cstate="email">
            <a:extLst>
              <a:ext uri="{BEBA8EAE-BF5A-486C-A8C5-ECC9F3942E4B}">
                <a14:imgProps xmlns:a14="http://schemas.microsoft.com/office/drawing/2010/main">
                  <a14:imgLayer r:embed="rId5">
                    <a14:imgEffect>
                      <a14:backgroundRemoval t="0" b="100000" l="0" r="100000"/>
                    </a14:imgEffect>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552510" y="979354"/>
            <a:ext cx="2604224" cy="380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01317" y="1397133"/>
            <a:ext cx="2762236" cy="3949634"/>
          </a:xfrm>
          <a:prstGeom prst="rect">
            <a:avLst/>
          </a:prstGeom>
        </p:spPr>
      </p:pic>
      <p:sp>
        <p:nvSpPr>
          <p:cNvPr id="28" name="Прямоугольник 27"/>
          <p:cNvSpPr/>
          <p:nvPr/>
        </p:nvSpPr>
        <p:spPr>
          <a:xfrm>
            <a:off x="2968728" y="4855980"/>
            <a:ext cx="1232774" cy="369332"/>
          </a:xfrm>
          <a:prstGeom prst="rect">
            <a:avLst/>
          </a:prstGeom>
        </p:spPr>
        <p:txBody>
          <a:bodyPr wrap="none">
            <a:spAutoFit/>
          </a:bodyPr>
          <a:lstStyle/>
          <a:p>
            <a:pPr algn="ctr" fontAlgn="ctr"/>
            <a:r>
              <a:rPr lang="en-US" b="1" i="1" spc="50" dirty="0" smtClean="0">
                <a:ln w="11430"/>
              </a:rPr>
              <a:t>GVC8216R</a:t>
            </a:r>
            <a:endParaRPr lang="en-US" b="1" i="1" dirty="0"/>
          </a:p>
        </p:txBody>
      </p:sp>
      <p:sp>
        <p:nvSpPr>
          <p:cNvPr id="29" name="Прямоугольник 28"/>
          <p:cNvSpPr/>
          <p:nvPr/>
        </p:nvSpPr>
        <p:spPr>
          <a:xfrm>
            <a:off x="264118" y="4643851"/>
            <a:ext cx="1096519" cy="369332"/>
          </a:xfrm>
          <a:prstGeom prst="rect">
            <a:avLst/>
          </a:prstGeom>
        </p:spPr>
        <p:txBody>
          <a:bodyPr wrap="none">
            <a:spAutoFit/>
          </a:bodyPr>
          <a:lstStyle/>
          <a:p>
            <a:pPr algn="ctr" fontAlgn="ctr"/>
            <a:r>
              <a:rPr lang="en-US" b="1" i="1" spc="50" dirty="0" smtClean="0">
                <a:ln w="11430"/>
              </a:rPr>
              <a:t>GVC8216</a:t>
            </a:r>
            <a:endParaRPr lang="en-US" b="1" i="1" dirty="0"/>
          </a:p>
        </p:txBody>
      </p:sp>
    </p:spTree>
    <p:extLst>
      <p:ext uri="{BB962C8B-B14F-4D97-AF65-F5344CB8AC3E}">
        <p14:creationId xmlns:p14="http://schemas.microsoft.com/office/powerpoint/2010/main" val="352690894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256848" y="1344720"/>
            <a:ext cx="7191375" cy="462579"/>
          </a:xfrm>
          <a:effectLst/>
        </p:spPr>
        <p:txBody>
          <a:bodyPr>
            <a:normAutofit/>
          </a:bodyPr>
          <a:lstStyle/>
          <a:p>
            <a:pPr>
              <a:lnSpc>
                <a:spcPct val="100000"/>
              </a:lnSpc>
            </a:pPr>
            <a:r>
              <a:rPr lang="ru-RU" sz="2000" b="1" spc="50" dirty="0">
                <a:ln w="11430"/>
                <a:solidFill>
                  <a:srgbClr val="930D2D"/>
                </a:solidFill>
                <a:effectLst>
                  <a:outerShdw blurRad="38100" dist="38100" dir="2700000" algn="tl">
                    <a:srgbClr val="000000">
                      <a:alpha val="43137"/>
                    </a:srgbClr>
                  </a:outerShdw>
                </a:effectLst>
              </a:rPr>
              <a:t>ПЫЛЕСОС КОНТЕЙНЕРНОГО ТИПА </a:t>
            </a:r>
            <a:r>
              <a:rPr lang="en-US" sz="2000" b="1" spc="50" dirty="0">
                <a:ln w="11430"/>
                <a:solidFill>
                  <a:srgbClr val="930D2D"/>
                </a:solidFill>
                <a:effectLst>
                  <a:outerShdw blurRad="38100" dist="38100" dir="2700000" algn="tl">
                    <a:srgbClr val="000000">
                      <a:alpha val="43137"/>
                    </a:srgbClr>
                  </a:outerShdw>
                </a:effectLst>
              </a:rPr>
              <a:t>GVC8210G (</a:t>
            </a:r>
            <a:r>
              <a:rPr lang="uk-UA" sz="2000" b="1" spc="50" dirty="0" err="1">
                <a:ln w="11430"/>
                <a:solidFill>
                  <a:srgbClr val="930D2D"/>
                </a:solidFill>
                <a:effectLst>
                  <a:outerShdw blurRad="38100" dist="38100" dir="2700000" algn="tl">
                    <a:srgbClr val="000000">
                      <a:alpha val="43137"/>
                    </a:srgbClr>
                  </a:outerShdw>
                </a:effectLst>
              </a:rPr>
              <a:t>черно-зеленый</a:t>
            </a:r>
            <a:r>
              <a:rPr lang="uk-UA" sz="2000" b="1" spc="50" dirty="0">
                <a:ln w="11430"/>
                <a:solidFill>
                  <a:srgbClr val="930D2D"/>
                </a:solidFill>
                <a:effectLst>
                  <a:outerShdw blurRad="38100" dist="38100" dir="2700000" algn="tl">
                    <a:srgbClr val="000000">
                      <a:alpha val="43137"/>
                    </a:srgbClr>
                  </a:outerShdw>
                </a:effectLst>
              </a:rPr>
              <a:t>) </a:t>
            </a:r>
          </a:p>
        </p:txBody>
      </p:sp>
      <p:sp>
        <p:nvSpPr>
          <p:cNvPr id="11" name="TextBox 10"/>
          <p:cNvSpPr txBox="1"/>
          <p:nvPr/>
        </p:nvSpPr>
        <p:spPr>
          <a:xfrm>
            <a:off x="256848" y="5616615"/>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1202795521"/>
              </p:ext>
            </p:extLst>
          </p:nvPr>
        </p:nvGraphicFramePr>
        <p:xfrm>
          <a:off x="312119" y="6055231"/>
          <a:ext cx="10080300" cy="1145669"/>
        </p:xfrm>
        <a:graphic>
          <a:graphicData uri="http://schemas.openxmlformats.org/drawingml/2006/table">
            <a:tbl>
              <a:tblPr>
                <a:tableStyleId>{616DA210-FB5B-4158-B5E0-FEB733F419BA}</a:tableStyleId>
              </a:tblPr>
              <a:tblGrid>
                <a:gridCol w="510293">
                  <a:extLst>
                    <a:ext uri="{9D8B030D-6E8A-4147-A177-3AD203B41FA5}">
                      <a16:colId xmlns:a16="http://schemas.microsoft.com/office/drawing/2014/main" val="20000"/>
                    </a:ext>
                  </a:extLst>
                </a:gridCol>
                <a:gridCol w="711113">
                  <a:extLst>
                    <a:ext uri="{9D8B030D-6E8A-4147-A177-3AD203B41FA5}">
                      <a16:colId xmlns:a16="http://schemas.microsoft.com/office/drawing/2014/main" val="20001"/>
                    </a:ext>
                  </a:extLst>
                </a:gridCol>
                <a:gridCol w="736178">
                  <a:extLst>
                    <a:ext uri="{9D8B030D-6E8A-4147-A177-3AD203B41FA5}">
                      <a16:colId xmlns:a16="http://schemas.microsoft.com/office/drawing/2014/main" val="20002"/>
                    </a:ext>
                  </a:extLst>
                </a:gridCol>
                <a:gridCol w="885825">
                  <a:extLst>
                    <a:ext uri="{9D8B030D-6E8A-4147-A177-3AD203B41FA5}">
                      <a16:colId xmlns:a16="http://schemas.microsoft.com/office/drawing/2014/main" val="20003"/>
                    </a:ext>
                  </a:extLst>
                </a:gridCol>
                <a:gridCol w="657225">
                  <a:extLst>
                    <a:ext uri="{9D8B030D-6E8A-4147-A177-3AD203B41FA5}">
                      <a16:colId xmlns:a16="http://schemas.microsoft.com/office/drawing/2014/main" val="20004"/>
                    </a:ext>
                  </a:extLst>
                </a:gridCol>
                <a:gridCol w="933450">
                  <a:extLst>
                    <a:ext uri="{9D8B030D-6E8A-4147-A177-3AD203B41FA5}">
                      <a16:colId xmlns:a16="http://schemas.microsoft.com/office/drawing/2014/main" val="20005"/>
                    </a:ext>
                  </a:extLst>
                </a:gridCol>
                <a:gridCol w="533400">
                  <a:extLst>
                    <a:ext uri="{9D8B030D-6E8A-4147-A177-3AD203B41FA5}">
                      <a16:colId xmlns:a16="http://schemas.microsoft.com/office/drawing/2014/main" val="20006"/>
                    </a:ext>
                  </a:extLst>
                </a:gridCol>
                <a:gridCol w="1066800">
                  <a:extLst>
                    <a:ext uri="{9D8B030D-6E8A-4147-A177-3AD203B41FA5}">
                      <a16:colId xmlns:a16="http://schemas.microsoft.com/office/drawing/2014/main" val="20007"/>
                    </a:ext>
                  </a:extLst>
                </a:gridCol>
                <a:gridCol w="1047750">
                  <a:extLst>
                    <a:ext uri="{9D8B030D-6E8A-4147-A177-3AD203B41FA5}">
                      <a16:colId xmlns:a16="http://schemas.microsoft.com/office/drawing/2014/main" val="20008"/>
                    </a:ext>
                  </a:extLst>
                </a:gridCol>
                <a:gridCol w="552450">
                  <a:extLst>
                    <a:ext uri="{9D8B030D-6E8A-4147-A177-3AD203B41FA5}">
                      <a16:colId xmlns:a16="http://schemas.microsoft.com/office/drawing/2014/main" val="20009"/>
                    </a:ext>
                  </a:extLst>
                </a:gridCol>
                <a:gridCol w="809625">
                  <a:extLst>
                    <a:ext uri="{9D8B030D-6E8A-4147-A177-3AD203B41FA5}">
                      <a16:colId xmlns:a16="http://schemas.microsoft.com/office/drawing/2014/main" val="20010"/>
                    </a:ext>
                  </a:extLst>
                </a:gridCol>
                <a:gridCol w="1085850">
                  <a:extLst>
                    <a:ext uri="{9D8B030D-6E8A-4147-A177-3AD203B41FA5}">
                      <a16:colId xmlns:a16="http://schemas.microsoft.com/office/drawing/2014/main" val="20011"/>
                    </a:ext>
                  </a:extLst>
                </a:gridCol>
                <a:gridCol w="550341">
                  <a:extLst>
                    <a:ext uri="{9D8B030D-6E8A-4147-A177-3AD203B41FA5}">
                      <a16:colId xmlns:a16="http://schemas.microsoft.com/office/drawing/2014/main" val="20012"/>
                    </a:ext>
                  </a:extLst>
                </a:gridCol>
              </a:tblGrid>
              <a:tr h="48130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chemeClr val="tx1"/>
                          </a:solidFill>
                          <a:effectLst/>
                          <a:latin typeface="+mn-l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Объем</a:t>
                      </a:r>
                    </a:p>
                    <a:p>
                      <a:pPr algn="ctr" fontAlgn="ctr"/>
                      <a:r>
                        <a:rPr lang="ru-RU" sz="1100" b="1" i="0" u="none" strike="noStrike" dirty="0" smtClean="0">
                          <a:solidFill>
                            <a:srgbClr val="000000"/>
                          </a:solidFill>
                          <a:effectLst/>
                          <a:latin typeface="+mn-lt"/>
                        </a:rPr>
                        <a:t>пылесборника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Шум</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Тип</a:t>
                      </a:r>
                    </a:p>
                    <a:p>
                      <a:pPr algn="ctr" fontAlgn="ctr"/>
                      <a:r>
                        <a:rPr lang="ru-RU" sz="1100" b="1" i="0" u="none" strike="noStrike" dirty="0" smtClean="0">
                          <a:solidFill>
                            <a:srgbClr val="000000"/>
                          </a:solidFill>
                          <a:effectLst/>
                          <a:latin typeface="+mn-lt"/>
                        </a:rPr>
                        <a:t>управления</a:t>
                      </a:r>
                      <a:endParaRPr lang="ru-RU" sz="1100" b="1" i="0" u="none" strike="noStrike" dirty="0">
                        <a:solidFill>
                          <a:srgbClr val="000000"/>
                        </a:solidFill>
                        <a:effectLst/>
                        <a:latin typeface="+mn-lt"/>
                      </a:endParaRPr>
                    </a:p>
                  </a:txBody>
                  <a:tcPr marL="9149" marR="9149" marT="9149"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mn-lt"/>
                        </a:rPr>
                        <a:t>Система фильтрации</a:t>
                      </a:r>
                    </a:p>
                  </a:txBody>
                  <a:tcPr marL="9149" marR="9149" marT="9149"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mn-lt"/>
                        </a:rPr>
                        <a:t>Сетевой кабель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Мощность всасывания </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Габаритный размер, мм .</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 ,кг </a:t>
                      </a:r>
                    </a:p>
                    <a:p>
                      <a:pPr algn="ctr" fontAlgn="ctr"/>
                      <a:r>
                        <a:rPr lang="ru-RU" sz="1100" b="1" i="0" u="none" strike="noStrike" dirty="0" smtClean="0">
                          <a:solidFill>
                            <a:srgbClr val="000000"/>
                          </a:solidFill>
                          <a:effectLst/>
                          <a:latin typeface="+mn-lt"/>
                        </a:rPr>
                        <a:t> нетто/ брутто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633600">
                <a:tc>
                  <a:txBody>
                    <a:bodyPr/>
                    <a:lstStyle/>
                    <a:p>
                      <a:pPr marL="0" algn="ctr" defTabSz="914400" rtl="0" eaLnBrk="1" fontAlgn="ctr" latinLnBrk="0" hangingPunct="1"/>
                      <a:r>
                        <a:rPr lang="en-US" sz="900" b="1" i="1" kern="1200" dirty="0" smtClean="0">
                          <a:solidFill>
                            <a:schemeClr val="tx1"/>
                          </a:solidFill>
                          <a:effectLst/>
                          <a:latin typeface="+mn-lt"/>
                          <a:ea typeface="+mn-ea"/>
                          <a:cs typeface="+mn-cs"/>
                        </a:rPr>
                        <a:t> 78815</a:t>
                      </a:r>
                      <a:endParaRPr lang="ru-RU" sz="9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u="none" strike="noStrike" kern="1200" dirty="0" smtClean="0">
                          <a:solidFill>
                            <a:srgbClr val="000000"/>
                          </a:solidFill>
                          <a:effectLst/>
                          <a:latin typeface="+mn-lt"/>
                          <a:ea typeface="+mn-ea"/>
                          <a:cs typeface="+mn-cs"/>
                        </a:rPr>
                        <a:t>GVC8210G (</a:t>
                      </a:r>
                      <a:r>
                        <a:rPr lang="uk-UA" sz="1000" b="1" i="1" u="none" strike="noStrike" kern="1200" dirty="0" err="1" smtClean="0">
                          <a:solidFill>
                            <a:srgbClr val="000000"/>
                          </a:solidFill>
                          <a:effectLst/>
                          <a:latin typeface="+mn-lt"/>
                          <a:ea typeface="+mn-ea"/>
                          <a:cs typeface="+mn-cs"/>
                        </a:rPr>
                        <a:t>черно-зеленый</a:t>
                      </a:r>
                      <a:r>
                        <a:rPr lang="uk-UA" sz="1000" b="1" i="1" u="none" strike="noStrike" kern="1200" dirty="0" smtClean="0">
                          <a:solidFill>
                            <a:srgbClr val="000000"/>
                          </a:solidFill>
                          <a:effectLst/>
                          <a:latin typeface="+mn-lt"/>
                          <a:ea typeface="+mn-ea"/>
                          <a:cs typeface="+mn-cs"/>
                        </a:rPr>
                        <a:t>)</a:t>
                      </a:r>
                      <a:endParaRPr lang="en-US"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2000 </a:t>
                      </a:r>
                      <a:r>
                        <a:rPr lang="ru-RU" sz="1000" b="1" i="1" u="none" strike="noStrike" dirty="0" smtClean="0">
                          <a:solidFill>
                            <a:srgbClr val="000000"/>
                          </a:solidFill>
                          <a:effectLst/>
                          <a:latin typeface="+mn-lt"/>
                        </a:rPr>
                        <a:t>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 220 - 240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2</a:t>
                      </a:r>
                      <a:r>
                        <a:rPr lang="ru-RU" sz="1000" b="1" i="1" u="none" strike="noStrike" dirty="0" smtClean="0">
                          <a:solidFill>
                            <a:srgbClr val="000000"/>
                          </a:solidFill>
                          <a:effectLst/>
                          <a:latin typeface="Arial"/>
                        </a:rPr>
                        <a:t> 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 80 дБ</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механический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Циклон. 5-ти ступенчатая</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5 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a:t>
                      </a:r>
                      <a:r>
                        <a:rPr lang="en-US" sz="1000" b="1" i="1" u="none" strike="noStrike" dirty="0" smtClean="0">
                          <a:solidFill>
                            <a:srgbClr val="000000"/>
                          </a:solidFill>
                          <a:effectLst/>
                          <a:latin typeface="Arial"/>
                        </a:rPr>
                        <a:t>8</a:t>
                      </a:r>
                      <a:r>
                        <a:rPr lang="ru-RU" sz="1000" b="1" i="1" u="none" strike="noStrike" dirty="0" smtClean="0">
                          <a:solidFill>
                            <a:srgbClr val="000000"/>
                          </a:solidFill>
                          <a:effectLst/>
                          <a:latin typeface="Arial"/>
                        </a:rPr>
                        <a:t>0 – 300</a:t>
                      </a:r>
                    </a:p>
                    <a:p>
                      <a:pPr algn="ctr" fontAlgn="b"/>
                      <a:r>
                        <a:rPr lang="ru-RU" sz="1000" b="1" i="1" u="none" strike="noStrike" dirty="0" smtClean="0">
                          <a:solidFill>
                            <a:srgbClr val="000000"/>
                          </a:solidFill>
                          <a:effectLst/>
                          <a:latin typeface="Arial"/>
                        </a:rPr>
                        <a:t>Вт</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420</a:t>
                      </a:r>
                      <a:r>
                        <a:rPr lang="ru-RU" sz="1000" b="1" i="1" u="none" strike="noStrike" dirty="0" smtClean="0">
                          <a:solidFill>
                            <a:srgbClr val="000000"/>
                          </a:solidFill>
                          <a:effectLst/>
                          <a:latin typeface="Arial"/>
                        </a:rPr>
                        <a:t>× </a:t>
                      </a:r>
                      <a:r>
                        <a:rPr lang="en-US" sz="1000" b="1" i="1" u="none" strike="noStrike" dirty="0" smtClean="0">
                          <a:solidFill>
                            <a:srgbClr val="000000"/>
                          </a:solidFill>
                          <a:effectLst/>
                          <a:latin typeface="Arial"/>
                        </a:rPr>
                        <a:t>255</a:t>
                      </a:r>
                      <a:r>
                        <a:rPr lang="ru-RU" sz="1000" b="1" i="1" u="none" strike="noStrike" dirty="0" smtClean="0">
                          <a:solidFill>
                            <a:srgbClr val="000000"/>
                          </a:solidFill>
                          <a:effectLst/>
                          <a:latin typeface="Arial"/>
                        </a:rPr>
                        <a:t> × </a:t>
                      </a:r>
                      <a:r>
                        <a:rPr lang="en-US" sz="1000" b="1" i="1" u="none" strike="noStrike" dirty="0" smtClean="0">
                          <a:solidFill>
                            <a:srgbClr val="000000"/>
                          </a:solidFill>
                          <a:effectLst/>
                          <a:latin typeface="Arial"/>
                        </a:rPr>
                        <a:t>315</a:t>
                      </a:r>
                      <a:r>
                        <a:rPr lang="ru-RU" sz="1000" b="1" i="1" u="none" strike="noStrike" baseline="0" dirty="0" smtClean="0">
                          <a:solidFill>
                            <a:srgbClr val="000000"/>
                          </a:solidFill>
                          <a:effectLst/>
                          <a:latin typeface="Arial"/>
                        </a:rPr>
                        <a:t> </a:t>
                      </a:r>
                      <a:r>
                        <a:rPr lang="ru-RU" sz="1000" b="1" i="1" u="none" strike="noStrike" dirty="0" smtClean="0">
                          <a:solidFill>
                            <a:srgbClr val="000000"/>
                          </a:solidFill>
                          <a:effectLst/>
                          <a:latin typeface="Arial"/>
                        </a:rPr>
                        <a:t>/</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4</a:t>
                      </a:r>
                      <a:r>
                        <a:rPr lang="ru-RU" sz="1000" b="1" i="1" u="none" strike="noStrike" dirty="0" smtClean="0">
                          <a:solidFill>
                            <a:srgbClr val="000000"/>
                          </a:solidFill>
                          <a:effectLst/>
                          <a:latin typeface="Arial"/>
                        </a:rPr>
                        <a:t>,</a:t>
                      </a:r>
                      <a:r>
                        <a:rPr lang="en-US" sz="1000" b="1" i="1" u="none" strike="noStrike" dirty="0" smtClean="0">
                          <a:solidFill>
                            <a:srgbClr val="000000"/>
                          </a:solidFill>
                          <a:effectLst/>
                          <a:latin typeface="Arial"/>
                        </a:rPr>
                        <a:t>5</a:t>
                      </a:r>
                      <a:r>
                        <a:rPr lang="ru-RU" sz="1000" b="1" i="1" u="none" strike="noStrike" dirty="0" smtClean="0">
                          <a:solidFill>
                            <a:srgbClr val="000000"/>
                          </a:solidFill>
                          <a:effectLst/>
                          <a:latin typeface="Arial"/>
                        </a:rPr>
                        <a:t> / </a:t>
                      </a:r>
                      <a:r>
                        <a:rPr lang="en-US" sz="1000" b="1" i="1" u="none" strike="noStrike" dirty="0" smtClean="0">
                          <a:solidFill>
                            <a:srgbClr val="000000"/>
                          </a:solidFill>
                          <a:effectLst/>
                          <a:latin typeface="Arial"/>
                        </a:rPr>
                        <a:t>5</a:t>
                      </a:r>
                      <a:r>
                        <a:rPr lang="ru-RU" sz="1000" b="1" i="1" u="none" strike="noStrike" dirty="0" smtClean="0">
                          <a:solidFill>
                            <a:srgbClr val="000000"/>
                          </a:solidFill>
                          <a:effectLst/>
                          <a:latin typeface="Arial"/>
                        </a:rPr>
                        <a:t>,</a:t>
                      </a:r>
                      <a:r>
                        <a:rPr lang="en-US" sz="1000" b="1" i="1" u="none" strike="noStrike" dirty="0" smtClean="0">
                          <a:solidFill>
                            <a:srgbClr val="000000"/>
                          </a:solidFill>
                          <a:effectLst/>
                          <a:latin typeface="Arial"/>
                        </a:rPr>
                        <a:t>5</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16" name="TextBox 15"/>
          <p:cNvSpPr txBox="1"/>
          <p:nvPr/>
        </p:nvSpPr>
        <p:spPr>
          <a:xfrm>
            <a:off x="3964944" y="2119397"/>
            <a:ext cx="4745749" cy="276999"/>
          </a:xfrm>
          <a:prstGeom prst="rect">
            <a:avLst/>
          </a:prstGeom>
          <a:noFill/>
        </p:spPr>
        <p:txBody>
          <a:bodyPr wrap="square" rtlCol="0">
            <a:spAutoFit/>
          </a:bodyPr>
          <a:lstStyle/>
          <a:p>
            <a:r>
              <a:rPr lang="ru-RU" sz="1200" b="1" dirty="0">
                <a:solidFill>
                  <a:srgbClr val="FF0000"/>
                </a:solidFill>
                <a:latin typeface="Arial Black" pitchFamily="34" charset="0"/>
              </a:rPr>
              <a:t>ХАРАКТЕРИСТИКА </a:t>
            </a:r>
            <a:r>
              <a:rPr lang="ru-RU" sz="1200" b="1" dirty="0" smtClean="0">
                <a:solidFill>
                  <a:srgbClr val="FF0000"/>
                </a:solidFill>
                <a:latin typeface="Arial Black" pitchFamily="34" charset="0"/>
              </a:rPr>
              <a:t>МОДЕЛИ</a:t>
            </a:r>
            <a:endParaRPr lang="ru-RU" sz="1200" b="1" dirty="0">
              <a:solidFill>
                <a:srgbClr val="FF0000"/>
              </a:solidFill>
              <a:latin typeface="Arial Black" pitchFamily="34" charset="0"/>
            </a:endParaRPr>
          </a:p>
        </p:txBody>
      </p:sp>
      <p:sp>
        <p:nvSpPr>
          <p:cNvPr id="31" name="Прямоугольник 30"/>
          <p:cNvSpPr/>
          <p:nvPr/>
        </p:nvSpPr>
        <p:spPr>
          <a:xfrm>
            <a:off x="447196" y="5228393"/>
            <a:ext cx="3779414" cy="369332"/>
          </a:xfrm>
          <a:prstGeom prst="rect">
            <a:avLst/>
          </a:prstGeom>
        </p:spPr>
        <p:txBody>
          <a:bodyPr wrap="square">
            <a:spAutoFit/>
          </a:bodyPr>
          <a:lstStyle/>
          <a:p>
            <a:r>
              <a:rPr lang="ru-RU" dirty="0">
                <a:solidFill>
                  <a:srgbClr val="006666"/>
                </a:solidFill>
                <a:latin typeface="EpsilonCTT" pitchFamily="2" charset="0"/>
              </a:rPr>
              <a:t>БЛЕСК! ЧИСТОТА! ПОРЯДОК!</a:t>
            </a:r>
          </a:p>
        </p:txBody>
      </p:sp>
      <p:sp>
        <p:nvSpPr>
          <p:cNvPr id="7" name="Прямоугольник 6"/>
          <p:cNvSpPr/>
          <p:nvPr/>
        </p:nvSpPr>
        <p:spPr>
          <a:xfrm>
            <a:off x="3964944" y="2405841"/>
            <a:ext cx="6561797" cy="1969770"/>
          </a:xfrm>
          <a:prstGeom prst="rect">
            <a:avLst/>
          </a:prstGeom>
        </p:spPr>
        <p:txBody>
          <a:bodyPr wrap="square">
            <a:spAutoFit/>
          </a:bodyPr>
          <a:lstStyle/>
          <a:p>
            <a:r>
              <a:rPr lang="ru-RU" sz="1100" b="1" i="1" dirty="0">
                <a:solidFill>
                  <a:srgbClr val="4D4B4B"/>
                </a:solidFill>
              </a:rPr>
              <a:t>Контейнерный пылесос изготовлен с применением технологии «циклон». В нем основой системы фильтрации служит центробежная очистка воздуха. Его потоки, попадая в очиститель, с огромной скоростью вращаются внутри, совершая работу циклона. В результате тяжелые пылевые частицы оседают на фильтрующую пластину и в последствии удаляются путем </a:t>
            </a:r>
            <a:r>
              <a:rPr lang="ru-RU" sz="1100" b="1" i="1" dirty="0" err="1">
                <a:solidFill>
                  <a:srgbClr val="4D4B4B"/>
                </a:solidFill>
              </a:rPr>
              <a:t>вытряхивания</a:t>
            </a:r>
            <a:r>
              <a:rPr lang="ru-RU" sz="1100" b="1" i="1" dirty="0">
                <a:solidFill>
                  <a:srgbClr val="4D4B4B"/>
                </a:solidFill>
              </a:rPr>
              <a:t>. Очищенный воздух, пройдя еще на выходе фильтр тонкой очистки, возвращается обратно в помещение. В комплект входит универсальная щетка пол/ковер, две насадки (для мягкой мебели и щелевая). Удобство во время уборки обеспечивает регулировка мощности, расположенная на корпусе. Наличие телескопической трубки обеспечивает возможность регулировки ее длины и установки в наиболее удобном для пользователя положении. Работает от электросети, длина сете-</a:t>
            </a:r>
            <a:r>
              <a:rPr lang="ru-RU" sz="1100" b="1" i="1" dirty="0" err="1">
                <a:solidFill>
                  <a:srgbClr val="4D4B4B"/>
                </a:solidFill>
              </a:rPr>
              <a:t>вого</a:t>
            </a:r>
            <a:r>
              <a:rPr lang="ru-RU" sz="1100" b="1" i="1" dirty="0">
                <a:solidFill>
                  <a:srgbClr val="4D4B4B"/>
                </a:solidFill>
              </a:rPr>
              <a:t> шнура обеспечивает широкий фронт работ, что дает дополнительное удобство в процессе работы</a:t>
            </a:r>
            <a:r>
              <a:rPr lang="ru-RU" sz="1200" b="1" i="1" dirty="0"/>
              <a:t>.</a:t>
            </a:r>
          </a:p>
        </p:txBody>
      </p:sp>
      <p:sp>
        <p:nvSpPr>
          <p:cNvPr id="18" name="Прямоугольник 17"/>
          <p:cNvSpPr/>
          <p:nvPr/>
        </p:nvSpPr>
        <p:spPr>
          <a:xfrm>
            <a:off x="4045786" y="4408157"/>
            <a:ext cx="1720343" cy="276999"/>
          </a:xfrm>
          <a:prstGeom prst="rect">
            <a:avLst/>
          </a:prstGeom>
        </p:spPr>
        <p:txBody>
          <a:bodyPr wrap="none">
            <a:spAutoFit/>
          </a:bodyPr>
          <a:lstStyle/>
          <a:p>
            <a:r>
              <a:rPr lang="ru-RU" sz="1200" b="1" dirty="0" smtClean="0">
                <a:solidFill>
                  <a:srgbClr val="FF0000"/>
                </a:solidFill>
                <a:latin typeface="Arial Black" pitchFamily="34" charset="0"/>
              </a:rPr>
              <a:t>ПРЕИМУЩЕСТВА:</a:t>
            </a:r>
            <a:endParaRPr lang="ru-RU" sz="1200" b="1" dirty="0">
              <a:solidFill>
                <a:srgbClr val="FF0000"/>
              </a:solidFill>
              <a:latin typeface="Arial Black" pitchFamily="34" charset="0"/>
            </a:endParaRPr>
          </a:p>
        </p:txBody>
      </p:sp>
      <p:sp>
        <p:nvSpPr>
          <p:cNvPr id="19" name="Прямоугольник 18"/>
          <p:cNvSpPr/>
          <p:nvPr/>
        </p:nvSpPr>
        <p:spPr>
          <a:xfrm>
            <a:off x="3964944" y="4607909"/>
            <a:ext cx="6505531" cy="1107996"/>
          </a:xfrm>
          <a:prstGeom prst="rect">
            <a:avLst/>
          </a:prstGeom>
        </p:spPr>
        <p:txBody>
          <a:bodyPr wrap="square">
            <a:spAutoFit/>
          </a:bodyPr>
          <a:lstStyle/>
          <a:p>
            <a:r>
              <a:rPr lang="ru-RU" sz="1100" b="1" i="1" dirty="0">
                <a:solidFill>
                  <a:srgbClr val="4D4B4B"/>
                </a:solidFill>
              </a:rPr>
              <a:t> ► ► </a:t>
            </a:r>
            <a:r>
              <a:rPr lang="ru-RU" sz="1100" b="1" i="1" dirty="0" smtClean="0">
                <a:solidFill>
                  <a:srgbClr val="4D4B4B"/>
                </a:solidFill>
              </a:rPr>
              <a:t>простота </a:t>
            </a:r>
            <a:r>
              <a:rPr lang="ru-RU" sz="1100" b="1" i="1" dirty="0">
                <a:solidFill>
                  <a:srgbClr val="4D4B4B"/>
                </a:solidFill>
              </a:rPr>
              <a:t>в обслуживании </a:t>
            </a:r>
          </a:p>
          <a:p>
            <a:r>
              <a:rPr lang="ru-RU" sz="1100" b="1" i="1" dirty="0">
                <a:solidFill>
                  <a:srgbClr val="4D4B4B"/>
                </a:solidFill>
              </a:rPr>
              <a:t> ► ► </a:t>
            </a:r>
            <a:r>
              <a:rPr lang="ru-RU" sz="1100" b="1" i="1" dirty="0" smtClean="0">
                <a:solidFill>
                  <a:srgbClr val="4D4B4B"/>
                </a:solidFill>
              </a:rPr>
              <a:t>броский </a:t>
            </a:r>
            <a:r>
              <a:rPr lang="ru-RU" sz="1100" b="1" i="1" dirty="0">
                <a:solidFill>
                  <a:srgbClr val="4D4B4B"/>
                </a:solidFill>
              </a:rPr>
              <a:t>и оригинальный дизайн (выделяет прибор среди других видов)</a:t>
            </a:r>
            <a:r>
              <a:rPr lang="en-US" sz="1100" b="1" i="1" dirty="0">
                <a:solidFill>
                  <a:srgbClr val="4D4B4B"/>
                </a:solidFill>
              </a:rPr>
              <a:t> </a:t>
            </a:r>
            <a:endParaRPr lang="ru-RU" sz="1100" b="1" i="1" dirty="0">
              <a:solidFill>
                <a:srgbClr val="4D4B4B"/>
              </a:solidFill>
            </a:endParaRPr>
          </a:p>
          <a:p>
            <a:r>
              <a:rPr lang="ru-RU" sz="1100" b="1" i="1" dirty="0">
                <a:solidFill>
                  <a:srgbClr val="4D4B4B"/>
                </a:solidFill>
              </a:rPr>
              <a:t> ► ►</a:t>
            </a:r>
            <a:r>
              <a:rPr lang="ru-RU" sz="1100" b="1" i="1" dirty="0" smtClean="0">
                <a:solidFill>
                  <a:srgbClr val="4D4B4B"/>
                </a:solidFill>
              </a:rPr>
              <a:t> </a:t>
            </a:r>
            <a:r>
              <a:rPr lang="ru-RU" sz="1100" b="1" i="1" dirty="0">
                <a:solidFill>
                  <a:srgbClr val="4D4B4B"/>
                </a:solidFill>
              </a:rPr>
              <a:t>регулировка мощности (расположенная на корпусе прибора)</a:t>
            </a:r>
          </a:p>
          <a:p>
            <a:r>
              <a:rPr lang="ru-RU" sz="1100" b="1" i="1" dirty="0">
                <a:solidFill>
                  <a:srgbClr val="4D4B4B"/>
                </a:solidFill>
              </a:rPr>
              <a:t> ► ►</a:t>
            </a:r>
            <a:r>
              <a:rPr lang="ru-RU" sz="1100" b="1" i="1" dirty="0" smtClean="0">
                <a:solidFill>
                  <a:srgbClr val="4D4B4B"/>
                </a:solidFill>
              </a:rPr>
              <a:t> </a:t>
            </a:r>
            <a:r>
              <a:rPr lang="ru-RU" sz="1100" b="1" i="1" dirty="0">
                <a:solidFill>
                  <a:srgbClr val="4D4B4B"/>
                </a:solidFill>
              </a:rPr>
              <a:t>постоянная мощность всасывания и отсутствие необходимости в покупке</a:t>
            </a:r>
          </a:p>
          <a:p>
            <a:r>
              <a:rPr lang="ru-RU" sz="1100" b="1" i="1" dirty="0">
                <a:solidFill>
                  <a:srgbClr val="4D4B4B"/>
                </a:solidFill>
              </a:rPr>
              <a:t> ► </a:t>
            </a:r>
            <a:r>
              <a:rPr lang="ru-RU" sz="1100" b="1" i="1" dirty="0" smtClean="0">
                <a:solidFill>
                  <a:srgbClr val="4D4B4B"/>
                </a:solidFill>
              </a:rPr>
              <a:t>► </a:t>
            </a:r>
            <a:r>
              <a:rPr lang="ru-RU" sz="1100" b="1" i="1" dirty="0">
                <a:solidFill>
                  <a:srgbClr val="4D4B4B"/>
                </a:solidFill>
              </a:rPr>
              <a:t>сменных мешков для сбора пыли.</a:t>
            </a:r>
          </a:p>
          <a:p>
            <a:r>
              <a:rPr lang="ru-RU" sz="1100" b="1" i="1" dirty="0">
                <a:solidFill>
                  <a:srgbClr val="4D4B4B"/>
                </a:solidFill>
              </a:rPr>
              <a:t> ► ►</a:t>
            </a:r>
            <a:r>
              <a:rPr lang="ru-RU" sz="1100" b="1" i="1" dirty="0" smtClean="0">
                <a:solidFill>
                  <a:srgbClr val="4D4B4B"/>
                </a:solidFill>
              </a:rPr>
              <a:t> </a:t>
            </a:r>
            <a:r>
              <a:rPr lang="ru-RU" sz="1100" b="1" i="1" dirty="0">
                <a:solidFill>
                  <a:srgbClr val="4D4B4B"/>
                </a:solidFill>
              </a:rPr>
              <a:t>малый вес и компактность</a:t>
            </a:r>
          </a:p>
        </p:txBody>
      </p:sp>
      <p:pic>
        <p:nvPicPr>
          <p:cNvPr id="5" name="66D81EFF-90BD-49B1-BFF7-C21BD11BFCF1" descr="image00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97474" y="1973851"/>
            <a:ext cx="2678858" cy="28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730776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6" name="Заголовок 1"/>
          <p:cNvSpPr txBox="1">
            <a:spLocks/>
          </p:cNvSpPr>
          <p:nvPr/>
        </p:nvSpPr>
        <p:spPr>
          <a:xfrm>
            <a:off x="256848" y="1359539"/>
            <a:ext cx="4572000" cy="403473"/>
          </a:xfrm>
          <a:prstGeom prst="rect">
            <a:avLst/>
          </a:prstGeom>
          <a:effectLst/>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ru-RU" sz="2000" b="1" spc="50" dirty="0">
                <a:ln w="11430"/>
                <a:solidFill>
                  <a:srgbClr val="930D2D"/>
                </a:solidFill>
                <a:effectLst>
                  <a:outerShdw blurRad="38100" dist="38100" dir="2700000" algn="tl">
                    <a:srgbClr val="000000">
                      <a:alpha val="43137"/>
                    </a:srgbClr>
                  </a:outerShdw>
                </a:effectLst>
              </a:rPr>
              <a:t>ПЫЛЕСОС МЕШКОВОГО ТИПА </a:t>
            </a:r>
            <a:r>
              <a:rPr lang="en-US" sz="2000" b="1" spc="50" dirty="0">
                <a:ln w="11430"/>
                <a:solidFill>
                  <a:srgbClr val="930D2D"/>
                </a:solidFill>
                <a:effectLst>
                  <a:outerShdw blurRad="38100" dist="38100" dir="2700000" algn="tl">
                    <a:srgbClr val="000000">
                      <a:alpha val="43137"/>
                    </a:srgbClr>
                  </a:outerShdw>
                </a:effectLst>
              </a:rPr>
              <a:t>GVC821</a:t>
            </a:r>
            <a:r>
              <a:rPr lang="uk-UA" sz="2000" b="1" spc="50" dirty="0">
                <a:ln w="11430"/>
                <a:solidFill>
                  <a:srgbClr val="930D2D"/>
                </a:solidFill>
                <a:effectLst>
                  <a:outerShdw blurRad="38100" dist="38100" dir="2700000" algn="tl">
                    <a:srgbClr val="000000">
                      <a:alpha val="43137"/>
                    </a:srgbClr>
                  </a:outerShdw>
                </a:effectLst>
              </a:rPr>
              <a:t>8</a:t>
            </a:r>
          </a:p>
        </p:txBody>
      </p:sp>
      <p:sp>
        <p:nvSpPr>
          <p:cNvPr id="7" name="TextBox 6"/>
          <p:cNvSpPr txBox="1"/>
          <p:nvPr/>
        </p:nvSpPr>
        <p:spPr>
          <a:xfrm>
            <a:off x="256848" y="5616615"/>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8" name="Таблица 7"/>
          <p:cNvGraphicFramePr>
            <a:graphicFrameLocks noGrp="1"/>
          </p:cNvGraphicFramePr>
          <p:nvPr>
            <p:extLst>
              <p:ext uri="{D42A27DB-BD31-4B8C-83A1-F6EECF244321}">
                <p14:modId xmlns:p14="http://schemas.microsoft.com/office/powerpoint/2010/main" val="371496939"/>
              </p:ext>
            </p:extLst>
          </p:nvPr>
        </p:nvGraphicFramePr>
        <p:xfrm>
          <a:off x="256848" y="5884520"/>
          <a:ext cx="10080300" cy="1402215"/>
        </p:xfrm>
        <a:graphic>
          <a:graphicData uri="http://schemas.openxmlformats.org/drawingml/2006/table">
            <a:tbl>
              <a:tblPr>
                <a:tableStyleId>{616DA210-FB5B-4158-B5E0-FEB733F419BA}</a:tableStyleId>
              </a:tblPr>
              <a:tblGrid>
                <a:gridCol w="510293">
                  <a:extLst>
                    <a:ext uri="{9D8B030D-6E8A-4147-A177-3AD203B41FA5}">
                      <a16:colId xmlns:a16="http://schemas.microsoft.com/office/drawing/2014/main" val="20000"/>
                    </a:ext>
                  </a:extLst>
                </a:gridCol>
                <a:gridCol w="892088">
                  <a:extLst>
                    <a:ext uri="{9D8B030D-6E8A-4147-A177-3AD203B41FA5}">
                      <a16:colId xmlns:a16="http://schemas.microsoft.com/office/drawing/2014/main" val="20001"/>
                    </a:ext>
                  </a:extLst>
                </a:gridCol>
                <a:gridCol w="555203">
                  <a:extLst>
                    <a:ext uri="{9D8B030D-6E8A-4147-A177-3AD203B41FA5}">
                      <a16:colId xmlns:a16="http://schemas.microsoft.com/office/drawing/2014/main" val="20002"/>
                    </a:ext>
                  </a:extLst>
                </a:gridCol>
                <a:gridCol w="885825">
                  <a:extLst>
                    <a:ext uri="{9D8B030D-6E8A-4147-A177-3AD203B41FA5}">
                      <a16:colId xmlns:a16="http://schemas.microsoft.com/office/drawing/2014/main" val="20003"/>
                    </a:ext>
                  </a:extLst>
                </a:gridCol>
                <a:gridCol w="657225">
                  <a:extLst>
                    <a:ext uri="{9D8B030D-6E8A-4147-A177-3AD203B41FA5}">
                      <a16:colId xmlns:a16="http://schemas.microsoft.com/office/drawing/2014/main" val="20004"/>
                    </a:ext>
                  </a:extLst>
                </a:gridCol>
                <a:gridCol w="933450">
                  <a:extLst>
                    <a:ext uri="{9D8B030D-6E8A-4147-A177-3AD203B41FA5}">
                      <a16:colId xmlns:a16="http://schemas.microsoft.com/office/drawing/2014/main" val="20005"/>
                    </a:ext>
                  </a:extLst>
                </a:gridCol>
                <a:gridCol w="533400">
                  <a:extLst>
                    <a:ext uri="{9D8B030D-6E8A-4147-A177-3AD203B41FA5}">
                      <a16:colId xmlns:a16="http://schemas.microsoft.com/office/drawing/2014/main" val="20006"/>
                    </a:ext>
                  </a:extLst>
                </a:gridCol>
                <a:gridCol w="1066800">
                  <a:extLst>
                    <a:ext uri="{9D8B030D-6E8A-4147-A177-3AD203B41FA5}">
                      <a16:colId xmlns:a16="http://schemas.microsoft.com/office/drawing/2014/main" val="20007"/>
                    </a:ext>
                  </a:extLst>
                </a:gridCol>
                <a:gridCol w="1047750">
                  <a:extLst>
                    <a:ext uri="{9D8B030D-6E8A-4147-A177-3AD203B41FA5}">
                      <a16:colId xmlns:a16="http://schemas.microsoft.com/office/drawing/2014/main" val="20008"/>
                    </a:ext>
                  </a:extLst>
                </a:gridCol>
                <a:gridCol w="552450">
                  <a:extLst>
                    <a:ext uri="{9D8B030D-6E8A-4147-A177-3AD203B41FA5}">
                      <a16:colId xmlns:a16="http://schemas.microsoft.com/office/drawing/2014/main" val="20009"/>
                    </a:ext>
                  </a:extLst>
                </a:gridCol>
                <a:gridCol w="809625">
                  <a:extLst>
                    <a:ext uri="{9D8B030D-6E8A-4147-A177-3AD203B41FA5}">
                      <a16:colId xmlns:a16="http://schemas.microsoft.com/office/drawing/2014/main" val="20010"/>
                    </a:ext>
                  </a:extLst>
                </a:gridCol>
                <a:gridCol w="1085850">
                  <a:extLst>
                    <a:ext uri="{9D8B030D-6E8A-4147-A177-3AD203B41FA5}">
                      <a16:colId xmlns:a16="http://schemas.microsoft.com/office/drawing/2014/main" val="20011"/>
                    </a:ext>
                  </a:extLst>
                </a:gridCol>
                <a:gridCol w="550341">
                  <a:extLst>
                    <a:ext uri="{9D8B030D-6E8A-4147-A177-3AD203B41FA5}">
                      <a16:colId xmlns:a16="http://schemas.microsoft.com/office/drawing/2014/main" val="20012"/>
                    </a:ext>
                  </a:extLst>
                </a:gridCol>
              </a:tblGrid>
              <a:tr h="48130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chemeClr val="tx1"/>
                          </a:solidFill>
                          <a:effectLst/>
                          <a:latin typeface="+mn-l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Объем</a:t>
                      </a:r>
                    </a:p>
                    <a:p>
                      <a:pPr algn="ctr" fontAlgn="ctr"/>
                      <a:r>
                        <a:rPr lang="ru-RU" sz="1100" b="1" i="0" u="none" strike="noStrike" dirty="0" smtClean="0">
                          <a:solidFill>
                            <a:srgbClr val="000000"/>
                          </a:solidFill>
                          <a:effectLst/>
                          <a:latin typeface="+mn-lt"/>
                        </a:rPr>
                        <a:t>пылесборника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Шум</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Тип</a:t>
                      </a:r>
                    </a:p>
                    <a:p>
                      <a:pPr algn="ctr" fontAlgn="ctr"/>
                      <a:r>
                        <a:rPr lang="ru-RU" sz="1100" b="1" i="0" u="none" strike="noStrike" dirty="0" smtClean="0">
                          <a:solidFill>
                            <a:srgbClr val="000000"/>
                          </a:solidFill>
                          <a:effectLst/>
                          <a:latin typeface="+mn-lt"/>
                        </a:rPr>
                        <a:t>управления</a:t>
                      </a:r>
                      <a:endParaRPr lang="ru-RU" sz="1100" b="1" i="0" u="none" strike="noStrike" dirty="0">
                        <a:solidFill>
                          <a:srgbClr val="000000"/>
                        </a:solidFill>
                        <a:effectLst/>
                        <a:latin typeface="+mn-lt"/>
                      </a:endParaRPr>
                    </a:p>
                  </a:txBody>
                  <a:tcPr marL="9149" marR="9149" marT="9149"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mn-lt"/>
                        </a:rPr>
                        <a:t>Система фильтрации</a:t>
                      </a:r>
                    </a:p>
                  </a:txBody>
                  <a:tcPr marL="9149" marR="9149" marT="9149"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mn-lt"/>
                        </a:rPr>
                        <a:t>Сетевой кабель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Мощность всасывания </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Габаритный размер, мм печи/</a:t>
                      </a:r>
                      <a:r>
                        <a:rPr lang="ru-RU" sz="1100" b="1" i="0" u="none" strike="noStrike" dirty="0" err="1" smtClean="0">
                          <a:solidFill>
                            <a:srgbClr val="000000"/>
                          </a:solidFill>
                          <a:effectLst/>
                          <a:latin typeface="+mn-lt"/>
                        </a:rPr>
                        <a:t>упаков</a:t>
                      </a:r>
                      <a:r>
                        <a:rPr lang="ru-RU" sz="1100" b="1" i="0" u="none" strike="noStrike" dirty="0" smtClean="0">
                          <a:solidFill>
                            <a:srgbClr val="000000"/>
                          </a:solidFill>
                          <a:effectLst/>
                          <a:latin typeface="+mn-lt"/>
                        </a:rPr>
                        <a:t>.</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 ,кг </a:t>
                      </a:r>
                    </a:p>
                    <a:p>
                      <a:pPr algn="ctr" fontAlgn="ctr"/>
                      <a:r>
                        <a:rPr lang="ru-RU" sz="1100" b="1" i="0" u="none" strike="noStrike" dirty="0" smtClean="0">
                          <a:solidFill>
                            <a:srgbClr val="000000"/>
                          </a:solidFill>
                          <a:effectLst/>
                          <a:latin typeface="+mn-lt"/>
                        </a:rPr>
                        <a:t> нетто/ брутто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5073">
                <a:tc>
                  <a:txBody>
                    <a:bodyPr/>
                    <a:lstStyle/>
                    <a:p>
                      <a:pPr marL="0" algn="ctr" defTabSz="914400" rtl="0" eaLnBrk="1" fontAlgn="ctr" latinLnBrk="0" hangingPunct="1"/>
                      <a:r>
                        <a:rPr lang="uk-UA" sz="1000" b="1" i="1" kern="1200" dirty="0" smtClean="0">
                          <a:solidFill>
                            <a:schemeClr val="tx1"/>
                          </a:solidFill>
                          <a:effectLst/>
                          <a:latin typeface="+mn-lt"/>
                          <a:ea typeface="+mn-ea"/>
                          <a:cs typeface="+mn-cs"/>
                        </a:rPr>
                        <a:t>75682</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spc="50" dirty="0" smtClean="0">
                          <a:ln w="11430"/>
                        </a:rPr>
                        <a:t>GVC821</a:t>
                      </a:r>
                      <a:r>
                        <a:rPr lang="ru-RU" sz="1000" b="1" i="1" spc="50" dirty="0" smtClean="0">
                          <a:ln w="11430"/>
                        </a:rPr>
                        <a:t>8В (синий)</a:t>
                      </a:r>
                      <a:endParaRPr lang="en-US" sz="1000" b="1" i="1" u="none" strike="noStrike" dirty="0">
                        <a:solidFill>
                          <a:schemeClr val="tx1"/>
                        </a:solidFill>
                        <a:effectLst/>
                        <a:latin typeface="+mn-lt"/>
                      </a:endParaRPr>
                    </a:p>
                  </a:txBody>
                  <a:tcPr marL="9525" marR="9525" marT="9525" marB="0" anchor="ctr"/>
                </a:tc>
                <a:tc>
                  <a:txBody>
                    <a:bodyPr/>
                    <a:lstStyle/>
                    <a:p>
                      <a:pPr algn="ctr" fontAlgn="ctr"/>
                      <a:r>
                        <a:rPr lang="uk-UA" sz="1000" b="1" i="1" u="none" strike="noStrike" dirty="0" smtClean="0">
                          <a:solidFill>
                            <a:srgbClr val="000000"/>
                          </a:solidFill>
                          <a:effectLst/>
                          <a:latin typeface="+mn-lt"/>
                        </a:rPr>
                        <a:t>2200 </a:t>
                      </a:r>
                      <a:r>
                        <a:rPr lang="ru-RU" sz="1000" b="1" i="1" u="none" strike="noStrike" dirty="0" smtClean="0">
                          <a:solidFill>
                            <a:srgbClr val="000000"/>
                          </a:solidFill>
                          <a:effectLst/>
                          <a:latin typeface="+mn-lt"/>
                        </a:rPr>
                        <a:t>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 220 - 240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5 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 80 дБ</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механический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5-ти ступенчатая</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5 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a:t>
                      </a:r>
                      <a:r>
                        <a:rPr lang="en-US" sz="1000" b="1" i="1" u="none" strike="noStrike" dirty="0" smtClean="0">
                          <a:solidFill>
                            <a:srgbClr val="000000"/>
                          </a:solidFill>
                          <a:effectLst/>
                          <a:latin typeface="Arial"/>
                        </a:rPr>
                        <a:t>8</a:t>
                      </a:r>
                      <a:r>
                        <a:rPr lang="ru-RU" sz="1000" b="1" i="1" u="none" strike="noStrike" dirty="0" smtClean="0">
                          <a:solidFill>
                            <a:srgbClr val="000000"/>
                          </a:solidFill>
                          <a:effectLst/>
                          <a:latin typeface="Arial"/>
                        </a:rPr>
                        <a:t>0 – 300</a:t>
                      </a:r>
                    </a:p>
                    <a:p>
                      <a:pPr algn="ctr" fontAlgn="b"/>
                      <a:r>
                        <a:rPr lang="ru-RU" sz="1000" b="1" i="1" u="none" strike="noStrike" dirty="0" smtClean="0">
                          <a:solidFill>
                            <a:srgbClr val="000000"/>
                          </a:solidFill>
                          <a:effectLst/>
                          <a:latin typeface="Arial"/>
                        </a:rPr>
                        <a:t>Вт</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3</a:t>
                      </a:r>
                      <a:r>
                        <a:rPr lang="en-US" sz="1000" b="1" i="1" u="none" strike="noStrike" dirty="0" smtClean="0">
                          <a:solidFill>
                            <a:srgbClr val="000000"/>
                          </a:solidFill>
                          <a:effectLst/>
                          <a:latin typeface="Arial"/>
                        </a:rPr>
                        <a:t>56</a:t>
                      </a:r>
                      <a:r>
                        <a:rPr lang="ru-RU" sz="1000" b="1" i="1" u="none" strike="noStrike" dirty="0" smtClean="0">
                          <a:solidFill>
                            <a:srgbClr val="000000"/>
                          </a:solidFill>
                          <a:effectLst/>
                          <a:latin typeface="Arial"/>
                        </a:rPr>
                        <a:t> × 24</a:t>
                      </a:r>
                      <a:r>
                        <a:rPr lang="en-US" sz="1000" b="1" i="1" u="none" strike="noStrike" dirty="0" smtClean="0">
                          <a:solidFill>
                            <a:srgbClr val="000000"/>
                          </a:solidFill>
                          <a:effectLst/>
                          <a:latin typeface="Arial"/>
                        </a:rPr>
                        <a:t>3</a:t>
                      </a:r>
                      <a:r>
                        <a:rPr lang="ru-RU" sz="1000" b="1" i="1" u="none" strike="noStrike" dirty="0" smtClean="0">
                          <a:solidFill>
                            <a:srgbClr val="000000"/>
                          </a:solidFill>
                          <a:effectLst/>
                          <a:latin typeface="Arial"/>
                        </a:rPr>
                        <a:t> × </a:t>
                      </a:r>
                      <a:r>
                        <a:rPr lang="en-US" sz="1000" b="1" i="1" u="none" strike="noStrike" dirty="0" smtClean="0">
                          <a:solidFill>
                            <a:srgbClr val="000000"/>
                          </a:solidFill>
                          <a:effectLst/>
                          <a:latin typeface="Arial"/>
                        </a:rPr>
                        <a:t>304</a:t>
                      </a:r>
                      <a:r>
                        <a:rPr lang="ru-RU" sz="1000" b="1" i="1" u="none" strike="noStrike" baseline="0" dirty="0" smtClean="0">
                          <a:solidFill>
                            <a:srgbClr val="000000"/>
                          </a:solidFill>
                          <a:effectLst/>
                          <a:latin typeface="Arial"/>
                        </a:rPr>
                        <a:t> </a:t>
                      </a:r>
                      <a:r>
                        <a:rPr lang="ru-RU" sz="1000" b="1" i="1" u="none" strike="noStrike" dirty="0" smtClean="0">
                          <a:solidFill>
                            <a:srgbClr val="000000"/>
                          </a:solidFill>
                          <a:effectLst/>
                          <a:latin typeface="Arial"/>
                        </a:rPr>
                        <a:t>/</a:t>
                      </a:r>
                    </a:p>
                    <a:p>
                      <a:pPr algn="ctr" fontAlgn="b"/>
                      <a:r>
                        <a:rPr lang="ru-RU" sz="1000" b="1" i="1" u="none" strike="noStrike" dirty="0" smtClean="0">
                          <a:solidFill>
                            <a:srgbClr val="000000"/>
                          </a:solidFill>
                          <a:effectLst/>
                          <a:latin typeface="Arial"/>
                        </a:rPr>
                        <a:t>4</a:t>
                      </a:r>
                      <a:r>
                        <a:rPr lang="en-US" sz="1000" b="1" i="1" u="none" strike="noStrike" dirty="0" smtClean="0">
                          <a:solidFill>
                            <a:srgbClr val="000000"/>
                          </a:solidFill>
                          <a:effectLst/>
                          <a:latin typeface="Arial"/>
                        </a:rPr>
                        <a:t>10</a:t>
                      </a:r>
                      <a:r>
                        <a:rPr lang="ru-RU" sz="1000" b="1" i="1" u="none" strike="noStrike" dirty="0" smtClean="0">
                          <a:solidFill>
                            <a:srgbClr val="000000"/>
                          </a:solidFill>
                          <a:effectLst/>
                          <a:latin typeface="Arial"/>
                        </a:rPr>
                        <a:t> × </a:t>
                      </a:r>
                      <a:r>
                        <a:rPr lang="en-US" sz="1000" b="1" i="1" u="none" strike="noStrike" dirty="0" smtClean="0">
                          <a:solidFill>
                            <a:srgbClr val="000000"/>
                          </a:solidFill>
                          <a:effectLst/>
                          <a:latin typeface="Arial"/>
                        </a:rPr>
                        <a:t>305</a:t>
                      </a:r>
                      <a:r>
                        <a:rPr lang="ru-RU" sz="1000" b="1" i="1" u="none" strike="noStrike" dirty="0" smtClean="0">
                          <a:solidFill>
                            <a:srgbClr val="000000"/>
                          </a:solidFill>
                          <a:effectLst/>
                          <a:latin typeface="Arial"/>
                        </a:rPr>
                        <a:t> × </a:t>
                      </a:r>
                      <a:r>
                        <a:rPr lang="en-US" sz="1000" b="1" i="1" u="none" strike="noStrike" dirty="0" smtClean="0">
                          <a:solidFill>
                            <a:srgbClr val="000000"/>
                          </a:solidFill>
                          <a:effectLst/>
                          <a:latin typeface="Arial"/>
                        </a:rPr>
                        <a:t>345</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4</a:t>
                      </a:r>
                      <a:r>
                        <a:rPr lang="ru-RU" sz="1000" b="1" i="1" u="none" strike="noStrike" dirty="0" smtClean="0">
                          <a:solidFill>
                            <a:srgbClr val="000000"/>
                          </a:solidFill>
                          <a:effectLst/>
                          <a:latin typeface="Arial"/>
                        </a:rPr>
                        <a:t>,</a:t>
                      </a:r>
                      <a:r>
                        <a:rPr lang="en-US" sz="1000" b="1" i="1" u="none" strike="noStrike" dirty="0" smtClean="0">
                          <a:solidFill>
                            <a:srgbClr val="000000"/>
                          </a:solidFill>
                          <a:effectLst/>
                          <a:latin typeface="Arial"/>
                        </a:rPr>
                        <a:t>8</a:t>
                      </a:r>
                      <a:r>
                        <a:rPr lang="ru-RU" sz="1000" b="1" i="1" u="none" strike="noStrike" dirty="0" smtClean="0">
                          <a:solidFill>
                            <a:srgbClr val="000000"/>
                          </a:solidFill>
                          <a:effectLst/>
                          <a:latin typeface="Arial"/>
                        </a:rPr>
                        <a:t> / </a:t>
                      </a:r>
                      <a:r>
                        <a:rPr lang="en-US" sz="1000" b="1" i="1" u="none" strike="noStrike" dirty="0" smtClean="0">
                          <a:solidFill>
                            <a:srgbClr val="000000"/>
                          </a:solidFill>
                          <a:effectLst/>
                          <a:latin typeface="Arial"/>
                        </a:rPr>
                        <a:t>5</a:t>
                      </a:r>
                      <a:r>
                        <a:rPr lang="ru-RU" sz="1000" b="1" i="1" u="none" strike="noStrike" dirty="0" smtClean="0">
                          <a:solidFill>
                            <a:srgbClr val="000000"/>
                          </a:solidFill>
                          <a:effectLst/>
                          <a:latin typeface="Arial"/>
                        </a:rPr>
                        <a:t>,6</a:t>
                      </a: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445073">
                <a:tc>
                  <a:txBody>
                    <a:bodyPr/>
                    <a:lstStyle/>
                    <a:p>
                      <a:pPr marL="0" algn="ctr" defTabSz="914400" rtl="0" eaLnBrk="1" fontAlgn="ctr" latinLnBrk="0" hangingPunct="1"/>
                      <a:r>
                        <a:rPr lang="ru-RU" sz="1000" b="1" i="1" u="none" strike="noStrike" kern="1200" dirty="0" smtClean="0">
                          <a:solidFill>
                            <a:srgbClr val="000000"/>
                          </a:solidFill>
                          <a:effectLst/>
                          <a:latin typeface="+mn-lt"/>
                          <a:ea typeface="+mn-ea"/>
                          <a:cs typeface="+mn-cs"/>
                        </a:rPr>
                        <a:t>75683</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spc="50" dirty="0" smtClean="0">
                          <a:ln w="11430"/>
                        </a:rPr>
                        <a:t>GVC821</a:t>
                      </a:r>
                      <a:r>
                        <a:rPr lang="uk-UA" sz="1000" b="1" i="1" spc="50" dirty="0" smtClean="0">
                          <a:ln w="11430"/>
                        </a:rPr>
                        <a:t>8</a:t>
                      </a:r>
                      <a:r>
                        <a:rPr lang="en-US" sz="1000" b="1" i="1" spc="50" dirty="0" smtClean="0">
                          <a:ln w="11430"/>
                        </a:rPr>
                        <a:t>R</a:t>
                      </a:r>
                      <a:r>
                        <a:rPr lang="uk-UA" sz="1000" b="1" i="1" spc="50" dirty="0" smtClean="0">
                          <a:ln w="11430"/>
                        </a:rPr>
                        <a:t> (</a:t>
                      </a:r>
                      <a:r>
                        <a:rPr lang="uk-UA" sz="1000" b="1" i="1" spc="50" dirty="0" err="1" smtClean="0">
                          <a:ln w="11430"/>
                        </a:rPr>
                        <a:t>красный</a:t>
                      </a:r>
                      <a:r>
                        <a:rPr lang="uk-UA" sz="1000" b="1" i="1" spc="50" dirty="0" smtClean="0">
                          <a:ln w="11430"/>
                        </a:rPr>
                        <a:t>)</a:t>
                      </a:r>
                      <a:endParaRPr lang="en-US" sz="1000" b="1" i="1" dirty="0"/>
                    </a:p>
                  </a:txBody>
                  <a:tcPr marL="9525" marR="9525" marT="9525" marB="0" anchor="ctr"/>
                </a:tc>
                <a:tc>
                  <a:txBody>
                    <a:bodyPr/>
                    <a:lstStyle/>
                    <a:p>
                      <a:pPr algn="ctr" fontAlgn="ctr"/>
                      <a:r>
                        <a:rPr lang="uk-UA" sz="1000" b="1" i="1" u="none" strike="noStrike" dirty="0" smtClean="0">
                          <a:solidFill>
                            <a:srgbClr val="000000"/>
                          </a:solidFill>
                          <a:effectLst/>
                          <a:latin typeface="+mn-lt"/>
                        </a:rPr>
                        <a:t>2200</a:t>
                      </a:r>
                      <a:r>
                        <a:rPr lang="uk-UA" sz="1000" b="1" i="1" u="none" strike="noStrike" baseline="0" dirty="0" smtClean="0">
                          <a:solidFill>
                            <a:srgbClr val="000000"/>
                          </a:solidFill>
                          <a:effectLst/>
                          <a:latin typeface="+mn-lt"/>
                        </a:rPr>
                        <a:t> </a:t>
                      </a:r>
                      <a:r>
                        <a:rPr lang="ru-RU" sz="1000" b="1" i="1" u="none" strike="noStrike" dirty="0" smtClean="0">
                          <a:solidFill>
                            <a:srgbClr val="000000"/>
                          </a:solidFill>
                          <a:effectLst/>
                          <a:latin typeface="+mn-lt"/>
                        </a:rPr>
                        <a:t>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 220 - 240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5л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 80 дБ</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механический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 5-ти ступенчатая</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5 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a:t>
                      </a:r>
                      <a:r>
                        <a:rPr lang="en-US" sz="1000" b="1" i="1" u="none" strike="noStrike" dirty="0" smtClean="0">
                          <a:solidFill>
                            <a:srgbClr val="000000"/>
                          </a:solidFill>
                          <a:effectLst/>
                          <a:latin typeface="Arial"/>
                        </a:rPr>
                        <a:t>8</a:t>
                      </a:r>
                      <a:r>
                        <a:rPr lang="ru-RU" sz="1000" b="1" i="1" u="none" strike="noStrike" dirty="0" smtClean="0">
                          <a:solidFill>
                            <a:srgbClr val="000000"/>
                          </a:solidFill>
                          <a:effectLst/>
                          <a:latin typeface="Arial"/>
                        </a:rPr>
                        <a:t>0 – 300</a:t>
                      </a:r>
                    </a:p>
                    <a:p>
                      <a:pPr algn="ctr" fontAlgn="b"/>
                      <a:r>
                        <a:rPr lang="ru-RU" sz="1000" b="1" i="1" u="none" strike="noStrike" dirty="0" smtClean="0">
                          <a:solidFill>
                            <a:srgbClr val="000000"/>
                          </a:solidFill>
                          <a:effectLst/>
                          <a:latin typeface="Arial"/>
                        </a:rPr>
                        <a:t>Вт</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3</a:t>
                      </a:r>
                      <a:r>
                        <a:rPr lang="en-US" sz="1000" b="1" i="1" u="none" strike="noStrike" dirty="0" smtClean="0">
                          <a:solidFill>
                            <a:srgbClr val="000000"/>
                          </a:solidFill>
                          <a:effectLst/>
                          <a:latin typeface="Arial"/>
                        </a:rPr>
                        <a:t>56</a:t>
                      </a:r>
                      <a:r>
                        <a:rPr lang="ru-RU" sz="1000" b="1" i="1" u="none" strike="noStrike" dirty="0" smtClean="0">
                          <a:solidFill>
                            <a:srgbClr val="000000"/>
                          </a:solidFill>
                          <a:effectLst/>
                          <a:latin typeface="Arial"/>
                        </a:rPr>
                        <a:t> × 24</a:t>
                      </a:r>
                      <a:r>
                        <a:rPr lang="en-US" sz="1000" b="1" i="1" u="none" strike="noStrike" dirty="0" smtClean="0">
                          <a:solidFill>
                            <a:srgbClr val="000000"/>
                          </a:solidFill>
                          <a:effectLst/>
                          <a:latin typeface="Arial"/>
                        </a:rPr>
                        <a:t>3</a:t>
                      </a:r>
                      <a:r>
                        <a:rPr lang="ru-RU" sz="1000" b="1" i="1" u="none" strike="noStrike" dirty="0" smtClean="0">
                          <a:solidFill>
                            <a:srgbClr val="000000"/>
                          </a:solidFill>
                          <a:effectLst/>
                          <a:latin typeface="Arial"/>
                        </a:rPr>
                        <a:t> × </a:t>
                      </a:r>
                      <a:r>
                        <a:rPr lang="en-US" sz="1000" b="1" i="1" u="none" strike="noStrike" dirty="0" smtClean="0">
                          <a:solidFill>
                            <a:srgbClr val="000000"/>
                          </a:solidFill>
                          <a:effectLst/>
                          <a:latin typeface="Arial"/>
                        </a:rPr>
                        <a:t>304</a:t>
                      </a:r>
                      <a:r>
                        <a:rPr lang="ru-RU" sz="1000" b="1" i="1" u="none" strike="noStrike" baseline="0" dirty="0" smtClean="0">
                          <a:solidFill>
                            <a:srgbClr val="000000"/>
                          </a:solidFill>
                          <a:effectLst/>
                          <a:latin typeface="Arial"/>
                        </a:rPr>
                        <a:t> </a:t>
                      </a:r>
                      <a:r>
                        <a:rPr lang="ru-RU" sz="1000" b="1" i="1" u="none" strike="noStrike" dirty="0" smtClean="0">
                          <a:solidFill>
                            <a:srgbClr val="000000"/>
                          </a:solidFill>
                          <a:effectLst/>
                          <a:latin typeface="Arial"/>
                        </a:rPr>
                        <a:t>/</a:t>
                      </a:r>
                    </a:p>
                    <a:p>
                      <a:pPr algn="ctr" fontAlgn="b"/>
                      <a:r>
                        <a:rPr lang="ru-RU" sz="1000" b="1" i="1" u="none" strike="noStrike" dirty="0" smtClean="0">
                          <a:solidFill>
                            <a:srgbClr val="000000"/>
                          </a:solidFill>
                          <a:effectLst/>
                          <a:latin typeface="Arial"/>
                        </a:rPr>
                        <a:t>4</a:t>
                      </a:r>
                      <a:r>
                        <a:rPr lang="en-US" sz="1000" b="1" i="1" u="none" strike="noStrike" dirty="0" smtClean="0">
                          <a:solidFill>
                            <a:srgbClr val="000000"/>
                          </a:solidFill>
                          <a:effectLst/>
                          <a:latin typeface="Arial"/>
                        </a:rPr>
                        <a:t>10</a:t>
                      </a:r>
                      <a:r>
                        <a:rPr lang="ru-RU" sz="1000" b="1" i="1" u="none" strike="noStrike" dirty="0" smtClean="0">
                          <a:solidFill>
                            <a:srgbClr val="000000"/>
                          </a:solidFill>
                          <a:effectLst/>
                          <a:latin typeface="Arial"/>
                        </a:rPr>
                        <a:t> × </a:t>
                      </a:r>
                      <a:r>
                        <a:rPr lang="en-US" sz="1000" b="1" i="1" u="none" strike="noStrike" dirty="0" smtClean="0">
                          <a:solidFill>
                            <a:srgbClr val="000000"/>
                          </a:solidFill>
                          <a:effectLst/>
                          <a:latin typeface="Arial"/>
                        </a:rPr>
                        <a:t>305</a:t>
                      </a:r>
                      <a:r>
                        <a:rPr lang="ru-RU" sz="1000" b="1" i="1" u="none" strike="noStrike" dirty="0" smtClean="0">
                          <a:solidFill>
                            <a:srgbClr val="000000"/>
                          </a:solidFill>
                          <a:effectLst/>
                          <a:latin typeface="Arial"/>
                        </a:rPr>
                        <a:t> × </a:t>
                      </a:r>
                      <a:r>
                        <a:rPr lang="en-US" sz="1000" b="1" i="1" u="none" strike="noStrike" dirty="0" smtClean="0">
                          <a:solidFill>
                            <a:srgbClr val="000000"/>
                          </a:solidFill>
                          <a:effectLst/>
                          <a:latin typeface="Arial"/>
                        </a:rPr>
                        <a:t>345</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4</a:t>
                      </a:r>
                      <a:r>
                        <a:rPr lang="ru-RU" sz="1000" b="1" i="1" u="none" strike="noStrike" dirty="0" smtClean="0">
                          <a:solidFill>
                            <a:srgbClr val="000000"/>
                          </a:solidFill>
                          <a:effectLst/>
                          <a:latin typeface="Arial"/>
                        </a:rPr>
                        <a:t>,</a:t>
                      </a:r>
                      <a:r>
                        <a:rPr lang="en-US" sz="1000" b="1" i="1" u="none" strike="noStrike" dirty="0" smtClean="0">
                          <a:solidFill>
                            <a:srgbClr val="000000"/>
                          </a:solidFill>
                          <a:effectLst/>
                          <a:latin typeface="Arial"/>
                        </a:rPr>
                        <a:t>8</a:t>
                      </a:r>
                      <a:r>
                        <a:rPr lang="ru-RU" sz="1000" b="1" i="1" u="none" strike="noStrike" dirty="0" smtClean="0">
                          <a:solidFill>
                            <a:srgbClr val="000000"/>
                          </a:solidFill>
                          <a:effectLst/>
                          <a:latin typeface="Arial"/>
                        </a:rPr>
                        <a:t> / </a:t>
                      </a:r>
                      <a:r>
                        <a:rPr lang="en-US" sz="1000" b="1" i="1" u="none" strike="noStrike" dirty="0" smtClean="0">
                          <a:solidFill>
                            <a:srgbClr val="000000"/>
                          </a:solidFill>
                          <a:effectLst/>
                          <a:latin typeface="Arial"/>
                        </a:rPr>
                        <a:t>5</a:t>
                      </a:r>
                      <a:r>
                        <a:rPr lang="ru-RU" sz="1000" b="1" i="1" u="none" strike="noStrike" dirty="0" smtClean="0">
                          <a:solidFill>
                            <a:srgbClr val="000000"/>
                          </a:solidFill>
                          <a:effectLst/>
                          <a:latin typeface="Arial"/>
                        </a:rPr>
                        <a:t>,6</a:t>
                      </a: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bl>
          </a:graphicData>
        </a:graphic>
      </p:graphicFrame>
      <p:sp>
        <p:nvSpPr>
          <p:cNvPr id="12" name="TextBox 11"/>
          <p:cNvSpPr txBox="1"/>
          <p:nvPr/>
        </p:nvSpPr>
        <p:spPr>
          <a:xfrm>
            <a:off x="4142744" y="1889511"/>
            <a:ext cx="4745749" cy="276999"/>
          </a:xfrm>
          <a:prstGeom prst="rect">
            <a:avLst/>
          </a:prstGeom>
          <a:noFill/>
        </p:spPr>
        <p:txBody>
          <a:bodyPr wrap="square" rtlCol="0">
            <a:spAutoFit/>
          </a:bodyPr>
          <a:lstStyle/>
          <a:p>
            <a:r>
              <a:rPr lang="ru-RU" sz="1200" b="1" dirty="0">
                <a:solidFill>
                  <a:srgbClr val="FF0000"/>
                </a:solidFill>
                <a:latin typeface="Arial Black" pitchFamily="34" charset="0"/>
              </a:rPr>
              <a:t>ХАРАКТЕРИСТИКА </a:t>
            </a:r>
            <a:r>
              <a:rPr lang="ru-RU" sz="1200" b="1" dirty="0" smtClean="0">
                <a:solidFill>
                  <a:srgbClr val="FF0000"/>
                </a:solidFill>
                <a:latin typeface="Arial Black" pitchFamily="34" charset="0"/>
              </a:rPr>
              <a:t>МОДЕЛИ</a:t>
            </a:r>
            <a:endParaRPr lang="ru-RU" sz="1200" b="1" dirty="0">
              <a:solidFill>
                <a:srgbClr val="FF0000"/>
              </a:solidFill>
              <a:latin typeface="Arial Black" pitchFamily="34" charset="0"/>
            </a:endParaRPr>
          </a:p>
        </p:txBody>
      </p:sp>
      <p:sp>
        <p:nvSpPr>
          <p:cNvPr id="13" name="Прямоугольник 12"/>
          <p:cNvSpPr/>
          <p:nvPr/>
        </p:nvSpPr>
        <p:spPr>
          <a:xfrm>
            <a:off x="447196" y="5228393"/>
            <a:ext cx="3779414" cy="369332"/>
          </a:xfrm>
          <a:prstGeom prst="rect">
            <a:avLst/>
          </a:prstGeom>
        </p:spPr>
        <p:txBody>
          <a:bodyPr wrap="square">
            <a:spAutoFit/>
          </a:bodyPr>
          <a:lstStyle/>
          <a:p>
            <a:r>
              <a:rPr lang="ru-RU" dirty="0">
                <a:solidFill>
                  <a:srgbClr val="006666"/>
                </a:solidFill>
                <a:latin typeface="EpsilonCTT" pitchFamily="2" charset="0"/>
              </a:rPr>
              <a:t>БЛЕСК! ЧИСТОТА! ПОРЯДОК!</a:t>
            </a:r>
          </a:p>
        </p:txBody>
      </p:sp>
      <p:sp>
        <p:nvSpPr>
          <p:cNvPr id="16" name="Прямоугольник 15"/>
          <p:cNvSpPr/>
          <p:nvPr/>
        </p:nvSpPr>
        <p:spPr>
          <a:xfrm>
            <a:off x="4188661" y="4265443"/>
            <a:ext cx="1720343" cy="276999"/>
          </a:xfrm>
          <a:prstGeom prst="rect">
            <a:avLst/>
          </a:prstGeom>
        </p:spPr>
        <p:txBody>
          <a:bodyPr wrap="none">
            <a:spAutoFit/>
          </a:bodyPr>
          <a:lstStyle/>
          <a:p>
            <a:r>
              <a:rPr lang="ru-RU" sz="1200" b="1" dirty="0" smtClean="0">
                <a:solidFill>
                  <a:srgbClr val="FF0000"/>
                </a:solidFill>
                <a:latin typeface="Arial Black" pitchFamily="34" charset="0"/>
              </a:rPr>
              <a:t>ПРЕИМУЩЕСТВА:</a:t>
            </a:r>
            <a:endParaRPr lang="ru-RU" sz="1200" b="1" dirty="0">
              <a:solidFill>
                <a:srgbClr val="FF0000"/>
              </a:solidFill>
              <a:latin typeface="Arial Black" pitchFamily="34" charset="0"/>
            </a:endParaRPr>
          </a:p>
        </p:txBody>
      </p:sp>
      <p:pic>
        <p:nvPicPr>
          <p:cNvPr id="23" name="Рисунок 2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961" y="1916510"/>
            <a:ext cx="1467799" cy="1242239"/>
          </a:xfrm>
          <a:prstGeom prst="rect">
            <a:avLst/>
          </a:prstGeom>
        </p:spPr>
      </p:pic>
      <p:sp>
        <p:nvSpPr>
          <p:cNvPr id="26" name="Прямоугольник 25"/>
          <p:cNvSpPr/>
          <p:nvPr/>
        </p:nvSpPr>
        <p:spPr>
          <a:xfrm>
            <a:off x="1821241" y="4827193"/>
            <a:ext cx="2358082" cy="369332"/>
          </a:xfrm>
          <a:prstGeom prst="rect">
            <a:avLst/>
          </a:prstGeom>
        </p:spPr>
        <p:txBody>
          <a:bodyPr wrap="none">
            <a:spAutoFit/>
          </a:bodyPr>
          <a:lstStyle/>
          <a:p>
            <a:pPr algn="ctr" fontAlgn="ctr"/>
            <a:r>
              <a:rPr lang="en-US" b="1" i="1" spc="50" dirty="0" smtClean="0">
                <a:ln w="11430"/>
              </a:rPr>
              <a:t>GVC821</a:t>
            </a:r>
            <a:r>
              <a:rPr lang="uk-UA" b="1" i="1" spc="50" dirty="0" smtClean="0">
                <a:ln w="11430"/>
              </a:rPr>
              <a:t>8</a:t>
            </a:r>
            <a:r>
              <a:rPr lang="en-US" b="1" i="1" spc="50" dirty="0" smtClean="0">
                <a:ln w="11430"/>
              </a:rPr>
              <a:t>R</a:t>
            </a:r>
            <a:r>
              <a:rPr lang="uk-UA" b="1" i="1" spc="50" dirty="0" smtClean="0">
                <a:ln w="11430"/>
              </a:rPr>
              <a:t> (</a:t>
            </a:r>
            <a:r>
              <a:rPr lang="uk-UA" b="1" i="1" spc="50" dirty="0" err="1" smtClean="0">
                <a:ln w="11430"/>
              </a:rPr>
              <a:t>красный</a:t>
            </a:r>
            <a:r>
              <a:rPr lang="uk-UA" b="1" i="1" spc="50" dirty="0" smtClean="0">
                <a:ln w="11430"/>
              </a:rPr>
              <a:t>)</a:t>
            </a:r>
            <a:endParaRPr lang="en-US" b="1" i="1" dirty="0"/>
          </a:p>
        </p:txBody>
      </p:sp>
      <p:sp>
        <p:nvSpPr>
          <p:cNvPr id="27" name="Прямоугольник 26"/>
          <p:cNvSpPr/>
          <p:nvPr/>
        </p:nvSpPr>
        <p:spPr>
          <a:xfrm>
            <a:off x="344097" y="4394125"/>
            <a:ext cx="2066335" cy="369332"/>
          </a:xfrm>
          <a:prstGeom prst="rect">
            <a:avLst/>
          </a:prstGeom>
        </p:spPr>
        <p:txBody>
          <a:bodyPr wrap="none">
            <a:spAutoFit/>
          </a:bodyPr>
          <a:lstStyle/>
          <a:p>
            <a:pPr algn="ctr" fontAlgn="ctr"/>
            <a:r>
              <a:rPr lang="en-US" b="1" i="1" spc="50" dirty="0" smtClean="0">
                <a:ln w="11430"/>
              </a:rPr>
              <a:t>GVC821</a:t>
            </a:r>
            <a:r>
              <a:rPr lang="ru-RU" b="1" i="1" spc="50" dirty="0" smtClean="0">
                <a:ln w="11430"/>
              </a:rPr>
              <a:t>8В (синий)</a:t>
            </a:r>
            <a:endParaRPr lang="en-US" b="1" i="1" dirty="0"/>
          </a:p>
        </p:txBody>
      </p:sp>
      <p:pic>
        <p:nvPicPr>
          <p:cNvPr id="205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91854" y="1904251"/>
            <a:ext cx="1232774" cy="25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724628" y="2298179"/>
            <a:ext cx="1332151" cy="25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Прямоугольник 30"/>
          <p:cNvSpPr/>
          <p:nvPr/>
        </p:nvSpPr>
        <p:spPr>
          <a:xfrm>
            <a:off x="4142743" y="2103715"/>
            <a:ext cx="6538598" cy="1954381"/>
          </a:xfrm>
          <a:prstGeom prst="rect">
            <a:avLst/>
          </a:prstGeom>
        </p:spPr>
        <p:txBody>
          <a:bodyPr wrap="square">
            <a:spAutoFit/>
          </a:bodyPr>
          <a:lstStyle/>
          <a:p>
            <a:r>
              <a:rPr lang="ru-RU" sz="1100" b="1" i="1" dirty="0">
                <a:solidFill>
                  <a:srgbClr val="4D4B4B"/>
                </a:solidFill>
              </a:rPr>
              <a:t>Пылесосы с мешком для пыли классический — горизонтальный (напольный) на колесиках.</a:t>
            </a:r>
          </a:p>
          <a:p>
            <a:r>
              <a:rPr lang="ru-RU" sz="1100" b="1" i="1" dirty="0">
                <a:solidFill>
                  <a:srgbClr val="4D4B4B"/>
                </a:solidFill>
              </a:rPr>
              <a:t>В комплект входит: мешок-пылесборник (в который во время уборки попадает весь мусор различных фракций и пыль), универсальная щетка пол/ковер, две насадки (для мягкой мебели и щелевая). Удобство во время уборки обеспечивает регулировка мощности, расположенная на корпусе. Наличие телескопической трубки обеспечивает возможность регулировки ее длины и установки в наиболее удобном для пользователя положении. Работает от электросети, длина сетевого шнура обеспечивает широкий фронт работ, что дает дополнительное удобство в процессе работы. </a:t>
            </a:r>
          </a:p>
          <a:p>
            <a:r>
              <a:rPr lang="ru-RU" sz="1100" b="1" i="1" dirty="0">
                <a:solidFill>
                  <a:srgbClr val="4D4B4B"/>
                </a:solidFill>
              </a:rPr>
              <a:t>Такой пылесос может выполнять множество функций (в зависимости от наличия различных насадок), например: очищать пол и ковровые покрытия, мягкую мебель, шторы, горизонтальные поверхности, собирать пыль в щелях за мебелью и т. д.</a:t>
            </a:r>
          </a:p>
        </p:txBody>
      </p:sp>
      <p:sp>
        <p:nvSpPr>
          <p:cNvPr id="32" name="Прямоугольник 31"/>
          <p:cNvSpPr/>
          <p:nvPr/>
        </p:nvSpPr>
        <p:spPr>
          <a:xfrm>
            <a:off x="4370975" y="4542441"/>
            <a:ext cx="6310366" cy="1107996"/>
          </a:xfrm>
          <a:prstGeom prst="rect">
            <a:avLst/>
          </a:prstGeom>
        </p:spPr>
        <p:txBody>
          <a:bodyPr wrap="square">
            <a:spAutoFit/>
          </a:bodyPr>
          <a:lstStyle/>
          <a:p>
            <a:r>
              <a:rPr lang="ru-RU" sz="1100" b="1" i="1" dirty="0">
                <a:solidFill>
                  <a:srgbClr val="4D4B4B"/>
                </a:solidFill>
              </a:rPr>
              <a:t>► ► диэлектрический корпус - классический дизайн</a:t>
            </a:r>
          </a:p>
          <a:p>
            <a:r>
              <a:rPr lang="ru-RU" sz="1100" b="1" i="1" dirty="0">
                <a:solidFill>
                  <a:srgbClr val="4D4B4B"/>
                </a:solidFill>
              </a:rPr>
              <a:t>► ► всегда готов к работе (перед уборкой и после уборки помещения </a:t>
            </a:r>
          </a:p>
          <a:p>
            <a:r>
              <a:rPr lang="ru-RU" sz="1100" b="1" i="1" dirty="0">
                <a:solidFill>
                  <a:srgbClr val="4D4B4B"/>
                </a:solidFill>
              </a:rPr>
              <a:t>► ► не требует никаких дополнительных действий: заливка воды, промывание, сушка, чистка щеткой…</a:t>
            </a:r>
          </a:p>
          <a:p>
            <a:r>
              <a:rPr lang="ru-RU" sz="1100" b="1" i="1" dirty="0">
                <a:solidFill>
                  <a:srgbClr val="4D4B4B"/>
                </a:solidFill>
              </a:rPr>
              <a:t>► ► текстильный - многоразовый мешок (простая и гигиеничная замена мешка) </a:t>
            </a:r>
          </a:p>
          <a:p>
            <a:r>
              <a:rPr lang="ru-RU" sz="1100" b="1" i="1" dirty="0">
                <a:solidFill>
                  <a:srgbClr val="4D4B4B"/>
                </a:solidFill>
              </a:rPr>
              <a:t>малый вес и компактность</a:t>
            </a:r>
          </a:p>
        </p:txBody>
      </p:sp>
    </p:spTree>
    <p:extLst>
      <p:ext uri="{BB962C8B-B14F-4D97-AF65-F5344CB8AC3E}">
        <p14:creationId xmlns:p14="http://schemas.microsoft.com/office/powerpoint/2010/main" val="744313378"/>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6" name="Заголовок 1"/>
          <p:cNvSpPr txBox="1">
            <a:spLocks/>
          </p:cNvSpPr>
          <p:nvPr/>
        </p:nvSpPr>
        <p:spPr>
          <a:xfrm>
            <a:off x="312119" y="831334"/>
            <a:ext cx="5238750" cy="476626"/>
          </a:xfrm>
          <a:prstGeom prst="rect">
            <a:avLst/>
          </a:prstGeom>
          <a:effectLst/>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ru-RU" sz="2000" b="1" spc="50" dirty="0">
                <a:ln w="11430"/>
                <a:solidFill>
                  <a:srgbClr val="930D2D"/>
                </a:solidFill>
                <a:effectLst>
                  <a:outerShdw blurRad="38100" dist="38100" dir="2700000" algn="tl">
                    <a:srgbClr val="000000">
                      <a:alpha val="43137"/>
                    </a:srgbClr>
                  </a:outerShdw>
                </a:effectLst>
              </a:rPr>
              <a:t>ПЫЛЕСОС МЕШКОВОГО ТИПА </a:t>
            </a:r>
            <a:r>
              <a:rPr lang="en-US" sz="2000" b="1" spc="50" dirty="0">
                <a:ln w="11430"/>
                <a:solidFill>
                  <a:srgbClr val="930D2D"/>
                </a:solidFill>
                <a:effectLst>
                  <a:outerShdw blurRad="38100" dist="38100" dir="2700000" algn="tl">
                    <a:srgbClr val="000000">
                      <a:alpha val="43137"/>
                    </a:srgbClr>
                  </a:outerShdw>
                </a:effectLst>
              </a:rPr>
              <a:t>GVC82</a:t>
            </a:r>
            <a:r>
              <a:rPr lang="uk-UA" sz="2000" b="1" spc="50" dirty="0">
                <a:ln w="11430"/>
                <a:solidFill>
                  <a:srgbClr val="930D2D"/>
                </a:solidFill>
                <a:effectLst>
                  <a:outerShdw blurRad="38100" dist="38100" dir="2700000" algn="tl">
                    <a:srgbClr val="000000">
                      <a:alpha val="43137"/>
                    </a:srgbClr>
                  </a:outerShdw>
                </a:effectLst>
              </a:rPr>
              <a:t>20</a:t>
            </a:r>
            <a:r>
              <a:rPr lang="en-US" sz="2000" b="1" spc="50" dirty="0">
                <a:ln w="11430"/>
                <a:solidFill>
                  <a:srgbClr val="930D2D"/>
                </a:solidFill>
                <a:effectLst>
                  <a:outerShdw blurRad="38100" dist="38100" dir="2700000" algn="tl">
                    <a:srgbClr val="000000">
                      <a:alpha val="43137"/>
                    </a:srgbClr>
                  </a:outerShdw>
                </a:effectLst>
              </a:rPr>
              <a:t>G</a:t>
            </a:r>
            <a:endParaRPr lang="uk-UA" sz="2000" b="1" spc="50" dirty="0">
              <a:ln w="11430"/>
              <a:solidFill>
                <a:srgbClr val="930D2D"/>
              </a:solidFill>
              <a:effectLst>
                <a:outerShdw blurRad="38100" dist="38100" dir="2700000" algn="tl">
                  <a:srgbClr val="000000">
                    <a:alpha val="43137"/>
                  </a:srgbClr>
                </a:outerShdw>
              </a:effectLst>
            </a:endParaRPr>
          </a:p>
        </p:txBody>
      </p:sp>
      <p:sp>
        <p:nvSpPr>
          <p:cNvPr id="7" name="TextBox 6"/>
          <p:cNvSpPr txBox="1"/>
          <p:nvPr/>
        </p:nvSpPr>
        <p:spPr>
          <a:xfrm>
            <a:off x="256848" y="5616615"/>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8" name="Таблица 7"/>
          <p:cNvGraphicFramePr>
            <a:graphicFrameLocks noGrp="1"/>
          </p:cNvGraphicFramePr>
          <p:nvPr>
            <p:extLst>
              <p:ext uri="{D42A27DB-BD31-4B8C-83A1-F6EECF244321}">
                <p14:modId xmlns:p14="http://schemas.microsoft.com/office/powerpoint/2010/main" val="1548552935"/>
              </p:ext>
            </p:extLst>
          </p:nvPr>
        </p:nvGraphicFramePr>
        <p:xfrm>
          <a:off x="312119" y="6055231"/>
          <a:ext cx="10080300" cy="957142"/>
        </p:xfrm>
        <a:graphic>
          <a:graphicData uri="http://schemas.openxmlformats.org/drawingml/2006/table">
            <a:tbl>
              <a:tblPr>
                <a:tableStyleId>{616DA210-FB5B-4158-B5E0-FEB733F419BA}</a:tableStyleId>
              </a:tblPr>
              <a:tblGrid>
                <a:gridCol w="510293">
                  <a:extLst>
                    <a:ext uri="{9D8B030D-6E8A-4147-A177-3AD203B41FA5}">
                      <a16:colId xmlns:a16="http://schemas.microsoft.com/office/drawing/2014/main" val="20000"/>
                    </a:ext>
                  </a:extLst>
                </a:gridCol>
                <a:gridCol w="744691">
                  <a:extLst>
                    <a:ext uri="{9D8B030D-6E8A-4147-A177-3AD203B41FA5}">
                      <a16:colId xmlns:a16="http://schemas.microsoft.com/office/drawing/2014/main" val="20001"/>
                    </a:ext>
                  </a:extLst>
                </a:gridCol>
                <a:gridCol w="702600">
                  <a:extLst>
                    <a:ext uri="{9D8B030D-6E8A-4147-A177-3AD203B41FA5}">
                      <a16:colId xmlns:a16="http://schemas.microsoft.com/office/drawing/2014/main" val="20002"/>
                    </a:ext>
                  </a:extLst>
                </a:gridCol>
                <a:gridCol w="885825">
                  <a:extLst>
                    <a:ext uri="{9D8B030D-6E8A-4147-A177-3AD203B41FA5}">
                      <a16:colId xmlns:a16="http://schemas.microsoft.com/office/drawing/2014/main" val="20003"/>
                    </a:ext>
                  </a:extLst>
                </a:gridCol>
                <a:gridCol w="657225">
                  <a:extLst>
                    <a:ext uri="{9D8B030D-6E8A-4147-A177-3AD203B41FA5}">
                      <a16:colId xmlns:a16="http://schemas.microsoft.com/office/drawing/2014/main" val="20004"/>
                    </a:ext>
                  </a:extLst>
                </a:gridCol>
                <a:gridCol w="933450">
                  <a:extLst>
                    <a:ext uri="{9D8B030D-6E8A-4147-A177-3AD203B41FA5}">
                      <a16:colId xmlns:a16="http://schemas.microsoft.com/office/drawing/2014/main" val="20005"/>
                    </a:ext>
                  </a:extLst>
                </a:gridCol>
                <a:gridCol w="533400">
                  <a:extLst>
                    <a:ext uri="{9D8B030D-6E8A-4147-A177-3AD203B41FA5}">
                      <a16:colId xmlns:a16="http://schemas.microsoft.com/office/drawing/2014/main" val="20006"/>
                    </a:ext>
                  </a:extLst>
                </a:gridCol>
                <a:gridCol w="1066800">
                  <a:extLst>
                    <a:ext uri="{9D8B030D-6E8A-4147-A177-3AD203B41FA5}">
                      <a16:colId xmlns:a16="http://schemas.microsoft.com/office/drawing/2014/main" val="20007"/>
                    </a:ext>
                  </a:extLst>
                </a:gridCol>
                <a:gridCol w="1047750">
                  <a:extLst>
                    <a:ext uri="{9D8B030D-6E8A-4147-A177-3AD203B41FA5}">
                      <a16:colId xmlns:a16="http://schemas.microsoft.com/office/drawing/2014/main" val="20008"/>
                    </a:ext>
                  </a:extLst>
                </a:gridCol>
                <a:gridCol w="552450">
                  <a:extLst>
                    <a:ext uri="{9D8B030D-6E8A-4147-A177-3AD203B41FA5}">
                      <a16:colId xmlns:a16="http://schemas.microsoft.com/office/drawing/2014/main" val="20009"/>
                    </a:ext>
                  </a:extLst>
                </a:gridCol>
                <a:gridCol w="809625">
                  <a:extLst>
                    <a:ext uri="{9D8B030D-6E8A-4147-A177-3AD203B41FA5}">
                      <a16:colId xmlns:a16="http://schemas.microsoft.com/office/drawing/2014/main" val="20010"/>
                    </a:ext>
                  </a:extLst>
                </a:gridCol>
                <a:gridCol w="1085850">
                  <a:extLst>
                    <a:ext uri="{9D8B030D-6E8A-4147-A177-3AD203B41FA5}">
                      <a16:colId xmlns:a16="http://schemas.microsoft.com/office/drawing/2014/main" val="20011"/>
                    </a:ext>
                  </a:extLst>
                </a:gridCol>
                <a:gridCol w="550341">
                  <a:extLst>
                    <a:ext uri="{9D8B030D-6E8A-4147-A177-3AD203B41FA5}">
                      <a16:colId xmlns:a16="http://schemas.microsoft.com/office/drawing/2014/main" val="20012"/>
                    </a:ext>
                  </a:extLst>
                </a:gridCol>
              </a:tblGrid>
              <a:tr h="48130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chemeClr val="tx1"/>
                          </a:solidFill>
                          <a:effectLst/>
                          <a:latin typeface="+mn-l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Объем</a:t>
                      </a:r>
                    </a:p>
                    <a:p>
                      <a:pPr algn="ctr" fontAlgn="ctr"/>
                      <a:r>
                        <a:rPr lang="ru-RU" sz="1100" b="1" i="0" u="none" strike="noStrike" dirty="0" smtClean="0">
                          <a:solidFill>
                            <a:srgbClr val="000000"/>
                          </a:solidFill>
                          <a:effectLst/>
                          <a:latin typeface="+mn-lt"/>
                        </a:rPr>
                        <a:t>пылесборника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Шум</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Тип</a:t>
                      </a:r>
                    </a:p>
                    <a:p>
                      <a:pPr algn="ctr" fontAlgn="ctr"/>
                      <a:r>
                        <a:rPr lang="ru-RU" sz="1100" b="1" i="0" u="none" strike="noStrike" dirty="0" smtClean="0">
                          <a:solidFill>
                            <a:srgbClr val="000000"/>
                          </a:solidFill>
                          <a:effectLst/>
                          <a:latin typeface="+mn-lt"/>
                        </a:rPr>
                        <a:t>управления</a:t>
                      </a:r>
                      <a:endParaRPr lang="ru-RU" sz="1100" b="1" i="0" u="none" strike="noStrike" dirty="0">
                        <a:solidFill>
                          <a:srgbClr val="000000"/>
                        </a:solidFill>
                        <a:effectLst/>
                        <a:latin typeface="+mn-lt"/>
                      </a:endParaRPr>
                    </a:p>
                  </a:txBody>
                  <a:tcPr marL="9149" marR="9149" marT="9149"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mn-lt"/>
                        </a:rPr>
                        <a:t>Система фильтрации</a:t>
                      </a:r>
                    </a:p>
                  </a:txBody>
                  <a:tcPr marL="9149" marR="9149" marT="9149"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mn-lt"/>
                        </a:rPr>
                        <a:t>Сетевой кабель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Мощность всасывания </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Габаритный размер, мм печи/</a:t>
                      </a:r>
                      <a:r>
                        <a:rPr lang="ru-RU" sz="1100" b="1" i="0" u="none" strike="noStrike" dirty="0" err="1" smtClean="0">
                          <a:solidFill>
                            <a:srgbClr val="000000"/>
                          </a:solidFill>
                          <a:effectLst/>
                          <a:latin typeface="+mn-lt"/>
                        </a:rPr>
                        <a:t>упаков</a:t>
                      </a:r>
                      <a:r>
                        <a:rPr lang="ru-RU" sz="1100" b="1" i="0" u="none" strike="noStrike" dirty="0" smtClean="0">
                          <a:solidFill>
                            <a:srgbClr val="000000"/>
                          </a:solidFill>
                          <a:effectLst/>
                          <a:latin typeface="+mn-lt"/>
                        </a:rPr>
                        <a:t>.</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 ,кг </a:t>
                      </a:r>
                    </a:p>
                    <a:p>
                      <a:pPr algn="ctr" fontAlgn="ctr"/>
                      <a:r>
                        <a:rPr lang="ru-RU" sz="1100" b="1" i="0" u="none" strike="noStrike" dirty="0" smtClean="0">
                          <a:solidFill>
                            <a:srgbClr val="000000"/>
                          </a:solidFill>
                          <a:effectLst/>
                          <a:latin typeface="+mn-lt"/>
                        </a:rPr>
                        <a:t> нетто/ брутто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5073">
                <a:tc>
                  <a:txBody>
                    <a:bodyPr/>
                    <a:lstStyle/>
                    <a:p>
                      <a:pPr marL="0" algn="ctr" defTabSz="914400" rtl="0" eaLnBrk="1" fontAlgn="ctr" latinLnBrk="0" hangingPunct="1"/>
                      <a:r>
                        <a:rPr lang="en-US" sz="1000" b="1" i="1" u="none" strike="noStrike" kern="1200" dirty="0" smtClean="0">
                          <a:solidFill>
                            <a:schemeClr val="tx1"/>
                          </a:solidFill>
                          <a:effectLst/>
                          <a:latin typeface="+mn-lt"/>
                          <a:ea typeface="+mn-ea"/>
                          <a:cs typeface="+mn-cs"/>
                        </a:rPr>
                        <a:t>75689</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spc="50" dirty="0" smtClean="0">
                          <a:ln w="11430"/>
                        </a:rPr>
                        <a:t>GVC8220G</a:t>
                      </a:r>
                      <a:endParaRPr lang="en-US" sz="1000" b="1" i="1" dirty="0"/>
                    </a:p>
                  </a:txBody>
                  <a:tcPr marL="9525" marR="9525" marT="9525" marB="0" anchor="ctr"/>
                </a:tc>
                <a:tc>
                  <a:txBody>
                    <a:bodyPr/>
                    <a:lstStyle/>
                    <a:p>
                      <a:pPr algn="ctr" fontAlgn="ctr"/>
                      <a:r>
                        <a:rPr lang="en-US" sz="1000" b="1" i="1" u="none" strike="noStrike" dirty="0" smtClean="0">
                          <a:solidFill>
                            <a:srgbClr val="000000"/>
                          </a:solidFill>
                          <a:effectLst/>
                          <a:latin typeface="+mn-lt"/>
                        </a:rPr>
                        <a:t>2400</a:t>
                      </a:r>
                      <a:r>
                        <a:rPr lang="en-US" sz="1000" b="1" i="1" u="none" strike="noStrike" baseline="0" dirty="0" smtClean="0">
                          <a:solidFill>
                            <a:srgbClr val="000000"/>
                          </a:solidFill>
                          <a:effectLst/>
                          <a:latin typeface="+mn-lt"/>
                        </a:rPr>
                        <a:t> </a:t>
                      </a:r>
                      <a:r>
                        <a:rPr lang="ru-RU" sz="1000" b="1" i="1" u="none" strike="noStrike" dirty="0" smtClean="0">
                          <a:solidFill>
                            <a:srgbClr val="000000"/>
                          </a:solidFill>
                          <a:effectLst/>
                          <a:latin typeface="+mn-lt"/>
                        </a:rPr>
                        <a:t>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 220 - 240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5</a:t>
                      </a:r>
                      <a:r>
                        <a:rPr lang="en-US" sz="1000" b="1" i="1" u="none" strike="noStrike" baseline="0" dirty="0" smtClean="0">
                          <a:solidFill>
                            <a:srgbClr val="000000"/>
                          </a:solidFill>
                          <a:effectLst/>
                          <a:latin typeface="Arial"/>
                        </a:rPr>
                        <a:t> </a:t>
                      </a:r>
                      <a:r>
                        <a:rPr lang="ru-RU" sz="1000" b="1" i="1" u="none" strike="noStrike" dirty="0" smtClean="0">
                          <a:solidFill>
                            <a:srgbClr val="000000"/>
                          </a:solidFill>
                          <a:effectLst/>
                          <a:latin typeface="Arial"/>
                        </a:rPr>
                        <a:t>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 80 дБ</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механический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 5-ти ступенчатая</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 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a:t>
                      </a:r>
                      <a:r>
                        <a:rPr lang="en-US" sz="1000" b="1" i="1" u="none" strike="noStrike" dirty="0" smtClean="0">
                          <a:solidFill>
                            <a:srgbClr val="000000"/>
                          </a:solidFill>
                          <a:effectLst/>
                          <a:latin typeface="Arial"/>
                        </a:rPr>
                        <a:t>8</a:t>
                      </a:r>
                      <a:r>
                        <a:rPr lang="ru-RU" sz="1000" b="1" i="1" u="none" strike="noStrike" dirty="0" smtClean="0">
                          <a:solidFill>
                            <a:srgbClr val="000000"/>
                          </a:solidFill>
                          <a:effectLst/>
                          <a:latin typeface="Arial"/>
                        </a:rPr>
                        <a:t>0 – 300</a:t>
                      </a:r>
                    </a:p>
                    <a:p>
                      <a:pPr algn="ctr" fontAlgn="b"/>
                      <a:r>
                        <a:rPr lang="ru-RU" sz="1000" b="1" i="1" u="none" strike="noStrike" dirty="0" smtClean="0">
                          <a:solidFill>
                            <a:srgbClr val="000000"/>
                          </a:solidFill>
                          <a:effectLst/>
                          <a:latin typeface="Arial"/>
                        </a:rPr>
                        <a:t>Вт</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510 × 230 × </a:t>
                      </a:r>
                      <a:r>
                        <a:rPr lang="en-US" sz="1000" b="1" i="1" u="none" strike="noStrike" dirty="0" smtClean="0">
                          <a:solidFill>
                            <a:srgbClr val="000000"/>
                          </a:solidFill>
                          <a:effectLst/>
                          <a:latin typeface="Arial"/>
                        </a:rPr>
                        <a:t>30</a:t>
                      </a:r>
                      <a:r>
                        <a:rPr lang="uk-UA" sz="1000" b="1" i="1" u="none" strike="noStrike" dirty="0" smtClean="0">
                          <a:solidFill>
                            <a:srgbClr val="000000"/>
                          </a:solidFill>
                          <a:effectLst/>
                          <a:latin typeface="Arial"/>
                        </a:rPr>
                        <a:t>0</a:t>
                      </a:r>
                      <a:r>
                        <a:rPr lang="ru-RU" sz="1000" b="1" i="1" u="none" strike="noStrike" baseline="0" dirty="0" smtClean="0">
                          <a:solidFill>
                            <a:srgbClr val="000000"/>
                          </a:solidFill>
                          <a:effectLst/>
                          <a:latin typeface="Arial"/>
                        </a:rPr>
                        <a:t> </a:t>
                      </a:r>
                      <a:r>
                        <a:rPr lang="ru-RU" sz="1000" b="1" i="1" u="none" strike="noStrike" dirty="0" smtClean="0">
                          <a:solidFill>
                            <a:srgbClr val="000000"/>
                          </a:solidFill>
                          <a:effectLst/>
                          <a:latin typeface="Arial"/>
                        </a:rPr>
                        <a:t>/</a:t>
                      </a:r>
                    </a:p>
                    <a:p>
                      <a:pPr algn="ctr" fontAlgn="b"/>
                      <a:r>
                        <a:rPr lang="ru-RU" sz="1000" b="1" i="1" u="none" strike="noStrike" dirty="0" smtClean="0">
                          <a:solidFill>
                            <a:srgbClr val="000000"/>
                          </a:solidFill>
                          <a:effectLst/>
                          <a:latin typeface="Arial"/>
                        </a:rPr>
                        <a:t>530 × </a:t>
                      </a:r>
                      <a:r>
                        <a:rPr lang="en-US" sz="1000" b="1" i="1" u="none" strike="noStrike" dirty="0" smtClean="0">
                          <a:solidFill>
                            <a:srgbClr val="000000"/>
                          </a:solidFill>
                          <a:effectLst/>
                          <a:latin typeface="Arial"/>
                        </a:rPr>
                        <a:t>3</a:t>
                      </a:r>
                      <a:r>
                        <a:rPr lang="uk-UA" sz="1000" b="1" i="1" u="none" strike="noStrike" dirty="0" smtClean="0">
                          <a:solidFill>
                            <a:srgbClr val="000000"/>
                          </a:solidFill>
                          <a:effectLst/>
                          <a:latin typeface="Arial"/>
                        </a:rPr>
                        <a:t>2</a:t>
                      </a:r>
                      <a:r>
                        <a:rPr lang="en-US" sz="1000" b="1" i="1" u="none" strike="noStrike" dirty="0" smtClean="0">
                          <a:solidFill>
                            <a:srgbClr val="000000"/>
                          </a:solidFill>
                          <a:effectLst/>
                          <a:latin typeface="Arial"/>
                        </a:rPr>
                        <a:t>5</a:t>
                      </a:r>
                      <a:r>
                        <a:rPr lang="ru-RU" sz="1000" b="1" i="1" u="none" strike="noStrike" dirty="0" smtClean="0">
                          <a:solidFill>
                            <a:srgbClr val="000000"/>
                          </a:solidFill>
                          <a:effectLst/>
                          <a:latin typeface="Arial"/>
                        </a:rPr>
                        <a:t> × </a:t>
                      </a:r>
                      <a:r>
                        <a:rPr lang="en-US" sz="1000" b="1" i="1" u="none" strike="noStrike" dirty="0" smtClean="0">
                          <a:solidFill>
                            <a:srgbClr val="000000"/>
                          </a:solidFill>
                          <a:effectLst/>
                          <a:latin typeface="Arial"/>
                        </a:rPr>
                        <a:t>3</a:t>
                      </a:r>
                      <a:r>
                        <a:rPr lang="uk-UA" sz="1000" b="1" i="1" u="none" strike="noStrike" dirty="0" smtClean="0">
                          <a:solidFill>
                            <a:srgbClr val="000000"/>
                          </a:solidFill>
                          <a:effectLst/>
                          <a:latin typeface="Arial"/>
                        </a:rPr>
                        <a:t>1</a:t>
                      </a:r>
                      <a:r>
                        <a:rPr lang="en-US" sz="1000" b="1" i="1" u="none" strike="noStrike" dirty="0" smtClean="0">
                          <a:solidFill>
                            <a:srgbClr val="000000"/>
                          </a:solidFill>
                          <a:effectLst/>
                          <a:latin typeface="Arial"/>
                        </a:rPr>
                        <a:t>5</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uk-UA" sz="1000" b="1" i="1" u="none" strike="noStrike" dirty="0" smtClean="0">
                          <a:solidFill>
                            <a:srgbClr val="000000"/>
                          </a:solidFill>
                          <a:effectLst/>
                          <a:latin typeface="Arial"/>
                        </a:rPr>
                        <a:t>5,6</a:t>
                      </a:r>
                      <a:r>
                        <a:rPr lang="ru-RU" sz="1000" b="1" i="1" u="none" strike="noStrike" dirty="0" smtClean="0">
                          <a:solidFill>
                            <a:srgbClr val="000000"/>
                          </a:solidFill>
                          <a:effectLst/>
                          <a:latin typeface="Arial"/>
                        </a:rPr>
                        <a:t>/ </a:t>
                      </a:r>
                      <a:r>
                        <a:rPr lang="uk-UA" sz="1000" b="1" i="1" u="none" strike="noStrike" dirty="0" smtClean="0">
                          <a:solidFill>
                            <a:srgbClr val="000000"/>
                          </a:solidFill>
                          <a:effectLst/>
                          <a:latin typeface="Arial"/>
                        </a:rPr>
                        <a:t>7</a:t>
                      </a:r>
                      <a:r>
                        <a:rPr lang="ru-RU" sz="1000" b="1" i="1" u="none" strike="noStrike" dirty="0" smtClean="0">
                          <a:solidFill>
                            <a:srgbClr val="000000"/>
                          </a:solidFill>
                          <a:effectLst/>
                          <a:latin typeface="Arial"/>
                        </a:rPr>
                        <a:t>,00</a:t>
                      </a: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12" name="TextBox 11"/>
          <p:cNvSpPr txBox="1"/>
          <p:nvPr/>
        </p:nvSpPr>
        <p:spPr>
          <a:xfrm>
            <a:off x="4142744" y="1889511"/>
            <a:ext cx="4745749" cy="276999"/>
          </a:xfrm>
          <a:prstGeom prst="rect">
            <a:avLst/>
          </a:prstGeom>
          <a:noFill/>
        </p:spPr>
        <p:txBody>
          <a:bodyPr wrap="square" rtlCol="0">
            <a:spAutoFit/>
          </a:bodyPr>
          <a:lstStyle/>
          <a:p>
            <a:r>
              <a:rPr lang="ru-RU" sz="1200" b="1" dirty="0">
                <a:solidFill>
                  <a:srgbClr val="FF0000"/>
                </a:solidFill>
                <a:latin typeface="Arial Black" pitchFamily="34" charset="0"/>
              </a:rPr>
              <a:t>ХАРАКТЕРИСТИКА </a:t>
            </a:r>
            <a:r>
              <a:rPr lang="ru-RU" sz="1200" b="1" dirty="0" smtClean="0">
                <a:solidFill>
                  <a:srgbClr val="FF0000"/>
                </a:solidFill>
                <a:latin typeface="Arial Black" pitchFamily="34" charset="0"/>
              </a:rPr>
              <a:t>МОДЕЛИ</a:t>
            </a:r>
            <a:endParaRPr lang="ru-RU" sz="1200" b="1" dirty="0">
              <a:solidFill>
                <a:srgbClr val="FF0000"/>
              </a:solidFill>
              <a:latin typeface="Arial Black" pitchFamily="34" charset="0"/>
            </a:endParaRPr>
          </a:p>
        </p:txBody>
      </p:sp>
      <p:sp>
        <p:nvSpPr>
          <p:cNvPr id="13" name="Прямоугольник 12"/>
          <p:cNvSpPr/>
          <p:nvPr/>
        </p:nvSpPr>
        <p:spPr>
          <a:xfrm>
            <a:off x="447196" y="5228393"/>
            <a:ext cx="3779414" cy="369332"/>
          </a:xfrm>
          <a:prstGeom prst="rect">
            <a:avLst/>
          </a:prstGeom>
        </p:spPr>
        <p:txBody>
          <a:bodyPr wrap="square">
            <a:spAutoFit/>
          </a:bodyPr>
          <a:lstStyle/>
          <a:p>
            <a:r>
              <a:rPr lang="ru-RU" dirty="0">
                <a:solidFill>
                  <a:srgbClr val="006666"/>
                </a:solidFill>
                <a:latin typeface="EpsilonCTT" pitchFamily="2" charset="0"/>
              </a:rPr>
              <a:t>БЛЕСК! ЧИСТОТА! ПОРЯДОК!</a:t>
            </a:r>
          </a:p>
        </p:txBody>
      </p:sp>
      <p:sp>
        <p:nvSpPr>
          <p:cNvPr id="16" name="Прямоугольник 15"/>
          <p:cNvSpPr/>
          <p:nvPr/>
        </p:nvSpPr>
        <p:spPr>
          <a:xfrm>
            <a:off x="4188661" y="4265443"/>
            <a:ext cx="1720343" cy="276999"/>
          </a:xfrm>
          <a:prstGeom prst="rect">
            <a:avLst/>
          </a:prstGeom>
        </p:spPr>
        <p:txBody>
          <a:bodyPr wrap="none">
            <a:spAutoFit/>
          </a:bodyPr>
          <a:lstStyle/>
          <a:p>
            <a:r>
              <a:rPr lang="ru-RU" sz="1200" b="1" dirty="0" smtClean="0">
                <a:solidFill>
                  <a:srgbClr val="FF0000"/>
                </a:solidFill>
                <a:latin typeface="Arial Black" pitchFamily="34" charset="0"/>
              </a:rPr>
              <a:t>ПРЕИМУЩЕСТВА:</a:t>
            </a:r>
            <a:endParaRPr lang="ru-RU" sz="1200" b="1" dirty="0">
              <a:solidFill>
                <a:srgbClr val="FF0000"/>
              </a:solidFill>
              <a:latin typeface="Arial Black" pitchFamily="34" charset="0"/>
            </a:endParaRPr>
          </a:p>
        </p:txBody>
      </p:sp>
      <p:pic>
        <p:nvPicPr>
          <p:cNvPr id="23" name="Рисунок 2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5107" y="1916510"/>
            <a:ext cx="1467799" cy="1242239"/>
          </a:xfrm>
          <a:prstGeom prst="rect">
            <a:avLst/>
          </a:prstGeom>
        </p:spPr>
      </p:pic>
      <p:sp>
        <p:nvSpPr>
          <p:cNvPr id="28" name="Прямоугольник 27"/>
          <p:cNvSpPr/>
          <p:nvPr/>
        </p:nvSpPr>
        <p:spPr>
          <a:xfrm>
            <a:off x="4142743" y="2103715"/>
            <a:ext cx="6538598" cy="1954381"/>
          </a:xfrm>
          <a:prstGeom prst="rect">
            <a:avLst/>
          </a:prstGeom>
        </p:spPr>
        <p:txBody>
          <a:bodyPr wrap="square">
            <a:spAutoFit/>
          </a:bodyPr>
          <a:lstStyle/>
          <a:p>
            <a:r>
              <a:rPr lang="ru-RU" sz="1100" b="1" i="1" dirty="0">
                <a:solidFill>
                  <a:srgbClr val="4D4B4B"/>
                </a:solidFill>
              </a:rPr>
              <a:t>Пылесосы с мешком для пыли классический — горизонтальный (напольный) на колесиках.</a:t>
            </a:r>
          </a:p>
          <a:p>
            <a:r>
              <a:rPr lang="ru-RU" sz="1100" b="1" i="1" dirty="0">
                <a:solidFill>
                  <a:srgbClr val="4D4B4B"/>
                </a:solidFill>
              </a:rPr>
              <a:t>В комплект входит: мешок-пылесборник (в который во время уборки попадает весь мусор различных фракций и пыль), универсальная щетка пол/ковер, две насадки (для мягкой мебели и щелевая). Удобство во время уборки обеспечивает регулировка мощности, расположенная на корпусе. Наличие телескопической трубки обеспечивает возможность регулировки ее длины и установки в наиболее удобном для пользователя положении. Работает от электросети, длина сетевого шнура обеспечивает широкий фронт работ, что дает дополнительное удобство в процессе работы. </a:t>
            </a:r>
          </a:p>
          <a:p>
            <a:r>
              <a:rPr lang="ru-RU" sz="1100" b="1" i="1" dirty="0">
                <a:solidFill>
                  <a:srgbClr val="4D4B4B"/>
                </a:solidFill>
              </a:rPr>
              <a:t>Такой пылесос может выполнять множество функций (в зависимости от наличия различных насадок), например: очищать пол и ковровые покрытия, мягкую мебель, шторы, горизонтальные поверхности, собирать пыль в щелях за мебелью и т. д.</a:t>
            </a:r>
          </a:p>
        </p:txBody>
      </p:sp>
      <p:sp>
        <p:nvSpPr>
          <p:cNvPr id="29" name="Прямоугольник 28"/>
          <p:cNvSpPr/>
          <p:nvPr/>
        </p:nvSpPr>
        <p:spPr>
          <a:xfrm>
            <a:off x="4152449" y="4474126"/>
            <a:ext cx="6611868" cy="1107996"/>
          </a:xfrm>
          <a:prstGeom prst="rect">
            <a:avLst/>
          </a:prstGeom>
        </p:spPr>
        <p:txBody>
          <a:bodyPr wrap="square">
            <a:spAutoFit/>
          </a:bodyPr>
          <a:lstStyle/>
          <a:p>
            <a:r>
              <a:rPr lang="ru-RU" sz="1100" b="1" i="1" dirty="0">
                <a:solidFill>
                  <a:srgbClr val="4D4B4B"/>
                </a:solidFill>
              </a:rPr>
              <a:t>► ► </a:t>
            </a:r>
            <a:r>
              <a:rPr lang="ru-RU" sz="1100" b="1" i="1" dirty="0" smtClean="0">
                <a:solidFill>
                  <a:srgbClr val="4D4B4B"/>
                </a:solidFill>
              </a:rPr>
              <a:t>диэлектрический </a:t>
            </a:r>
            <a:r>
              <a:rPr lang="ru-RU" sz="1100" b="1" i="1" dirty="0">
                <a:solidFill>
                  <a:srgbClr val="4D4B4B"/>
                </a:solidFill>
              </a:rPr>
              <a:t>корпус - классический дизайн</a:t>
            </a:r>
          </a:p>
          <a:p>
            <a:r>
              <a:rPr lang="ru-RU" sz="1100" b="1" i="1" dirty="0">
                <a:solidFill>
                  <a:srgbClr val="4D4B4B"/>
                </a:solidFill>
              </a:rPr>
              <a:t>► ► </a:t>
            </a:r>
            <a:r>
              <a:rPr lang="ru-RU" sz="1100" b="1" i="1" dirty="0" smtClean="0">
                <a:solidFill>
                  <a:srgbClr val="4D4B4B"/>
                </a:solidFill>
              </a:rPr>
              <a:t>всегда </a:t>
            </a:r>
            <a:r>
              <a:rPr lang="ru-RU" sz="1100" b="1" i="1" dirty="0">
                <a:solidFill>
                  <a:srgbClr val="4D4B4B"/>
                </a:solidFill>
              </a:rPr>
              <a:t>готов к работе (перед уборкой и после уборки </a:t>
            </a:r>
            <a:r>
              <a:rPr lang="ru-RU" sz="1100" b="1" i="1" dirty="0" smtClean="0">
                <a:solidFill>
                  <a:srgbClr val="4D4B4B"/>
                </a:solidFill>
              </a:rPr>
              <a:t>помещения</a:t>
            </a:r>
            <a:r>
              <a:rPr lang="ru-RU" sz="1100" b="1" i="1" dirty="0">
                <a:solidFill>
                  <a:srgbClr val="4D4B4B"/>
                </a:solidFill>
              </a:rPr>
              <a:t> </a:t>
            </a:r>
            <a:endParaRPr lang="ru-RU" sz="1100" b="1" i="1" dirty="0" smtClean="0">
              <a:solidFill>
                <a:srgbClr val="4D4B4B"/>
              </a:solidFill>
            </a:endParaRPr>
          </a:p>
          <a:p>
            <a:r>
              <a:rPr lang="ru-RU" sz="1100" b="1" i="1" dirty="0" smtClean="0">
                <a:solidFill>
                  <a:srgbClr val="4D4B4B"/>
                </a:solidFill>
              </a:rPr>
              <a:t>► </a:t>
            </a:r>
            <a:r>
              <a:rPr lang="ru-RU" sz="1100" b="1" i="1" dirty="0">
                <a:solidFill>
                  <a:srgbClr val="4D4B4B"/>
                </a:solidFill>
              </a:rPr>
              <a:t>►</a:t>
            </a:r>
            <a:r>
              <a:rPr lang="ru-RU" sz="1100" b="1" i="1" dirty="0" smtClean="0">
                <a:solidFill>
                  <a:srgbClr val="4D4B4B"/>
                </a:solidFill>
              </a:rPr>
              <a:t> не </a:t>
            </a:r>
            <a:r>
              <a:rPr lang="ru-RU" sz="1100" b="1" i="1" dirty="0">
                <a:solidFill>
                  <a:srgbClr val="4D4B4B"/>
                </a:solidFill>
              </a:rPr>
              <a:t>требует никаких </a:t>
            </a:r>
            <a:r>
              <a:rPr lang="ru-RU" sz="1100" b="1" i="1" dirty="0" smtClean="0">
                <a:solidFill>
                  <a:srgbClr val="4D4B4B"/>
                </a:solidFill>
              </a:rPr>
              <a:t>дополнительных </a:t>
            </a:r>
            <a:r>
              <a:rPr lang="ru-RU" sz="1100" b="1" i="1" dirty="0">
                <a:solidFill>
                  <a:srgbClr val="4D4B4B"/>
                </a:solidFill>
              </a:rPr>
              <a:t>действий: заливка воды, промывание, сушка, чистка щеткой</a:t>
            </a:r>
            <a:r>
              <a:rPr lang="ru-RU" sz="1100" b="1" i="1" dirty="0" smtClean="0">
                <a:solidFill>
                  <a:srgbClr val="4D4B4B"/>
                </a:solidFill>
              </a:rPr>
              <a:t>…</a:t>
            </a:r>
            <a:endParaRPr lang="ru-RU" sz="1100" b="1" i="1" dirty="0">
              <a:solidFill>
                <a:srgbClr val="4D4B4B"/>
              </a:solidFill>
            </a:endParaRPr>
          </a:p>
          <a:p>
            <a:r>
              <a:rPr lang="ru-RU" sz="1100" b="1" i="1" dirty="0">
                <a:solidFill>
                  <a:srgbClr val="4D4B4B"/>
                </a:solidFill>
              </a:rPr>
              <a:t>► ► </a:t>
            </a:r>
            <a:r>
              <a:rPr lang="ru-RU" sz="1100" b="1" i="1" dirty="0" smtClean="0">
                <a:solidFill>
                  <a:srgbClr val="4D4B4B"/>
                </a:solidFill>
              </a:rPr>
              <a:t>текстильный </a:t>
            </a:r>
            <a:r>
              <a:rPr lang="ru-RU" sz="1100" b="1" i="1" dirty="0">
                <a:solidFill>
                  <a:srgbClr val="4D4B4B"/>
                </a:solidFill>
              </a:rPr>
              <a:t>- многоразовый мешок (простая и гигиеничная замена мешка) </a:t>
            </a:r>
          </a:p>
          <a:p>
            <a:r>
              <a:rPr lang="ru-RU" sz="1100" b="1" i="1" dirty="0">
                <a:solidFill>
                  <a:srgbClr val="4D4B4B"/>
                </a:solidFill>
              </a:rPr>
              <a:t>малый вес и компактность</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30413" y="1475055"/>
            <a:ext cx="1704975"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716025"/>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6" name="Заголовок 1"/>
          <p:cNvSpPr txBox="1">
            <a:spLocks/>
          </p:cNvSpPr>
          <p:nvPr/>
        </p:nvSpPr>
        <p:spPr>
          <a:xfrm>
            <a:off x="152400" y="1302922"/>
            <a:ext cx="5946033" cy="313958"/>
          </a:xfrm>
          <a:prstGeom prst="rect">
            <a:avLst/>
          </a:prstGeom>
          <a:effectLst/>
        </p:spPr>
        <p:txBody>
          <a:bodyP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ctr"/>
            <a:r>
              <a:rPr lang="ru-RU" sz="2400" b="1" spc="50" dirty="0">
                <a:ln w="11430"/>
                <a:solidFill>
                  <a:srgbClr val="930D2D"/>
                </a:solidFill>
                <a:effectLst>
                  <a:outerShdw blurRad="38100" dist="38100" dir="2700000" algn="tl">
                    <a:srgbClr val="000000">
                      <a:alpha val="43137"/>
                    </a:srgbClr>
                  </a:outerShdw>
                </a:effectLst>
              </a:rPr>
              <a:t>ПЫЛЕСОС КОНТЕЙНЕРНОГО ТИПА </a:t>
            </a:r>
            <a:r>
              <a:rPr lang="en-US" sz="2400" b="1" spc="50" dirty="0">
                <a:ln w="11430"/>
                <a:solidFill>
                  <a:srgbClr val="930D2D"/>
                </a:solidFill>
                <a:effectLst>
                  <a:outerShdw blurRad="38100" dist="38100" dir="2700000" algn="tl">
                    <a:srgbClr val="000000">
                      <a:alpha val="43137"/>
                    </a:srgbClr>
                  </a:outerShdw>
                </a:effectLst>
              </a:rPr>
              <a:t>GVC-8211E</a:t>
            </a:r>
          </a:p>
        </p:txBody>
      </p:sp>
      <p:sp>
        <p:nvSpPr>
          <p:cNvPr id="7" name="TextBox 6"/>
          <p:cNvSpPr txBox="1"/>
          <p:nvPr/>
        </p:nvSpPr>
        <p:spPr>
          <a:xfrm>
            <a:off x="194430" y="5935499"/>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8" name="Таблица 7"/>
          <p:cNvGraphicFramePr>
            <a:graphicFrameLocks noGrp="1"/>
          </p:cNvGraphicFramePr>
          <p:nvPr>
            <p:extLst>
              <p:ext uri="{D42A27DB-BD31-4B8C-83A1-F6EECF244321}">
                <p14:modId xmlns:p14="http://schemas.microsoft.com/office/powerpoint/2010/main" val="1946486564"/>
              </p:ext>
            </p:extLst>
          </p:nvPr>
        </p:nvGraphicFramePr>
        <p:xfrm>
          <a:off x="312119" y="6269810"/>
          <a:ext cx="10080300" cy="957142"/>
        </p:xfrm>
        <a:graphic>
          <a:graphicData uri="http://schemas.openxmlformats.org/drawingml/2006/table">
            <a:tbl>
              <a:tblPr>
                <a:tableStyleId>{616DA210-FB5B-4158-B5E0-FEB733F419BA}</a:tableStyleId>
              </a:tblPr>
              <a:tblGrid>
                <a:gridCol w="510293">
                  <a:extLst>
                    <a:ext uri="{9D8B030D-6E8A-4147-A177-3AD203B41FA5}">
                      <a16:colId xmlns:a16="http://schemas.microsoft.com/office/drawing/2014/main" val="20000"/>
                    </a:ext>
                  </a:extLst>
                </a:gridCol>
                <a:gridCol w="744691">
                  <a:extLst>
                    <a:ext uri="{9D8B030D-6E8A-4147-A177-3AD203B41FA5}">
                      <a16:colId xmlns:a16="http://schemas.microsoft.com/office/drawing/2014/main" val="20001"/>
                    </a:ext>
                  </a:extLst>
                </a:gridCol>
                <a:gridCol w="702600">
                  <a:extLst>
                    <a:ext uri="{9D8B030D-6E8A-4147-A177-3AD203B41FA5}">
                      <a16:colId xmlns:a16="http://schemas.microsoft.com/office/drawing/2014/main" val="20002"/>
                    </a:ext>
                  </a:extLst>
                </a:gridCol>
                <a:gridCol w="885825">
                  <a:extLst>
                    <a:ext uri="{9D8B030D-6E8A-4147-A177-3AD203B41FA5}">
                      <a16:colId xmlns:a16="http://schemas.microsoft.com/office/drawing/2014/main" val="20003"/>
                    </a:ext>
                  </a:extLst>
                </a:gridCol>
                <a:gridCol w="657225">
                  <a:extLst>
                    <a:ext uri="{9D8B030D-6E8A-4147-A177-3AD203B41FA5}">
                      <a16:colId xmlns:a16="http://schemas.microsoft.com/office/drawing/2014/main" val="20004"/>
                    </a:ext>
                  </a:extLst>
                </a:gridCol>
                <a:gridCol w="933450">
                  <a:extLst>
                    <a:ext uri="{9D8B030D-6E8A-4147-A177-3AD203B41FA5}">
                      <a16:colId xmlns:a16="http://schemas.microsoft.com/office/drawing/2014/main" val="20005"/>
                    </a:ext>
                  </a:extLst>
                </a:gridCol>
                <a:gridCol w="533400">
                  <a:extLst>
                    <a:ext uri="{9D8B030D-6E8A-4147-A177-3AD203B41FA5}">
                      <a16:colId xmlns:a16="http://schemas.microsoft.com/office/drawing/2014/main" val="20006"/>
                    </a:ext>
                  </a:extLst>
                </a:gridCol>
                <a:gridCol w="1066800">
                  <a:extLst>
                    <a:ext uri="{9D8B030D-6E8A-4147-A177-3AD203B41FA5}">
                      <a16:colId xmlns:a16="http://schemas.microsoft.com/office/drawing/2014/main" val="20007"/>
                    </a:ext>
                  </a:extLst>
                </a:gridCol>
                <a:gridCol w="1047750">
                  <a:extLst>
                    <a:ext uri="{9D8B030D-6E8A-4147-A177-3AD203B41FA5}">
                      <a16:colId xmlns:a16="http://schemas.microsoft.com/office/drawing/2014/main" val="20008"/>
                    </a:ext>
                  </a:extLst>
                </a:gridCol>
                <a:gridCol w="552450">
                  <a:extLst>
                    <a:ext uri="{9D8B030D-6E8A-4147-A177-3AD203B41FA5}">
                      <a16:colId xmlns:a16="http://schemas.microsoft.com/office/drawing/2014/main" val="20009"/>
                    </a:ext>
                  </a:extLst>
                </a:gridCol>
                <a:gridCol w="809625">
                  <a:extLst>
                    <a:ext uri="{9D8B030D-6E8A-4147-A177-3AD203B41FA5}">
                      <a16:colId xmlns:a16="http://schemas.microsoft.com/office/drawing/2014/main" val="20010"/>
                    </a:ext>
                  </a:extLst>
                </a:gridCol>
                <a:gridCol w="1085850">
                  <a:extLst>
                    <a:ext uri="{9D8B030D-6E8A-4147-A177-3AD203B41FA5}">
                      <a16:colId xmlns:a16="http://schemas.microsoft.com/office/drawing/2014/main" val="20011"/>
                    </a:ext>
                  </a:extLst>
                </a:gridCol>
                <a:gridCol w="550341">
                  <a:extLst>
                    <a:ext uri="{9D8B030D-6E8A-4147-A177-3AD203B41FA5}">
                      <a16:colId xmlns:a16="http://schemas.microsoft.com/office/drawing/2014/main" val="20012"/>
                    </a:ext>
                  </a:extLst>
                </a:gridCol>
              </a:tblGrid>
              <a:tr h="48130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chemeClr val="tx1"/>
                          </a:solidFill>
                          <a:effectLst/>
                          <a:latin typeface="+mn-l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Объем</a:t>
                      </a:r>
                    </a:p>
                    <a:p>
                      <a:pPr algn="ctr" fontAlgn="ctr"/>
                      <a:r>
                        <a:rPr lang="ru-RU" sz="1100" b="1" i="0" u="none" strike="noStrike" dirty="0" smtClean="0">
                          <a:solidFill>
                            <a:srgbClr val="000000"/>
                          </a:solidFill>
                          <a:effectLst/>
                          <a:latin typeface="+mn-lt"/>
                        </a:rPr>
                        <a:t>пылесборника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Шум</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Тип</a:t>
                      </a:r>
                    </a:p>
                    <a:p>
                      <a:pPr algn="ctr" fontAlgn="ctr"/>
                      <a:r>
                        <a:rPr lang="ru-RU" sz="1100" b="1" i="0" u="none" strike="noStrike" dirty="0" smtClean="0">
                          <a:solidFill>
                            <a:srgbClr val="000000"/>
                          </a:solidFill>
                          <a:effectLst/>
                          <a:latin typeface="+mn-lt"/>
                        </a:rPr>
                        <a:t>управления</a:t>
                      </a:r>
                      <a:endParaRPr lang="ru-RU" sz="1100" b="1" i="0" u="none" strike="noStrike" dirty="0">
                        <a:solidFill>
                          <a:srgbClr val="000000"/>
                        </a:solidFill>
                        <a:effectLst/>
                        <a:latin typeface="+mn-lt"/>
                      </a:endParaRPr>
                    </a:p>
                  </a:txBody>
                  <a:tcPr marL="9149" marR="9149" marT="9149"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mn-lt"/>
                        </a:rPr>
                        <a:t>Система фильтрации</a:t>
                      </a:r>
                    </a:p>
                  </a:txBody>
                  <a:tcPr marL="9149" marR="9149" marT="9149"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mn-lt"/>
                        </a:rPr>
                        <a:t>Сетевой кабель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Мощность всасывания </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Габаритный размер, мм</a:t>
                      </a:r>
                      <a:r>
                        <a:rPr lang="ru-RU" sz="1100" b="1" i="0" u="none" strike="noStrike" baseline="0" dirty="0" smtClean="0">
                          <a:solidFill>
                            <a:srgbClr val="000000"/>
                          </a:solidFill>
                          <a:effectLst/>
                          <a:latin typeface="+mn-lt"/>
                        </a:rPr>
                        <a:t> </a:t>
                      </a:r>
                      <a:r>
                        <a:rPr lang="ru-RU" sz="1100" b="1" i="0" u="none" strike="noStrike" dirty="0" smtClean="0">
                          <a:solidFill>
                            <a:srgbClr val="000000"/>
                          </a:solidFill>
                          <a:effectLst/>
                          <a:latin typeface="+mn-lt"/>
                        </a:rPr>
                        <a:t>упаковки</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 ,кг </a:t>
                      </a:r>
                    </a:p>
                    <a:p>
                      <a:pPr algn="ctr" fontAlgn="ctr"/>
                      <a:r>
                        <a:rPr lang="ru-RU" sz="1100" b="1" i="0" u="none" strike="noStrike" dirty="0" smtClean="0">
                          <a:solidFill>
                            <a:srgbClr val="000000"/>
                          </a:solidFill>
                          <a:effectLst/>
                          <a:latin typeface="+mn-lt"/>
                        </a:rPr>
                        <a:t> нетто/ брутто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5073">
                <a:tc>
                  <a:txBody>
                    <a:bodyPr/>
                    <a:lstStyle/>
                    <a:p>
                      <a:pPr marL="0" algn="ctr" defTabSz="914400" rtl="0" eaLnBrk="1" fontAlgn="ctr" latinLnBrk="0" hangingPunct="1"/>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dirty="0" smtClean="0"/>
                        <a:t>GVC-8211E</a:t>
                      </a:r>
                      <a:endParaRPr lang="en-US" sz="1000" b="1" i="1" dirty="0"/>
                    </a:p>
                  </a:txBody>
                  <a:tcPr marL="9525" marR="9525" marT="9525" marB="0" anchor="ctr"/>
                </a:tc>
                <a:tc>
                  <a:txBody>
                    <a:bodyPr/>
                    <a:lstStyle/>
                    <a:p>
                      <a:pPr algn="ctr" fontAlgn="ctr"/>
                      <a:r>
                        <a:rPr lang="ru-RU" sz="1000" b="1" i="1" u="none" strike="noStrike" dirty="0" smtClean="0">
                          <a:solidFill>
                            <a:srgbClr val="000000"/>
                          </a:solidFill>
                          <a:effectLst/>
                          <a:latin typeface="+mn-lt"/>
                        </a:rPr>
                        <a:t>2000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 220 - 240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2,5 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 72 дБ</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механический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 5-ти ступенчатая</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5</a:t>
                      </a:r>
                      <a:r>
                        <a:rPr lang="ru-RU" sz="1000" b="1" i="1" u="none" strike="noStrike" dirty="0" smtClean="0">
                          <a:solidFill>
                            <a:srgbClr val="000000"/>
                          </a:solidFill>
                          <a:effectLst/>
                          <a:latin typeface="Arial"/>
                        </a:rPr>
                        <a:t> 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a:t>
                      </a:r>
                      <a:r>
                        <a:rPr lang="en-US" sz="1000" b="1" i="1" u="none" strike="noStrike" dirty="0" smtClean="0">
                          <a:solidFill>
                            <a:srgbClr val="000000"/>
                          </a:solidFill>
                          <a:effectLst/>
                          <a:latin typeface="Arial"/>
                        </a:rPr>
                        <a:t>8</a:t>
                      </a:r>
                      <a:r>
                        <a:rPr lang="ru-RU" sz="1000" b="1" i="1" u="none" strike="noStrike" dirty="0" smtClean="0">
                          <a:solidFill>
                            <a:srgbClr val="000000"/>
                          </a:solidFill>
                          <a:effectLst/>
                          <a:latin typeface="Arial"/>
                        </a:rPr>
                        <a:t>0 – 350</a:t>
                      </a:r>
                    </a:p>
                    <a:p>
                      <a:pPr algn="ctr" fontAlgn="b"/>
                      <a:r>
                        <a:rPr lang="ru-RU" sz="1000" b="1" i="1" u="none" strike="noStrike" dirty="0" smtClean="0">
                          <a:solidFill>
                            <a:srgbClr val="000000"/>
                          </a:solidFill>
                          <a:effectLst/>
                          <a:latin typeface="Arial"/>
                        </a:rPr>
                        <a:t>Вт</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435 × 290 × 325 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uk-UA" sz="1000" b="1" i="1" u="none" strike="noStrike" dirty="0" smtClean="0">
                          <a:solidFill>
                            <a:srgbClr val="000000"/>
                          </a:solidFill>
                          <a:effectLst/>
                          <a:latin typeface="Arial"/>
                        </a:rPr>
                        <a:t>5,00</a:t>
                      </a:r>
                      <a:r>
                        <a:rPr lang="ru-RU" sz="1000" b="1" i="1" u="none" strike="noStrike" dirty="0" smtClean="0">
                          <a:solidFill>
                            <a:srgbClr val="000000"/>
                          </a:solidFill>
                          <a:effectLst/>
                          <a:latin typeface="Arial"/>
                        </a:rPr>
                        <a:t>/ </a:t>
                      </a:r>
                      <a:r>
                        <a:rPr lang="uk-UA" sz="1000" b="1" i="1" u="none" strike="noStrike" dirty="0" smtClean="0">
                          <a:solidFill>
                            <a:srgbClr val="000000"/>
                          </a:solidFill>
                          <a:effectLst/>
                          <a:latin typeface="Arial"/>
                        </a:rPr>
                        <a:t>6</a:t>
                      </a:r>
                      <a:r>
                        <a:rPr lang="ru-RU" sz="1000" b="1" i="1" u="none" strike="noStrike" dirty="0" smtClean="0">
                          <a:solidFill>
                            <a:srgbClr val="000000"/>
                          </a:solidFill>
                          <a:effectLst/>
                          <a:latin typeface="Arial"/>
                        </a:rPr>
                        <a:t>,00</a:t>
                      </a: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12" name="TextBox 11"/>
          <p:cNvSpPr txBox="1"/>
          <p:nvPr/>
        </p:nvSpPr>
        <p:spPr>
          <a:xfrm>
            <a:off x="4366665" y="2273489"/>
            <a:ext cx="4745749" cy="276999"/>
          </a:xfrm>
          <a:prstGeom prst="rect">
            <a:avLst/>
          </a:prstGeom>
          <a:noFill/>
        </p:spPr>
        <p:txBody>
          <a:bodyPr wrap="square" rtlCol="0">
            <a:spAutoFit/>
          </a:bodyPr>
          <a:lstStyle/>
          <a:p>
            <a:r>
              <a:rPr lang="ru-RU" sz="1200" b="1" dirty="0">
                <a:solidFill>
                  <a:srgbClr val="FF0000"/>
                </a:solidFill>
                <a:latin typeface="Arial Black" pitchFamily="34" charset="0"/>
              </a:rPr>
              <a:t>ХАРАКТЕРИСТИКА </a:t>
            </a:r>
            <a:r>
              <a:rPr lang="ru-RU" sz="1200" b="1" dirty="0" smtClean="0">
                <a:solidFill>
                  <a:srgbClr val="FF0000"/>
                </a:solidFill>
                <a:latin typeface="Arial Black" pitchFamily="34" charset="0"/>
              </a:rPr>
              <a:t>МОДЕЛИ</a:t>
            </a:r>
            <a:endParaRPr lang="ru-RU" sz="1200" b="1" dirty="0">
              <a:solidFill>
                <a:srgbClr val="FF0000"/>
              </a:solidFill>
              <a:latin typeface="Arial Black" pitchFamily="34" charset="0"/>
            </a:endParaRPr>
          </a:p>
        </p:txBody>
      </p:sp>
      <p:sp>
        <p:nvSpPr>
          <p:cNvPr id="13" name="Прямоугольник 12"/>
          <p:cNvSpPr/>
          <p:nvPr/>
        </p:nvSpPr>
        <p:spPr>
          <a:xfrm>
            <a:off x="447196" y="5228393"/>
            <a:ext cx="3779414" cy="369332"/>
          </a:xfrm>
          <a:prstGeom prst="rect">
            <a:avLst/>
          </a:prstGeom>
        </p:spPr>
        <p:txBody>
          <a:bodyPr wrap="square">
            <a:spAutoFit/>
          </a:bodyPr>
          <a:lstStyle/>
          <a:p>
            <a:r>
              <a:rPr lang="ru-RU" dirty="0">
                <a:solidFill>
                  <a:srgbClr val="006666"/>
                </a:solidFill>
                <a:latin typeface="EpsilonCTT" pitchFamily="2" charset="0"/>
              </a:rPr>
              <a:t>БЛЕСК! ЧИСТОТА! ПОРЯДОК!</a:t>
            </a:r>
          </a:p>
        </p:txBody>
      </p:sp>
      <p:sp>
        <p:nvSpPr>
          <p:cNvPr id="28" name="Прямоугольник 27"/>
          <p:cNvSpPr/>
          <p:nvPr/>
        </p:nvSpPr>
        <p:spPr>
          <a:xfrm>
            <a:off x="4142744" y="2542706"/>
            <a:ext cx="6538598" cy="1292662"/>
          </a:xfrm>
          <a:prstGeom prst="rect">
            <a:avLst/>
          </a:prstGeom>
        </p:spPr>
        <p:txBody>
          <a:bodyPr wrap="square">
            <a:spAutoFit/>
          </a:bodyPr>
          <a:lstStyle/>
          <a:p>
            <a:r>
              <a:rPr lang="ru-RU" sz="1100" b="1" i="1" dirty="0">
                <a:solidFill>
                  <a:srgbClr val="4D4B4B"/>
                </a:solidFill>
              </a:rPr>
              <a:t>Пылесос </a:t>
            </a:r>
            <a:r>
              <a:rPr lang="en-US" sz="1100" b="1" i="1" spc="50" dirty="0">
                <a:ln w="11430"/>
                <a:solidFill>
                  <a:srgbClr val="930D2D"/>
                </a:solidFill>
                <a:effectLst>
                  <a:outerShdw blurRad="38100" dist="38100" dir="2700000" algn="tl">
                    <a:srgbClr val="000000">
                      <a:alpha val="43137"/>
                    </a:srgbClr>
                  </a:outerShdw>
                </a:effectLst>
              </a:rPr>
              <a:t>GRUNHELM</a:t>
            </a:r>
            <a:r>
              <a:rPr lang="ru-RU" sz="1100" b="1" i="1" spc="50" dirty="0">
                <a:ln w="11430"/>
                <a:solidFill>
                  <a:srgbClr val="930D2D"/>
                </a:solidFill>
                <a:effectLst>
                  <a:outerShdw blurRad="38100" dist="38100" dir="2700000" algn="tl">
                    <a:srgbClr val="000000">
                      <a:alpha val="43137"/>
                    </a:srgbClr>
                  </a:outerShdw>
                </a:effectLst>
              </a:rPr>
              <a:t> </a:t>
            </a:r>
            <a:r>
              <a:rPr lang="en-US" sz="1100" b="1" i="1" spc="50" dirty="0">
                <a:ln w="11430"/>
                <a:solidFill>
                  <a:srgbClr val="930D2D"/>
                </a:solidFill>
                <a:effectLst>
                  <a:outerShdw blurRad="38100" dist="38100" dir="2700000" algn="tl">
                    <a:srgbClr val="000000">
                      <a:alpha val="43137"/>
                    </a:srgbClr>
                  </a:outerShdw>
                </a:effectLst>
              </a:rPr>
              <a:t>GVC-8211E</a:t>
            </a:r>
            <a:r>
              <a:rPr lang="ru-RU" sz="1100" b="1" i="1" dirty="0">
                <a:solidFill>
                  <a:srgbClr val="4D4B4B"/>
                </a:solidFill>
              </a:rPr>
              <a:t> поможет быстро и качественно сделать сухую уборку и избавиться от пыли и мусора.</a:t>
            </a:r>
            <a:r>
              <a:rPr lang="en-US" sz="1100" b="1" i="1" dirty="0">
                <a:solidFill>
                  <a:srgbClr val="4D4B4B"/>
                </a:solidFill>
              </a:rPr>
              <a:t> </a:t>
            </a:r>
            <a:r>
              <a:rPr lang="ru-RU" sz="1100" b="1" i="1" dirty="0">
                <a:solidFill>
                  <a:srgbClr val="4D4B4B"/>
                </a:solidFill>
              </a:rPr>
              <a:t>Предназначен для разного типа поверхностей: ковровые покрытия, паркет, ламинат, кафель и пр. Благодаря современному фильтру HEPA, который улавливает мельчайшие частицы пыли, после уборки не останется неприятного запаха.</a:t>
            </a:r>
          </a:p>
          <a:p>
            <a:r>
              <a:rPr lang="ru-RU" sz="1100" b="1" i="1" dirty="0">
                <a:solidFill>
                  <a:srgbClr val="4D4B4B"/>
                </a:solidFill>
              </a:rPr>
              <a:t>Для улучшения качества уборки более предусмотрена универсальная насадка для ковра и пола, а также щелевая насадка.</a:t>
            </a:r>
          </a:p>
          <a:p>
            <a:endParaRPr lang="ru-RU" sz="1200" b="1" i="1" dirty="0"/>
          </a:p>
        </p:txBody>
      </p:sp>
      <p:pic>
        <p:nvPicPr>
          <p:cNvPr id="15" name="Рисунок 1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50364" y="1795081"/>
            <a:ext cx="3869181" cy="2531489"/>
          </a:xfrm>
          <a:prstGeom prst="rect">
            <a:avLst/>
          </a:prstGeom>
        </p:spPr>
      </p:pic>
      <p:sp>
        <p:nvSpPr>
          <p:cNvPr id="24" name="Прямоугольник 23"/>
          <p:cNvSpPr/>
          <p:nvPr/>
        </p:nvSpPr>
        <p:spPr>
          <a:xfrm>
            <a:off x="4378451" y="3800019"/>
            <a:ext cx="1719982" cy="276941"/>
          </a:xfrm>
          <a:prstGeom prst="rect">
            <a:avLst/>
          </a:prstGeom>
        </p:spPr>
        <p:txBody>
          <a:bodyPr wrap="none">
            <a:spAutoFit/>
          </a:bodyPr>
          <a:lstStyle/>
          <a:p>
            <a:r>
              <a:rPr lang="ru-RU" sz="1200" b="1" dirty="0">
                <a:solidFill>
                  <a:srgbClr val="FF0000"/>
                </a:solidFill>
                <a:latin typeface="Arial Black" pitchFamily="34" charset="0"/>
              </a:rPr>
              <a:t>ПРЕИМУЩЕСТВА:</a:t>
            </a:r>
          </a:p>
        </p:txBody>
      </p:sp>
      <p:sp>
        <p:nvSpPr>
          <p:cNvPr id="26" name="Прямоугольник 25"/>
          <p:cNvSpPr/>
          <p:nvPr/>
        </p:nvSpPr>
        <p:spPr>
          <a:xfrm>
            <a:off x="4225139" y="4096804"/>
            <a:ext cx="6610480" cy="1123384"/>
          </a:xfrm>
          <a:prstGeom prst="rect">
            <a:avLst/>
          </a:prstGeom>
        </p:spPr>
        <p:txBody>
          <a:bodyPr wrap="square">
            <a:spAutoFit/>
          </a:bodyPr>
          <a:lstStyle/>
          <a:p>
            <a:r>
              <a:rPr lang="ru-RU" sz="1100" b="1" i="1" dirty="0">
                <a:solidFill>
                  <a:srgbClr val="4D4B4B"/>
                </a:solidFill>
              </a:rPr>
              <a:t>► ► диэлектрический корпус - классический дизайн</a:t>
            </a:r>
          </a:p>
          <a:p>
            <a:r>
              <a:rPr lang="ru-RU" sz="1100" b="1" i="1" dirty="0">
                <a:solidFill>
                  <a:srgbClr val="4D4B4B"/>
                </a:solidFill>
              </a:rPr>
              <a:t>► ► всегда готов к работе (перед уборкой и после уборки помещения)</a:t>
            </a:r>
            <a:endParaRPr lang="en-US" sz="1100" b="1" i="1" dirty="0">
              <a:solidFill>
                <a:srgbClr val="4D4B4B"/>
              </a:solidFill>
            </a:endParaRPr>
          </a:p>
          <a:p>
            <a:r>
              <a:rPr lang="ru-RU" sz="1100" b="1" i="1" dirty="0">
                <a:solidFill>
                  <a:srgbClr val="4D4B4B"/>
                </a:solidFill>
              </a:rPr>
              <a:t>► ► не требует никаких дополнительных действий: заливка воды, промывание, сушка, чистка щеткой</a:t>
            </a:r>
            <a:r>
              <a:rPr lang="ru-RU" sz="1100" b="1" i="1" dirty="0" smtClean="0">
                <a:solidFill>
                  <a:srgbClr val="4D4B4B"/>
                </a:solidFill>
              </a:rPr>
              <a:t>…</a:t>
            </a:r>
            <a:endParaRPr lang="ru-RU" sz="1100" b="1" i="1" dirty="0">
              <a:solidFill>
                <a:srgbClr val="4D4B4B"/>
              </a:solidFill>
            </a:endParaRPr>
          </a:p>
          <a:p>
            <a:r>
              <a:rPr lang="ru-RU" sz="1100" b="1" i="1" dirty="0">
                <a:solidFill>
                  <a:srgbClr val="4D4B4B"/>
                </a:solidFill>
              </a:rPr>
              <a:t>► ► Входной </a:t>
            </a:r>
            <a:r>
              <a:rPr lang="en-US" sz="1100" b="1" i="1" dirty="0">
                <a:solidFill>
                  <a:srgbClr val="4D4B4B"/>
                </a:solidFill>
              </a:rPr>
              <a:t>HEPA </a:t>
            </a:r>
            <a:r>
              <a:rPr lang="ru-RU" sz="1100" b="1" i="1" dirty="0">
                <a:solidFill>
                  <a:srgbClr val="4D4B4B"/>
                </a:solidFill>
              </a:rPr>
              <a:t>фильтр.</a:t>
            </a:r>
          </a:p>
          <a:p>
            <a:endParaRPr lang="ru-RU" sz="1200" b="1" i="1" dirty="0"/>
          </a:p>
        </p:txBody>
      </p:sp>
    </p:spTree>
    <p:extLst>
      <p:ext uri="{BB962C8B-B14F-4D97-AF65-F5344CB8AC3E}">
        <p14:creationId xmlns:p14="http://schemas.microsoft.com/office/powerpoint/2010/main" val="210679384"/>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6" name="Заголовок 1"/>
          <p:cNvSpPr txBox="1">
            <a:spLocks/>
          </p:cNvSpPr>
          <p:nvPr/>
        </p:nvSpPr>
        <p:spPr>
          <a:xfrm>
            <a:off x="256848" y="1366789"/>
            <a:ext cx="5162550" cy="375766"/>
          </a:xfrm>
          <a:prstGeom prst="rect">
            <a:avLst/>
          </a:prstGeom>
          <a:effectLst/>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ctr"/>
            <a:r>
              <a:rPr lang="ru-RU" sz="2000" b="1" spc="50" dirty="0">
                <a:ln w="11430"/>
                <a:solidFill>
                  <a:srgbClr val="930D2D"/>
                </a:solidFill>
                <a:effectLst>
                  <a:outerShdw blurRad="38100" dist="38100" dir="2700000" algn="tl">
                    <a:srgbClr val="000000">
                      <a:alpha val="43137"/>
                    </a:srgbClr>
                  </a:outerShdw>
                </a:effectLst>
              </a:rPr>
              <a:t>ПЫЛЕСОС МЕШКОВОГО ТИПА </a:t>
            </a:r>
            <a:r>
              <a:rPr lang="en-US" sz="2000" b="1" spc="50" dirty="0">
                <a:ln w="11430"/>
                <a:solidFill>
                  <a:srgbClr val="930D2D"/>
                </a:solidFill>
                <a:effectLst>
                  <a:outerShdw blurRad="38100" dist="38100" dir="2700000" algn="tl">
                    <a:srgbClr val="000000">
                      <a:alpha val="43137"/>
                    </a:srgbClr>
                  </a:outerShdw>
                </a:effectLst>
              </a:rPr>
              <a:t>GVC8219W</a:t>
            </a:r>
          </a:p>
        </p:txBody>
      </p:sp>
      <p:sp>
        <p:nvSpPr>
          <p:cNvPr id="7" name="TextBox 6"/>
          <p:cNvSpPr txBox="1"/>
          <p:nvPr/>
        </p:nvSpPr>
        <p:spPr>
          <a:xfrm>
            <a:off x="256848" y="5751835"/>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8" name="Таблица 7"/>
          <p:cNvGraphicFramePr>
            <a:graphicFrameLocks noGrp="1"/>
          </p:cNvGraphicFramePr>
          <p:nvPr>
            <p:extLst>
              <p:ext uri="{D42A27DB-BD31-4B8C-83A1-F6EECF244321}">
                <p14:modId xmlns:p14="http://schemas.microsoft.com/office/powerpoint/2010/main" val="2269071186"/>
              </p:ext>
            </p:extLst>
          </p:nvPr>
        </p:nvGraphicFramePr>
        <p:xfrm>
          <a:off x="306549" y="6121167"/>
          <a:ext cx="10080300" cy="978418"/>
        </p:xfrm>
        <a:graphic>
          <a:graphicData uri="http://schemas.openxmlformats.org/drawingml/2006/table">
            <a:tbl>
              <a:tblPr>
                <a:tableStyleId>{616DA210-FB5B-4158-B5E0-FEB733F419BA}</a:tableStyleId>
              </a:tblPr>
              <a:tblGrid>
                <a:gridCol w="510293">
                  <a:extLst>
                    <a:ext uri="{9D8B030D-6E8A-4147-A177-3AD203B41FA5}">
                      <a16:colId xmlns:a16="http://schemas.microsoft.com/office/drawing/2014/main" val="20000"/>
                    </a:ext>
                  </a:extLst>
                </a:gridCol>
                <a:gridCol w="744691">
                  <a:extLst>
                    <a:ext uri="{9D8B030D-6E8A-4147-A177-3AD203B41FA5}">
                      <a16:colId xmlns:a16="http://schemas.microsoft.com/office/drawing/2014/main" val="20001"/>
                    </a:ext>
                  </a:extLst>
                </a:gridCol>
                <a:gridCol w="702600">
                  <a:extLst>
                    <a:ext uri="{9D8B030D-6E8A-4147-A177-3AD203B41FA5}">
                      <a16:colId xmlns:a16="http://schemas.microsoft.com/office/drawing/2014/main" val="20002"/>
                    </a:ext>
                  </a:extLst>
                </a:gridCol>
                <a:gridCol w="885825">
                  <a:extLst>
                    <a:ext uri="{9D8B030D-6E8A-4147-A177-3AD203B41FA5}">
                      <a16:colId xmlns:a16="http://schemas.microsoft.com/office/drawing/2014/main" val="20003"/>
                    </a:ext>
                  </a:extLst>
                </a:gridCol>
                <a:gridCol w="657225">
                  <a:extLst>
                    <a:ext uri="{9D8B030D-6E8A-4147-A177-3AD203B41FA5}">
                      <a16:colId xmlns:a16="http://schemas.microsoft.com/office/drawing/2014/main" val="20004"/>
                    </a:ext>
                  </a:extLst>
                </a:gridCol>
                <a:gridCol w="933450">
                  <a:extLst>
                    <a:ext uri="{9D8B030D-6E8A-4147-A177-3AD203B41FA5}">
                      <a16:colId xmlns:a16="http://schemas.microsoft.com/office/drawing/2014/main" val="20005"/>
                    </a:ext>
                  </a:extLst>
                </a:gridCol>
                <a:gridCol w="533400">
                  <a:extLst>
                    <a:ext uri="{9D8B030D-6E8A-4147-A177-3AD203B41FA5}">
                      <a16:colId xmlns:a16="http://schemas.microsoft.com/office/drawing/2014/main" val="20006"/>
                    </a:ext>
                  </a:extLst>
                </a:gridCol>
                <a:gridCol w="1066800">
                  <a:extLst>
                    <a:ext uri="{9D8B030D-6E8A-4147-A177-3AD203B41FA5}">
                      <a16:colId xmlns:a16="http://schemas.microsoft.com/office/drawing/2014/main" val="20007"/>
                    </a:ext>
                  </a:extLst>
                </a:gridCol>
                <a:gridCol w="1047750">
                  <a:extLst>
                    <a:ext uri="{9D8B030D-6E8A-4147-A177-3AD203B41FA5}">
                      <a16:colId xmlns:a16="http://schemas.microsoft.com/office/drawing/2014/main" val="20008"/>
                    </a:ext>
                  </a:extLst>
                </a:gridCol>
                <a:gridCol w="552450">
                  <a:extLst>
                    <a:ext uri="{9D8B030D-6E8A-4147-A177-3AD203B41FA5}">
                      <a16:colId xmlns:a16="http://schemas.microsoft.com/office/drawing/2014/main" val="20009"/>
                    </a:ext>
                  </a:extLst>
                </a:gridCol>
                <a:gridCol w="809625">
                  <a:extLst>
                    <a:ext uri="{9D8B030D-6E8A-4147-A177-3AD203B41FA5}">
                      <a16:colId xmlns:a16="http://schemas.microsoft.com/office/drawing/2014/main" val="20010"/>
                    </a:ext>
                  </a:extLst>
                </a:gridCol>
                <a:gridCol w="1085850">
                  <a:extLst>
                    <a:ext uri="{9D8B030D-6E8A-4147-A177-3AD203B41FA5}">
                      <a16:colId xmlns:a16="http://schemas.microsoft.com/office/drawing/2014/main" val="20011"/>
                    </a:ext>
                  </a:extLst>
                </a:gridCol>
                <a:gridCol w="550341">
                  <a:extLst>
                    <a:ext uri="{9D8B030D-6E8A-4147-A177-3AD203B41FA5}">
                      <a16:colId xmlns:a16="http://schemas.microsoft.com/office/drawing/2014/main" val="20012"/>
                    </a:ext>
                  </a:extLst>
                </a:gridCol>
              </a:tblGrid>
              <a:tr h="48130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chemeClr val="tx1"/>
                          </a:solidFill>
                          <a:effectLst/>
                          <a:latin typeface="+mn-l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Объем</a:t>
                      </a:r>
                    </a:p>
                    <a:p>
                      <a:pPr algn="ctr" fontAlgn="ctr"/>
                      <a:r>
                        <a:rPr lang="ru-RU" sz="1100" b="1" i="0" u="none" strike="noStrike" dirty="0" smtClean="0">
                          <a:solidFill>
                            <a:srgbClr val="000000"/>
                          </a:solidFill>
                          <a:effectLst/>
                          <a:latin typeface="+mn-lt"/>
                        </a:rPr>
                        <a:t>пылесборника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Шум</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Тип</a:t>
                      </a:r>
                    </a:p>
                    <a:p>
                      <a:pPr algn="ctr" fontAlgn="ctr"/>
                      <a:r>
                        <a:rPr lang="ru-RU" sz="1100" b="1" i="0" u="none" strike="noStrike" dirty="0" smtClean="0">
                          <a:solidFill>
                            <a:srgbClr val="000000"/>
                          </a:solidFill>
                          <a:effectLst/>
                          <a:latin typeface="+mn-lt"/>
                        </a:rPr>
                        <a:t>управления</a:t>
                      </a:r>
                      <a:endParaRPr lang="ru-RU" sz="1100" b="1" i="0" u="none" strike="noStrike" dirty="0">
                        <a:solidFill>
                          <a:srgbClr val="000000"/>
                        </a:solidFill>
                        <a:effectLst/>
                        <a:latin typeface="+mn-lt"/>
                      </a:endParaRPr>
                    </a:p>
                  </a:txBody>
                  <a:tcPr marL="9149" marR="9149" marT="9149"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mn-lt"/>
                        </a:rPr>
                        <a:t>Система фильтрации</a:t>
                      </a:r>
                    </a:p>
                  </a:txBody>
                  <a:tcPr marL="9149" marR="9149" marT="9149"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mn-lt"/>
                        </a:rPr>
                        <a:t>Сетевой кабель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Мощность всасывания </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Габаритный размер, мм</a:t>
                      </a:r>
                      <a:r>
                        <a:rPr lang="ru-RU" sz="1100" b="1" i="0" u="none" strike="noStrike" baseline="0" dirty="0" smtClean="0">
                          <a:solidFill>
                            <a:srgbClr val="000000"/>
                          </a:solidFill>
                          <a:effectLst/>
                          <a:latin typeface="+mn-lt"/>
                        </a:rPr>
                        <a:t> </a:t>
                      </a:r>
                      <a:r>
                        <a:rPr lang="ru-RU" sz="1100" b="1" i="0" u="none" strike="noStrike" dirty="0" smtClean="0">
                          <a:solidFill>
                            <a:srgbClr val="000000"/>
                          </a:solidFill>
                          <a:effectLst/>
                          <a:latin typeface="+mn-lt"/>
                        </a:rPr>
                        <a:t>упаковки</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 ,кг </a:t>
                      </a:r>
                    </a:p>
                    <a:p>
                      <a:pPr algn="ctr" fontAlgn="ctr"/>
                      <a:r>
                        <a:rPr lang="ru-RU" sz="1100" b="1" i="0" u="none" strike="noStrike" dirty="0" smtClean="0">
                          <a:solidFill>
                            <a:srgbClr val="000000"/>
                          </a:solidFill>
                          <a:effectLst/>
                          <a:latin typeface="+mn-lt"/>
                        </a:rPr>
                        <a:t> нетто/ брутто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5073">
                <a:tc>
                  <a:txBody>
                    <a:bodyPr/>
                    <a:lstStyle/>
                    <a:p>
                      <a:pPr marL="0" algn="ctr" defTabSz="914400" rtl="0" eaLnBrk="1" fontAlgn="ctr" latinLnBrk="0" hangingPunct="1"/>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en-US" sz="1000" b="1" i="1" u="none" strike="noStrike" kern="1200" dirty="0" smtClean="0">
                          <a:solidFill>
                            <a:srgbClr val="000000"/>
                          </a:solidFill>
                          <a:effectLst/>
                          <a:latin typeface="+mn-lt"/>
                          <a:ea typeface="+mn-ea"/>
                          <a:cs typeface="+mn-cs"/>
                        </a:rPr>
                        <a:t>GVC8219W</a:t>
                      </a:r>
                      <a:endParaRPr lang="en-US"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ru-RU" sz="1000" b="1" i="1" u="none" strike="noStrike" dirty="0" smtClean="0">
                          <a:solidFill>
                            <a:srgbClr val="000000"/>
                          </a:solidFill>
                          <a:effectLst/>
                          <a:latin typeface="+mn-lt"/>
                        </a:rPr>
                        <a:t>2000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 220 - 240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3,5 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 80 дБ</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механический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 5-ти ступенчатая</a:t>
                      </a:r>
                    </a:p>
                    <a:p>
                      <a:pPr algn="ctr" fontAlgn="b"/>
                      <a:r>
                        <a:rPr lang="uk-UA" sz="1000" b="1" i="1" u="none" strike="noStrike" dirty="0" smtClean="0">
                          <a:solidFill>
                            <a:srgbClr val="000000"/>
                          </a:solidFill>
                          <a:effectLst/>
                          <a:latin typeface="Arial"/>
                        </a:rPr>
                        <a:t>(НЕРА)</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5</a:t>
                      </a:r>
                      <a:r>
                        <a:rPr lang="ru-RU" sz="1000" b="1" i="1" u="none" strike="noStrike" dirty="0" smtClean="0">
                          <a:solidFill>
                            <a:srgbClr val="000000"/>
                          </a:solidFill>
                          <a:effectLst/>
                          <a:latin typeface="Arial"/>
                        </a:rPr>
                        <a:t> 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a:t>
                      </a:r>
                      <a:r>
                        <a:rPr lang="en-US" sz="1000" b="1" i="1" u="none" strike="noStrike" dirty="0" smtClean="0">
                          <a:solidFill>
                            <a:srgbClr val="000000"/>
                          </a:solidFill>
                          <a:effectLst/>
                          <a:latin typeface="Arial"/>
                        </a:rPr>
                        <a:t>8</a:t>
                      </a:r>
                      <a:r>
                        <a:rPr lang="ru-RU" sz="1000" b="1" i="1" u="none" strike="noStrike" dirty="0" smtClean="0">
                          <a:solidFill>
                            <a:srgbClr val="000000"/>
                          </a:solidFill>
                          <a:effectLst/>
                          <a:latin typeface="Arial"/>
                        </a:rPr>
                        <a:t>0 – 350</a:t>
                      </a:r>
                    </a:p>
                    <a:p>
                      <a:pPr algn="ctr" fontAlgn="b"/>
                      <a:r>
                        <a:rPr lang="ru-RU" sz="1000" b="1" i="1" u="none" strike="noStrike" dirty="0" smtClean="0">
                          <a:solidFill>
                            <a:srgbClr val="000000"/>
                          </a:solidFill>
                          <a:effectLst/>
                          <a:latin typeface="Arial"/>
                        </a:rPr>
                        <a:t>Вт</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435 × 290 × 290 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uk-UA" sz="1000" b="1" i="1" u="none" strike="noStrike" dirty="0" smtClean="0">
                          <a:solidFill>
                            <a:srgbClr val="000000"/>
                          </a:solidFill>
                          <a:effectLst/>
                          <a:latin typeface="Arial"/>
                        </a:rPr>
                        <a:t>5,50</a:t>
                      </a:r>
                      <a:r>
                        <a:rPr lang="ru-RU" sz="1000" b="1" i="1" u="none" strike="noStrike" dirty="0" smtClean="0">
                          <a:solidFill>
                            <a:srgbClr val="000000"/>
                          </a:solidFill>
                          <a:effectLst/>
                          <a:latin typeface="Arial"/>
                        </a:rPr>
                        <a:t>/ </a:t>
                      </a:r>
                      <a:r>
                        <a:rPr lang="uk-UA" sz="1000" b="1" i="1" u="none" strike="noStrike" dirty="0" smtClean="0">
                          <a:solidFill>
                            <a:srgbClr val="000000"/>
                          </a:solidFill>
                          <a:effectLst/>
                          <a:latin typeface="Arial"/>
                        </a:rPr>
                        <a:t>6</a:t>
                      </a:r>
                      <a:r>
                        <a:rPr lang="ru-RU" sz="1000" b="1" i="1" u="none" strike="noStrike" dirty="0" smtClean="0">
                          <a:solidFill>
                            <a:srgbClr val="000000"/>
                          </a:solidFill>
                          <a:effectLst/>
                          <a:latin typeface="Arial"/>
                        </a:rPr>
                        <a:t>,50</a:t>
                      </a: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12" name="TextBox 11"/>
          <p:cNvSpPr txBox="1"/>
          <p:nvPr/>
        </p:nvSpPr>
        <p:spPr>
          <a:xfrm>
            <a:off x="4108790" y="2434120"/>
            <a:ext cx="4745749" cy="276999"/>
          </a:xfrm>
          <a:prstGeom prst="rect">
            <a:avLst/>
          </a:prstGeom>
          <a:noFill/>
        </p:spPr>
        <p:txBody>
          <a:bodyPr wrap="square" rtlCol="0">
            <a:spAutoFit/>
          </a:bodyPr>
          <a:lstStyle/>
          <a:p>
            <a:r>
              <a:rPr lang="ru-RU" sz="1200" b="1" dirty="0">
                <a:solidFill>
                  <a:srgbClr val="FF0000"/>
                </a:solidFill>
                <a:latin typeface="Arial Black" pitchFamily="34" charset="0"/>
              </a:rPr>
              <a:t>ХАРАКТЕРИСТИКА </a:t>
            </a:r>
            <a:r>
              <a:rPr lang="ru-RU" sz="1200" b="1" dirty="0" smtClean="0">
                <a:solidFill>
                  <a:srgbClr val="FF0000"/>
                </a:solidFill>
                <a:latin typeface="Arial Black" pitchFamily="34" charset="0"/>
              </a:rPr>
              <a:t>МОДЕЛИ</a:t>
            </a:r>
            <a:endParaRPr lang="ru-RU" sz="1200" b="1" dirty="0">
              <a:solidFill>
                <a:srgbClr val="FF0000"/>
              </a:solidFill>
              <a:latin typeface="Arial Black" pitchFamily="34" charset="0"/>
            </a:endParaRPr>
          </a:p>
        </p:txBody>
      </p:sp>
      <p:sp>
        <p:nvSpPr>
          <p:cNvPr id="13" name="Прямоугольник 12"/>
          <p:cNvSpPr/>
          <p:nvPr/>
        </p:nvSpPr>
        <p:spPr>
          <a:xfrm>
            <a:off x="447196" y="5228393"/>
            <a:ext cx="3779414" cy="369332"/>
          </a:xfrm>
          <a:prstGeom prst="rect">
            <a:avLst/>
          </a:prstGeom>
        </p:spPr>
        <p:txBody>
          <a:bodyPr wrap="square">
            <a:spAutoFit/>
          </a:bodyPr>
          <a:lstStyle/>
          <a:p>
            <a:r>
              <a:rPr lang="ru-RU" dirty="0">
                <a:solidFill>
                  <a:srgbClr val="006666"/>
                </a:solidFill>
                <a:latin typeface="EpsilonCTT" pitchFamily="2" charset="0"/>
              </a:rPr>
              <a:t>БЛЕСК! ЧИСТОТА! ПОРЯДОК!</a:t>
            </a:r>
          </a:p>
        </p:txBody>
      </p:sp>
      <p:sp>
        <p:nvSpPr>
          <p:cNvPr id="28" name="Прямоугольник 27"/>
          <p:cNvSpPr/>
          <p:nvPr/>
        </p:nvSpPr>
        <p:spPr>
          <a:xfrm>
            <a:off x="4108790" y="2766180"/>
            <a:ext cx="6538598" cy="2462213"/>
          </a:xfrm>
          <a:prstGeom prst="rect">
            <a:avLst/>
          </a:prstGeom>
        </p:spPr>
        <p:txBody>
          <a:bodyPr wrap="square">
            <a:spAutoFit/>
          </a:bodyPr>
          <a:lstStyle/>
          <a:p>
            <a:r>
              <a:rPr lang="ru-RU" sz="1100" b="1" i="1" dirty="0">
                <a:solidFill>
                  <a:srgbClr val="4D4B4B"/>
                </a:solidFill>
              </a:rPr>
              <a:t>Пылесос </a:t>
            </a:r>
            <a:r>
              <a:rPr lang="en-US" sz="1100" b="1" i="1" dirty="0">
                <a:solidFill>
                  <a:srgbClr val="4D4B4B"/>
                </a:solidFill>
              </a:rPr>
              <a:t>GRUNHELM </a:t>
            </a:r>
            <a:r>
              <a:rPr lang="ru-RU" sz="1100" b="1" i="1" dirty="0">
                <a:solidFill>
                  <a:srgbClr val="4D4B4B"/>
                </a:solidFill>
              </a:rPr>
              <a:t>предназначен для проведения сухой уборки в квартире. Его можно приобретать обладателям небольших домов, квартир, поскольку это компактное устройство. Данная модель весит 5</a:t>
            </a:r>
            <a:r>
              <a:rPr lang="en-US" sz="1100" b="1" i="1" dirty="0">
                <a:solidFill>
                  <a:srgbClr val="4D4B4B"/>
                </a:solidFill>
              </a:rPr>
              <a:t>,5</a:t>
            </a:r>
            <a:r>
              <a:rPr lang="ru-RU" sz="1100" b="1" i="1" dirty="0">
                <a:solidFill>
                  <a:srgbClr val="4D4B4B"/>
                </a:solidFill>
              </a:rPr>
              <a:t> кг, так что трудностей с переноской пылесоса с места на место не возникнет. Удобство передвижения техники по полу или коврам создадут два больших прорезиненных боковых колеса</a:t>
            </a:r>
            <a:r>
              <a:rPr lang="en-US" sz="1100" b="1" i="1" dirty="0">
                <a:solidFill>
                  <a:srgbClr val="4D4B4B"/>
                </a:solidFill>
              </a:rPr>
              <a:t>.</a:t>
            </a:r>
            <a:endParaRPr lang="ru-RU" sz="1100" b="1" i="1" dirty="0">
              <a:solidFill>
                <a:srgbClr val="4D4B4B"/>
              </a:solidFill>
            </a:endParaRPr>
          </a:p>
          <a:p>
            <a:r>
              <a:rPr lang="ru-RU" sz="1100" b="1" i="1" dirty="0">
                <a:solidFill>
                  <a:srgbClr val="4D4B4B"/>
                </a:solidFill>
              </a:rPr>
              <a:t>В качестве пылесборника в данной модели используется мешок. В комплекте с устройством поставляется один пылесборник, однако вы всегда сможете приобрести дополнительные. Емкость мешка – </a:t>
            </a:r>
            <a:r>
              <a:rPr lang="en-US" sz="1100" b="1" i="1" dirty="0">
                <a:solidFill>
                  <a:srgbClr val="4D4B4B"/>
                </a:solidFill>
              </a:rPr>
              <a:t>3,5</a:t>
            </a:r>
            <a:r>
              <a:rPr lang="ru-RU" sz="1100" b="1" i="1" dirty="0">
                <a:solidFill>
                  <a:srgbClr val="4D4B4B"/>
                </a:solidFill>
              </a:rPr>
              <a:t> л, так что его будет вполне хватать на полноценную уборку всего дома или квартиры. Пылесос </a:t>
            </a:r>
            <a:r>
              <a:rPr lang="en-US" sz="1100" b="1" i="1" spc="50" dirty="0">
                <a:ln w="11430"/>
                <a:solidFill>
                  <a:srgbClr val="930D2D"/>
                </a:solidFill>
                <a:effectLst>
                  <a:outerShdw blurRad="38100" dist="38100" dir="2700000" algn="tl">
                    <a:srgbClr val="000000">
                      <a:alpha val="43137"/>
                    </a:srgbClr>
                  </a:outerShdw>
                </a:effectLst>
              </a:rPr>
              <a:t>GRUNHELM GVC8219W</a:t>
            </a:r>
          </a:p>
          <a:p>
            <a:r>
              <a:rPr lang="ru-RU" sz="1100" b="1" i="1" dirty="0">
                <a:solidFill>
                  <a:srgbClr val="4D4B4B"/>
                </a:solidFill>
              </a:rPr>
              <a:t>предусматривает как вертикальную, так и горизонтальную парковку. На корпусе есть переключатель регулировки мощности. Трубка в этой модели неразборная, она достаточно высокая, чтобы уборка была удобной и не приходилось часто наклоняться. Шланг может проворачиваться на 360 градусов. Кабель питания длиной </a:t>
            </a:r>
            <a:r>
              <a:rPr lang="en-US" sz="1100" b="1" i="1" dirty="0">
                <a:solidFill>
                  <a:srgbClr val="4D4B4B"/>
                </a:solidFill>
              </a:rPr>
              <a:t>2</a:t>
            </a:r>
            <a:r>
              <a:rPr lang="ru-RU" sz="1100" b="1" i="1" dirty="0">
                <a:solidFill>
                  <a:srgbClr val="4D4B4B"/>
                </a:solidFill>
              </a:rPr>
              <a:t> метров предоставит свободу перемещения. Для большего удобства эксплуатации предусмотрено автоматическое сматывание шнура.</a:t>
            </a:r>
          </a:p>
        </p:txBody>
      </p:sp>
      <p:pic>
        <p:nvPicPr>
          <p:cNvPr id="17" name="Рисунок 1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22745" y="2193322"/>
            <a:ext cx="4114346" cy="2535617"/>
          </a:xfrm>
          <a:prstGeom prst="rect">
            <a:avLst/>
          </a:prstGeom>
        </p:spPr>
      </p:pic>
    </p:spTree>
    <p:extLst>
      <p:ext uri="{BB962C8B-B14F-4D97-AF65-F5344CB8AC3E}">
        <p14:creationId xmlns:p14="http://schemas.microsoft.com/office/powerpoint/2010/main" val="3771782570"/>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6" name="Заголовок 1"/>
          <p:cNvSpPr txBox="1">
            <a:spLocks/>
          </p:cNvSpPr>
          <p:nvPr/>
        </p:nvSpPr>
        <p:spPr>
          <a:xfrm>
            <a:off x="438922" y="1250630"/>
            <a:ext cx="6838950" cy="386291"/>
          </a:xfrm>
          <a:prstGeom prst="rect">
            <a:avLst/>
          </a:prstGeom>
          <a:effectLst/>
        </p:spPr>
        <p:txBody>
          <a:bodyP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ru-RU" sz="2000" b="1" spc="50" dirty="0">
                <a:ln w="11430"/>
                <a:solidFill>
                  <a:srgbClr val="930D2D"/>
                </a:solidFill>
                <a:effectLst>
                  <a:outerShdw blurRad="38100" dist="38100" dir="2700000" algn="tl">
                    <a:srgbClr val="000000">
                      <a:alpha val="43137"/>
                    </a:srgbClr>
                  </a:outerShdw>
                </a:effectLst>
              </a:rPr>
              <a:t>ПЫЛЕСОС РУЧНОЙ АККУМУЛЯТОРНЫЙ GVC8231W </a:t>
            </a:r>
            <a:r>
              <a:rPr lang="en-US" sz="2000" b="1" spc="50" dirty="0">
                <a:ln w="11430"/>
                <a:solidFill>
                  <a:srgbClr val="930D2D"/>
                </a:solidFill>
                <a:effectLst>
                  <a:outerShdw blurRad="38100" dist="38100" dir="2700000" algn="tl">
                    <a:srgbClr val="000000">
                      <a:alpha val="43137"/>
                    </a:srgbClr>
                  </a:outerShdw>
                </a:effectLst>
              </a:rPr>
              <a:t>17</a:t>
            </a:r>
            <a:r>
              <a:rPr lang="ru-RU" sz="2000" b="1" spc="50" dirty="0">
                <a:ln w="11430"/>
                <a:solidFill>
                  <a:srgbClr val="930D2D"/>
                </a:solidFill>
                <a:effectLst>
                  <a:outerShdw blurRad="38100" dist="38100" dir="2700000" algn="tl">
                    <a:srgbClr val="000000">
                      <a:alpha val="43137"/>
                    </a:srgbClr>
                  </a:outerShdw>
                </a:effectLst>
              </a:rPr>
              <a:t>0W</a:t>
            </a:r>
            <a:endParaRPr lang="uk-UA" sz="2000" b="1" spc="50" dirty="0">
              <a:ln w="11430"/>
              <a:solidFill>
                <a:srgbClr val="930D2D"/>
              </a:solidFill>
              <a:effectLst>
                <a:outerShdw blurRad="38100" dist="38100" dir="2700000" algn="tl">
                  <a:srgbClr val="000000">
                    <a:alpha val="43137"/>
                  </a:srgbClr>
                </a:outerShdw>
              </a:effectLst>
            </a:endParaRPr>
          </a:p>
        </p:txBody>
      </p:sp>
      <p:sp>
        <p:nvSpPr>
          <p:cNvPr id="7" name="TextBox 6"/>
          <p:cNvSpPr txBox="1"/>
          <p:nvPr/>
        </p:nvSpPr>
        <p:spPr>
          <a:xfrm>
            <a:off x="256848" y="5616615"/>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8" name="Таблица 7"/>
          <p:cNvGraphicFramePr>
            <a:graphicFrameLocks noGrp="1"/>
          </p:cNvGraphicFramePr>
          <p:nvPr>
            <p:extLst>
              <p:ext uri="{D42A27DB-BD31-4B8C-83A1-F6EECF244321}">
                <p14:modId xmlns:p14="http://schemas.microsoft.com/office/powerpoint/2010/main" val="3892404996"/>
              </p:ext>
            </p:extLst>
          </p:nvPr>
        </p:nvGraphicFramePr>
        <p:xfrm>
          <a:off x="112543" y="6055231"/>
          <a:ext cx="10279875" cy="1221493"/>
        </p:xfrm>
        <a:graphic>
          <a:graphicData uri="http://schemas.openxmlformats.org/drawingml/2006/table">
            <a:tbl>
              <a:tblPr>
                <a:tableStyleId>{616DA210-FB5B-4158-B5E0-FEB733F419BA}</a:tableStyleId>
              </a:tblPr>
              <a:tblGrid>
                <a:gridCol w="467292">
                  <a:extLst>
                    <a:ext uri="{9D8B030D-6E8A-4147-A177-3AD203B41FA5}">
                      <a16:colId xmlns:a16="http://schemas.microsoft.com/office/drawing/2014/main" val="20000"/>
                    </a:ext>
                  </a:extLst>
                </a:gridCol>
                <a:gridCol w="681938">
                  <a:extLst>
                    <a:ext uri="{9D8B030D-6E8A-4147-A177-3AD203B41FA5}">
                      <a16:colId xmlns:a16="http://schemas.microsoft.com/office/drawing/2014/main" val="20001"/>
                    </a:ext>
                  </a:extLst>
                </a:gridCol>
                <a:gridCol w="643392">
                  <a:extLst>
                    <a:ext uri="{9D8B030D-6E8A-4147-A177-3AD203B41FA5}">
                      <a16:colId xmlns:a16="http://schemas.microsoft.com/office/drawing/2014/main" val="20002"/>
                    </a:ext>
                  </a:extLst>
                </a:gridCol>
                <a:gridCol w="933263">
                  <a:extLst>
                    <a:ext uri="{9D8B030D-6E8A-4147-A177-3AD203B41FA5}">
                      <a16:colId xmlns:a16="http://schemas.microsoft.com/office/drawing/2014/main" val="20003"/>
                    </a:ext>
                  </a:extLst>
                </a:gridCol>
                <a:gridCol w="743742">
                  <a:extLst>
                    <a:ext uri="{9D8B030D-6E8A-4147-A177-3AD203B41FA5}">
                      <a16:colId xmlns:a16="http://schemas.microsoft.com/office/drawing/2014/main" val="20004"/>
                    </a:ext>
                  </a:extLst>
                </a:gridCol>
                <a:gridCol w="590808">
                  <a:extLst>
                    <a:ext uri="{9D8B030D-6E8A-4147-A177-3AD203B41FA5}">
                      <a16:colId xmlns:a16="http://schemas.microsoft.com/office/drawing/2014/main" val="20005"/>
                    </a:ext>
                  </a:extLst>
                </a:gridCol>
                <a:gridCol w="810257">
                  <a:extLst>
                    <a:ext uri="{9D8B030D-6E8A-4147-A177-3AD203B41FA5}">
                      <a16:colId xmlns:a16="http://schemas.microsoft.com/office/drawing/2014/main" val="20007"/>
                    </a:ext>
                  </a:extLst>
                </a:gridCol>
                <a:gridCol w="1052281">
                  <a:extLst>
                    <a:ext uri="{9D8B030D-6E8A-4147-A177-3AD203B41FA5}">
                      <a16:colId xmlns:a16="http://schemas.microsoft.com/office/drawing/2014/main" val="20008"/>
                    </a:ext>
                  </a:extLst>
                </a:gridCol>
                <a:gridCol w="831302">
                  <a:extLst>
                    <a:ext uri="{9D8B030D-6E8A-4147-A177-3AD203B41FA5}">
                      <a16:colId xmlns:a16="http://schemas.microsoft.com/office/drawing/2014/main" val="1354904623"/>
                    </a:ext>
                  </a:extLst>
                </a:gridCol>
                <a:gridCol w="1067828">
                  <a:extLst>
                    <a:ext uri="{9D8B030D-6E8A-4147-A177-3AD203B41FA5}">
                      <a16:colId xmlns:a16="http://schemas.microsoft.com/office/drawing/2014/main" val="3660019557"/>
                    </a:ext>
                  </a:extLst>
                </a:gridCol>
                <a:gridCol w="959458">
                  <a:extLst>
                    <a:ext uri="{9D8B030D-6E8A-4147-A177-3AD203B41FA5}">
                      <a16:colId xmlns:a16="http://schemas.microsoft.com/office/drawing/2014/main" val="3403873771"/>
                    </a:ext>
                  </a:extLst>
                </a:gridCol>
                <a:gridCol w="994349">
                  <a:extLst>
                    <a:ext uri="{9D8B030D-6E8A-4147-A177-3AD203B41FA5}">
                      <a16:colId xmlns:a16="http://schemas.microsoft.com/office/drawing/2014/main" val="20011"/>
                    </a:ext>
                  </a:extLst>
                </a:gridCol>
                <a:gridCol w="503965">
                  <a:extLst>
                    <a:ext uri="{9D8B030D-6E8A-4147-A177-3AD203B41FA5}">
                      <a16:colId xmlns:a16="http://schemas.microsoft.com/office/drawing/2014/main" val="20012"/>
                    </a:ext>
                  </a:extLst>
                </a:gridCol>
              </a:tblGrid>
              <a:tr h="755144">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chemeClr val="tx1"/>
                          </a:solidFill>
                          <a:effectLst/>
                          <a:latin typeface="+mn-l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Объем</a:t>
                      </a:r>
                    </a:p>
                    <a:p>
                      <a:pPr algn="ctr" fontAlgn="ctr"/>
                      <a:r>
                        <a:rPr lang="ru-RU" sz="1100" b="1" i="0" u="none" strike="noStrike" dirty="0" smtClean="0">
                          <a:solidFill>
                            <a:srgbClr val="000000"/>
                          </a:solidFill>
                          <a:effectLst/>
                          <a:latin typeface="+mn-lt"/>
                        </a:rPr>
                        <a:t>пылесборника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Тип</a:t>
                      </a:r>
                    </a:p>
                    <a:p>
                      <a:pPr algn="ctr" fontAlgn="ctr"/>
                      <a:r>
                        <a:rPr lang="ru-RU" sz="1100" b="1" i="0" u="none" strike="noStrike" dirty="0" smtClean="0">
                          <a:solidFill>
                            <a:srgbClr val="000000"/>
                          </a:solidFill>
                          <a:effectLst/>
                          <a:latin typeface="+mn-lt"/>
                        </a:rPr>
                        <a:t>управления</a:t>
                      </a:r>
                      <a:endParaRPr lang="ru-RU" sz="1100" b="1" i="0" u="none" strike="noStrike" dirty="0">
                        <a:solidFill>
                          <a:srgbClr val="000000"/>
                        </a:solidFill>
                        <a:effectLst/>
                        <a:latin typeface="+mn-lt"/>
                      </a:endParaRPr>
                    </a:p>
                  </a:txBody>
                  <a:tcPr marL="9149" marR="9149" marT="9149"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mn-lt"/>
                        </a:rPr>
                        <a:t>Система фильтрации</a:t>
                      </a:r>
                    </a:p>
                  </a:txBody>
                  <a:tcPr marL="9149" marR="9149" marT="9149"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kern="1200" dirty="0" smtClean="0">
                          <a:solidFill>
                            <a:srgbClr val="000000"/>
                          </a:solidFill>
                          <a:effectLst/>
                          <a:latin typeface="+mn-lt"/>
                          <a:ea typeface="+mn-ea"/>
                          <a:cs typeface="+mn-cs"/>
                        </a:rPr>
                        <a:t>Время работы на одном заряде</a:t>
                      </a:r>
                    </a:p>
                  </a:txBody>
                  <a:tcPr marL="9149" marR="9149" marT="9149"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kern="1200" dirty="0" smtClean="0">
                          <a:solidFill>
                            <a:srgbClr val="000000"/>
                          </a:solidFill>
                          <a:effectLst/>
                          <a:latin typeface="+mn-lt"/>
                          <a:ea typeface="+mn-ea"/>
                          <a:cs typeface="+mn-cs"/>
                        </a:rPr>
                        <a:t>Время полной зарядки</a:t>
                      </a:r>
                    </a:p>
                  </a:txBody>
                  <a:tcPr marL="9149" marR="9149" marT="9149"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kern="1200" dirty="0" smtClean="0">
                          <a:solidFill>
                            <a:srgbClr val="000000"/>
                          </a:solidFill>
                          <a:effectLst/>
                          <a:latin typeface="+mn-lt"/>
                          <a:ea typeface="+mn-ea"/>
                          <a:cs typeface="+mn-cs"/>
                        </a:rPr>
                        <a:t>Тип элемента питания</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Габаритный</a:t>
                      </a:r>
                      <a:r>
                        <a:rPr lang="ru-RU" sz="1100" b="1" i="0" u="none" strike="noStrike" baseline="0" dirty="0" smtClean="0">
                          <a:solidFill>
                            <a:srgbClr val="000000"/>
                          </a:solidFill>
                          <a:effectLst/>
                          <a:latin typeface="+mn-lt"/>
                        </a:rPr>
                        <a:t> размер изделия/упаковки</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 ,кг </a:t>
                      </a:r>
                    </a:p>
                    <a:p>
                      <a:pPr algn="ctr" fontAlgn="ctr"/>
                      <a:r>
                        <a:rPr lang="ru-RU" sz="1100" b="1" i="0" u="none" strike="noStrike" dirty="0" smtClean="0">
                          <a:solidFill>
                            <a:srgbClr val="000000"/>
                          </a:solidFill>
                          <a:effectLst/>
                          <a:latin typeface="+mn-lt"/>
                        </a:rPr>
                        <a:t> нетто/ брутто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5073">
                <a:tc>
                  <a:txBody>
                    <a:bodyPr/>
                    <a:lstStyle/>
                    <a:p>
                      <a:pPr marL="0" algn="ctr" defTabSz="914400" rtl="0" eaLnBrk="1" fontAlgn="ctr" latinLnBrk="0" hangingPunct="1"/>
                      <a:r>
                        <a:rPr lang="ru-RU" sz="1000" b="1" i="1" u="none" strike="noStrike" kern="1200" dirty="0" smtClean="0">
                          <a:solidFill>
                            <a:srgbClr val="000000"/>
                          </a:solidFill>
                          <a:effectLst/>
                          <a:latin typeface="+mn-lt"/>
                          <a:ea typeface="+mn-ea"/>
                          <a:cs typeface="+mn-cs"/>
                        </a:rPr>
                        <a:t>89527</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ru-RU" sz="1000" b="1" i="1" u="none" strike="noStrike" kern="1200" dirty="0" smtClean="0">
                          <a:solidFill>
                            <a:srgbClr val="000000"/>
                          </a:solidFill>
                          <a:effectLst/>
                          <a:latin typeface="+mn-lt"/>
                          <a:ea typeface="+mn-ea"/>
                          <a:cs typeface="+mn-cs"/>
                        </a:rPr>
                        <a:t>GVC8231W</a:t>
                      </a:r>
                      <a:endParaRPr lang="en-US" sz="1000" b="1" i="1" u="none" strike="noStrike" kern="1200" dirty="0">
                        <a:solidFill>
                          <a:srgbClr val="000000"/>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en-US" sz="1100" b="1" i="0" u="none" strike="noStrike" kern="1200" dirty="0" smtClean="0">
                          <a:solidFill>
                            <a:schemeClr val="tx1"/>
                          </a:solidFill>
                          <a:effectLst/>
                          <a:latin typeface="+mn-lt"/>
                          <a:ea typeface="+mn-ea"/>
                          <a:cs typeface="+mn-cs"/>
                        </a:rPr>
                        <a:t>17</a:t>
                      </a:r>
                      <a:r>
                        <a:rPr lang="ru-RU" sz="1100" b="1" i="0" u="none" strike="noStrike" kern="1200" dirty="0" smtClean="0">
                          <a:solidFill>
                            <a:schemeClr val="tx1"/>
                          </a:solidFill>
                          <a:effectLst/>
                          <a:latin typeface="+mn-lt"/>
                          <a:ea typeface="+mn-ea"/>
                          <a:cs typeface="+mn-cs"/>
                        </a:rPr>
                        <a:t>0</a:t>
                      </a:r>
                      <a:r>
                        <a:rPr lang="en-US" sz="1100" b="1" i="0" u="none" strike="noStrike" kern="1200" dirty="0" smtClean="0">
                          <a:solidFill>
                            <a:schemeClr val="tx1"/>
                          </a:solidFill>
                          <a:effectLst/>
                          <a:latin typeface="+mn-lt"/>
                          <a:ea typeface="+mn-ea"/>
                          <a:cs typeface="+mn-cs"/>
                        </a:rPr>
                        <a:t> </a:t>
                      </a:r>
                      <a:r>
                        <a:rPr lang="ru-RU" sz="1100" b="1" i="0" u="none" strike="noStrike" kern="1200" dirty="0" smtClean="0">
                          <a:solidFill>
                            <a:schemeClr val="tx1"/>
                          </a:solidFill>
                          <a:effectLst/>
                          <a:latin typeface="+mn-lt"/>
                          <a:ea typeface="+mn-ea"/>
                          <a:cs typeface="+mn-cs"/>
                        </a:rPr>
                        <a:t>Вт</a:t>
                      </a:r>
                      <a:endParaRPr lang="en-US" sz="1100" b="1" i="0" u="none" strike="noStrike" kern="1200" dirty="0">
                        <a:solidFill>
                          <a:schemeClr val="tx1"/>
                        </a:solidFill>
                        <a:effectLst/>
                        <a:latin typeface="+mn-lt"/>
                        <a:ea typeface="+mn-ea"/>
                        <a:cs typeface="+mn-cs"/>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 220 - 240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baseline="0" dirty="0" smtClean="0">
                          <a:solidFill>
                            <a:srgbClr val="000000"/>
                          </a:solidFill>
                          <a:effectLst/>
                          <a:latin typeface="Arial"/>
                        </a:rPr>
                        <a:t>0,6</a:t>
                      </a:r>
                      <a:r>
                        <a:rPr lang="en-US" sz="1000" b="1" i="1" u="none" strike="noStrike" baseline="0" dirty="0" smtClean="0">
                          <a:solidFill>
                            <a:srgbClr val="000000"/>
                          </a:solidFill>
                          <a:effectLst/>
                          <a:latin typeface="Arial"/>
                        </a:rPr>
                        <a:t> </a:t>
                      </a:r>
                      <a:r>
                        <a:rPr lang="ru-RU" sz="1000" b="1" i="1" u="none" strike="noStrike" dirty="0" smtClean="0">
                          <a:solidFill>
                            <a:srgbClr val="000000"/>
                          </a:solidFill>
                          <a:effectLst/>
                          <a:latin typeface="Arial"/>
                        </a:rPr>
                        <a:t>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механический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HEPA </a:t>
                      </a:r>
                      <a:r>
                        <a:rPr lang="ru-RU" sz="1000" b="1" i="1" u="none" strike="noStrike" dirty="0" smtClean="0">
                          <a:solidFill>
                            <a:srgbClr val="000000"/>
                          </a:solidFill>
                          <a:effectLst/>
                          <a:latin typeface="Arial"/>
                        </a:rPr>
                        <a:t>фильтр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40 минут</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4,5-5 часов</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000" b="1" i="1" u="none" strike="noStrike" kern="1200" dirty="0" smtClean="0">
                          <a:solidFill>
                            <a:srgbClr val="000000"/>
                          </a:solidFill>
                          <a:effectLst/>
                          <a:latin typeface="Arial"/>
                          <a:ea typeface="+mn-ea"/>
                          <a:cs typeface="+mn-cs"/>
                        </a:rPr>
                        <a:t>Li-Ion</a:t>
                      </a:r>
                      <a:endParaRPr lang="ru-RU" sz="1000" b="1" i="1" u="none" strike="noStrike" kern="1200" dirty="0">
                        <a:solidFill>
                          <a:srgbClr val="000000"/>
                        </a:solidFill>
                        <a:effectLst/>
                        <a:latin typeface="Arial"/>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1060*185*265 </a:t>
                      </a:r>
                      <a:r>
                        <a:rPr lang="en-US" sz="1000" b="1" i="1" u="none" strike="noStrike" dirty="0" smtClean="0">
                          <a:solidFill>
                            <a:srgbClr val="000000"/>
                          </a:solidFill>
                          <a:effectLst/>
                          <a:latin typeface="Arial"/>
                        </a:rPr>
                        <a:t>mm</a:t>
                      </a:r>
                      <a:r>
                        <a:rPr lang="en-US" sz="1000" b="1" i="1" u="none" strike="noStrike" baseline="0" dirty="0" smtClean="0">
                          <a:solidFill>
                            <a:srgbClr val="000000"/>
                          </a:solidFill>
                          <a:effectLst/>
                          <a:latin typeface="Arial"/>
                        </a:rPr>
                        <a:t> </a:t>
                      </a:r>
                      <a:r>
                        <a:rPr lang="en-US" sz="1000" b="1" i="1" u="none" strike="noStrike" dirty="0" smtClean="0">
                          <a:solidFill>
                            <a:srgbClr val="000000"/>
                          </a:solidFill>
                          <a:effectLst/>
                          <a:latin typeface="Arial"/>
                        </a:rPr>
                        <a:t>290</a:t>
                      </a:r>
                      <a:r>
                        <a:rPr lang="uk-UA" sz="1000" b="1" i="1" u="none" strike="noStrike" dirty="0" smtClean="0">
                          <a:solidFill>
                            <a:srgbClr val="000000"/>
                          </a:solidFill>
                          <a:effectLst/>
                          <a:latin typeface="Arial"/>
                        </a:rPr>
                        <a:t>х</a:t>
                      </a:r>
                      <a:r>
                        <a:rPr lang="en-US" sz="1000" b="1" i="1" u="none" strike="noStrike" dirty="0" smtClean="0">
                          <a:solidFill>
                            <a:srgbClr val="000000"/>
                          </a:solidFill>
                          <a:effectLst/>
                          <a:latin typeface="Arial"/>
                        </a:rPr>
                        <a:t>207</a:t>
                      </a:r>
                      <a:r>
                        <a:rPr lang="uk-UA" sz="1000" b="1" i="1" u="none" strike="noStrike" dirty="0" smtClean="0">
                          <a:solidFill>
                            <a:srgbClr val="000000"/>
                          </a:solidFill>
                          <a:effectLst/>
                          <a:latin typeface="Arial"/>
                        </a:rPr>
                        <a:t>ч</a:t>
                      </a:r>
                      <a:r>
                        <a:rPr lang="en-US" sz="1000" b="1" i="1" u="none" strike="noStrike" dirty="0" smtClean="0">
                          <a:solidFill>
                            <a:srgbClr val="000000"/>
                          </a:solidFill>
                          <a:effectLst/>
                          <a:latin typeface="Arial"/>
                        </a:rPr>
                        <a:t>712cm</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uk-UA" sz="1000" b="1" i="1" u="none" strike="noStrike" dirty="0" smtClean="0">
                          <a:solidFill>
                            <a:srgbClr val="000000"/>
                          </a:solidFill>
                          <a:effectLst/>
                          <a:latin typeface="Arial"/>
                        </a:rPr>
                        <a:t>5,6</a:t>
                      </a:r>
                      <a:r>
                        <a:rPr lang="ru-RU" sz="1000" b="1" i="1" u="none" strike="noStrike" dirty="0" smtClean="0">
                          <a:solidFill>
                            <a:srgbClr val="000000"/>
                          </a:solidFill>
                          <a:effectLst/>
                          <a:latin typeface="Arial"/>
                        </a:rPr>
                        <a:t>/ </a:t>
                      </a:r>
                      <a:r>
                        <a:rPr lang="uk-UA" sz="1000" b="1" i="1" u="none" strike="noStrike" dirty="0" smtClean="0">
                          <a:solidFill>
                            <a:srgbClr val="000000"/>
                          </a:solidFill>
                          <a:effectLst/>
                          <a:latin typeface="Arial"/>
                        </a:rPr>
                        <a:t>7</a:t>
                      </a:r>
                      <a:r>
                        <a:rPr lang="ru-RU" sz="1000" b="1" i="1" u="none" strike="noStrike" dirty="0" smtClean="0">
                          <a:solidFill>
                            <a:srgbClr val="000000"/>
                          </a:solidFill>
                          <a:effectLst/>
                          <a:latin typeface="Arial"/>
                        </a:rPr>
                        <a:t>,00</a:t>
                      </a: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12" name="TextBox 11"/>
          <p:cNvSpPr txBox="1"/>
          <p:nvPr/>
        </p:nvSpPr>
        <p:spPr>
          <a:xfrm>
            <a:off x="4143065" y="2223796"/>
            <a:ext cx="4745749" cy="276999"/>
          </a:xfrm>
          <a:prstGeom prst="rect">
            <a:avLst/>
          </a:prstGeom>
          <a:noFill/>
        </p:spPr>
        <p:txBody>
          <a:bodyPr wrap="square" rtlCol="0">
            <a:spAutoFit/>
          </a:bodyPr>
          <a:lstStyle/>
          <a:p>
            <a:r>
              <a:rPr lang="ru-RU" sz="1200" b="1" dirty="0">
                <a:solidFill>
                  <a:srgbClr val="FF0000"/>
                </a:solidFill>
                <a:latin typeface="Arial Black" pitchFamily="34" charset="0"/>
              </a:rPr>
              <a:t>ХАРАКТЕРИСТИКА </a:t>
            </a:r>
            <a:r>
              <a:rPr lang="ru-RU" sz="1200" b="1" dirty="0" smtClean="0">
                <a:solidFill>
                  <a:srgbClr val="FF0000"/>
                </a:solidFill>
                <a:latin typeface="Arial Black" pitchFamily="34" charset="0"/>
              </a:rPr>
              <a:t>МОДЕЛИ</a:t>
            </a:r>
            <a:endParaRPr lang="ru-RU" sz="1200" b="1" dirty="0">
              <a:solidFill>
                <a:srgbClr val="FF0000"/>
              </a:solidFill>
              <a:latin typeface="Arial Black" pitchFamily="34" charset="0"/>
            </a:endParaRPr>
          </a:p>
        </p:txBody>
      </p:sp>
      <p:sp>
        <p:nvSpPr>
          <p:cNvPr id="13" name="Прямоугольник 12"/>
          <p:cNvSpPr/>
          <p:nvPr/>
        </p:nvSpPr>
        <p:spPr>
          <a:xfrm>
            <a:off x="447196" y="5228393"/>
            <a:ext cx="3779414" cy="369332"/>
          </a:xfrm>
          <a:prstGeom prst="rect">
            <a:avLst/>
          </a:prstGeom>
        </p:spPr>
        <p:txBody>
          <a:bodyPr wrap="square">
            <a:spAutoFit/>
          </a:bodyPr>
          <a:lstStyle/>
          <a:p>
            <a:r>
              <a:rPr lang="ru-RU" dirty="0">
                <a:solidFill>
                  <a:srgbClr val="006666"/>
                </a:solidFill>
                <a:latin typeface="EpsilonCTT" pitchFamily="2" charset="0"/>
              </a:rPr>
              <a:t>БЛЕСК! ЧИСТОТА! ПОРЯДОК!</a:t>
            </a:r>
          </a:p>
        </p:txBody>
      </p:sp>
      <p:sp>
        <p:nvSpPr>
          <p:cNvPr id="16" name="Прямоугольник 15"/>
          <p:cNvSpPr/>
          <p:nvPr/>
        </p:nvSpPr>
        <p:spPr>
          <a:xfrm>
            <a:off x="4142425" y="3947864"/>
            <a:ext cx="1720343" cy="276999"/>
          </a:xfrm>
          <a:prstGeom prst="rect">
            <a:avLst/>
          </a:prstGeom>
        </p:spPr>
        <p:txBody>
          <a:bodyPr wrap="none">
            <a:spAutoFit/>
          </a:bodyPr>
          <a:lstStyle/>
          <a:p>
            <a:r>
              <a:rPr lang="ru-RU" sz="1200" b="1" dirty="0" smtClean="0">
                <a:solidFill>
                  <a:srgbClr val="FF0000"/>
                </a:solidFill>
                <a:latin typeface="Arial Black" pitchFamily="34" charset="0"/>
              </a:rPr>
              <a:t>ПРЕИМУЩЕСТВА:</a:t>
            </a:r>
            <a:endParaRPr lang="ru-RU" sz="1200" b="1" dirty="0">
              <a:solidFill>
                <a:srgbClr val="FF0000"/>
              </a:solidFill>
              <a:latin typeface="Arial Black" pitchFamily="34" charset="0"/>
            </a:endParaRPr>
          </a:p>
        </p:txBody>
      </p:sp>
      <p:sp>
        <p:nvSpPr>
          <p:cNvPr id="27" name="Прямоугольник 26"/>
          <p:cNvSpPr/>
          <p:nvPr/>
        </p:nvSpPr>
        <p:spPr>
          <a:xfrm>
            <a:off x="720012" y="4643851"/>
            <a:ext cx="184731" cy="369332"/>
          </a:xfrm>
          <a:prstGeom prst="rect">
            <a:avLst/>
          </a:prstGeom>
        </p:spPr>
        <p:txBody>
          <a:bodyPr wrap="none">
            <a:spAutoFit/>
          </a:bodyPr>
          <a:lstStyle/>
          <a:p>
            <a:pPr algn="ctr" fontAlgn="ctr"/>
            <a:endParaRPr lang="en-US" b="1" i="1" dirty="0"/>
          </a:p>
        </p:txBody>
      </p:sp>
      <p:sp>
        <p:nvSpPr>
          <p:cNvPr id="28" name="Прямоугольник 27"/>
          <p:cNvSpPr/>
          <p:nvPr/>
        </p:nvSpPr>
        <p:spPr>
          <a:xfrm>
            <a:off x="4142743" y="2103715"/>
            <a:ext cx="6538598" cy="276999"/>
          </a:xfrm>
          <a:prstGeom prst="rect">
            <a:avLst/>
          </a:prstGeom>
        </p:spPr>
        <p:txBody>
          <a:bodyPr wrap="square">
            <a:spAutoFit/>
          </a:bodyPr>
          <a:lstStyle/>
          <a:p>
            <a:endParaRPr lang="ru-RU" sz="1200" b="1" i="1" dirty="0"/>
          </a:p>
        </p:txBody>
      </p:sp>
      <p:sp>
        <p:nvSpPr>
          <p:cNvPr id="29" name="Прямоугольник 28"/>
          <p:cNvSpPr/>
          <p:nvPr/>
        </p:nvSpPr>
        <p:spPr>
          <a:xfrm>
            <a:off x="4092671" y="4182186"/>
            <a:ext cx="6611868" cy="1215717"/>
          </a:xfrm>
          <a:prstGeom prst="rect">
            <a:avLst/>
          </a:prstGeom>
        </p:spPr>
        <p:txBody>
          <a:bodyPr wrap="square">
            <a:spAutoFit/>
          </a:bodyPr>
          <a:lstStyle/>
          <a:p>
            <a:r>
              <a:rPr lang="ru-RU" sz="1100" b="1" i="1" dirty="0">
                <a:solidFill>
                  <a:srgbClr val="4D4B4B"/>
                </a:solidFill>
              </a:rPr>
              <a:t>► ► Вертикальная парковка</a:t>
            </a:r>
          </a:p>
          <a:p>
            <a:r>
              <a:rPr lang="ru-RU" sz="1100" b="1" i="1" dirty="0">
                <a:solidFill>
                  <a:srgbClr val="4D4B4B"/>
                </a:solidFill>
              </a:rPr>
              <a:t>► ► Наличие съёмного пылесоса </a:t>
            </a:r>
          </a:p>
          <a:p>
            <a:r>
              <a:rPr lang="ru-RU" sz="1100" b="1" i="1" dirty="0">
                <a:solidFill>
                  <a:srgbClr val="4D4B4B"/>
                </a:solidFill>
              </a:rPr>
              <a:t>► ► Простая очистка контейнера</a:t>
            </a:r>
          </a:p>
          <a:p>
            <a:r>
              <a:rPr lang="ru-RU" sz="1100" b="1" i="1" dirty="0">
                <a:solidFill>
                  <a:srgbClr val="4D4B4B"/>
                </a:solidFill>
              </a:rPr>
              <a:t>► ► </a:t>
            </a:r>
            <a:r>
              <a:rPr lang="ru-RU" sz="1100" b="1" i="1" dirty="0" err="1">
                <a:solidFill>
                  <a:srgbClr val="4D4B4B"/>
                </a:solidFill>
              </a:rPr>
              <a:t>Турбощетка</a:t>
            </a:r>
            <a:r>
              <a:rPr lang="ru-RU" sz="1100" b="1" i="1" dirty="0">
                <a:solidFill>
                  <a:srgbClr val="4D4B4B"/>
                </a:solidFill>
              </a:rPr>
              <a:t> со светодиодной подсветкой</a:t>
            </a:r>
          </a:p>
          <a:p>
            <a:r>
              <a:rPr lang="ru-RU" sz="1100" b="1" i="1" dirty="0">
                <a:solidFill>
                  <a:srgbClr val="4D4B4B"/>
                </a:solidFill>
              </a:rPr>
              <a:t>► ► Складная ручка</a:t>
            </a:r>
          </a:p>
          <a:p>
            <a:endParaRPr lang="ru-RU" dirty="0" smtClean="0"/>
          </a:p>
        </p:txBody>
      </p:sp>
      <p:sp>
        <p:nvSpPr>
          <p:cNvPr id="15" name="TextBox 14"/>
          <p:cNvSpPr txBox="1"/>
          <p:nvPr/>
        </p:nvSpPr>
        <p:spPr>
          <a:xfrm>
            <a:off x="4142743" y="2498168"/>
            <a:ext cx="6335479" cy="1277273"/>
          </a:xfrm>
          <a:prstGeom prst="rect">
            <a:avLst/>
          </a:prstGeom>
          <a:noFill/>
        </p:spPr>
        <p:txBody>
          <a:bodyPr wrap="square" rtlCol="0">
            <a:spAutoFit/>
          </a:bodyPr>
          <a:lstStyle/>
          <a:p>
            <a:r>
              <a:rPr lang="ru-RU" sz="1100" b="1" i="1" dirty="0">
                <a:solidFill>
                  <a:srgbClr val="4D4B4B"/>
                </a:solidFill>
              </a:rPr>
              <a:t>Вертикальный пылесос </a:t>
            </a:r>
            <a:r>
              <a:rPr lang="en-US" sz="1100" b="1" i="1" dirty="0">
                <a:solidFill>
                  <a:srgbClr val="4D4B4B"/>
                </a:solidFill>
              </a:rPr>
              <a:t> GRUNHELM </a:t>
            </a:r>
            <a:r>
              <a:rPr lang="ru-RU" sz="1100" b="1" i="1" dirty="0">
                <a:solidFill>
                  <a:srgbClr val="4D4B4B"/>
                </a:solidFill>
              </a:rPr>
              <a:t>станет отличным помощником в поддержании чистоты в доме, позволит быстро и легко выполнить сухую уборку в помещении, а съемный компактный пылесос для уборки поможет достать до труднодоступных мест и отлично подойдет для чистки мебели. </a:t>
            </a:r>
          </a:p>
          <a:p>
            <a:r>
              <a:rPr lang="ru-RU" sz="1100" b="1" i="1" dirty="0">
                <a:solidFill>
                  <a:srgbClr val="4D4B4B"/>
                </a:solidFill>
              </a:rPr>
              <a:t>В нем предусмотрено наличие 0,6 л пылесборника и системы фильтрации, включающей НЕРА фильтр. Стоит обратить внимание, что данная модель работает на основе аккумуляторной литий-ионной батареи, заряда которой хватит до 40 минут автономной работы.</a:t>
            </a:r>
          </a:p>
        </p:txBody>
      </p:sp>
      <p:pic>
        <p:nvPicPr>
          <p:cNvPr id="23" name="Рисунок 2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91827" y="1443776"/>
            <a:ext cx="934886" cy="3577369"/>
          </a:xfrm>
          <a:prstGeom prst="rect">
            <a:avLst/>
          </a:prstGeom>
        </p:spPr>
      </p:pic>
      <p:pic>
        <p:nvPicPr>
          <p:cNvPr id="24" name="Рисунок 23"/>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05434" y="1509843"/>
            <a:ext cx="776333" cy="3577371"/>
          </a:xfrm>
          <a:prstGeom prst="rect">
            <a:avLst/>
          </a:prstGeom>
        </p:spPr>
      </p:pic>
      <p:pic>
        <p:nvPicPr>
          <p:cNvPr id="25" name="Рисунок 24"/>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636319" y="2185400"/>
            <a:ext cx="2456352" cy="1475843"/>
          </a:xfrm>
          <a:prstGeom prst="rect">
            <a:avLst/>
          </a:prstGeom>
        </p:spPr>
      </p:pic>
    </p:spTree>
    <p:extLst>
      <p:ext uri="{BB962C8B-B14F-4D97-AF65-F5344CB8AC3E}">
        <p14:creationId xmlns:p14="http://schemas.microsoft.com/office/powerpoint/2010/main" val="37324837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335726" y="1168426"/>
            <a:ext cx="3892171" cy="422654"/>
          </a:xfrm>
          <a:effectLst/>
        </p:spPr>
        <p:txBody>
          <a:bodyPr>
            <a:noAutofit/>
          </a:bodyPr>
          <a:lstStyle/>
          <a:p>
            <a:pPr>
              <a:lnSpc>
                <a:spcPct val="100000"/>
              </a:lnSpc>
            </a:pPr>
            <a:r>
              <a:rPr lang="ru-RU" sz="1600" b="1" spc="50" dirty="0">
                <a:ln w="11430"/>
                <a:solidFill>
                  <a:srgbClr val="930D2D"/>
                </a:solidFill>
                <a:effectLst>
                  <a:outerShdw blurRad="38100" dist="38100" dir="2700000" algn="tl">
                    <a:srgbClr val="000000">
                      <a:alpha val="43137"/>
                    </a:srgbClr>
                  </a:outerShdw>
                </a:effectLst>
              </a:rPr>
              <a:t>ПЕЧЬ ЭЛЕКТРИЧЕСКАЯ </a:t>
            </a:r>
            <a:r>
              <a:rPr lang="en-US" sz="1600" b="1" spc="50" dirty="0">
                <a:ln w="11430"/>
                <a:solidFill>
                  <a:srgbClr val="930D2D"/>
                </a:solidFill>
                <a:effectLst>
                  <a:outerShdw blurRad="38100" dist="38100" dir="2700000" algn="tl">
                    <a:srgbClr val="000000">
                      <a:alpha val="43137"/>
                    </a:srgbClr>
                  </a:outerShdw>
                </a:effectLst>
              </a:rPr>
              <a:t>GN33AB/GN42AB</a:t>
            </a:r>
            <a:endParaRPr lang="uk-UA" sz="16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256848" y="5826137"/>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108996846"/>
              </p:ext>
            </p:extLst>
          </p:nvPr>
        </p:nvGraphicFramePr>
        <p:xfrm>
          <a:off x="255865" y="5824112"/>
          <a:ext cx="10020249" cy="1545467"/>
        </p:xfrm>
        <a:graphic>
          <a:graphicData uri="http://schemas.openxmlformats.org/drawingml/2006/table">
            <a:tbl>
              <a:tblPr>
                <a:tableStyleId>{616DA210-FB5B-4158-B5E0-FEB733F419BA}</a:tableStyleId>
              </a:tblPr>
              <a:tblGrid>
                <a:gridCol w="440821">
                  <a:extLst>
                    <a:ext uri="{9D8B030D-6E8A-4147-A177-3AD203B41FA5}">
                      <a16:colId xmlns:a16="http://schemas.microsoft.com/office/drawing/2014/main" val="20000"/>
                    </a:ext>
                  </a:extLst>
                </a:gridCol>
                <a:gridCol w="699334">
                  <a:extLst>
                    <a:ext uri="{9D8B030D-6E8A-4147-A177-3AD203B41FA5}">
                      <a16:colId xmlns:a16="http://schemas.microsoft.com/office/drawing/2014/main" val="20001"/>
                    </a:ext>
                  </a:extLst>
                </a:gridCol>
                <a:gridCol w="533400">
                  <a:extLst>
                    <a:ext uri="{9D8B030D-6E8A-4147-A177-3AD203B41FA5}">
                      <a16:colId xmlns:a16="http://schemas.microsoft.com/office/drawing/2014/main" val="20002"/>
                    </a:ext>
                  </a:extLst>
                </a:gridCol>
                <a:gridCol w="711200">
                  <a:extLst>
                    <a:ext uri="{9D8B030D-6E8A-4147-A177-3AD203B41FA5}">
                      <a16:colId xmlns:a16="http://schemas.microsoft.com/office/drawing/2014/main" val="20003"/>
                    </a:ext>
                  </a:extLst>
                </a:gridCol>
                <a:gridCol w="546100">
                  <a:extLst>
                    <a:ext uri="{9D8B030D-6E8A-4147-A177-3AD203B41FA5}">
                      <a16:colId xmlns:a16="http://schemas.microsoft.com/office/drawing/2014/main" val="20004"/>
                    </a:ext>
                  </a:extLst>
                </a:gridCol>
                <a:gridCol w="596900">
                  <a:extLst>
                    <a:ext uri="{9D8B030D-6E8A-4147-A177-3AD203B41FA5}">
                      <a16:colId xmlns:a16="http://schemas.microsoft.com/office/drawing/2014/main" val="20005"/>
                    </a:ext>
                  </a:extLst>
                </a:gridCol>
                <a:gridCol w="643237">
                  <a:extLst>
                    <a:ext uri="{9D8B030D-6E8A-4147-A177-3AD203B41FA5}">
                      <a16:colId xmlns:a16="http://schemas.microsoft.com/office/drawing/2014/main" val="20006"/>
                    </a:ext>
                  </a:extLst>
                </a:gridCol>
                <a:gridCol w="410863">
                  <a:extLst>
                    <a:ext uri="{9D8B030D-6E8A-4147-A177-3AD203B41FA5}">
                      <a16:colId xmlns:a16="http://schemas.microsoft.com/office/drawing/2014/main" val="20007"/>
                    </a:ext>
                  </a:extLst>
                </a:gridCol>
                <a:gridCol w="489023">
                  <a:extLst>
                    <a:ext uri="{9D8B030D-6E8A-4147-A177-3AD203B41FA5}">
                      <a16:colId xmlns:a16="http://schemas.microsoft.com/office/drawing/2014/main" val="20008"/>
                    </a:ext>
                  </a:extLst>
                </a:gridCol>
                <a:gridCol w="824120">
                  <a:extLst>
                    <a:ext uri="{9D8B030D-6E8A-4147-A177-3AD203B41FA5}">
                      <a16:colId xmlns:a16="http://schemas.microsoft.com/office/drawing/2014/main" val="20009"/>
                    </a:ext>
                  </a:extLst>
                </a:gridCol>
                <a:gridCol w="845857">
                  <a:extLst>
                    <a:ext uri="{9D8B030D-6E8A-4147-A177-3AD203B41FA5}">
                      <a16:colId xmlns:a16="http://schemas.microsoft.com/office/drawing/2014/main" val="20014"/>
                    </a:ext>
                  </a:extLst>
                </a:gridCol>
                <a:gridCol w="495300">
                  <a:extLst>
                    <a:ext uri="{9D8B030D-6E8A-4147-A177-3AD203B41FA5}">
                      <a16:colId xmlns:a16="http://schemas.microsoft.com/office/drawing/2014/main" val="20010"/>
                    </a:ext>
                  </a:extLst>
                </a:gridCol>
                <a:gridCol w="839180">
                  <a:extLst>
                    <a:ext uri="{9D8B030D-6E8A-4147-A177-3AD203B41FA5}">
                      <a16:colId xmlns:a16="http://schemas.microsoft.com/office/drawing/2014/main" val="20011"/>
                    </a:ext>
                  </a:extLst>
                </a:gridCol>
                <a:gridCol w="1074057">
                  <a:extLst>
                    <a:ext uri="{9D8B030D-6E8A-4147-A177-3AD203B41FA5}">
                      <a16:colId xmlns:a16="http://schemas.microsoft.com/office/drawing/2014/main" val="20012"/>
                    </a:ext>
                  </a:extLst>
                </a:gridCol>
                <a:gridCol w="870857">
                  <a:extLst>
                    <a:ext uri="{9D8B030D-6E8A-4147-A177-3AD203B41FA5}">
                      <a16:colId xmlns:a16="http://schemas.microsoft.com/office/drawing/2014/main" val="20013"/>
                    </a:ext>
                  </a:extLst>
                </a:gridCol>
              </a:tblGrid>
              <a:tr h="721831">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solidFill>
                            <a:schemeClr val="tx1"/>
                          </a:solidFill>
                          <a:effectLst/>
                        </a:rPr>
                        <a:t>Мощность</a:t>
                      </a:r>
                      <a:endParaRPr lang="ru-RU" sz="1100" b="1" i="0" u="none" strike="noStrike" dirty="0">
                        <a:solidFill>
                          <a:schemeClr val="tx1"/>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Тип управления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Термостат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Конвекция</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Объем камеры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Нагревательные элементы</a:t>
                      </a:r>
                    </a:p>
                    <a:p>
                      <a:pPr algn="ctr" fontAlgn="ctr"/>
                      <a:r>
                        <a:rPr lang="ru-RU" sz="1100" b="1" i="0" u="none" strike="noStrike" dirty="0" smtClean="0">
                          <a:solidFill>
                            <a:srgbClr val="000000"/>
                          </a:solidFill>
                          <a:effectLst/>
                          <a:latin typeface="+mn-lt"/>
                        </a:rPr>
                        <a:t>верх./</a:t>
                      </a:r>
                      <a:r>
                        <a:rPr lang="ru-RU" sz="1100" b="1" i="0" u="none" strike="noStrike" baseline="0" dirty="0" smtClean="0">
                          <a:solidFill>
                            <a:srgbClr val="000000"/>
                          </a:solidFill>
                          <a:effectLst/>
                          <a:latin typeface="+mn-lt"/>
                        </a:rPr>
                        <a:t> </a:t>
                      </a:r>
                      <a:r>
                        <a:rPr lang="ru-RU" sz="1100" b="1" i="0" u="none" strike="noStrike" baseline="0" dirty="0" err="1" smtClean="0">
                          <a:solidFill>
                            <a:srgbClr val="000000"/>
                          </a:solidFill>
                          <a:effectLst/>
                          <a:latin typeface="+mn-lt"/>
                        </a:rPr>
                        <a:t>ниж</a:t>
                      </a:r>
                      <a:r>
                        <a:rPr lang="ru-RU" sz="1100" b="1" i="0" u="none" strike="noStrike" baseline="0" dirty="0" smtClean="0">
                          <a:solidFill>
                            <a:srgbClr val="000000"/>
                          </a:solidFill>
                          <a:effectLst/>
                          <a:latin typeface="+mn-lt"/>
                        </a:rPr>
                        <a:t>.</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Размер камеры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Таймер работы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Размер противня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chemeClr val="tx1"/>
                          </a:solidFill>
                          <a:effectLst/>
                          <a:latin typeface="+mn-lt"/>
                        </a:rPr>
                        <a:t>Габаритный размер, мм печи/</a:t>
                      </a:r>
                      <a:r>
                        <a:rPr lang="ru-RU" sz="1100" b="1" i="0" u="none" strike="noStrike" dirty="0" err="1" smtClean="0">
                          <a:solidFill>
                            <a:schemeClr val="tx1"/>
                          </a:solidFill>
                          <a:effectLst/>
                          <a:latin typeface="+mn-lt"/>
                        </a:rPr>
                        <a:t>упаков</a:t>
                      </a:r>
                      <a:r>
                        <a:rPr lang="ru-RU" sz="1100" b="1" i="0" u="none" strike="noStrike" dirty="0" smtClean="0">
                          <a:solidFill>
                            <a:schemeClr val="tx1"/>
                          </a:solidFill>
                          <a:effectLst/>
                          <a:latin typeface="+mn-lt"/>
                        </a:rPr>
                        <a:t>.</a:t>
                      </a:r>
                      <a:endParaRPr lang="ru-RU" sz="1100" b="1" i="0" u="none" strike="noStrike" dirty="0">
                        <a:solidFill>
                          <a:schemeClr val="tx1"/>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 ,кг </a:t>
                      </a:r>
                    </a:p>
                    <a:p>
                      <a:pPr algn="ctr" fontAlgn="ctr"/>
                      <a:r>
                        <a:rPr lang="ru-RU" sz="1100" b="1" i="0" u="none" strike="noStrike" dirty="0" smtClean="0">
                          <a:solidFill>
                            <a:srgbClr val="000000"/>
                          </a:solidFill>
                          <a:effectLst/>
                          <a:latin typeface="+mn-lt"/>
                        </a:rPr>
                        <a:t> нетто/ брутто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377371">
                <a:tc>
                  <a:txBody>
                    <a:bodyPr/>
                    <a:lstStyle/>
                    <a:p>
                      <a:pPr algn="ctr" fontAlgn="ctr"/>
                      <a:r>
                        <a:rPr lang="uk-UA" sz="1050" b="0" i="1" u="none" strike="noStrike" kern="1200" dirty="0" smtClean="0">
                          <a:solidFill>
                            <a:srgbClr val="000000"/>
                          </a:solidFill>
                          <a:effectLst/>
                          <a:latin typeface="+mn-lt"/>
                          <a:ea typeface="+mn-ea"/>
                          <a:cs typeface="+mn-cs"/>
                        </a:rPr>
                        <a:t>80616</a:t>
                      </a:r>
                      <a:endParaRPr lang="ru-RU" sz="1050" b="0" i="1" u="none" strike="noStrike" kern="1200" dirty="0">
                        <a:solidFill>
                          <a:srgbClr val="000000"/>
                        </a:solidFill>
                        <a:effectLst/>
                        <a:latin typeface="+mn-lt"/>
                        <a:ea typeface="+mn-ea"/>
                        <a:cs typeface="+mn-cs"/>
                      </a:endParaRPr>
                    </a:p>
                  </a:txBody>
                  <a:tcPr marL="9149" marR="9149" marT="9149" marB="0" anchor="c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050" b="1" i="1" spc="50" dirty="0" smtClean="0">
                          <a:ln w="11430"/>
                        </a:rPr>
                        <a:t>GN</a:t>
                      </a:r>
                      <a:r>
                        <a:rPr lang="ru-RU" sz="1050" b="1" i="1" spc="50" dirty="0" smtClean="0">
                          <a:ln w="11430"/>
                        </a:rPr>
                        <a:t>33</a:t>
                      </a:r>
                      <a:r>
                        <a:rPr lang="en-US" sz="1050" b="1" i="1" spc="50" dirty="0" smtClean="0">
                          <a:ln w="11430"/>
                        </a:rPr>
                        <a:t>AB</a:t>
                      </a:r>
                      <a:endParaRPr lang="en-US" sz="1050" b="1" i="1" dirty="0" smtClean="0"/>
                    </a:p>
                  </a:txBody>
                  <a:tcPr marL="9149" marR="9149" marT="9149" marB="0" anchor="ctr">
                    <a:noFill/>
                  </a:tcPr>
                </a:tc>
                <a:tc>
                  <a:txBody>
                    <a:bodyPr/>
                    <a:lstStyle/>
                    <a:p>
                      <a:pPr algn="ctr" fontAlgn="ctr"/>
                      <a:r>
                        <a:rPr lang="ru-RU" sz="1050" b="1" i="1" u="none" strike="noStrike" kern="1200" dirty="0" smtClean="0">
                          <a:solidFill>
                            <a:schemeClr val="tx1"/>
                          </a:solidFill>
                          <a:effectLst/>
                          <a:latin typeface="+mn-lt"/>
                          <a:ea typeface="+mn-ea"/>
                          <a:cs typeface="+mn-cs"/>
                        </a:rPr>
                        <a:t>1800</a:t>
                      </a:r>
                      <a:r>
                        <a:rPr lang="ru-RU" sz="1050" b="1" i="1" u="none" strike="noStrike" kern="1200" baseline="0" dirty="0" smtClean="0">
                          <a:solidFill>
                            <a:schemeClr val="tx1"/>
                          </a:solidFill>
                          <a:effectLst/>
                          <a:latin typeface="+mn-lt"/>
                          <a:ea typeface="+mn-ea"/>
                          <a:cs typeface="+mn-cs"/>
                        </a:rPr>
                        <a:t> Вт</a:t>
                      </a:r>
                      <a:endParaRPr lang="ru-RU" sz="1050" b="1" i="1" u="none" strike="noStrike" kern="1200" dirty="0">
                        <a:solidFill>
                          <a:schemeClr val="tx1"/>
                        </a:solidFill>
                        <a:effectLst/>
                        <a:latin typeface="+mn-lt"/>
                        <a:ea typeface="+mn-ea"/>
                        <a:cs typeface="+mn-cs"/>
                      </a:endParaRPr>
                    </a:p>
                  </a:txBody>
                  <a:tcPr marL="9149" marR="9149" marT="9149" marB="0" anchor="c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1050" b="1" i="1" u="none" strike="noStrike" dirty="0" smtClean="0">
                          <a:solidFill>
                            <a:srgbClr val="000000"/>
                          </a:solidFill>
                          <a:effectLst/>
                          <a:latin typeface="+mn-lt"/>
                        </a:rPr>
                        <a:t>220</a:t>
                      </a:r>
                      <a:r>
                        <a:rPr lang="en-US" sz="1050" b="1" i="1" u="none" strike="noStrike" dirty="0" smtClean="0">
                          <a:solidFill>
                            <a:srgbClr val="000000"/>
                          </a:solidFill>
                          <a:effectLst/>
                          <a:latin typeface="+mn-lt"/>
                        </a:rPr>
                        <a:t> - 240</a:t>
                      </a:r>
                      <a:r>
                        <a:rPr lang="ru-RU" sz="1050" b="1" i="1" u="none" strike="noStrike" dirty="0" smtClean="0">
                          <a:solidFill>
                            <a:srgbClr val="000000"/>
                          </a:solidFill>
                          <a:effectLst/>
                          <a:latin typeface="+mn-lt"/>
                        </a:rPr>
                        <a:t> В</a:t>
                      </a:r>
                    </a:p>
                  </a:txBody>
                  <a:tcPr marL="9149" marR="9149" marT="9149"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1050" b="1" i="1" u="none" strike="noStrike" dirty="0" smtClean="0">
                          <a:solidFill>
                            <a:srgbClr val="000000"/>
                          </a:solidFill>
                          <a:effectLst/>
                          <a:latin typeface="Arial"/>
                        </a:rPr>
                        <a:t>~ 50/60 Гц</a:t>
                      </a:r>
                    </a:p>
                  </a:txBody>
                  <a:tcPr marL="9149" marR="9149" marT="9149" marB="0" anchor="ctr">
                    <a:noFill/>
                  </a:tcPr>
                </a:tc>
                <a:tc>
                  <a:txBody>
                    <a:bodyPr/>
                    <a:lstStyle/>
                    <a:p>
                      <a:pPr algn="ctr" fontAlgn="ctr"/>
                      <a:r>
                        <a:rPr lang="ru-RU" sz="1050" b="1" i="1" u="none" strike="noStrike" dirty="0" err="1" smtClean="0">
                          <a:solidFill>
                            <a:srgbClr val="000000"/>
                          </a:solidFill>
                          <a:effectLst/>
                          <a:latin typeface="Arial"/>
                        </a:rPr>
                        <a:t>Механ</a:t>
                      </a:r>
                      <a:r>
                        <a:rPr lang="ru-RU" sz="1050" b="1" i="1" u="none" strike="noStrike" dirty="0" smtClean="0">
                          <a:solidFill>
                            <a:srgbClr val="000000"/>
                          </a:solidFill>
                          <a:effectLst/>
                          <a:latin typeface="Arial"/>
                        </a:rPr>
                        <a:t>.</a:t>
                      </a:r>
                      <a:endParaRPr lang="ru-RU" sz="1050" b="1" i="0" u="none" strike="noStrike" dirty="0">
                        <a:solidFill>
                          <a:srgbClr val="000000"/>
                        </a:solidFill>
                        <a:effectLst/>
                        <a:latin typeface="Calibri"/>
                      </a:endParaRPr>
                    </a:p>
                  </a:txBody>
                  <a:tcPr marL="9149" marR="9149" marT="9149" marB="0" anchor="c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1050" b="1" i="1" u="none" strike="noStrike" dirty="0" smtClean="0">
                          <a:solidFill>
                            <a:srgbClr val="000000"/>
                          </a:solidFill>
                          <a:effectLst/>
                          <a:latin typeface="Arial"/>
                        </a:rPr>
                        <a:t>100 - 250 °С </a:t>
                      </a:r>
                    </a:p>
                  </a:txBody>
                  <a:tcPr marL="9149" marR="9149" marT="9149" marB="0" anchor="ctr">
                    <a:noFill/>
                  </a:tcPr>
                </a:tc>
                <a:tc>
                  <a:txBody>
                    <a:bodyPr/>
                    <a:lstStyle/>
                    <a:p>
                      <a:pPr algn="ctr" fontAlgn="ctr"/>
                      <a:r>
                        <a:rPr lang="uk-UA" sz="1050" b="1" i="0" u="none" strike="noStrike" dirty="0" smtClean="0">
                          <a:solidFill>
                            <a:srgbClr val="000000"/>
                          </a:solidFill>
                          <a:effectLst/>
                          <a:latin typeface="+mn-lt"/>
                        </a:rPr>
                        <a:t>-</a:t>
                      </a:r>
                      <a:endParaRPr lang="ru-RU" sz="1050" b="1" i="0" u="none" strike="noStrike" dirty="0" smtClean="0">
                        <a:solidFill>
                          <a:srgbClr val="000000"/>
                        </a:solidFill>
                        <a:effectLst/>
                        <a:latin typeface="+mn-lt"/>
                      </a:endParaRPr>
                    </a:p>
                  </a:txBody>
                  <a:tcPr marL="9149" marR="9149" marT="9149" marB="0" anchor="ctr">
                    <a:noFill/>
                  </a:tcPr>
                </a:tc>
                <a:tc>
                  <a:txBody>
                    <a:bodyPr/>
                    <a:lstStyle/>
                    <a:p>
                      <a:pPr algn="ctr" fontAlgn="ctr"/>
                      <a:r>
                        <a:rPr lang="uk-UA" sz="1050" b="1" i="1" u="none" strike="noStrike" kern="1200" dirty="0" smtClean="0">
                          <a:solidFill>
                            <a:srgbClr val="000000"/>
                          </a:solidFill>
                          <a:effectLst/>
                          <a:latin typeface="Arial"/>
                          <a:ea typeface="+mn-ea"/>
                          <a:cs typeface="+mn-cs"/>
                        </a:rPr>
                        <a:t>33 л</a:t>
                      </a:r>
                      <a:endParaRPr lang="ru-RU" sz="1050" b="1" i="1" u="none" strike="noStrike" kern="1200" dirty="0">
                        <a:solidFill>
                          <a:srgbClr val="000000"/>
                        </a:solidFill>
                        <a:effectLst/>
                        <a:latin typeface="Arial"/>
                        <a:ea typeface="+mn-ea"/>
                        <a:cs typeface="+mn-cs"/>
                      </a:endParaRPr>
                    </a:p>
                  </a:txBody>
                  <a:tcPr marL="9149" marR="9149" marT="9149" marB="0" anchor="c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ru-RU" sz="1050" b="1" i="1" u="none" strike="noStrike" kern="1200" dirty="0" smtClean="0">
                          <a:solidFill>
                            <a:srgbClr val="000000"/>
                          </a:solidFill>
                          <a:effectLst/>
                          <a:latin typeface="Arial"/>
                          <a:ea typeface="+mn-ea"/>
                          <a:cs typeface="+mn-cs"/>
                        </a:rPr>
                        <a:t>+/+</a:t>
                      </a:r>
                    </a:p>
                  </a:txBody>
                  <a:tcPr marL="9149" marR="9149" marT="9149" marB="0" anchor="ctr">
                    <a:noFill/>
                  </a:tcPr>
                </a:tc>
                <a:tc>
                  <a:txBody>
                    <a:bodyPr/>
                    <a:lstStyle/>
                    <a:p>
                      <a:pPr algn="ctr" fontAlgn="ctr"/>
                      <a:r>
                        <a:rPr lang="en-US" sz="1050" b="1" i="1" u="none" strike="noStrike" kern="1200" dirty="0" smtClean="0">
                          <a:solidFill>
                            <a:srgbClr val="000000"/>
                          </a:solidFill>
                          <a:effectLst/>
                          <a:latin typeface="Arial"/>
                          <a:ea typeface="+mn-ea"/>
                          <a:cs typeface="+mn-cs"/>
                        </a:rPr>
                        <a:t>390x300x275</a:t>
                      </a:r>
                      <a:endParaRPr lang="ru-RU" sz="1050" b="1" i="1" u="none" strike="noStrike" kern="1200" dirty="0">
                        <a:solidFill>
                          <a:srgbClr val="000000"/>
                        </a:solidFill>
                        <a:effectLst/>
                        <a:latin typeface="Arial"/>
                        <a:ea typeface="+mn-ea"/>
                        <a:cs typeface="+mn-cs"/>
                      </a:endParaRPr>
                    </a:p>
                  </a:txBody>
                  <a:tcPr marL="9149" marR="9149" marT="9149" marB="0" anchor="ctr">
                    <a:noFill/>
                  </a:tcPr>
                </a:tc>
                <a:tc>
                  <a:txBody>
                    <a:bodyPr/>
                    <a:lstStyle/>
                    <a:p>
                      <a:pPr algn="ctr" fontAlgn="ctr"/>
                      <a:r>
                        <a:rPr lang="ru-RU" sz="1050" b="1" i="1" u="none" strike="noStrike" kern="1200" dirty="0" smtClean="0">
                          <a:solidFill>
                            <a:srgbClr val="000000"/>
                          </a:solidFill>
                          <a:effectLst/>
                          <a:latin typeface="Arial"/>
                          <a:ea typeface="+mn-ea"/>
                          <a:cs typeface="+mn-cs"/>
                        </a:rPr>
                        <a:t>60</a:t>
                      </a:r>
                      <a:r>
                        <a:rPr lang="en-US" sz="1050" b="1" i="1" u="none" strike="noStrike" kern="1200" dirty="0" smtClean="0">
                          <a:solidFill>
                            <a:srgbClr val="000000"/>
                          </a:solidFill>
                          <a:effectLst/>
                          <a:latin typeface="Arial"/>
                          <a:ea typeface="+mn-ea"/>
                          <a:cs typeface="+mn-cs"/>
                        </a:rPr>
                        <a:t> </a:t>
                      </a:r>
                      <a:r>
                        <a:rPr lang="ru-RU" sz="1050" b="1" i="1" u="none" strike="noStrike" kern="1200" dirty="0" smtClean="0">
                          <a:solidFill>
                            <a:srgbClr val="000000"/>
                          </a:solidFill>
                          <a:effectLst/>
                          <a:latin typeface="Arial"/>
                          <a:ea typeface="+mn-ea"/>
                          <a:cs typeface="+mn-cs"/>
                        </a:rPr>
                        <a:t>мин.</a:t>
                      </a:r>
                      <a:endParaRPr lang="ru-RU" sz="1050" b="1" i="1" u="none" strike="noStrike" kern="1200" dirty="0">
                        <a:solidFill>
                          <a:srgbClr val="000000"/>
                        </a:solidFill>
                        <a:effectLst/>
                        <a:latin typeface="Arial"/>
                        <a:ea typeface="+mn-ea"/>
                        <a:cs typeface="+mn-cs"/>
                      </a:endParaRPr>
                    </a:p>
                  </a:txBody>
                  <a:tcPr marL="9149" marR="9149" marT="9149" marB="0" anchor="c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ru-RU" sz="1050" b="1" i="1" u="none" strike="noStrike" kern="1200" dirty="0" smtClean="0">
                          <a:solidFill>
                            <a:srgbClr val="000000"/>
                          </a:solidFill>
                          <a:effectLst/>
                          <a:latin typeface="Arial"/>
                          <a:ea typeface="+mn-ea"/>
                          <a:cs typeface="+mn-cs"/>
                        </a:rPr>
                        <a:t>38х27 см </a:t>
                      </a:r>
                    </a:p>
                  </a:txBody>
                  <a:tcPr marL="9149" marR="9149" marT="9149" marB="0" anchor="ctr">
                    <a:noFill/>
                  </a:tcPr>
                </a:tc>
                <a:tc>
                  <a:txBody>
                    <a:bodyPr/>
                    <a:lstStyle/>
                    <a:p>
                      <a:pPr algn="ctr" fontAlgn="b"/>
                      <a:r>
                        <a:rPr lang="en-US" sz="1050" b="1" i="1" u="none" strike="noStrike" kern="1200" dirty="0" smtClean="0">
                          <a:solidFill>
                            <a:srgbClr val="000000"/>
                          </a:solidFill>
                          <a:effectLst/>
                          <a:latin typeface="Arial"/>
                          <a:ea typeface="+mn-ea"/>
                          <a:cs typeface="+mn-cs"/>
                        </a:rPr>
                        <a:t>515</a:t>
                      </a:r>
                      <a:r>
                        <a:rPr lang="ru-RU" sz="1050" b="1" i="1" u="none" strike="noStrike" kern="1200" dirty="0" smtClean="0">
                          <a:solidFill>
                            <a:srgbClr val="000000"/>
                          </a:solidFill>
                          <a:effectLst/>
                          <a:latin typeface="Arial"/>
                          <a:ea typeface="+mn-ea"/>
                          <a:cs typeface="+mn-cs"/>
                        </a:rPr>
                        <a:t>х</a:t>
                      </a:r>
                      <a:r>
                        <a:rPr lang="en-US" sz="1050" b="1" i="1" u="none" strike="noStrike" kern="1200" dirty="0" smtClean="0">
                          <a:solidFill>
                            <a:srgbClr val="000000"/>
                          </a:solidFill>
                          <a:effectLst/>
                          <a:latin typeface="Arial"/>
                          <a:ea typeface="+mn-ea"/>
                          <a:cs typeface="+mn-cs"/>
                        </a:rPr>
                        <a:t>357</a:t>
                      </a:r>
                      <a:r>
                        <a:rPr lang="ru-RU" sz="1050" b="1" i="1" u="none" strike="noStrike" kern="1200" dirty="0" smtClean="0">
                          <a:solidFill>
                            <a:srgbClr val="000000"/>
                          </a:solidFill>
                          <a:effectLst/>
                          <a:latin typeface="Arial"/>
                          <a:ea typeface="+mn-ea"/>
                          <a:cs typeface="+mn-cs"/>
                        </a:rPr>
                        <a:t>х</a:t>
                      </a:r>
                      <a:r>
                        <a:rPr lang="en-US" sz="1050" b="1" i="1" u="none" strike="noStrike" kern="1200" dirty="0" smtClean="0">
                          <a:solidFill>
                            <a:srgbClr val="000000"/>
                          </a:solidFill>
                          <a:effectLst/>
                          <a:latin typeface="Arial"/>
                          <a:ea typeface="+mn-ea"/>
                          <a:cs typeface="+mn-cs"/>
                        </a:rPr>
                        <a:t>322</a:t>
                      </a:r>
                      <a:r>
                        <a:rPr lang="ru-RU" sz="1050" b="1" i="1" u="none" strike="noStrike" kern="1200" dirty="0" smtClean="0">
                          <a:solidFill>
                            <a:srgbClr val="000000"/>
                          </a:solidFill>
                          <a:effectLst/>
                          <a:latin typeface="Arial"/>
                          <a:ea typeface="+mn-ea"/>
                          <a:cs typeface="+mn-cs"/>
                        </a:rPr>
                        <a:t> /</a:t>
                      </a:r>
                    </a:p>
                    <a:p>
                      <a:pPr algn="ctr" fontAlgn="b"/>
                      <a:r>
                        <a:rPr lang="ru-RU" sz="1050" b="1" i="1" u="none" strike="noStrike" kern="1200" dirty="0" smtClean="0">
                          <a:solidFill>
                            <a:srgbClr val="000000"/>
                          </a:solidFill>
                          <a:effectLst/>
                          <a:latin typeface="Arial"/>
                          <a:ea typeface="+mn-ea"/>
                          <a:cs typeface="+mn-cs"/>
                        </a:rPr>
                        <a:t> </a:t>
                      </a:r>
                      <a:r>
                        <a:rPr lang="en-US" sz="1050" b="1" i="1" u="none" strike="noStrike" kern="1200" dirty="0" smtClean="0">
                          <a:solidFill>
                            <a:srgbClr val="000000"/>
                          </a:solidFill>
                          <a:effectLst/>
                          <a:latin typeface="Arial"/>
                          <a:ea typeface="+mn-ea"/>
                          <a:cs typeface="+mn-cs"/>
                        </a:rPr>
                        <a:t>563</a:t>
                      </a:r>
                      <a:r>
                        <a:rPr lang="ru-RU" sz="1050" b="1" i="1" u="none" strike="noStrike" kern="1200" dirty="0" smtClean="0">
                          <a:solidFill>
                            <a:srgbClr val="000000"/>
                          </a:solidFill>
                          <a:effectLst/>
                          <a:latin typeface="Arial"/>
                          <a:ea typeface="+mn-ea"/>
                          <a:cs typeface="+mn-cs"/>
                        </a:rPr>
                        <a:t>х</a:t>
                      </a:r>
                      <a:r>
                        <a:rPr lang="en-US" sz="1050" b="1" i="1" u="none" strike="noStrike" kern="1200" dirty="0" smtClean="0">
                          <a:solidFill>
                            <a:srgbClr val="000000"/>
                          </a:solidFill>
                          <a:effectLst/>
                          <a:latin typeface="Arial"/>
                          <a:ea typeface="+mn-ea"/>
                          <a:cs typeface="+mn-cs"/>
                        </a:rPr>
                        <a:t>379</a:t>
                      </a:r>
                      <a:r>
                        <a:rPr lang="ru-RU" sz="1050" b="1" i="1" u="none" strike="noStrike" kern="1200" dirty="0" smtClean="0">
                          <a:solidFill>
                            <a:srgbClr val="000000"/>
                          </a:solidFill>
                          <a:effectLst/>
                          <a:latin typeface="Arial"/>
                          <a:ea typeface="+mn-ea"/>
                          <a:cs typeface="+mn-cs"/>
                        </a:rPr>
                        <a:t>х</a:t>
                      </a:r>
                      <a:r>
                        <a:rPr lang="en-US" sz="1050" b="1" i="1" u="none" strike="noStrike" kern="1200" dirty="0" smtClean="0">
                          <a:solidFill>
                            <a:srgbClr val="000000"/>
                          </a:solidFill>
                          <a:effectLst/>
                          <a:latin typeface="Arial"/>
                          <a:ea typeface="+mn-ea"/>
                          <a:cs typeface="+mn-cs"/>
                        </a:rPr>
                        <a:t>369</a:t>
                      </a:r>
                      <a:endParaRPr lang="ru-RU" sz="1050" b="1" i="1" u="none" strike="noStrike" kern="1200" dirty="0" smtClean="0">
                        <a:solidFill>
                          <a:srgbClr val="000000"/>
                        </a:solidFill>
                        <a:effectLst/>
                        <a:latin typeface="Arial"/>
                        <a:ea typeface="+mn-ea"/>
                        <a:cs typeface="+mn-cs"/>
                      </a:endParaRPr>
                    </a:p>
                  </a:txBody>
                  <a:tcPr marL="9149" marR="9149" marT="9149" marB="0" anchor="ctr">
                    <a:noFill/>
                  </a:tcPr>
                </a:tc>
                <a:tc>
                  <a:txBody>
                    <a:bodyPr/>
                    <a:lstStyle/>
                    <a:p>
                      <a:pPr marL="0" algn="ctr" defTabSz="914400" rtl="0" eaLnBrk="1" fontAlgn="b" latinLnBrk="0" hangingPunct="1"/>
                      <a:r>
                        <a:rPr lang="uk-UA" sz="1050" b="1" i="1" u="none" strike="noStrike" kern="1200" dirty="0" smtClean="0">
                          <a:solidFill>
                            <a:srgbClr val="000000"/>
                          </a:solidFill>
                          <a:effectLst/>
                          <a:latin typeface="Arial"/>
                          <a:ea typeface="+mn-ea"/>
                          <a:cs typeface="+mn-cs"/>
                        </a:rPr>
                        <a:t>6,28/7,50 </a:t>
                      </a:r>
                      <a:endParaRPr lang="ru-RU" sz="1050" b="1" i="1" u="none" strike="noStrike" kern="1200" dirty="0">
                        <a:solidFill>
                          <a:srgbClr val="000000"/>
                        </a:solidFill>
                        <a:effectLst/>
                        <a:latin typeface="Arial"/>
                        <a:ea typeface="+mn-ea"/>
                        <a:cs typeface="+mn-cs"/>
                      </a:endParaRPr>
                    </a:p>
                  </a:txBody>
                  <a:tcPr marL="9149" marR="9149" marT="9149" marB="0" anchor="ctr">
                    <a:noFill/>
                  </a:tcPr>
                </a:tc>
                <a:extLst>
                  <a:ext uri="{0D108BD9-81ED-4DB2-BD59-A6C34878D82A}">
                    <a16:rowId xmlns:a16="http://schemas.microsoft.com/office/drawing/2014/main" val="584098793"/>
                  </a:ext>
                </a:extLst>
              </a:tr>
              <a:tr h="446265">
                <a:tc>
                  <a:txBody>
                    <a:bodyPr/>
                    <a:lstStyle/>
                    <a:p>
                      <a:pPr marL="0" algn="ctr" defTabSz="914400" rtl="0" eaLnBrk="1" fontAlgn="ctr" latinLnBrk="0" hangingPunct="1"/>
                      <a:r>
                        <a:rPr lang="ru-RU" sz="1050" b="0" i="1" u="none" strike="noStrike" kern="1200" dirty="0" smtClean="0">
                          <a:solidFill>
                            <a:srgbClr val="000000"/>
                          </a:solidFill>
                          <a:effectLst/>
                          <a:latin typeface="+mn-lt"/>
                          <a:ea typeface="+mn-ea"/>
                          <a:cs typeface="+mn-cs"/>
                        </a:rPr>
                        <a:t>80617</a:t>
                      </a:r>
                      <a:endParaRPr lang="ru-RU" sz="1050" b="0"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50" b="1" i="1" spc="50" dirty="0" smtClean="0">
                          <a:ln w="11430"/>
                        </a:rPr>
                        <a:t>GN</a:t>
                      </a:r>
                      <a:r>
                        <a:rPr lang="ru-RU" sz="1050" b="1" i="1" spc="50" dirty="0" smtClean="0">
                          <a:ln w="11430"/>
                        </a:rPr>
                        <a:t>42</a:t>
                      </a:r>
                      <a:r>
                        <a:rPr lang="en-US" sz="1050" b="1" i="1" spc="50" dirty="0" smtClean="0">
                          <a:ln w="11430"/>
                        </a:rPr>
                        <a:t>AB</a:t>
                      </a:r>
                      <a:endParaRPr lang="en-US" sz="1050" b="1" i="1" dirty="0"/>
                    </a:p>
                  </a:txBody>
                  <a:tcPr marL="9525" marR="9525" marT="9525" marB="0" anchor="ctr"/>
                </a:tc>
                <a:tc>
                  <a:txBody>
                    <a:bodyPr/>
                    <a:lstStyle/>
                    <a:p>
                      <a:pPr algn="ctr" fontAlgn="ctr"/>
                      <a:r>
                        <a:rPr lang="en-US" sz="1050" b="1" i="1" u="none" strike="noStrike" dirty="0" smtClean="0">
                          <a:solidFill>
                            <a:schemeClr val="tx1"/>
                          </a:solidFill>
                          <a:effectLst/>
                          <a:latin typeface="+mn-lt"/>
                        </a:rPr>
                        <a:t>20</a:t>
                      </a:r>
                      <a:r>
                        <a:rPr lang="ru-RU" sz="1050" b="1" i="1" u="none" strike="noStrike" dirty="0" smtClean="0">
                          <a:solidFill>
                            <a:schemeClr val="tx1"/>
                          </a:solidFill>
                          <a:effectLst/>
                          <a:latin typeface="+mn-lt"/>
                        </a:rPr>
                        <a:t>00 Вт</a:t>
                      </a:r>
                      <a:endParaRPr lang="en-US" sz="1050" b="1" i="1" u="none" strike="noStrike" dirty="0">
                        <a:solidFill>
                          <a:schemeClr val="tx1"/>
                        </a:solidFill>
                        <a:effectLst/>
                        <a:latin typeface="+mn-lt"/>
                      </a:endParaRPr>
                    </a:p>
                  </a:txBody>
                  <a:tcPr marL="9525" marR="9525" marT="9525" marB="0" anchor="ctr"/>
                </a:tc>
                <a:tc>
                  <a:txBody>
                    <a:bodyPr/>
                    <a:lstStyle/>
                    <a:p>
                      <a:pPr algn="ctr" fontAlgn="b"/>
                      <a:r>
                        <a:rPr lang="ru-RU" sz="1050" b="1" i="1" u="none" strike="noStrike" dirty="0" smtClean="0">
                          <a:solidFill>
                            <a:srgbClr val="000000"/>
                          </a:solidFill>
                          <a:effectLst/>
                          <a:latin typeface="+mn-lt"/>
                        </a:rPr>
                        <a:t>220</a:t>
                      </a:r>
                      <a:r>
                        <a:rPr lang="en-US" sz="1050" b="1" i="1" u="none" strike="noStrike" dirty="0" smtClean="0">
                          <a:solidFill>
                            <a:srgbClr val="000000"/>
                          </a:solidFill>
                          <a:effectLst/>
                          <a:latin typeface="+mn-lt"/>
                        </a:rPr>
                        <a:t> - 240</a:t>
                      </a:r>
                      <a:r>
                        <a:rPr lang="ru-RU" sz="1050" b="1" i="1" u="none" strike="noStrike" dirty="0" smtClean="0">
                          <a:solidFill>
                            <a:srgbClr val="000000"/>
                          </a:solidFill>
                          <a:effectLst/>
                          <a:latin typeface="+mn-lt"/>
                        </a:rPr>
                        <a:t> В</a:t>
                      </a:r>
                      <a:endParaRPr lang="ru-RU" sz="105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ru-RU" sz="1050" b="1" i="1" u="none" strike="noStrike" dirty="0" smtClean="0">
                          <a:solidFill>
                            <a:srgbClr val="000000"/>
                          </a:solidFill>
                          <a:effectLst/>
                          <a:latin typeface="Arial"/>
                        </a:rPr>
                        <a:t>~ 50/60 Гц</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dirty="0" err="1" smtClean="0">
                          <a:solidFill>
                            <a:srgbClr val="000000"/>
                          </a:solidFill>
                          <a:effectLst/>
                          <a:latin typeface="Arial"/>
                        </a:rPr>
                        <a:t>Механ</a:t>
                      </a:r>
                      <a:r>
                        <a:rPr lang="ru-RU" sz="1050" b="1" i="1" u="none" strike="noStrike" dirty="0" smtClean="0">
                          <a:solidFill>
                            <a:srgbClr val="000000"/>
                          </a:solidFill>
                          <a:effectLst/>
                          <a:latin typeface="Arial"/>
                        </a:rPr>
                        <a:t>.</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dirty="0" smtClean="0">
                          <a:solidFill>
                            <a:srgbClr val="000000"/>
                          </a:solidFill>
                          <a:effectLst/>
                          <a:latin typeface="Arial"/>
                        </a:rPr>
                        <a:t>100 - 250 °С </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50" b="1" i="1" u="none" strike="noStrike" dirty="0" smtClean="0">
                          <a:solidFill>
                            <a:srgbClr val="000000"/>
                          </a:solidFill>
                          <a:effectLst/>
                          <a:latin typeface="Arial"/>
                        </a:rPr>
                        <a:t>-</a:t>
                      </a:r>
                      <a:endParaRPr lang="ru-RU" sz="105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dirty="0" smtClean="0">
                          <a:solidFill>
                            <a:srgbClr val="000000"/>
                          </a:solidFill>
                          <a:effectLst/>
                          <a:latin typeface="Arial"/>
                        </a:rPr>
                        <a:t>4</a:t>
                      </a:r>
                      <a:r>
                        <a:rPr lang="en-US" sz="1050" b="1" i="1" u="none" strike="noStrike" dirty="0" smtClean="0">
                          <a:solidFill>
                            <a:srgbClr val="000000"/>
                          </a:solidFill>
                          <a:effectLst/>
                          <a:latin typeface="Arial"/>
                        </a:rPr>
                        <a:t>2</a:t>
                      </a:r>
                      <a:r>
                        <a:rPr lang="en-US" sz="1050" b="1" i="1" u="none" strike="noStrike" baseline="0" dirty="0" smtClean="0">
                          <a:solidFill>
                            <a:srgbClr val="000000"/>
                          </a:solidFill>
                          <a:effectLst/>
                          <a:latin typeface="Arial"/>
                        </a:rPr>
                        <a:t> </a:t>
                      </a:r>
                      <a:r>
                        <a:rPr lang="ru-RU" sz="1050" b="1" i="1" u="none" strike="noStrike" dirty="0" smtClean="0">
                          <a:solidFill>
                            <a:srgbClr val="000000"/>
                          </a:solidFill>
                          <a:effectLst/>
                          <a:latin typeface="Arial"/>
                        </a:rPr>
                        <a:t>л</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dirty="0" smtClean="0">
                          <a:solidFill>
                            <a:srgbClr val="000000"/>
                          </a:solidFill>
                          <a:effectLst/>
                          <a:latin typeface="Arial"/>
                        </a:rPr>
                        <a:t>+/+</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50" b="1" i="1" u="none" strike="noStrike" kern="1200" dirty="0" smtClean="0">
                          <a:solidFill>
                            <a:srgbClr val="000000"/>
                          </a:solidFill>
                          <a:effectLst/>
                          <a:latin typeface="Arial"/>
                          <a:ea typeface="+mn-ea"/>
                          <a:cs typeface="+mn-cs"/>
                        </a:rPr>
                        <a:t>398x340x307</a:t>
                      </a:r>
                      <a:endParaRPr lang="ru-RU" sz="1050" b="1" i="1" u="none" strike="noStrike" kern="1200" dirty="0">
                        <a:solidFill>
                          <a:srgbClr val="000000"/>
                        </a:solidFill>
                        <a:effectLst/>
                        <a:latin typeface="Arial"/>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kern="1200" dirty="0" smtClean="0">
                          <a:solidFill>
                            <a:srgbClr val="000000"/>
                          </a:solidFill>
                          <a:effectLst/>
                          <a:latin typeface="Arial"/>
                          <a:ea typeface="+mn-ea"/>
                          <a:cs typeface="+mn-cs"/>
                        </a:rPr>
                        <a:t>60</a:t>
                      </a:r>
                      <a:r>
                        <a:rPr lang="en-US" sz="1050" b="1" i="1" u="none" strike="noStrike" kern="1200" dirty="0" smtClean="0">
                          <a:solidFill>
                            <a:srgbClr val="000000"/>
                          </a:solidFill>
                          <a:effectLst/>
                          <a:latin typeface="Arial"/>
                          <a:ea typeface="+mn-ea"/>
                          <a:cs typeface="+mn-cs"/>
                        </a:rPr>
                        <a:t> </a:t>
                      </a:r>
                      <a:r>
                        <a:rPr lang="ru-RU" sz="1050" b="1" i="1" u="none" strike="noStrike" kern="1200" dirty="0" smtClean="0">
                          <a:solidFill>
                            <a:srgbClr val="000000"/>
                          </a:solidFill>
                          <a:effectLst/>
                          <a:latin typeface="Arial"/>
                          <a:ea typeface="+mn-ea"/>
                          <a:cs typeface="+mn-cs"/>
                        </a:rPr>
                        <a:t>мин.</a:t>
                      </a:r>
                      <a:endParaRPr lang="ru-RU" sz="1050" b="1" i="1" u="none" strike="noStrike" kern="1200" dirty="0">
                        <a:solidFill>
                          <a:srgbClr val="000000"/>
                        </a:solidFill>
                        <a:effectLst/>
                        <a:latin typeface="Arial"/>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dirty="0" smtClean="0">
                          <a:solidFill>
                            <a:srgbClr val="000000"/>
                          </a:solidFill>
                          <a:effectLst/>
                          <a:latin typeface="Arial"/>
                        </a:rPr>
                        <a:t>38х27 см </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50" b="1" i="1" u="none" strike="noStrike" kern="1200" dirty="0" smtClean="0">
                          <a:solidFill>
                            <a:srgbClr val="000000"/>
                          </a:solidFill>
                          <a:effectLst/>
                          <a:latin typeface="Arial"/>
                          <a:ea typeface="+mn-ea"/>
                          <a:cs typeface="+mn-cs"/>
                        </a:rPr>
                        <a:t>523</a:t>
                      </a:r>
                      <a:r>
                        <a:rPr lang="ru-RU" sz="1050" b="1" i="1" u="none" strike="noStrike" kern="1200" dirty="0" smtClean="0">
                          <a:solidFill>
                            <a:srgbClr val="000000"/>
                          </a:solidFill>
                          <a:effectLst/>
                          <a:latin typeface="Arial"/>
                          <a:ea typeface="+mn-ea"/>
                          <a:cs typeface="+mn-cs"/>
                        </a:rPr>
                        <a:t>х40</a:t>
                      </a:r>
                      <a:r>
                        <a:rPr lang="en-US" sz="1050" b="1" i="1" u="none" strike="noStrike" kern="1200" dirty="0" smtClean="0">
                          <a:solidFill>
                            <a:srgbClr val="000000"/>
                          </a:solidFill>
                          <a:effectLst/>
                          <a:latin typeface="Arial"/>
                          <a:ea typeface="+mn-ea"/>
                          <a:cs typeface="+mn-cs"/>
                        </a:rPr>
                        <a:t>6</a:t>
                      </a:r>
                      <a:r>
                        <a:rPr lang="ru-RU" sz="1050" b="1" i="1" u="none" strike="noStrike" kern="1200" dirty="0" smtClean="0">
                          <a:solidFill>
                            <a:srgbClr val="000000"/>
                          </a:solidFill>
                          <a:effectLst/>
                          <a:latin typeface="Arial"/>
                          <a:ea typeface="+mn-ea"/>
                          <a:cs typeface="+mn-cs"/>
                        </a:rPr>
                        <a:t>х</a:t>
                      </a:r>
                      <a:r>
                        <a:rPr lang="en-US" sz="1050" b="1" i="1" u="none" strike="noStrike" kern="1200" dirty="0" smtClean="0">
                          <a:solidFill>
                            <a:srgbClr val="000000"/>
                          </a:solidFill>
                          <a:effectLst/>
                          <a:latin typeface="Arial"/>
                          <a:ea typeface="+mn-ea"/>
                          <a:cs typeface="+mn-cs"/>
                        </a:rPr>
                        <a:t>358</a:t>
                      </a:r>
                      <a:r>
                        <a:rPr lang="ru-RU" sz="1050" b="1" i="1" u="none" strike="noStrike" kern="1200" dirty="0" smtClean="0">
                          <a:solidFill>
                            <a:srgbClr val="000000"/>
                          </a:solidFill>
                          <a:effectLst/>
                          <a:latin typeface="Arial"/>
                          <a:ea typeface="+mn-ea"/>
                          <a:cs typeface="+mn-cs"/>
                        </a:rPr>
                        <a:t> /</a:t>
                      </a:r>
                    </a:p>
                    <a:p>
                      <a:pPr algn="ctr" fontAlgn="b"/>
                      <a:r>
                        <a:rPr lang="ru-RU" sz="1050" b="1" i="1" u="none" strike="noStrike" kern="1200" dirty="0" smtClean="0">
                          <a:solidFill>
                            <a:srgbClr val="000000"/>
                          </a:solidFill>
                          <a:effectLst/>
                          <a:latin typeface="Arial"/>
                          <a:ea typeface="+mn-ea"/>
                          <a:cs typeface="+mn-cs"/>
                        </a:rPr>
                        <a:t> </a:t>
                      </a:r>
                      <a:r>
                        <a:rPr lang="en-US" sz="1050" b="1" i="1" u="none" strike="noStrike" kern="1200" dirty="0" smtClean="0">
                          <a:solidFill>
                            <a:srgbClr val="000000"/>
                          </a:solidFill>
                          <a:effectLst/>
                          <a:latin typeface="Arial"/>
                          <a:ea typeface="+mn-ea"/>
                          <a:cs typeface="+mn-cs"/>
                        </a:rPr>
                        <a:t>564</a:t>
                      </a:r>
                      <a:r>
                        <a:rPr lang="ru-RU" sz="1050" b="1" i="1" u="none" strike="noStrike" kern="1200" dirty="0" smtClean="0">
                          <a:solidFill>
                            <a:srgbClr val="000000"/>
                          </a:solidFill>
                          <a:effectLst/>
                          <a:latin typeface="Arial"/>
                          <a:ea typeface="+mn-ea"/>
                          <a:cs typeface="+mn-cs"/>
                        </a:rPr>
                        <a:t>х</a:t>
                      </a:r>
                      <a:r>
                        <a:rPr lang="en-US" sz="1050" b="1" i="1" u="none" strike="noStrike" kern="1200" dirty="0" smtClean="0">
                          <a:solidFill>
                            <a:srgbClr val="000000"/>
                          </a:solidFill>
                          <a:effectLst/>
                          <a:latin typeface="Arial"/>
                          <a:ea typeface="+mn-ea"/>
                          <a:cs typeface="+mn-cs"/>
                        </a:rPr>
                        <a:t>424,5</a:t>
                      </a:r>
                      <a:r>
                        <a:rPr lang="ru-RU" sz="1050" b="1" i="1" u="none" strike="noStrike" kern="1200" dirty="0" smtClean="0">
                          <a:solidFill>
                            <a:srgbClr val="000000"/>
                          </a:solidFill>
                          <a:effectLst/>
                          <a:latin typeface="Arial"/>
                          <a:ea typeface="+mn-ea"/>
                          <a:cs typeface="+mn-cs"/>
                        </a:rPr>
                        <a:t>х</a:t>
                      </a:r>
                      <a:r>
                        <a:rPr lang="en-US" sz="1050" b="1" i="1" u="none" strike="noStrike" kern="1200" dirty="0" smtClean="0">
                          <a:solidFill>
                            <a:srgbClr val="000000"/>
                          </a:solidFill>
                          <a:effectLst/>
                          <a:latin typeface="Arial"/>
                          <a:ea typeface="+mn-ea"/>
                          <a:cs typeface="+mn-cs"/>
                        </a:rPr>
                        <a:t>416</a:t>
                      </a:r>
                      <a:endParaRPr lang="ru-RU" sz="1050" b="1" i="1" u="none" strike="noStrike" kern="1200" dirty="0">
                        <a:solidFill>
                          <a:srgbClr val="000000"/>
                        </a:solidFill>
                        <a:effectLst/>
                        <a:latin typeface="Arial"/>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50" b="1" i="1" u="none" strike="noStrike" dirty="0" smtClean="0">
                          <a:solidFill>
                            <a:srgbClr val="000000"/>
                          </a:solidFill>
                          <a:effectLst/>
                          <a:latin typeface="Arial"/>
                        </a:rPr>
                        <a:t>7,20</a:t>
                      </a:r>
                      <a:r>
                        <a:rPr lang="ru-RU" sz="1050" b="1" i="1" u="none" strike="noStrike" dirty="0" smtClean="0">
                          <a:solidFill>
                            <a:srgbClr val="000000"/>
                          </a:solidFill>
                          <a:effectLst/>
                          <a:latin typeface="Arial"/>
                        </a:rPr>
                        <a:t>/</a:t>
                      </a:r>
                      <a:r>
                        <a:rPr lang="en-US" sz="1050" b="1" i="1" u="none" strike="noStrike" dirty="0" smtClean="0">
                          <a:solidFill>
                            <a:srgbClr val="000000"/>
                          </a:solidFill>
                          <a:effectLst/>
                          <a:latin typeface="Arial"/>
                        </a:rPr>
                        <a:t>8,50</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16" name="TextBox 15"/>
          <p:cNvSpPr txBox="1"/>
          <p:nvPr/>
        </p:nvSpPr>
        <p:spPr>
          <a:xfrm>
            <a:off x="4102383" y="2077491"/>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31" name="Прямоугольник 30"/>
          <p:cNvSpPr/>
          <p:nvPr/>
        </p:nvSpPr>
        <p:spPr>
          <a:xfrm>
            <a:off x="446552" y="5258615"/>
            <a:ext cx="3637175" cy="369332"/>
          </a:xfrm>
          <a:prstGeom prst="rect">
            <a:avLst/>
          </a:prstGeom>
        </p:spPr>
        <p:txBody>
          <a:bodyPr wrap="square">
            <a:spAutoFit/>
          </a:bodyPr>
          <a:lstStyle/>
          <a:p>
            <a:r>
              <a:rPr lang="ru-RU" dirty="0">
                <a:solidFill>
                  <a:srgbClr val="006666"/>
                </a:solidFill>
                <a:latin typeface="EpsilonCTT" pitchFamily="2" charset="0"/>
              </a:rPr>
              <a:t>ПОЛЕЗНО! БЫСТРО! ВКУСНО!</a:t>
            </a:r>
          </a:p>
        </p:txBody>
      </p:sp>
      <p:sp>
        <p:nvSpPr>
          <p:cNvPr id="7" name="Прямоугольник 6"/>
          <p:cNvSpPr/>
          <p:nvPr/>
        </p:nvSpPr>
        <p:spPr>
          <a:xfrm>
            <a:off x="4102383" y="2350630"/>
            <a:ext cx="6677512" cy="1954381"/>
          </a:xfrm>
          <a:prstGeom prst="rect">
            <a:avLst/>
          </a:prstGeom>
        </p:spPr>
        <p:txBody>
          <a:bodyPr wrap="square">
            <a:spAutoFit/>
          </a:bodyPr>
          <a:lstStyle/>
          <a:p>
            <a:r>
              <a:rPr lang="ru-RU" sz="1100" b="1" i="1" dirty="0">
                <a:solidFill>
                  <a:srgbClr val="4D4B4B"/>
                </a:solidFill>
              </a:rPr>
              <a:t>Электрическая печь с грилем -  для нагрева температуры в которой встроены специальные</a:t>
            </a:r>
          </a:p>
          <a:p>
            <a:r>
              <a:rPr lang="ru-RU" sz="1100" b="1" i="1" dirty="0">
                <a:solidFill>
                  <a:srgbClr val="4D4B4B"/>
                </a:solidFill>
              </a:rPr>
              <a:t>нагревательные элементы (</a:t>
            </a:r>
            <a:r>
              <a:rPr lang="ru-RU" sz="1100" b="1" i="1" dirty="0" err="1">
                <a:solidFill>
                  <a:srgbClr val="4D4B4B"/>
                </a:solidFill>
              </a:rPr>
              <a:t>ТЭНы</a:t>
            </a:r>
            <a:r>
              <a:rPr lang="ru-RU" sz="1100" b="1" i="1" dirty="0">
                <a:solidFill>
                  <a:srgbClr val="4D4B4B"/>
                </a:solidFill>
              </a:rPr>
              <a:t>), которые расположены, как правило в верхней и нижней</a:t>
            </a:r>
          </a:p>
          <a:p>
            <a:r>
              <a:rPr lang="ru-RU" sz="1100" b="1" i="1" dirty="0">
                <a:solidFill>
                  <a:srgbClr val="4D4B4B"/>
                </a:solidFill>
              </a:rPr>
              <a:t>частях печи.</a:t>
            </a:r>
          </a:p>
          <a:p>
            <a:r>
              <a:rPr lang="ru-RU" sz="1100" b="1" i="1" dirty="0">
                <a:solidFill>
                  <a:srgbClr val="4D4B4B"/>
                </a:solidFill>
              </a:rPr>
              <a:t>Наличие утолщенных стенок снижает потребление электроэнергии в процессе готовки. </a:t>
            </a:r>
          </a:p>
          <a:p>
            <a:r>
              <a:rPr lang="ru-RU" sz="1100" b="1" i="1" dirty="0">
                <a:solidFill>
                  <a:srgbClr val="4D4B4B"/>
                </a:solidFill>
              </a:rPr>
              <a:t>Внутреннее и внешнее исполнение печи выполнены из эмалированной стали.</a:t>
            </a:r>
          </a:p>
          <a:p>
            <a:r>
              <a:rPr lang="ru-RU" sz="1100" b="1" i="1" dirty="0">
                <a:solidFill>
                  <a:srgbClr val="4D4B4B"/>
                </a:solidFill>
              </a:rPr>
              <a:t>Встроенный таймер упростит процесс готовки и вовремя оповестить вас о готовности</a:t>
            </a:r>
          </a:p>
          <a:p>
            <a:r>
              <a:rPr lang="ru-RU" sz="1100" b="1" i="1" dirty="0">
                <a:solidFill>
                  <a:srgbClr val="4D4B4B"/>
                </a:solidFill>
              </a:rPr>
              <a:t>вашего блюда звуковым сигналом. Наличие специальных съёмных ручек (ухвата) для извлечения решетки для гриля и противня сделает ваш процесс готовки максимально</a:t>
            </a:r>
          </a:p>
          <a:p>
            <a:r>
              <a:rPr lang="ru-RU" sz="1100" b="1" i="1" dirty="0">
                <a:solidFill>
                  <a:srgbClr val="4D4B4B"/>
                </a:solidFill>
              </a:rPr>
              <a:t>комфортным. Электропечь, благодаря своим небольшим размерам идеально вольется в</a:t>
            </a:r>
          </a:p>
          <a:p>
            <a:r>
              <a:rPr lang="ru-RU" sz="1100" b="1" i="1" dirty="0">
                <a:solidFill>
                  <a:srgbClr val="4D4B4B"/>
                </a:solidFill>
              </a:rPr>
              <a:t>обстановку, где необходимо сохранить максимум пространства, как на небольшой по площади</a:t>
            </a:r>
          </a:p>
          <a:p>
            <a:r>
              <a:rPr lang="ru-RU" sz="1100" b="1" i="1" dirty="0">
                <a:solidFill>
                  <a:srgbClr val="4D4B4B"/>
                </a:solidFill>
              </a:rPr>
              <a:t>кухне в городской квартире, или в загородном доме.</a:t>
            </a:r>
          </a:p>
        </p:txBody>
      </p:sp>
      <p:sp>
        <p:nvSpPr>
          <p:cNvPr id="24" name="Прямоугольник 23"/>
          <p:cNvSpPr/>
          <p:nvPr/>
        </p:nvSpPr>
        <p:spPr>
          <a:xfrm>
            <a:off x="4148036" y="4248798"/>
            <a:ext cx="1709122" cy="276999"/>
          </a:xfrm>
          <a:prstGeom prst="rect">
            <a:avLst/>
          </a:prstGeom>
        </p:spPr>
        <p:txBody>
          <a:bodyPr wrap="none">
            <a:spAutoFit/>
          </a:bodyPr>
          <a:lstStyle/>
          <a:p>
            <a:r>
              <a:rPr lang="ru-RU" sz="1200" b="1" dirty="0" smtClean="0">
                <a:solidFill>
                  <a:srgbClr val="FF0000"/>
                </a:solidFill>
                <a:latin typeface="Arial Black" pitchFamily="34" charset="0"/>
              </a:rPr>
              <a:t>КОМПЛЕКТАЦИЯ:</a:t>
            </a:r>
            <a:endParaRPr lang="ru-RU" sz="1200" b="1" dirty="0">
              <a:solidFill>
                <a:srgbClr val="FF0000"/>
              </a:solidFill>
              <a:latin typeface="Arial Black" pitchFamily="34" charset="0"/>
            </a:endParaRPr>
          </a:p>
        </p:txBody>
      </p:sp>
      <p:pic>
        <p:nvPicPr>
          <p:cNvPr id="15" name="Рисунок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1360" y="1940169"/>
            <a:ext cx="3199809" cy="2296873"/>
          </a:xfrm>
          <a:prstGeom prst="rect">
            <a:avLst/>
          </a:prstGeom>
        </p:spPr>
      </p:pic>
      <p:pic>
        <p:nvPicPr>
          <p:cNvPr id="29" name="Рисунок 2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9824" y="4141827"/>
            <a:ext cx="2669551" cy="853258"/>
          </a:xfrm>
          <a:prstGeom prst="rect">
            <a:avLst/>
          </a:prstGeom>
        </p:spPr>
      </p:pic>
      <p:pic>
        <p:nvPicPr>
          <p:cNvPr id="1026"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252403" y="4568456"/>
            <a:ext cx="3835400" cy="1116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846445" y="1488646"/>
            <a:ext cx="93345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7758665"/>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256848" y="929056"/>
            <a:ext cx="8973952" cy="884076"/>
          </a:xfrm>
          <a:effectLst/>
        </p:spPr>
        <p:txBody>
          <a:bodyPr>
            <a:noAutofit/>
          </a:bodyPr>
          <a:lstStyle/>
          <a:p>
            <a:pPr>
              <a:lnSpc>
                <a:spcPct val="100000"/>
              </a:lnSpc>
            </a:pPr>
            <a:r>
              <a:rPr lang="ru-RU" sz="2000" b="1" spc="50" dirty="0" smtClean="0">
                <a:ln w="11430"/>
                <a:solidFill>
                  <a:srgbClr val="930D2D"/>
                </a:solidFill>
                <a:effectLst>
                  <a:outerShdw blurRad="38100" dist="38100" dir="2700000" algn="tl">
                    <a:srgbClr val="000000">
                      <a:alpha val="43137"/>
                    </a:srgbClr>
                  </a:outerShdw>
                </a:effectLst>
              </a:rPr>
              <a:t>ЭЛЕКТРОНАГРЕВАТЕЛЬ ПРОТОЧНОЙ </a:t>
            </a:r>
            <a:r>
              <a:rPr lang="ru-RU" sz="2000" b="1" spc="50" dirty="0">
                <a:ln w="11430"/>
                <a:solidFill>
                  <a:srgbClr val="930D2D"/>
                </a:solidFill>
                <a:effectLst>
                  <a:outerShdw blurRad="38100" dist="38100" dir="2700000" algn="tl">
                    <a:srgbClr val="000000">
                      <a:alpha val="43137"/>
                    </a:srgbClr>
                  </a:outerShdw>
                </a:effectLst>
              </a:rPr>
              <a:t>ВОДЫ </a:t>
            </a:r>
            <a:r>
              <a:rPr lang="en-US" sz="2000" b="1" spc="50" dirty="0">
                <a:ln w="11430"/>
                <a:solidFill>
                  <a:srgbClr val="930D2D"/>
                </a:solidFill>
                <a:effectLst>
                  <a:outerShdw blurRad="38100" dist="38100" dir="2700000" algn="tl">
                    <a:srgbClr val="000000">
                      <a:alpha val="43137"/>
                    </a:srgbClr>
                  </a:outerShdw>
                </a:effectLst>
              </a:rPr>
              <a:t>EWH-3G</a:t>
            </a:r>
            <a:endParaRPr lang="uk-UA" sz="20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276392" y="5160325"/>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4066757794"/>
              </p:ext>
            </p:extLst>
          </p:nvPr>
        </p:nvGraphicFramePr>
        <p:xfrm>
          <a:off x="168739" y="5556680"/>
          <a:ext cx="10368779" cy="1615461"/>
        </p:xfrm>
        <a:graphic>
          <a:graphicData uri="http://schemas.openxmlformats.org/drawingml/2006/table">
            <a:tbl>
              <a:tblPr>
                <a:tableStyleId>{616DA210-FB5B-4158-B5E0-FEB733F419BA}</a:tableStyleId>
              </a:tblPr>
              <a:tblGrid>
                <a:gridCol w="456232">
                  <a:extLst>
                    <a:ext uri="{9D8B030D-6E8A-4147-A177-3AD203B41FA5}">
                      <a16:colId xmlns:a16="http://schemas.microsoft.com/office/drawing/2014/main" val="20000"/>
                    </a:ext>
                  </a:extLst>
                </a:gridCol>
                <a:gridCol w="563049">
                  <a:extLst>
                    <a:ext uri="{9D8B030D-6E8A-4147-A177-3AD203B41FA5}">
                      <a16:colId xmlns:a16="http://schemas.microsoft.com/office/drawing/2014/main" val="20001"/>
                    </a:ext>
                  </a:extLst>
                </a:gridCol>
                <a:gridCol w="712609">
                  <a:extLst>
                    <a:ext uri="{9D8B030D-6E8A-4147-A177-3AD203B41FA5}">
                      <a16:colId xmlns:a16="http://schemas.microsoft.com/office/drawing/2014/main" val="20002"/>
                    </a:ext>
                  </a:extLst>
                </a:gridCol>
                <a:gridCol w="791788">
                  <a:extLst>
                    <a:ext uri="{9D8B030D-6E8A-4147-A177-3AD203B41FA5}">
                      <a16:colId xmlns:a16="http://schemas.microsoft.com/office/drawing/2014/main" val="20014"/>
                    </a:ext>
                  </a:extLst>
                </a:gridCol>
                <a:gridCol w="791788">
                  <a:extLst>
                    <a:ext uri="{9D8B030D-6E8A-4147-A177-3AD203B41FA5}">
                      <a16:colId xmlns:a16="http://schemas.microsoft.com/office/drawing/2014/main" val="20003"/>
                    </a:ext>
                  </a:extLst>
                </a:gridCol>
                <a:gridCol w="721407">
                  <a:extLst>
                    <a:ext uri="{9D8B030D-6E8A-4147-A177-3AD203B41FA5}">
                      <a16:colId xmlns:a16="http://schemas.microsoft.com/office/drawing/2014/main" val="20004"/>
                    </a:ext>
                  </a:extLst>
                </a:gridCol>
                <a:gridCol w="774193">
                  <a:extLst>
                    <a:ext uri="{9D8B030D-6E8A-4147-A177-3AD203B41FA5}">
                      <a16:colId xmlns:a16="http://schemas.microsoft.com/office/drawing/2014/main" val="20005"/>
                    </a:ext>
                  </a:extLst>
                </a:gridCol>
                <a:gridCol w="656624">
                  <a:extLst>
                    <a:ext uri="{9D8B030D-6E8A-4147-A177-3AD203B41FA5}">
                      <a16:colId xmlns:a16="http://schemas.microsoft.com/office/drawing/2014/main" val="20006"/>
                    </a:ext>
                  </a:extLst>
                </a:gridCol>
                <a:gridCol w="803785">
                  <a:extLst>
                    <a:ext uri="{9D8B030D-6E8A-4147-A177-3AD203B41FA5}">
                      <a16:colId xmlns:a16="http://schemas.microsoft.com/office/drawing/2014/main" val="20007"/>
                    </a:ext>
                  </a:extLst>
                </a:gridCol>
                <a:gridCol w="778077">
                  <a:extLst>
                    <a:ext uri="{9D8B030D-6E8A-4147-A177-3AD203B41FA5}">
                      <a16:colId xmlns:a16="http://schemas.microsoft.com/office/drawing/2014/main" val="20008"/>
                    </a:ext>
                  </a:extLst>
                </a:gridCol>
                <a:gridCol w="607772">
                  <a:extLst>
                    <a:ext uri="{9D8B030D-6E8A-4147-A177-3AD203B41FA5}">
                      <a16:colId xmlns:a16="http://schemas.microsoft.com/office/drawing/2014/main" val="20009"/>
                    </a:ext>
                  </a:extLst>
                </a:gridCol>
                <a:gridCol w="699610">
                  <a:extLst>
                    <a:ext uri="{9D8B030D-6E8A-4147-A177-3AD203B41FA5}">
                      <a16:colId xmlns:a16="http://schemas.microsoft.com/office/drawing/2014/main" val="20010"/>
                    </a:ext>
                  </a:extLst>
                </a:gridCol>
                <a:gridCol w="685800">
                  <a:extLst>
                    <a:ext uri="{9D8B030D-6E8A-4147-A177-3AD203B41FA5}">
                      <a16:colId xmlns:a16="http://schemas.microsoft.com/office/drawing/2014/main" val="20011"/>
                    </a:ext>
                  </a:extLst>
                </a:gridCol>
                <a:gridCol w="878165">
                  <a:extLst>
                    <a:ext uri="{9D8B030D-6E8A-4147-A177-3AD203B41FA5}">
                      <a16:colId xmlns:a16="http://schemas.microsoft.com/office/drawing/2014/main" val="20012"/>
                    </a:ext>
                  </a:extLst>
                </a:gridCol>
                <a:gridCol w="447880">
                  <a:extLst>
                    <a:ext uri="{9D8B030D-6E8A-4147-A177-3AD203B41FA5}">
                      <a16:colId xmlns:a16="http://schemas.microsoft.com/office/drawing/2014/main" val="20013"/>
                    </a:ext>
                  </a:extLst>
                </a:gridCol>
              </a:tblGrid>
              <a:tr h="1156969">
                <a:tc>
                  <a:txBody>
                    <a:bodyPr/>
                    <a:lstStyle/>
                    <a:p>
                      <a:pPr algn="ctr" fontAlgn="ctr"/>
                      <a:r>
                        <a:rPr lang="ru-RU" sz="1100" b="1" i="0" u="none" strike="noStrike" dirty="0">
                          <a:solidFill>
                            <a:srgbClr val="000000"/>
                          </a:solidFill>
                          <a:effectLst/>
                          <a:latin typeface="+mn-lt"/>
                        </a:rPr>
                        <a:t>Код 1С</a:t>
                      </a:r>
                    </a:p>
                  </a:txBody>
                  <a:tcPr marL="9525" marR="9525" marT="9525" marB="0" anchor="ctr">
                    <a:solidFill>
                      <a:schemeClr val="bg1">
                        <a:lumMod val="95000"/>
                      </a:schemeClr>
                    </a:solidFill>
                  </a:tcPr>
                </a:tc>
                <a:tc>
                  <a:txBody>
                    <a:bodyPr/>
                    <a:lstStyle/>
                    <a:p>
                      <a:pPr algn="ctr" fontAlgn="ctr"/>
                      <a:r>
                        <a:rPr lang="ru-RU" sz="1100" b="1" i="0" u="none" strike="noStrike" dirty="0">
                          <a:solidFill>
                            <a:srgbClr val="000000"/>
                          </a:solidFill>
                          <a:effectLst/>
                          <a:latin typeface="+mn-lt"/>
                        </a:rPr>
                        <a:t>Модель</a:t>
                      </a:r>
                    </a:p>
                  </a:txBody>
                  <a:tcPr marL="9525" marR="9525" marT="9525" marB="0" anchor="ctr">
                    <a:solidFill>
                      <a:schemeClr val="bg1">
                        <a:lumMod val="95000"/>
                      </a:schemeClr>
                    </a:solidFill>
                  </a:tcPr>
                </a:tc>
                <a:tc>
                  <a:txBody>
                    <a:bodyPr/>
                    <a:lstStyle/>
                    <a:p>
                      <a:pPr algn="ctr" fontAlgn="ctr"/>
                      <a:r>
                        <a:rPr lang="ru-RU" sz="1100" b="1" i="0" u="none" strike="noStrike" dirty="0">
                          <a:solidFill>
                            <a:srgbClr val="000000"/>
                          </a:solidFill>
                          <a:effectLst/>
                          <a:latin typeface="+mn-lt"/>
                        </a:rPr>
                        <a:t>Мощность </a:t>
                      </a:r>
                    </a:p>
                  </a:txBody>
                  <a:tcPr marL="9525" marR="9525" marT="9525"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Дисплей</a:t>
                      </a:r>
                      <a:endParaRPr lang="ru-RU" sz="1100" b="1" i="0" u="none" strike="noStrike" dirty="0">
                        <a:solidFill>
                          <a:srgbClr val="000000"/>
                        </a:solidFill>
                        <a:effectLst/>
                        <a:latin typeface="+mn-lt"/>
                      </a:endParaRPr>
                    </a:p>
                  </a:txBody>
                  <a:tcPr marL="9525" marR="9525" marT="9525"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i="0" u="none" strike="noStrike" dirty="0">
                          <a:solidFill>
                            <a:srgbClr val="000000"/>
                          </a:solidFill>
                          <a:effectLst/>
                          <a:latin typeface="+mn-lt"/>
                        </a:rPr>
                        <a:t>Напряжение</a:t>
                      </a:r>
                    </a:p>
                  </a:txBody>
                  <a:tcPr marL="9525" marR="9525" marT="9525"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i="0" u="none" strike="noStrike" dirty="0">
                          <a:solidFill>
                            <a:srgbClr val="000000"/>
                          </a:solidFill>
                          <a:effectLst/>
                          <a:latin typeface="+mn-lt"/>
                        </a:rPr>
                        <a:t>Номинальная частота </a:t>
                      </a:r>
                    </a:p>
                  </a:txBody>
                  <a:tcPr marL="9525" marR="9525" marT="9525" marB="0" anchor="ctr">
                    <a:solidFill>
                      <a:schemeClr val="bg1">
                        <a:lumMod val="95000"/>
                      </a:schemeClr>
                    </a:solidFill>
                  </a:tcPr>
                </a:tc>
                <a:tc>
                  <a:txBody>
                    <a:bodyPr/>
                    <a:lstStyle/>
                    <a:p>
                      <a:pPr algn="ctr" fontAlgn="ctr"/>
                      <a:r>
                        <a:rPr lang="ru-RU" sz="1100" b="1" i="0" u="none" strike="noStrike" dirty="0">
                          <a:solidFill>
                            <a:srgbClr val="000000"/>
                          </a:solidFill>
                          <a:effectLst/>
                          <a:latin typeface="+mn-lt"/>
                        </a:rPr>
                        <a:t>Давление воды</a:t>
                      </a:r>
                    </a:p>
                  </a:txBody>
                  <a:tcPr marL="9525" marR="9525" marT="9525" marB="0" anchor="ctr">
                    <a:solidFill>
                      <a:schemeClr val="bg1">
                        <a:lumMod val="95000"/>
                      </a:schemeClr>
                    </a:solidFill>
                  </a:tcPr>
                </a:tc>
                <a:tc>
                  <a:txBody>
                    <a:bodyPr/>
                    <a:lstStyle/>
                    <a:p>
                      <a:pPr algn="ctr" fontAlgn="ctr"/>
                      <a:r>
                        <a:rPr lang="ru-RU" sz="1100" b="1" i="0" u="none" strike="noStrike" dirty="0">
                          <a:solidFill>
                            <a:srgbClr val="000000"/>
                          </a:solidFill>
                          <a:effectLst/>
                          <a:latin typeface="+mn-lt"/>
                        </a:rPr>
                        <a:t>Защита от влажности</a:t>
                      </a:r>
                    </a:p>
                  </a:txBody>
                  <a:tcPr marL="9525" marR="9525" marT="9525" marB="0" anchor="ctr">
                    <a:solidFill>
                      <a:schemeClr val="bg1">
                        <a:lumMod val="95000"/>
                      </a:schemeClr>
                    </a:solidFill>
                  </a:tcPr>
                </a:tc>
                <a:tc>
                  <a:txBody>
                    <a:bodyPr/>
                    <a:lstStyle/>
                    <a:p>
                      <a:pPr algn="ctr" fontAlgn="ctr"/>
                      <a:r>
                        <a:rPr lang="ru-RU" sz="1100" b="1" i="0" u="none" strike="noStrike" dirty="0">
                          <a:solidFill>
                            <a:srgbClr val="000000"/>
                          </a:solidFill>
                          <a:effectLst/>
                          <a:latin typeface="+mn-lt"/>
                        </a:rPr>
                        <a:t>Температура нагрева воды</a:t>
                      </a:r>
                    </a:p>
                  </a:txBody>
                  <a:tcPr marL="9525" marR="9525" marT="9525" marB="0" anchor="ctr">
                    <a:solidFill>
                      <a:schemeClr val="bg1">
                        <a:lumMod val="95000"/>
                      </a:schemeClr>
                    </a:solidFill>
                  </a:tcPr>
                </a:tc>
                <a:tc>
                  <a:txBody>
                    <a:bodyPr/>
                    <a:lstStyle/>
                    <a:p>
                      <a:pPr algn="ctr" fontAlgn="ctr"/>
                      <a:r>
                        <a:rPr lang="ru-RU" sz="1100" b="1" i="0" u="none" strike="noStrike" dirty="0">
                          <a:solidFill>
                            <a:srgbClr val="000000"/>
                          </a:solidFill>
                          <a:effectLst/>
                          <a:latin typeface="+mn-lt"/>
                        </a:rPr>
                        <a:t>Тип нагревателя</a:t>
                      </a:r>
                    </a:p>
                  </a:txBody>
                  <a:tcPr marL="9525" marR="9525" marT="9525" marB="0" anchor="ctr">
                    <a:solidFill>
                      <a:schemeClr val="bg1">
                        <a:lumMod val="95000"/>
                      </a:schemeClr>
                    </a:solidFill>
                  </a:tcPr>
                </a:tc>
                <a:tc>
                  <a:txBody>
                    <a:bodyPr/>
                    <a:lstStyle/>
                    <a:p>
                      <a:pPr algn="ctr" fontAlgn="ctr"/>
                      <a:r>
                        <a:rPr lang="ru-RU" sz="1100" b="1" i="0" u="none" strike="noStrike" dirty="0">
                          <a:solidFill>
                            <a:srgbClr val="000000"/>
                          </a:solidFill>
                          <a:effectLst/>
                          <a:latin typeface="+mn-lt"/>
                        </a:rPr>
                        <a:t>Защита от перегрева</a:t>
                      </a:r>
                    </a:p>
                  </a:txBody>
                  <a:tcPr marL="9525" marR="9525" marT="9525" marB="0" anchor="ctr">
                    <a:solidFill>
                      <a:schemeClr val="bg1">
                        <a:lumMod val="95000"/>
                      </a:schemeClr>
                    </a:solidFill>
                  </a:tcPr>
                </a:tc>
                <a:tc>
                  <a:txBody>
                    <a:bodyPr/>
                    <a:lstStyle/>
                    <a:p>
                      <a:pPr algn="ctr" fontAlgn="ctr"/>
                      <a:r>
                        <a:rPr lang="ru-RU" sz="1100" b="1" i="0" u="none" strike="noStrike" dirty="0">
                          <a:solidFill>
                            <a:srgbClr val="000000"/>
                          </a:solidFill>
                          <a:effectLst/>
                          <a:latin typeface="+mn-lt"/>
                        </a:rPr>
                        <a:t>Защита от сухого включения</a:t>
                      </a:r>
                    </a:p>
                  </a:txBody>
                  <a:tcPr marL="9525" marR="9525" marT="9525"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Автомат.</a:t>
                      </a:r>
                      <a:r>
                        <a:rPr lang="ru-RU" sz="1100" b="1" i="0" u="none" strike="noStrike" baseline="0" dirty="0" smtClean="0">
                          <a:solidFill>
                            <a:srgbClr val="000000"/>
                          </a:solidFill>
                          <a:effectLst/>
                          <a:latin typeface="+mn-lt"/>
                        </a:rPr>
                        <a:t> </a:t>
                      </a:r>
                      <a:r>
                        <a:rPr lang="ru-RU" sz="1100" b="1" i="0" u="none" strike="noStrike" dirty="0" smtClean="0">
                          <a:solidFill>
                            <a:srgbClr val="000000"/>
                          </a:solidFill>
                          <a:effectLst/>
                          <a:latin typeface="+mn-lt"/>
                        </a:rPr>
                        <a:t>включение </a:t>
                      </a:r>
                      <a:r>
                        <a:rPr lang="ru-RU" sz="1100" b="1" i="0" u="none" strike="noStrike" dirty="0">
                          <a:solidFill>
                            <a:srgbClr val="000000"/>
                          </a:solidFill>
                          <a:effectLst/>
                          <a:latin typeface="+mn-lt"/>
                        </a:rPr>
                        <a:t>при включении воды</a:t>
                      </a:r>
                    </a:p>
                  </a:txBody>
                  <a:tcPr marL="9525" marR="9525" marT="9525" marB="0" anchor="ctr">
                    <a:solidFill>
                      <a:schemeClr val="bg1">
                        <a:lumMod val="95000"/>
                      </a:schemeClr>
                    </a:solidFill>
                  </a:tcPr>
                </a:tc>
                <a:tc>
                  <a:txBody>
                    <a:bodyPr/>
                    <a:lstStyle/>
                    <a:p>
                      <a:pPr algn="ctr" fontAlgn="ctr"/>
                      <a:r>
                        <a:rPr lang="ru-RU" sz="1100" b="1" i="0" u="none" strike="noStrike" dirty="0">
                          <a:solidFill>
                            <a:srgbClr val="000000"/>
                          </a:solidFill>
                          <a:effectLst/>
                          <a:latin typeface="+mn-lt"/>
                        </a:rPr>
                        <a:t>Мгновенное </a:t>
                      </a:r>
                      <a:r>
                        <a:rPr lang="ru-RU" sz="1100" b="1" i="0" u="none" strike="noStrike" dirty="0" smtClean="0">
                          <a:solidFill>
                            <a:srgbClr val="000000"/>
                          </a:solidFill>
                          <a:effectLst/>
                          <a:latin typeface="+mn-lt"/>
                        </a:rPr>
                        <a:t>управ</a:t>
                      </a:r>
                      <a:r>
                        <a:rPr lang="uk-UA" sz="1100" b="1" i="0" u="none" strike="noStrike" dirty="0" smtClean="0">
                          <a:solidFill>
                            <a:srgbClr val="000000"/>
                          </a:solidFill>
                          <a:effectLst/>
                          <a:latin typeface="+mn-lt"/>
                        </a:rPr>
                        <a:t>л</a:t>
                      </a:r>
                      <a:r>
                        <a:rPr lang="ru-RU" sz="1100" b="1" i="0" u="none" strike="noStrike" dirty="0" smtClean="0">
                          <a:solidFill>
                            <a:srgbClr val="000000"/>
                          </a:solidFill>
                          <a:effectLst/>
                          <a:latin typeface="+mn-lt"/>
                        </a:rPr>
                        <a:t>. </a:t>
                      </a:r>
                      <a:r>
                        <a:rPr lang="ru-RU" sz="1100" b="1" i="0" u="none" strike="noStrike" dirty="0" err="1" smtClean="0">
                          <a:solidFill>
                            <a:srgbClr val="000000"/>
                          </a:solidFill>
                          <a:effectLst/>
                          <a:latin typeface="+mn-lt"/>
                        </a:rPr>
                        <a:t>мощ</a:t>
                      </a:r>
                      <a:r>
                        <a:rPr lang="ru-RU" sz="1100" b="1" i="0" u="none" strike="noStrike" dirty="0" smtClean="0">
                          <a:solidFill>
                            <a:srgbClr val="000000"/>
                          </a:solidFill>
                          <a:effectLst/>
                          <a:latin typeface="+mn-lt"/>
                        </a:rPr>
                        <a:t>-</a:t>
                      </a:r>
                    </a:p>
                    <a:p>
                      <a:pPr algn="ctr" fontAlgn="ctr"/>
                      <a:r>
                        <a:rPr lang="ru-RU" sz="1100" b="1" i="0" u="none" strike="noStrike" dirty="0" err="1" smtClean="0">
                          <a:solidFill>
                            <a:srgbClr val="000000"/>
                          </a:solidFill>
                          <a:effectLst/>
                          <a:latin typeface="+mn-lt"/>
                        </a:rPr>
                        <a:t>ностью</a:t>
                      </a:r>
                      <a:endParaRPr lang="ru-RU" sz="1100" b="1" i="0" u="none" strike="noStrike" dirty="0">
                        <a:solidFill>
                          <a:srgbClr val="000000"/>
                        </a:solidFill>
                        <a:effectLst/>
                        <a:latin typeface="+mn-lt"/>
                      </a:endParaRPr>
                    </a:p>
                  </a:txBody>
                  <a:tcPr marL="9525" marR="9525" marT="9525" marB="0" anchor="ctr">
                    <a:solidFill>
                      <a:schemeClr val="bg1">
                        <a:lumMod val="95000"/>
                      </a:schemeClr>
                    </a:solidFill>
                  </a:tcPr>
                </a:tc>
                <a:tc>
                  <a:txBody>
                    <a:bodyPr/>
                    <a:lstStyle/>
                    <a:p>
                      <a:pPr algn="ctr" fontAlgn="ctr"/>
                      <a:r>
                        <a:rPr lang="ru-RU" sz="1100" b="1" i="0" u="none" strike="noStrike" dirty="0">
                          <a:solidFill>
                            <a:srgbClr val="000000"/>
                          </a:solidFill>
                          <a:effectLst/>
                          <a:latin typeface="+mn-lt"/>
                        </a:rPr>
                        <a:t>Вес, кг</a:t>
                      </a:r>
                    </a:p>
                  </a:txBody>
                  <a:tcPr marL="9525" marR="9525" marT="9525" marB="0" anchor="ctr">
                    <a:solidFill>
                      <a:schemeClr val="bg1">
                        <a:lumMod val="95000"/>
                      </a:schemeClr>
                    </a:solidFill>
                  </a:tcPr>
                </a:tc>
                <a:extLst>
                  <a:ext uri="{0D108BD9-81ED-4DB2-BD59-A6C34878D82A}">
                    <a16:rowId xmlns:a16="http://schemas.microsoft.com/office/drawing/2014/main" val="10000"/>
                  </a:ext>
                </a:extLst>
              </a:tr>
              <a:tr h="458492">
                <a:tc>
                  <a:txBody>
                    <a:bodyPr/>
                    <a:lstStyle/>
                    <a:p>
                      <a:pPr algn="ctr" fontAlgn="b"/>
                      <a:r>
                        <a:rPr lang="ru-RU" sz="1000" b="0" i="1" u="none" strike="noStrike" kern="1200" dirty="0" smtClean="0">
                          <a:solidFill>
                            <a:srgbClr val="000000"/>
                          </a:solidFill>
                          <a:effectLst/>
                          <a:latin typeface="+mn-lt"/>
                          <a:ea typeface="+mn-ea"/>
                          <a:cs typeface="+mn-cs"/>
                        </a:rPr>
                        <a:t>64625</a:t>
                      </a:r>
                    </a:p>
                    <a:p>
                      <a:pPr algn="ctr" fontAlgn="b"/>
                      <a:endParaRPr lang="ru-RU" sz="1100" b="1" i="1" u="none" strike="noStrike" dirty="0">
                        <a:solidFill>
                          <a:srgbClr val="000000"/>
                        </a:solidFill>
                        <a:effectLst/>
                        <a:latin typeface="Calibri"/>
                      </a:endParaRPr>
                    </a:p>
                  </a:txBody>
                  <a:tcPr marL="9525" marR="9525" marT="9525" marB="0" anchor="b"/>
                </a:tc>
                <a:tc>
                  <a:txBody>
                    <a:bodyPr/>
                    <a:lstStyle/>
                    <a:p>
                      <a:pPr algn="ctr" fontAlgn="b"/>
                      <a:r>
                        <a:rPr lang="en-US" sz="1100" b="1" i="1" u="none" strike="noStrike" dirty="0" smtClean="0">
                          <a:solidFill>
                            <a:srgbClr val="000000"/>
                          </a:solidFill>
                          <a:effectLst/>
                          <a:latin typeface="Calibri"/>
                        </a:rPr>
                        <a:t>EWH-3G</a:t>
                      </a:r>
                      <a:endParaRPr lang="ru-RU" sz="1100" b="1" i="1" u="none" strike="noStrike" dirty="0" smtClean="0">
                        <a:solidFill>
                          <a:srgbClr val="000000"/>
                        </a:solidFill>
                        <a:effectLst/>
                        <a:latin typeface="Calibri"/>
                      </a:endParaRPr>
                    </a:p>
                    <a:p>
                      <a:pPr algn="ctr" fontAlgn="b"/>
                      <a:endParaRPr lang="en-US" sz="1100" b="1" i="1" u="none" strike="noStrike" dirty="0">
                        <a:solidFill>
                          <a:srgbClr val="000000"/>
                        </a:solidFill>
                        <a:effectLst/>
                        <a:latin typeface="Calibri"/>
                      </a:endParaRPr>
                    </a:p>
                  </a:txBody>
                  <a:tcPr marL="9525" marR="9525" marT="9525" marB="0" anchor="b"/>
                </a:tc>
                <a:tc>
                  <a:txBody>
                    <a:bodyPr/>
                    <a:lstStyle/>
                    <a:p>
                      <a:pPr algn="ctr" fontAlgn="b"/>
                      <a:r>
                        <a:rPr lang="ru-RU" sz="1100" b="1" i="1" u="none" strike="noStrike" dirty="0">
                          <a:solidFill>
                            <a:srgbClr val="000000"/>
                          </a:solidFill>
                          <a:effectLst/>
                          <a:latin typeface="Calibri"/>
                        </a:rPr>
                        <a:t>3 </a:t>
                      </a:r>
                      <a:r>
                        <a:rPr lang="ru-RU" sz="1100" b="1" i="1" u="none" strike="noStrike" dirty="0" smtClean="0">
                          <a:solidFill>
                            <a:srgbClr val="000000"/>
                          </a:solidFill>
                          <a:effectLst/>
                          <a:latin typeface="Calibri"/>
                        </a:rPr>
                        <a:t>кВт</a:t>
                      </a:r>
                    </a:p>
                    <a:p>
                      <a:pPr algn="ctr" fontAlgn="b"/>
                      <a:endParaRPr lang="ru-RU" sz="1100" b="1" i="1" u="none" strike="noStrike" dirty="0">
                        <a:solidFill>
                          <a:srgbClr val="000000"/>
                        </a:solidFill>
                        <a:effectLst/>
                        <a:latin typeface="Calibri"/>
                      </a:endParaRPr>
                    </a:p>
                  </a:txBody>
                  <a:tcPr marL="9525" marR="9525" marT="9525" marB="0" anchor="b"/>
                </a:tc>
                <a:tc>
                  <a:txBody>
                    <a:bodyPr/>
                    <a:lstStyle/>
                    <a:p>
                      <a:pPr algn="ctr" fontAlgn="b"/>
                      <a:r>
                        <a:rPr lang="ru-RU" sz="1100" b="1" i="1" u="none" strike="noStrike" dirty="0" smtClean="0">
                          <a:solidFill>
                            <a:srgbClr val="000000"/>
                          </a:solidFill>
                          <a:effectLst/>
                          <a:latin typeface="Calibri"/>
                        </a:rPr>
                        <a:t>-</a:t>
                      </a:r>
                      <a:endParaRPr lang="ru-RU" sz="1100" b="1" i="1" u="none" strike="noStrike" dirty="0">
                        <a:solidFill>
                          <a:srgbClr val="000000"/>
                        </a:solidFill>
                        <a:effectLst/>
                        <a:latin typeface="Calibri"/>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100" b="1" i="1" u="none" strike="noStrike" dirty="0">
                          <a:solidFill>
                            <a:srgbClr val="000000"/>
                          </a:solidFill>
                          <a:effectLst/>
                          <a:latin typeface="Calibri"/>
                        </a:rPr>
                        <a:t>220 </a:t>
                      </a:r>
                      <a:r>
                        <a:rPr lang="ru-RU" sz="1100" b="1" i="1" u="none" strike="noStrike" dirty="0" smtClean="0">
                          <a:solidFill>
                            <a:srgbClr val="000000"/>
                          </a:solidFill>
                          <a:effectLst/>
                          <a:latin typeface="Calibri"/>
                        </a:rPr>
                        <a:t>В</a:t>
                      </a:r>
                    </a:p>
                    <a:p>
                      <a:pPr algn="ctr" fontAlgn="b"/>
                      <a:endParaRPr lang="ru-RU" sz="1100" b="1" i="1" u="none" strike="noStrike" dirty="0">
                        <a:solidFill>
                          <a:srgbClr val="000000"/>
                        </a:solidFill>
                        <a:effectLst/>
                        <a:latin typeface="Calibri"/>
                      </a:endParaRPr>
                    </a:p>
                  </a:txBody>
                  <a:tcPr marL="9525" marR="9525"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100" b="1" i="1" u="none" strike="noStrike" dirty="0">
                          <a:solidFill>
                            <a:srgbClr val="000000"/>
                          </a:solidFill>
                          <a:effectLst/>
                          <a:latin typeface="Calibri"/>
                        </a:rPr>
                        <a:t>50 </a:t>
                      </a:r>
                      <a:r>
                        <a:rPr lang="ru-RU" sz="1100" b="1" i="1" u="none" strike="noStrike" dirty="0" smtClean="0">
                          <a:solidFill>
                            <a:srgbClr val="000000"/>
                          </a:solidFill>
                          <a:effectLst/>
                          <a:latin typeface="Calibri"/>
                        </a:rPr>
                        <a:t>Гц</a:t>
                      </a:r>
                    </a:p>
                    <a:p>
                      <a:pPr algn="ctr" fontAlgn="b"/>
                      <a:endParaRPr lang="ru-RU" sz="1100" b="1" i="1"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100" b="1" i="1" u="none" strike="noStrike" dirty="0" smtClean="0">
                          <a:solidFill>
                            <a:srgbClr val="000000"/>
                          </a:solidFill>
                          <a:effectLst/>
                          <a:latin typeface="Calibri"/>
                        </a:rPr>
                        <a:t>0,04 </a:t>
                      </a:r>
                      <a:r>
                        <a:rPr lang="ru-RU" sz="1100" b="1" i="1" u="none" strike="noStrike" dirty="0">
                          <a:solidFill>
                            <a:srgbClr val="000000"/>
                          </a:solidFill>
                          <a:effectLst/>
                          <a:latin typeface="Calibri"/>
                        </a:rPr>
                        <a:t>- </a:t>
                      </a:r>
                      <a:r>
                        <a:rPr lang="ru-RU" sz="1100" b="1" i="1" u="none" strike="noStrike" dirty="0" smtClean="0">
                          <a:solidFill>
                            <a:srgbClr val="000000"/>
                          </a:solidFill>
                          <a:effectLst/>
                          <a:latin typeface="Calibri"/>
                        </a:rPr>
                        <a:t>0,6</a:t>
                      </a:r>
                      <a:r>
                        <a:rPr lang="en-US" sz="1100" b="1" i="1" u="none" strike="noStrike" baseline="0" dirty="0" smtClean="0">
                          <a:solidFill>
                            <a:srgbClr val="000000"/>
                          </a:solidFill>
                          <a:effectLst/>
                          <a:latin typeface="Calibri"/>
                        </a:rPr>
                        <a:t> </a:t>
                      </a:r>
                      <a:r>
                        <a:rPr lang="ru-RU" sz="1100" b="1" i="1" u="none" strike="noStrike" dirty="0" smtClean="0">
                          <a:solidFill>
                            <a:srgbClr val="000000"/>
                          </a:solidFill>
                          <a:effectLst/>
                          <a:latin typeface="Calibri"/>
                        </a:rPr>
                        <a:t>мПа</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100" b="1" i="1" u="none" strike="noStrike" dirty="0" smtClean="0">
                          <a:solidFill>
                            <a:srgbClr val="000000"/>
                          </a:solidFill>
                          <a:effectLst/>
                          <a:latin typeface="Calibri"/>
                        </a:rPr>
                        <a:t>Класс </a:t>
                      </a:r>
                      <a:r>
                        <a:rPr lang="en-US" sz="1100" b="1" i="1" u="none" strike="noStrike" dirty="0" smtClean="0">
                          <a:solidFill>
                            <a:srgbClr val="000000"/>
                          </a:solidFill>
                          <a:effectLst/>
                          <a:latin typeface="Calibri"/>
                        </a:rPr>
                        <a:t>IPX4</a:t>
                      </a:r>
                      <a:endParaRPr lang="ru-RU" sz="1100" b="1" i="1" u="none" strike="noStrike" dirty="0" smtClean="0">
                        <a:solidFill>
                          <a:srgbClr val="000000"/>
                        </a:solidFill>
                        <a:effectLst/>
                        <a:latin typeface="Calibri"/>
                      </a:endParaRPr>
                    </a:p>
                    <a:p>
                      <a:pPr algn="ctr" fontAlgn="b"/>
                      <a:endParaRPr lang="en-US" sz="1100" b="1" i="1"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100" b="1" i="1" u="none" strike="noStrike" dirty="0">
                          <a:solidFill>
                            <a:srgbClr val="000000"/>
                          </a:solidFill>
                          <a:effectLst/>
                          <a:latin typeface="Calibri"/>
                        </a:rPr>
                        <a:t>до +60 °</a:t>
                      </a:r>
                      <a:r>
                        <a:rPr lang="ru-RU" sz="1100" b="1" i="1" u="none" strike="noStrike" dirty="0" smtClean="0">
                          <a:solidFill>
                            <a:srgbClr val="000000"/>
                          </a:solidFill>
                          <a:effectLst/>
                          <a:latin typeface="Calibri"/>
                        </a:rPr>
                        <a:t>С</a:t>
                      </a:r>
                    </a:p>
                    <a:p>
                      <a:pPr algn="ctr" fontAlgn="b"/>
                      <a:endParaRPr lang="ru-RU" sz="1100" b="1" i="1"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100" b="1" i="1" u="none" strike="noStrike" dirty="0" smtClean="0">
                          <a:solidFill>
                            <a:srgbClr val="000000"/>
                          </a:solidFill>
                          <a:effectLst/>
                          <a:latin typeface="Calibri"/>
                        </a:rPr>
                        <a:t>Проточный</a:t>
                      </a:r>
                    </a:p>
                    <a:p>
                      <a:pPr algn="ctr" fontAlgn="b"/>
                      <a:endParaRPr lang="ru-RU" sz="1100" b="1" i="1"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100" b="1" i="1" u="none" strike="noStrike" dirty="0">
                          <a:solidFill>
                            <a:srgbClr val="000000"/>
                          </a:solidFill>
                          <a:effectLst/>
                          <a:latin typeface="Calibri"/>
                        </a:rPr>
                        <a:t>   </a:t>
                      </a:r>
                      <a:r>
                        <a:rPr lang="ru-RU" sz="1100" b="1" i="1" u="none" strike="noStrike" dirty="0" smtClean="0">
                          <a:solidFill>
                            <a:srgbClr val="000000"/>
                          </a:solidFill>
                          <a:effectLst/>
                          <a:latin typeface="Calibri"/>
                        </a:rPr>
                        <a:t>+</a:t>
                      </a:r>
                    </a:p>
                    <a:p>
                      <a:pPr algn="ctr" fontAlgn="b"/>
                      <a:endParaRPr lang="ru-RU" sz="1100" b="1" i="1"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100" b="1" i="1" u="none" strike="noStrike" dirty="0">
                          <a:solidFill>
                            <a:srgbClr val="000000"/>
                          </a:solidFill>
                          <a:effectLst/>
                          <a:latin typeface="Calibri"/>
                        </a:rPr>
                        <a:t>   </a:t>
                      </a:r>
                      <a:r>
                        <a:rPr lang="ru-RU" sz="1100" b="1" i="1" u="none" strike="noStrike" dirty="0" smtClean="0">
                          <a:solidFill>
                            <a:srgbClr val="000000"/>
                          </a:solidFill>
                          <a:effectLst/>
                          <a:latin typeface="Calibri"/>
                        </a:rPr>
                        <a:t>+</a:t>
                      </a:r>
                    </a:p>
                    <a:p>
                      <a:pPr algn="ctr" fontAlgn="b"/>
                      <a:endParaRPr lang="ru-RU" sz="1100" b="1" i="1"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100" b="1" i="1" u="none" strike="noStrike" dirty="0">
                          <a:solidFill>
                            <a:srgbClr val="000000"/>
                          </a:solidFill>
                          <a:effectLst/>
                          <a:latin typeface="Calibri"/>
                        </a:rPr>
                        <a:t>   </a:t>
                      </a:r>
                      <a:r>
                        <a:rPr lang="ru-RU" sz="1100" b="1" i="1" u="none" strike="noStrike" dirty="0" smtClean="0">
                          <a:solidFill>
                            <a:srgbClr val="000000"/>
                          </a:solidFill>
                          <a:effectLst/>
                          <a:latin typeface="Calibri"/>
                        </a:rPr>
                        <a:t>+</a:t>
                      </a:r>
                    </a:p>
                    <a:p>
                      <a:pPr algn="ctr" fontAlgn="b"/>
                      <a:endParaRPr lang="ru-RU" sz="1100" b="1" i="1"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100" b="1" i="1" u="none" strike="noStrike" dirty="0">
                          <a:solidFill>
                            <a:srgbClr val="000000"/>
                          </a:solidFill>
                          <a:effectLst/>
                          <a:latin typeface="Calibri"/>
                        </a:rPr>
                        <a:t>   </a:t>
                      </a:r>
                      <a:r>
                        <a:rPr lang="ru-RU" sz="1100" b="1" i="1" u="none" strike="noStrike" dirty="0" smtClean="0">
                          <a:solidFill>
                            <a:srgbClr val="000000"/>
                          </a:solidFill>
                          <a:effectLst/>
                          <a:latin typeface="Calibri"/>
                        </a:rPr>
                        <a:t>+</a:t>
                      </a:r>
                    </a:p>
                    <a:p>
                      <a:pPr algn="ctr" fontAlgn="b"/>
                      <a:endParaRPr lang="ru-RU" sz="1100" b="1" i="1"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100" b="1" i="1" u="none" strike="noStrike" dirty="0" smtClean="0">
                          <a:solidFill>
                            <a:srgbClr val="000000"/>
                          </a:solidFill>
                          <a:effectLst/>
                          <a:latin typeface="Calibri"/>
                        </a:rPr>
                        <a:t>1,10</a:t>
                      </a:r>
                    </a:p>
                    <a:p>
                      <a:pPr algn="ctr" fontAlgn="b"/>
                      <a:endParaRPr lang="ru-RU" sz="1100" b="1" i="1"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16" name="TextBox 15"/>
          <p:cNvSpPr txBox="1"/>
          <p:nvPr/>
        </p:nvSpPr>
        <p:spPr>
          <a:xfrm>
            <a:off x="3519288" y="1859464"/>
            <a:ext cx="4745749" cy="276999"/>
          </a:xfrm>
          <a:prstGeom prst="rect">
            <a:avLst/>
          </a:prstGeom>
          <a:noFill/>
        </p:spPr>
        <p:txBody>
          <a:bodyPr wrap="square" rtlCol="0">
            <a:spAutoFit/>
          </a:bodyPr>
          <a:lstStyle/>
          <a:p>
            <a:r>
              <a:rPr lang="ru-RU" sz="1200" b="1" dirty="0">
                <a:solidFill>
                  <a:srgbClr val="FF0000"/>
                </a:solidFill>
                <a:latin typeface="Arial Black" pitchFamily="34" charset="0"/>
              </a:rPr>
              <a:t>ХАРАКТЕРИСТИКА </a:t>
            </a:r>
            <a:r>
              <a:rPr lang="ru-RU" sz="1200" b="1" dirty="0" smtClean="0">
                <a:solidFill>
                  <a:srgbClr val="FF0000"/>
                </a:solidFill>
                <a:latin typeface="Arial Black" pitchFamily="34" charset="0"/>
              </a:rPr>
              <a:t>МОДЕЛИ</a:t>
            </a:r>
            <a:endParaRPr lang="ru-RU" sz="1200" b="1" dirty="0">
              <a:solidFill>
                <a:srgbClr val="FF0000"/>
              </a:solidFill>
              <a:latin typeface="Arial Black" pitchFamily="34" charset="0"/>
            </a:endParaRPr>
          </a:p>
        </p:txBody>
      </p:sp>
      <p:sp>
        <p:nvSpPr>
          <p:cNvPr id="7" name="Прямоугольник 6"/>
          <p:cNvSpPr/>
          <p:nvPr/>
        </p:nvSpPr>
        <p:spPr>
          <a:xfrm>
            <a:off x="3519288" y="2067005"/>
            <a:ext cx="6538598" cy="3046988"/>
          </a:xfrm>
          <a:prstGeom prst="rect">
            <a:avLst/>
          </a:prstGeom>
        </p:spPr>
        <p:txBody>
          <a:bodyPr wrap="square">
            <a:spAutoFit/>
          </a:bodyPr>
          <a:lstStyle/>
          <a:p>
            <a:r>
              <a:rPr lang="ru-RU" sz="1200" b="1" i="1" dirty="0">
                <a:solidFill>
                  <a:srgbClr val="4D4B4B"/>
                </a:solidFill>
              </a:rPr>
              <a:t>Электронагреватель проточной воды </a:t>
            </a:r>
            <a:r>
              <a:rPr lang="ru-RU" sz="1100" b="1" i="1" spc="50" dirty="0">
                <a:ln w="11430"/>
                <a:solidFill>
                  <a:srgbClr val="930D2D"/>
                </a:solidFill>
                <a:effectLst>
                  <a:outerShdw blurRad="38100" dist="38100" dir="2700000" algn="tl">
                    <a:srgbClr val="000000">
                      <a:alpha val="43137"/>
                    </a:srgbClr>
                  </a:outerShdw>
                </a:effectLst>
              </a:rPr>
              <a:t>GRUNHELM EWH-3G </a:t>
            </a:r>
            <a:r>
              <a:rPr lang="ru-RU" sz="1200" b="1" i="1" dirty="0">
                <a:solidFill>
                  <a:srgbClr val="4D4B4B"/>
                </a:solidFill>
              </a:rPr>
              <a:t>- это система нагрева </a:t>
            </a:r>
            <a:r>
              <a:rPr lang="ru-RU" sz="1200" b="1" i="1" dirty="0">
                <a:solidFill>
                  <a:srgbClr val="4D4B4B"/>
                </a:solidFill>
              </a:rPr>
              <a:t>воды, которая</a:t>
            </a:r>
            <a:r>
              <a:rPr lang="uk-UA" sz="1200" b="1" i="1" dirty="0">
                <a:solidFill>
                  <a:srgbClr val="4D4B4B"/>
                </a:solidFill>
              </a:rPr>
              <a:t> </a:t>
            </a:r>
            <a:r>
              <a:rPr lang="ru-RU" sz="1200" b="1" i="1" dirty="0">
                <a:solidFill>
                  <a:srgbClr val="4D4B4B"/>
                </a:solidFill>
              </a:rPr>
              <a:t>моментально подает воду температурой до 60 °С. </a:t>
            </a:r>
            <a:br>
              <a:rPr lang="ru-RU" sz="1200" b="1" i="1" dirty="0">
                <a:solidFill>
                  <a:srgbClr val="4D4B4B"/>
                </a:solidFill>
              </a:rPr>
            </a:br>
            <a:endParaRPr lang="ru-RU" sz="1200" b="1" i="1" dirty="0">
              <a:solidFill>
                <a:srgbClr val="4D4B4B"/>
              </a:solidFill>
            </a:endParaRPr>
          </a:p>
          <a:p>
            <a:pPr indent="-171450">
              <a:buFont typeface="Arial" panose="020B0604020202020204" pitchFamily="34" charset="0"/>
              <a:buChar char="•"/>
            </a:pPr>
            <a:r>
              <a:rPr lang="ru-RU" sz="1200" b="1" i="1" dirty="0">
                <a:solidFill>
                  <a:srgbClr val="4D4B4B"/>
                </a:solidFill>
              </a:rPr>
              <a:t>Легкая установка на стандартный змеевик в квартире, офисе, летней кухне, гараже или на даче.</a:t>
            </a:r>
          </a:p>
          <a:p>
            <a:pPr indent="-171450">
              <a:buFont typeface="Arial" panose="020B0604020202020204" pitchFamily="34" charset="0"/>
              <a:buChar char="•"/>
            </a:pPr>
            <a:r>
              <a:rPr lang="ru-RU" sz="1200" b="1" i="1" dirty="0">
                <a:solidFill>
                  <a:srgbClr val="4D4B4B"/>
                </a:solidFill>
              </a:rPr>
              <a:t>Не занимает много места в отличие от других автономных систем нагрева воды , таких как бойлер.</a:t>
            </a:r>
          </a:p>
          <a:p>
            <a:pPr indent="-171450">
              <a:buFont typeface="Arial" panose="020B0604020202020204" pitchFamily="34" charset="0"/>
              <a:buChar char="•"/>
            </a:pPr>
            <a:r>
              <a:rPr lang="ru-RU" sz="1200" b="1" i="1" dirty="0">
                <a:solidFill>
                  <a:srgbClr val="4D4B4B"/>
                </a:solidFill>
              </a:rPr>
              <a:t>Доступная цена, не нужно тратится на установку.</a:t>
            </a:r>
          </a:p>
          <a:p>
            <a:pPr indent="-171450">
              <a:buFont typeface="Arial" panose="020B0604020202020204" pitchFamily="34" charset="0"/>
              <a:buChar char="•"/>
            </a:pPr>
            <a:r>
              <a:rPr lang="ru-RU" sz="1200" b="1" i="1" dirty="0">
                <a:solidFill>
                  <a:srgbClr val="4D4B4B"/>
                </a:solidFill>
              </a:rPr>
              <a:t>Нагрев воды всего за 5 сек.</a:t>
            </a:r>
          </a:p>
          <a:p>
            <a:pPr indent="-171450">
              <a:buFont typeface="Arial" panose="020B0604020202020204" pitchFamily="34" charset="0"/>
              <a:buChar char="•"/>
            </a:pPr>
            <a:r>
              <a:rPr lang="ru-RU" sz="1200" b="1" i="1" dirty="0">
                <a:solidFill>
                  <a:srgbClr val="4D4B4B"/>
                </a:solidFill>
              </a:rPr>
              <a:t>Дополнительная регулировка температуры нагрева от 30 до 60 °С.</a:t>
            </a:r>
          </a:p>
          <a:p>
            <a:pPr indent="-171450">
              <a:buFont typeface="Arial" panose="020B0604020202020204" pitchFamily="34" charset="0"/>
              <a:buChar char="•"/>
            </a:pPr>
            <a:r>
              <a:rPr lang="ru-RU" sz="1200" b="1" i="1" dirty="0">
                <a:solidFill>
                  <a:srgbClr val="4D4B4B"/>
                </a:solidFill>
              </a:rPr>
              <a:t>Экономия электроэнергии, воды и времени.</a:t>
            </a:r>
          </a:p>
          <a:p>
            <a:pPr indent="-171450">
              <a:buFont typeface="Arial" panose="020B0604020202020204" pitchFamily="34" charset="0"/>
              <a:buChar char="•"/>
            </a:pPr>
            <a:r>
              <a:rPr lang="ru-RU" sz="1200" b="1" i="1" dirty="0">
                <a:solidFill>
                  <a:srgbClr val="4D4B4B"/>
                </a:solidFill>
              </a:rPr>
              <a:t>Высококачественные сетчатые фильтры для предотвращения накипи.</a:t>
            </a:r>
          </a:p>
          <a:p>
            <a:pPr indent="-171450">
              <a:buFont typeface="Arial" panose="020B0604020202020204" pitchFamily="34" charset="0"/>
              <a:buChar char="•"/>
            </a:pPr>
            <a:r>
              <a:rPr lang="ru-RU" sz="1200" b="1" i="1" dirty="0">
                <a:solidFill>
                  <a:srgbClr val="4D4B4B"/>
                </a:solidFill>
              </a:rPr>
              <a:t>Вода и электричество надежно изолированы, что гарантирует безопасность использования.</a:t>
            </a:r>
          </a:p>
          <a:p>
            <a:pPr indent="-171450">
              <a:buFont typeface="Arial" panose="020B0604020202020204" pitchFamily="34" charset="0"/>
              <a:buChar char="•"/>
            </a:pPr>
            <a:r>
              <a:rPr lang="ru-RU" sz="1200" b="1" i="1" dirty="0">
                <a:solidFill>
                  <a:srgbClr val="4D4B4B"/>
                </a:solidFill>
              </a:rPr>
              <a:t>Высокочувствительный плавкий предохранитель</a:t>
            </a:r>
          </a:p>
          <a:p>
            <a:pPr indent="-171450">
              <a:buFont typeface="Arial" panose="020B0604020202020204" pitchFamily="34" charset="0"/>
              <a:buChar char="•"/>
            </a:pPr>
            <a:r>
              <a:rPr lang="ru-RU" sz="1200" b="1" i="1" dirty="0">
                <a:solidFill>
                  <a:srgbClr val="4D4B4B"/>
                </a:solidFill>
              </a:rPr>
              <a:t>Современный дизайн добавит элегантности вашей кухне или ванной комнате</a:t>
            </a:r>
            <a:r>
              <a:rPr lang="ru-RU" sz="1200" i="1" dirty="0"/>
              <a:t>.</a:t>
            </a:r>
            <a:endParaRPr lang="ru-RU" sz="1200" b="1" i="1" dirty="0"/>
          </a:p>
        </p:txBody>
      </p:sp>
      <p:pic>
        <p:nvPicPr>
          <p:cNvPr id="26" name="Picture 2" descr="D:\Группы\Китай\Boloni Краны для проточной воды\Artworks\СМЕСИТЕЛЬ.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6848" y="1761981"/>
            <a:ext cx="1942777" cy="2919013"/>
          </a:xfrm>
          <a:prstGeom prst="rect">
            <a:avLst/>
          </a:prstGeom>
          <a:noFill/>
          <a:extLst>
            <a:ext uri="{909E8E84-426E-40DD-AFC4-6F175D3DCCD1}">
              <a14:hiddenFill xmlns:a14="http://schemas.microsoft.com/office/drawing/2010/main">
                <a:solidFill>
                  <a:srgbClr val="FFFFFF"/>
                </a:solidFill>
              </a14:hiddenFill>
            </a:ext>
          </a:extLst>
        </p:spPr>
      </p:pic>
      <p:sp>
        <p:nvSpPr>
          <p:cNvPr id="33" name="Прямоугольник 32"/>
          <p:cNvSpPr/>
          <p:nvPr/>
        </p:nvSpPr>
        <p:spPr>
          <a:xfrm>
            <a:off x="569424" y="4790993"/>
            <a:ext cx="3779414" cy="369332"/>
          </a:xfrm>
          <a:prstGeom prst="rect">
            <a:avLst/>
          </a:prstGeom>
        </p:spPr>
        <p:txBody>
          <a:bodyPr wrap="square">
            <a:spAutoFit/>
          </a:bodyPr>
          <a:lstStyle/>
          <a:p>
            <a:r>
              <a:rPr lang="ru-RU" dirty="0" smtClean="0">
                <a:solidFill>
                  <a:srgbClr val="006666"/>
                </a:solidFill>
                <a:latin typeface="EpsilonCTT" pitchFamily="2" charset="0"/>
              </a:rPr>
              <a:t>УДОБНО </a:t>
            </a:r>
            <a:r>
              <a:rPr lang="ru-RU" dirty="0">
                <a:solidFill>
                  <a:srgbClr val="006666"/>
                </a:solidFill>
                <a:latin typeface="EpsilonCTT" pitchFamily="2" charset="0"/>
              </a:rPr>
              <a:t>И </a:t>
            </a:r>
            <a:r>
              <a:rPr lang="ru-RU" dirty="0" smtClean="0">
                <a:solidFill>
                  <a:srgbClr val="006666"/>
                </a:solidFill>
                <a:latin typeface="EpsilonCTT" pitchFamily="2" charset="0"/>
              </a:rPr>
              <a:t>КОМФОРТНО!</a:t>
            </a:r>
            <a:endParaRPr lang="ru-RU" dirty="0">
              <a:solidFill>
                <a:srgbClr val="006666"/>
              </a:solidFill>
              <a:latin typeface="EpsilonCTT" pitchFamily="2" charset="0"/>
            </a:endParaRPr>
          </a:p>
        </p:txBody>
      </p:sp>
    </p:spTree>
    <p:extLst>
      <p:ext uri="{BB962C8B-B14F-4D97-AF65-F5344CB8AC3E}">
        <p14:creationId xmlns:p14="http://schemas.microsoft.com/office/powerpoint/2010/main" val="4107753604"/>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272305" y="1016666"/>
            <a:ext cx="8973952" cy="884076"/>
          </a:xfrm>
          <a:effectLst/>
        </p:spPr>
        <p:txBody>
          <a:bodyPr>
            <a:noAutofit/>
          </a:bodyPr>
          <a:lstStyle/>
          <a:p>
            <a:pPr>
              <a:lnSpc>
                <a:spcPct val="100000"/>
              </a:lnSpc>
            </a:pPr>
            <a:r>
              <a:rPr lang="ru-RU" sz="2000" b="1" spc="50" dirty="0" smtClean="0">
                <a:ln w="11430"/>
                <a:solidFill>
                  <a:srgbClr val="930D2D"/>
                </a:solidFill>
                <a:effectLst>
                  <a:outerShdw blurRad="38100" dist="38100" dir="2700000" algn="tl">
                    <a:srgbClr val="000000">
                      <a:alpha val="43137"/>
                    </a:srgbClr>
                  </a:outerShdw>
                </a:effectLst>
              </a:rPr>
              <a:t>ЭЛЕКТРОНАГРЕВАТЕЛЬ ПРОТОЧНОЙ </a:t>
            </a:r>
            <a:r>
              <a:rPr lang="ru-RU" sz="2000" b="1" spc="50" dirty="0">
                <a:ln w="11430"/>
                <a:solidFill>
                  <a:srgbClr val="930D2D"/>
                </a:solidFill>
                <a:effectLst>
                  <a:outerShdw blurRad="38100" dist="38100" dir="2700000" algn="tl">
                    <a:srgbClr val="000000">
                      <a:alpha val="43137"/>
                    </a:srgbClr>
                  </a:outerShdw>
                </a:effectLst>
              </a:rPr>
              <a:t>ВОДЫ </a:t>
            </a:r>
            <a:r>
              <a:rPr lang="en-US" sz="2000" b="1" spc="50" dirty="0">
                <a:ln w="11430"/>
                <a:solidFill>
                  <a:srgbClr val="930D2D"/>
                </a:solidFill>
                <a:effectLst>
                  <a:outerShdw blurRad="38100" dist="38100" dir="2700000" algn="tl">
                    <a:srgbClr val="000000">
                      <a:alpha val="43137"/>
                    </a:srgbClr>
                  </a:outerShdw>
                </a:effectLst>
              </a:rPr>
              <a:t>EWH-3F-LED c </a:t>
            </a:r>
            <a:r>
              <a:rPr lang="ru-RU" sz="2000" b="1" spc="50" dirty="0">
                <a:ln w="11430"/>
                <a:solidFill>
                  <a:srgbClr val="930D2D"/>
                </a:solidFill>
                <a:effectLst>
                  <a:outerShdw blurRad="38100" dist="38100" dir="2700000" algn="tl">
                    <a:srgbClr val="000000">
                      <a:alpha val="43137"/>
                    </a:srgbClr>
                  </a:outerShdw>
                </a:effectLst>
              </a:rPr>
              <a:t>УЗО</a:t>
            </a:r>
            <a:endParaRPr lang="uk-UA" sz="20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276392" y="5076481"/>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2822896586"/>
              </p:ext>
            </p:extLst>
          </p:nvPr>
        </p:nvGraphicFramePr>
        <p:xfrm>
          <a:off x="152032" y="5353480"/>
          <a:ext cx="10368779" cy="1615461"/>
        </p:xfrm>
        <a:graphic>
          <a:graphicData uri="http://schemas.openxmlformats.org/drawingml/2006/table">
            <a:tbl>
              <a:tblPr>
                <a:tableStyleId>{616DA210-FB5B-4158-B5E0-FEB733F419BA}</a:tableStyleId>
              </a:tblPr>
              <a:tblGrid>
                <a:gridCol w="423865">
                  <a:extLst>
                    <a:ext uri="{9D8B030D-6E8A-4147-A177-3AD203B41FA5}">
                      <a16:colId xmlns:a16="http://schemas.microsoft.com/office/drawing/2014/main" val="20000"/>
                    </a:ext>
                  </a:extLst>
                </a:gridCol>
                <a:gridCol w="605203">
                  <a:extLst>
                    <a:ext uri="{9D8B030D-6E8A-4147-A177-3AD203B41FA5}">
                      <a16:colId xmlns:a16="http://schemas.microsoft.com/office/drawing/2014/main" val="20001"/>
                    </a:ext>
                  </a:extLst>
                </a:gridCol>
                <a:gridCol w="579953">
                  <a:extLst>
                    <a:ext uri="{9D8B030D-6E8A-4147-A177-3AD203B41FA5}">
                      <a16:colId xmlns:a16="http://schemas.microsoft.com/office/drawing/2014/main" val="20002"/>
                    </a:ext>
                  </a:extLst>
                </a:gridCol>
                <a:gridCol w="735614">
                  <a:extLst>
                    <a:ext uri="{9D8B030D-6E8A-4147-A177-3AD203B41FA5}">
                      <a16:colId xmlns:a16="http://schemas.microsoft.com/office/drawing/2014/main" val="20014"/>
                    </a:ext>
                  </a:extLst>
                </a:gridCol>
                <a:gridCol w="856133">
                  <a:extLst>
                    <a:ext uri="{9D8B030D-6E8A-4147-A177-3AD203B41FA5}">
                      <a16:colId xmlns:a16="http://schemas.microsoft.com/office/drawing/2014/main" val="20015"/>
                    </a:ext>
                  </a:extLst>
                </a:gridCol>
                <a:gridCol w="615095">
                  <a:extLst>
                    <a:ext uri="{9D8B030D-6E8A-4147-A177-3AD203B41FA5}">
                      <a16:colId xmlns:a16="http://schemas.microsoft.com/office/drawing/2014/main" val="20003"/>
                    </a:ext>
                  </a:extLst>
                </a:gridCol>
                <a:gridCol w="670227">
                  <a:extLst>
                    <a:ext uri="{9D8B030D-6E8A-4147-A177-3AD203B41FA5}">
                      <a16:colId xmlns:a16="http://schemas.microsoft.com/office/drawing/2014/main" val="20004"/>
                    </a:ext>
                  </a:extLst>
                </a:gridCol>
                <a:gridCol w="886871">
                  <a:extLst>
                    <a:ext uri="{9D8B030D-6E8A-4147-A177-3AD203B41FA5}">
                      <a16:colId xmlns:a16="http://schemas.microsoft.com/office/drawing/2014/main" val="20005"/>
                    </a:ext>
                  </a:extLst>
                </a:gridCol>
                <a:gridCol w="719739">
                  <a:extLst>
                    <a:ext uri="{9D8B030D-6E8A-4147-A177-3AD203B41FA5}">
                      <a16:colId xmlns:a16="http://schemas.microsoft.com/office/drawing/2014/main" val="20006"/>
                    </a:ext>
                  </a:extLst>
                </a:gridCol>
                <a:gridCol w="707940">
                  <a:extLst>
                    <a:ext uri="{9D8B030D-6E8A-4147-A177-3AD203B41FA5}">
                      <a16:colId xmlns:a16="http://schemas.microsoft.com/office/drawing/2014/main" val="20007"/>
                    </a:ext>
                  </a:extLst>
                </a:gridCol>
                <a:gridCol w="637146">
                  <a:extLst>
                    <a:ext uri="{9D8B030D-6E8A-4147-A177-3AD203B41FA5}">
                      <a16:colId xmlns:a16="http://schemas.microsoft.com/office/drawing/2014/main" val="20008"/>
                    </a:ext>
                  </a:extLst>
                </a:gridCol>
                <a:gridCol w="566352">
                  <a:extLst>
                    <a:ext uri="{9D8B030D-6E8A-4147-A177-3AD203B41FA5}">
                      <a16:colId xmlns:a16="http://schemas.microsoft.com/office/drawing/2014/main" val="20009"/>
                    </a:ext>
                  </a:extLst>
                </a:gridCol>
                <a:gridCol w="601749">
                  <a:extLst>
                    <a:ext uri="{9D8B030D-6E8A-4147-A177-3AD203B41FA5}">
                      <a16:colId xmlns:a16="http://schemas.microsoft.com/office/drawing/2014/main" val="20010"/>
                    </a:ext>
                  </a:extLst>
                </a:gridCol>
                <a:gridCol w="660744">
                  <a:extLst>
                    <a:ext uri="{9D8B030D-6E8A-4147-A177-3AD203B41FA5}">
                      <a16:colId xmlns:a16="http://schemas.microsoft.com/office/drawing/2014/main" val="20011"/>
                    </a:ext>
                  </a:extLst>
                </a:gridCol>
                <a:gridCol w="686043">
                  <a:extLst>
                    <a:ext uri="{9D8B030D-6E8A-4147-A177-3AD203B41FA5}">
                      <a16:colId xmlns:a16="http://schemas.microsoft.com/office/drawing/2014/main" val="20012"/>
                    </a:ext>
                  </a:extLst>
                </a:gridCol>
                <a:gridCol w="416105">
                  <a:extLst>
                    <a:ext uri="{9D8B030D-6E8A-4147-A177-3AD203B41FA5}">
                      <a16:colId xmlns:a16="http://schemas.microsoft.com/office/drawing/2014/main" val="20013"/>
                    </a:ext>
                  </a:extLst>
                </a:gridCol>
              </a:tblGrid>
              <a:tr h="1156969">
                <a:tc>
                  <a:txBody>
                    <a:bodyPr/>
                    <a:lstStyle/>
                    <a:p>
                      <a:pPr algn="ctr" fontAlgn="ctr"/>
                      <a:r>
                        <a:rPr lang="ru-RU" sz="1100" b="1" i="0" u="none" strike="noStrike" dirty="0">
                          <a:solidFill>
                            <a:srgbClr val="000000"/>
                          </a:solidFill>
                          <a:effectLst/>
                          <a:latin typeface="+mn-lt"/>
                        </a:rPr>
                        <a:t>Код 1С</a:t>
                      </a:r>
                    </a:p>
                  </a:txBody>
                  <a:tcPr marL="9525" marR="9525" marT="9525" marB="0" anchor="ctr">
                    <a:solidFill>
                      <a:schemeClr val="bg1">
                        <a:lumMod val="95000"/>
                      </a:schemeClr>
                    </a:solidFill>
                  </a:tcPr>
                </a:tc>
                <a:tc>
                  <a:txBody>
                    <a:bodyPr/>
                    <a:lstStyle/>
                    <a:p>
                      <a:pPr algn="ctr" fontAlgn="ctr"/>
                      <a:r>
                        <a:rPr lang="ru-RU" sz="1100" b="1" i="0" u="none" strike="noStrike" dirty="0">
                          <a:solidFill>
                            <a:srgbClr val="000000"/>
                          </a:solidFill>
                          <a:effectLst/>
                          <a:latin typeface="+mn-lt"/>
                        </a:rPr>
                        <a:t>Модель</a:t>
                      </a:r>
                    </a:p>
                  </a:txBody>
                  <a:tcPr marL="9525" marR="9525" marT="9525" marB="0" anchor="ctr">
                    <a:solidFill>
                      <a:schemeClr val="bg1">
                        <a:lumMod val="95000"/>
                      </a:schemeClr>
                    </a:solidFill>
                  </a:tcPr>
                </a:tc>
                <a:tc>
                  <a:txBody>
                    <a:bodyPr/>
                    <a:lstStyle/>
                    <a:p>
                      <a:pPr algn="ctr" fontAlgn="ctr"/>
                      <a:r>
                        <a:rPr lang="ru-RU" sz="1100" b="1" i="0" u="none" strike="noStrike" dirty="0">
                          <a:solidFill>
                            <a:srgbClr val="000000"/>
                          </a:solidFill>
                          <a:effectLst/>
                          <a:latin typeface="+mn-lt"/>
                        </a:rPr>
                        <a:t>Мощность </a:t>
                      </a:r>
                    </a:p>
                  </a:txBody>
                  <a:tcPr marL="9525" marR="9525" marT="9525"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Дисплей</a:t>
                      </a:r>
                      <a:endParaRPr lang="ru-RU" sz="1100" b="1" i="0" u="none" strike="noStrike" dirty="0">
                        <a:solidFill>
                          <a:srgbClr val="000000"/>
                        </a:solidFill>
                        <a:effectLst/>
                        <a:latin typeface="+mn-lt"/>
                      </a:endParaRPr>
                    </a:p>
                  </a:txBody>
                  <a:tcPr marL="9525" marR="9525" marT="9525"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УЗО (устройство защитного отключения)</a:t>
                      </a:r>
                      <a:endParaRPr lang="ru-RU" sz="1100" b="1" i="0" u="none" strike="noStrike" dirty="0">
                        <a:solidFill>
                          <a:srgbClr val="000000"/>
                        </a:solidFill>
                        <a:effectLst/>
                        <a:latin typeface="+mn-lt"/>
                      </a:endParaRPr>
                    </a:p>
                  </a:txBody>
                  <a:tcPr marL="9525" marR="9525" marT="9525"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i="0" u="none" strike="noStrike" dirty="0">
                          <a:solidFill>
                            <a:srgbClr val="000000"/>
                          </a:solidFill>
                          <a:effectLst/>
                          <a:latin typeface="+mn-lt"/>
                        </a:rPr>
                        <a:t>Напряжение</a:t>
                      </a:r>
                    </a:p>
                  </a:txBody>
                  <a:tcPr marL="9525" marR="9525" marT="9525"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i="0" u="none" strike="noStrike" dirty="0">
                          <a:solidFill>
                            <a:srgbClr val="000000"/>
                          </a:solidFill>
                          <a:effectLst/>
                          <a:latin typeface="+mn-lt"/>
                        </a:rPr>
                        <a:t>Номинальная частота </a:t>
                      </a:r>
                    </a:p>
                  </a:txBody>
                  <a:tcPr marL="9525" marR="9525" marT="9525" marB="0" anchor="ctr">
                    <a:solidFill>
                      <a:schemeClr val="bg1">
                        <a:lumMod val="95000"/>
                      </a:schemeClr>
                    </a:solidFill>
                  </a:tcPr>
                </a:tc>
                <a:tc>
                  <a:txBody>
                    <a:bodyPr/>
                    <a:lstStyle/>
                    <a:p>
                      <a:pPr algn="ctr" fontAlgn="ctr"/>
                      <a:r>
                        <a:rPr lang="ru-RU" sz="1100" b="1" i="0" u="none" strike="noStrike" dirty="0">
                          <a:solidFill>
                            <a:srgbClr val="000000"/>
                          </a:solidFill>
                          <a:effectLst/>
                          <a:latin typeface="+mn-lt"/>
                        </a:rPr>
                        <a:t>Давление воды</a:t>
                      </a:r>
                    </a:p>
                  </a:txBody>
                  <a:tcPr marL="9525" marR="9525" marT="9525" marB="0" anchor="ctr">
                    <a:solidFill>
                      <a:schemeClr val="bg1">
                        <a:lumMod val="95000"/>
                      </a:schemeClr>
                    </a:solidFill>
                  </a:tcPr>
                </a:tc>
                <a:tc>
                  <a:txBody>
                    <a:bodyPr/>
                    <a:lstStyle/>
                    <a:p>
                      <a:pPr algn="ctr" fontAlgn="ctr"/>
                      <a:r>
                        <a:rPr lang="ru-RU" sz="1100" b="1" i="0" u="none" strike="noStrike" dirty="0">
                          <a:solidFill>
                            <a:srgbClr val="000000"/>
                          </a:solidFill>
                          <a:effectLst/>
                          <a:latin typeface="+mn-lt"/>
                        </a:rPr>
                        <a:t>Защита от влажности</a:t>
                      </a:r>
                    </a:p>
                  </a:txBody>
                  <a:tcPr marL="9525" marR="9525" marT="9525" marB="0" anchor="ctr">
                    <a:solidFill>
                      <a:schemeClr val="bg1">
                        <a:lumMod val="95000"/>
                      </a:schemeClr>
                    </a:solidFill>
                  </a:tcPr>
                </a:tc>
                <a:tc>
                  <a:txBody>
                    <a:bodyPr/>
                    <a:lstStyle/>
                    <a:p>
                      <a:pPr algn="ctr" fontAlgn="ctr"/>
                      <a:r>
                        <a:rPr lang="ru-RU" sz="1100" b="1" i="0" u="none" strike="noStrike" dirty="0">
                          <a:solidFill>
                            <a:srgbClr val="000000"/>
                          </a:solidFill>
                          <a:effectLst/>
                          <a:latin typeface="+mn-lt"/>
                        </a:rPr>
                        <a:t>Температура нагрева воды</a:t>
                      </a:r>
                    </a:p>
                  </a:txBody>
                  <a:tcPr marL="9525" marR="9525" marT="9525" marB="0" anchor="ctr">
                    <a:solidFill>
                      <a:schemeClr val="bg1">
                        <a:lumMod val="95000"/>
                      </a:schemeClr>
                    </a:solidFill>
                  </a:tcPr>
                </a:tc>
                <a:tc>
                  <a:txBody>
                    <a:bodyPr/>
                    <a:lstStyle/>
                    <a:p>
                      <a:pPr algn="ctr" fontAlgn="ctr"/>
                      <a:r>
                        <a:rPr lang="ru-RU" sz="1100" b="1" i="0" u="none" strike="noStrike" dirty="0">
                          <a:solidFill>
                            <a:srgbClr val="000000"/>
                          </a:solidFill>
                          <a:effectLst/>
                          <a:latin typeface="+mn-lt"/>
                        </a:rPr>
                        <a:t>Тип нагревателя</a:t>
                      </a:r>
                    </a:p>
                  </a:txBody>
                  <a:tcPr marL="9525" marR="9525" marT="9525" marB="0" anchor="ctr">
                    <a:solidFill>
                      <a:schemeClr val="bg1">
                        <a:lumMod val="95000"/>
                      </a:schemeClr>
                    </a:solidFill>
                  </a:tcPr>
                </a:tc>
                <a:tc>
                  <a:txBody>
                    <a:bodyPr/>
                    <a:lstStyle/>
                    <a:p>
                      <a:pPr algn="ctr" fontAlgn="ctr"/>
                      <a:r>
                        <a:rPr lang="ru-RU" sz="1100" b="1" i="0" u="none" strike="noStrike" dirty="0">
                          <a:solidFill>
                            <a:srgbClr val="000000"/>
                          </a:solidFill>
                          <a:effectLst/>
                          <a:latin typeface="+mn-lt"/>
                        </a:rPr>
                        <a:t>Защита от перегрева</a:t>
                      </a:r>
                    </a:p>
                  </a:txBody>
                  <a:tcPr marL="9525" marR="9525" marT="9525" marB="0" anchor="ctr">
                    <a:solidFill>
                      <a:schemeClr val="bg1">
                        <a:lumMod val="95000"/>
                      </a:schemeClr>
                    </a:solidFill>
                  </a:tcPr>
                </a:tc>
                <a:tc>
                  <a:txBody>
                    <a:bodyPr/>
                    <a:lstStyle/>
                    <a:p>
                      <a:pPr algn="ctr" fontAlgn="ctr"/>
                      <a:r>
                        <a:rPr lang="ru-RU" sz="1100" b="1" i="0" u="none" strike="noStrike" dirty="0">
                          <a:solidFill>
                            <a:srgbClr val="000000"/>
                          </a:solidFill>
                          <a:effectLst/>
                          <a:latin typeface="+mn-lt"/>
                        </a:rPr>
                        <a:t>Защита от сухого включения</a:t>
                      </a:r>
                    </a:p>
                  </a:txBody>
                  <a:tcPr marL="9525" marR="9525" marT="9525"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Автомат.</a:t>
                      </a:r>
                      <a:r>
                        <a:rPr lang="ru-RU" sz="1100" b="1" i="0" u="none" strike="noStrike" baseline="0" dirty="0" smtClean="0">
                          <a:solidFill>
                            <a:srgbClr val="000000"/>
                          </a:solidFill>
                          <a:effectLst/>
                          <a:latin typeface="+mn-lt"/>
                        </a:rPr>
                        <a:t> </a:t>
                      </a:r>
                      <a:r>
                        <a:rPr lang="ru-RU" sz="1100" b="1" i="0" u="none" strike="noStrike" dirty="0" smtClean="0">
                          <a:solidFill>
                            <a:srgbClr val="000000"/>
                          </a:solidFill>
                          <a:effectLst/>
                          <a:latin typeface="+mn-lt"/>
                        </a:rPr>
                        <a:t>включение </a:t>
                      </a:r>
                      <a:r>
                        <a:rPr lang="ru-RU" sz="1100" b="1" i="0" u="none" strike="noStrike" dirty="0">
                          <a:solidFill>
                            <a:srgbClr val="000000"/>
                          </a:solidFill>
                          <a:effectLst/>
                          <a:latin typeface="+mn-lt"/>
                        </a:rPr>
                        <a:t>при включении воды</a:t>
                      </a:r>
                    </a:p>
                  </a:txBody>
                  <a:tcPr marL="9525" marR="9525" marT="9525" marB="0" anchor="ctr">
                    <a:solidFill>
                      <a:schemeClr val="bg1">
                        <a:lumMod val="95000"/>
                      </a:schemeClr>
                    </a:solidFill>
                  </a:tcPr>
                </a:tc>
                <a:tc>
                  <a:txBody>
                    <a:bodyPr/>
                    <a:lstStyle/>
                    <a:p>
                      <a:pPr algn="ctr" fontAlgn="ctr"/>
                      <a:r>
                        <a:rPr lang="ru-RU" sz="1100" b="1" i="0" u="none" strike="noStrike" dirty="0">
                          <a:solidFill>
                            <a:srgbClr val="000000"/>
                          </a:solidFill>
                          <a:effectLst/>
                          <a:latin typeface="+mn-lt"/>
                        </a:rPr>
                        <a:t>Мгновенное </a:t>
                      </a:r>
                      <a:r>
                        <a:rPr lang="ru-RU" sz="1100" b="1" i="0" u="none" strike="noStrike" dirty="0" smtClean="0">
                          <a:solidFill>
                            <a:srgbClr val="000000"/>
                          </a:solidFill>
                          <a:effectLst/>
                          <a:latin typeface="+mn-lt"/>
                        </a:rPr>
                        <a:t>управ</a:t>
                      </a:r>
                      <a:r>
                        <a:rPr lang="uk-UA" sz="1100" b="1" i="0" u="none" strike="noStrike" dirty="0" smtClean="0">
                          <a:solidFill>
                            <a:srgbClr val="000000"/>
                          </a:solidFill>
                          <a:effectLst/>
                          <a:latin typeface="+mn-lt"/>
                        </a:rPr>
                        <a:t>л</a:t>
                      </a:r>
                      <a:r>
                        <a:rPr lang="ru-RU" sz="1100" b="1" i="0" u="none" strike="noStrike" dirty="0" smtClean="0">
                          <a:solidFill>
                            <a:srgbClr val="000000"/>
                          </a:solidFill>
                          <a:effectLst/>
                          <a:latin typeface="+mn-lt"/>
                        </a:rPr>
                        <a:t>. </a:t>
                      </a:r>
                      <a:r>
                        <a:rPr lang="ru-RU" sz="1100" b="1" i="0" u="none" strike="noStrike" dirty="0" err="1" smtClean="0">
                          <a:solidFill>
                            <a:srgbClr val="000000"/>
                          </a:solidFill>
                          <a:effectLst/>
                          <a:latin typeface="+mn-lt"/>
                        </a:rPr>
                        <a:t>мощ</a:t>
                      </a:r>
                      <a:r>
                        <a:rPr lang="ru-RU" sz="1100" b="1" i="0" u="none" strike="noStrike" dirty="0" smtClean="0">
                          <a:solidFill>
                            <a:srgbClr val="000000"/>
                          </a:solidFill>
                          <a:effectLst/>
                          <a:latin typeface="+mn-lt"/>
                        </a:rPr>
                        <a:t>-</a:t>
                      </a:r>
                    </a:p>
                    <a:p>
                      <a:pPr algn="ctr" fontAlgn="ctr"/>
                      <a:r>
                        <a:rPr lang="ru-RU" sz="1100" b="1" i="0" u="none" strike="noStrike" dirty="0" err="1" smtClean="0">
                          <a:solidFill>
                            <a:srgbClr val="000000"/>
                          </a:solidFill>
                          <a:effectLst/>
                          <a:latin typeface="+mn-lt"/>
                        </a:rPr>
                        <a:t>ностью</a:t>
                      </a:r>
                      <a:endParaRPr lang="ru-RU" sz="1100" b="1" i="0" u="none" strike="noStrike" dirty="0">
                        <a:solidFill>
                          <a:srgbClr val="000000"/>
                        </a:solidFill>
                        <a:effectLst/>
                        <a:latin typeface="+mn-lt"/>
                      </a:endParaRPr>
                    </a:p>
                  </a:txBody>
                  <a:tcPr marL="9525" marR="9525" marT="9525" marB="0" anchor="ctr">
                    <a:solidFill>
                      <a:schemeClr val="bg1">
                        <a:lumMod val="95000"/>
                      </a:schemeClr>
                    </a:solidFill>
                  </a:tcPr>
                </a:tc>
                <a:tc>
                  <a:txBody>
                    <a:bodyPr/>
                    <a:lstStyle/>
                    <a:p>
                      <a:pPr algn="ctr" fontAlgn="ctr"/>
                      <a:r>
                        <a:rPr lang="ru-RU" sz="1100" b="1" i="0" u="none" strike="noStrike" dirty="0">
                          <a:solidFill>
                            <a:srgbClr val="000000"/>
                          </a:solidFill>
                          <a:effectLst/>
                          <a:latin typeface="+mn-lt"/>
                        </a:rPr>
                        <a:t>Вес, кг</a:t>
                      </a:r>
                    </a:p>
                  </a:txBody>
                  <a:tcPr marL="9525" marR="9525" marT="9525" marB="0" anchor="ctr">
                    <a:solidFill>
                      <a:schemeClr val="bg1">
                        <a:lumMod val="95000"/>
                      </a:schemeClr>
                    </a:solidFill>
                  </a:tcPr>
                </a:tc>
                <a:extLst>
                  <a:ext uri="{0D108BD9-81ED-4DB2-BD59-A6C34878D82A}">
                    <a16:rowId xmlns:a16="http://schemas.microsoft.com/office/drawing/2014/main" val="10000"/>
                  </a:ext>
                </a:extLst>
              </a:tr>
              <a:tr h="458492">
                <a:tc>
                  <a:txBody>
                    <a:bodyPr/>
                    <a:lstStyle/>
                    <a:p>
                      <a:pPr algn="ctr" fontAlgn="b"/>
                      <a:r>
                        <a:rPr lang="ru-RU" sz="1000" b="0" i="1" u="none" strike="noStrike" kern="1200" dirty="0" smtClean="0">
                          <a:solidFill>
                            <a:srgbClr val="000000"/>
                          </a:solidFill>
                          <a:effectLst/>
                          <a:latin typeface="+mn-lt"/>
                          <a:ea typeface="+mn-ea"/>
                          <a:cs typeface="+mn-cs"/>
                        </a:rPr>
                        <a:t>74851</a:t>
                      </a:r>
                      <a:endParaRPr lang="ru-RU" sz="1000" b="0" i="1" u="none" strike="noStrike" kern="1200" dirty="0">
                        <a:solidFill>
                          <a:srgbClr val="000000"/>
                        </a:solidFill>
                        <a:effectLst/>
                        <a:latin typeface="+mn-lt"/>
                        <a:ea typeface="+mn-ea"/>
                        <a:cs typeface="+mn-cs"/>
                      </a:endParaRPr>
                    </a:p>
                  </a:txBody>
                  <a:tcPr marL="9525" marR="9525" marT="9525" marB="0" anchor="ctr"/>
                </a:tc>
                <a:tc>
                  <a:txBody>
                    <a:bodyPr/>
                    <a:lstStyle/>
                    <a:p>
                      <a:pPr algn="ctr" fontAlgn="b"/>
                      <a:r>
                        <a:rPr lang="en-US" sz="1100" b="1" i="1" u="none" strike="noStrike" dirty="0" smtClean="0">
                          <a:solidFill>
                            <a:srgbClr val="000000"/>
                          </a:solidFill>
                          <a:effectLst/>
                          <a:latin typeface="+mn-lt"/>
                        </a:rPr>
                        <a:t>EWH-3F-LED</a:t>
                      </a:r>
                      <a:endParaRPr lang="en-US" sz="1100" b="1" i="1" u="none" strike="noStrike" dirty="0">
                        <a:solidFill>
                          <a:srgbClr val="000000"/>
                        </a:solidFill>
                        <a:effectLst/>
                        <a:latin typeface="Calibri"/>
                      </a:endParaRPr>
                    </a:p>
                  </a:txBody>
                  <a:tcPr marL="9525" marR="9525" marT="9525"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100" b="1" i="1" u="none" strike="noStrike" dirty="0" smtClean="0">
                          <a:solidFill>
                            <a:srgbClr val="000000"/>
                          </a:solidFill>
                          <a:effectLst/>
                          <a:latin typeface="+mn-lt"/>
                        </a:rPr>
                        <a:t>3 кВт</a:t>
                      </a:r>
                    </a:p>
                    <a:p>
                      <a:pPr algn="ctr" fontAlgn="b"/>
                      <a:endParaRPr lang="ru-RU" sz="1100" b="1" i="1" u="none" strike="noStrike" dirty="0">
                        <a:solidFill>
                          <a:srgbClr val="000000"/>
                        </a:solidFill>
                        <a:effectLst/>
                        <a:latin typeface="Calibri"/>
                      </a:endParaRPr>
                    </a:p>
                  </a:txBody>
                  <a:tcPr marL="9525" marR="9525" marT="9525" marB="0" anchor="b"/>
                </a:tc>
                <a:tc>
                  <a:txBody>
                    <a:bodyPr/>
                    <a:lstStyle/>
                    <a:p>
                      <a:pPr algn="ctr" fontAlgn="b"/>
                      <a:r>
                        <a:rPr lang="en-US" sz="1100" b="1" i="1" u="none" strike="noStrike" dirty="0" smtClean="0">
                          <a:solidFill>
                            <a:srgbClr val="000000"/>
                          </a:solidFill>
                          <a:effectLst/>
                          <a:latin typeface="Calibri"/>
                        </a:rPr>
                        <a:t>LED</a:t>
                      </a:r>
                      <a:endParaRPr lang="ru-RU" sz="1100" b="1" i="1" u="none" strike="noStrike" dirty="0">
                        <a:solidFill>
                          <a:srgbClr val="000000"/>
                        </a:solidFill>
                        <a:effectLst/>
                        <a:latin typeface="Calibri"/>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100" b="1" i="1" u="none" strike="noStrike" dirty="0" smtClean="0">
                          <a:solidFill>
                            <a:srgbClr val="000000"/>
                          </a:solidFill>
                          <a:effectLst/>
                          <a:latin typeface="Calibri"/>
                        </a:rPr>
                        <a:t>+</a:t>
                      </a:r>
                      <a:endParaRPr lang="ru-RU" sz="1100" b="1" i="1" u="none" strike="noStrike" dirty="0">
                        <a:solidFill>
                          <a:srgbClr val="000000"/>
                        </a:solidFill>
                        <a:effectLst/>
                        <a:latin typeface="Calibri"/>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100" b="1" i="1" u="none" strike="noStrike" dirty="0" smtClean="0">
                          <a:solidFill>
                            <a:srgbClr val="000000"/>
                          </a:solidFill>
                          <a:effectLst/>
                          <a:latin typeface="+mn-lt"/>
                        </a:rPr>
                        <a:t>220 В</a:t>
                      </a:r>
                    </a:p>
                    <a:p>
                      <a:pPr algn="ctr" fontAlgn="b"/>
                      <a:endParaRPr lang="ru-RU" sz="1100" b="1" i="1" u="none" strike="noStrike" dirty="0">
                        <a:solidFill>
                          <a:srgbClr val="000000"/>
                        </a:solidFill>
                        <a:effectLst/>
                        <a:latin typeface="Calibri"/>
                      </a:endParaRPr>
                    </a:p>
                  </a:txBody>
                  <a:tcPr marL="9525" marR="9525"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100" b="1" i="1" u="none" strike="noStrike" dirty="0" smtClean="0">
                          <a:solidFill>
                            <a:srgbClr val="000000"/>
                          </a:solidFill>
                          <a:effectLst/>
                          <a:latin typeface="+mn-lt"/>
                        </a:rPr>
                        <a:t>50 Гц</a:t>
                      </a:r>
                    </a:p>
                    <a:p>
                      <a:pPr algn="ctr" fontAlgn="b"/>
                      <a:endParaRPr lang="ru-RU" sz="1100" b="1" i="1"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100" b="1" i="1" u="none" strike="noStrike" dirty="0" smtClean="0">
                          <a:solidFill>
                            <a:srgbClr val="000000"/>
                          </a:solidFill>
                          <a:effectLst/>
                          <a:latin typeface="+mn-lt"/>
                        </a:rPr>
                        <a:t>0,04 - 0,6</a:t>
                      </a:r>
                      <a:r>
                        <a:rPr lang="en-US" sz="1100" b="1" i="1" u="none" strike="noStrike" baseline="0" dirty="0" smtClean="0">
                          <a:solidFill>
                            <a:srgbClr val="000000"/>
                          </a:solidFill>
                          <a:effectLst/>
                          <a:latin typeface="+mn-lt"/>
                        </a:rPr>
                        <a:t> </a:t>
                      </a:r>
                      <a:r>
                        <a:rPr lang="ru-RU" sz="1100" b="1" i="1" u="none" strike="noStrike" dirty="0" smtClean="0">
                          <a:solidFill>
                            <a:srgbClr val="000000"/>
                          </a:solidFill>
                          <a:effectLst/>
                          <a:latin typeface="+mn-lt"/>
                        </a:rPr>
                        <a:t>мПа</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100" b="1" i="1" u="none" strike="noStrike" dirty="0" smtClean="0">
                          <a:solidFill>
                            <a:srgbClr val="000000"/>
                          </a:solidFill>
                          <a:effectLst/>
                          <a:latin typeface="+mn-lt"/>
                        </a:rPr>
                        <a:t>Класс </a:t>
                      </a:r>
                      <a:r>
                        <a:rPr lang="en-US" sz="1100" b="1" i="1" u="none" strike="noStrike" dirty="0" smtClean="0">
                          <a:solidFill>
                            <a:srgbClr val="000000"/>
                          </a:solidFill>
                          <a:effectLst/>
                          <a:latin typeface="+mn-lt"/>
                        </a:rPr>
                        <a:t>IPX4</a:t>
                      </a:r>
                      <a:endParaRPr lang="ru-RU" sz="1100" b="1" i="1" u="none" strike="noStrike" dirty="0" smtClean="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100" b="1" i="1" u="none" strike="noStrike" dirty="0" smtClean="0">
                          <a:solidFill>
                            <a:srgbClr val="000000"/>
                          </a:solidFill>
                          <a:effectLst/>
                          <a:latin typeface="+mn-lt"/>
                        </a:rPr>
                        <a:t>до +60 °С</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100" b="1" i="1" u="none" strike="noStrike" dirty="0" smtClean="0">
                          <a:solidFill>
                            <a:srgbClr val="000000"/>
                          </a:solidFill>
                          <a:effectLst/>
                          <a:latin typeface="+mn-lt"/>
                        </a:rPr>
                        <a:t>Проточный</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100" b="1" i="1" u="none" strike="noStrike" dirty="0">
                          <a:solidFill>
                            <a:srgbClr val="000000"/>
                          </a:solidFill>
                          <a:effectLst/>
                          <a:latin typeface="Calibri"/>
                        </a:rPr>
                        <a:t>   </a:t>
                      </a:r>
                      <a:r>
                        <a:rPr lang="ru-RU" sz="1100" b="1" i="1" u="none" strike="noStrike" dirty="0" smtClean="0">
                          <a:solidFill>
                            <a:srgbClr val="000000"/>
                          </a:solidFill>
                          <a:effectLst/>
                          <a:latin typeface="Calibri"/>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100" b="1" i="1" u="none" strike="noStrike" dirty="0">
                          <a:solidFill>
                            <a:srgbClr val="000000"/>
                          </a:solidFill>
                          <a:effectLst/>
                          <a:latin typeface="Calibri"/>
                        </a:rPr>
                        <a:t>   </a:t>
                      </a:r>
                      <a:r>
                        <a:rPr lang="ru-RU" sz="1100" b="1" i="1" u="none" strike="noStrike" dirty="0" smtClean="0">
                          <a:solidFill>
                            <a:srgbClr val="000000"/>
                          </a:solidFill>
                          <a:effectLst/>
                          <a:latin typeface="Calibri"/>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100" b="1" i="1" u="none" strike="noStrike" dirty="0">
                          <a:solidFill>
                            <a:srgbClr val="000000"/>
                          </a:solidFill>
                          <a:effectLst/>
                          <a:latin typeface="Calibri"/>
                        </a:rPr>
                        <a:t>   </a:t>
                      </a:r>
                      <a:r>
                        <a:rPr lang="ru-RU" sz="1100" b="1" i="1" u="none" strike="noStrike" dirty="0" smtClean="0">
                          <a:solidFill>
                            <a:srgbClr val="000000"/>
                          </a:solidFill>
                          <a:effectLst/>
                          <a:latin typeface="Calibri"/>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100" b="1" i="1" u="none" strike="noStrike" dirty="0">
                          <a:solidFill>
                            <a:srgbClr val="000000"/>
                          </a:solidFill>
                          <a:effectLst/>
                          <a:latin typeface="Calibri"/>
                        </a:rPr>
                        <a:t>   </a:t>
                      </a:r>
                      <a:r>
                        <a:rPr lang="ru-RU" sz="1100" b="1" i="1" u="none" strike="noStrike" dirty="0" smtClean="0">
                          <a:solidFill>
                            <a:srgbClr val="000000"/>
                          </a:solidFill>
                          <a:effectLst/>
                          <a:latin typeface="Calibri"/>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100" b="1" i="1" u="none" strike="noStrike" dirty="0" smtClean="0">
                          <a:solidFill>
                            <a:srgbClr val="000000"/>
                          </a:solidFill>
                          <a:effectLst/>
                          <a:latin typeface="Calibri"/>
                        </a:rPr>
                        <a:t>1,10</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16" name="TextBox 15"/>
          <p:cNvSpPr txBox="1"/>
          <p:nvPr/>
        </p:nvSpPr>
        <p:spPr>
          <a:xfrm>
            <a:off x="3519288" y="1859464"/>
            <a:ext cx="4745749" cy="276999"/>
          </a:xfrm>
          <a:prstGeom prst="rect">
            <a:avLst/>
          </a:prstGeom>
          <a:noFill/>
        </p:spPr>
        <p:txBody>
          <a:bodyPr wrap="square" rtlCol="0">
            <a:spAutoFit/>
          </a:bodyPr>
          <a:lstStyle/>
          <a:p>
            <a:r>
              <a:rPr lang="ru-RU" sz="1200" b="1" dirty="0">
                <a:solidFill>
                  <a:srgbClr val="FF0000"/>
                </a:solidFill>
                <a:latin typeface="Arial Black" pitchFamily="34" charset="0"/>
              </a:rPr>
              <a:t>ХАРАКТЕРИСТИКА </a:t>
            </a:r>
            <a:r>
              <a:rPr lang="ru-RU" sz="1200" b="1" dirty="0" smtClean="0">
                <a:solidFill>
                  <a:srgbClr val="FF0000"/>
                </a:solidFill>
                <a:latin typeface="Arial Black" pitchFamily="34" charset="0"/>
              </a:rPr>
              <a:t>МОДЕЛИ</a:t>
            </a:r>
            <a:endParaRPr lang="ru-RU" sz="1200" b="1" dirty="0">
              <a:solidFill>
                <a:srgbClr val="FF0000"/>
              </a:solidFill>
              <a:latin typeface="Arial Black" pitchFamily="34" charset="0"/>
            </a:endParaRPr>
          </a:p>
        </p:txBody>
      </p:sp>
      <p:sp>
        <p:nvSpPr>
          <p:cNvPr id="7" name="Прямоугольник 6"/>
          <p:cNvSpPr/>
          <p:nvPr/>
        </p:nvSpPr>
        <p:spPr>
          <a:xfrm>
            <a:off x="3519288" y="2067005"/>
            <a:ext cx="6538598" cy="3231654"/>
          </a:xfrm>
          <a:prstGeom prst="rect">
            <a:avLst/>
          </a:prstGeom>
        </p:spPr>
        <p:txBody>
          <a:bodyPr wrap="square">
            <a:spAutoFit/>
          </a:bodyPr>
          <a:lstStyle/>
          <a:p>
            <a:pPr indent="-171450">
              <a:buFont typeface="Arial" panose="020B0604020202020204" pitchFamily="34" charset="0"/>
              <a:buChar char="•"/>
            </a:pPr>
            <a:r>
              <a:rPr lang="ru-RU" sz="1200" b="1" i="1" dirty="0">
                <a:solidFill>
                  <a:srgbClr val="4D4B4B"/>
                </a:solidFill>
              </a:rPr>
              <a:t>Электронагреватель проточной воды </a:t>
            </a:r>
            <a:r>
              <a:rPr lang="ru-RU" sz="1100" b="1" i="1" spc="50" dirty="0">
                <a:ln w="11430"/>
                <a:solidFill>
                  <a:srgbClr val="930D2D"/>
                </a:solidFill>
                <a:effectLst>
                  <a:outerShdw blurRad="38100" dist="38100" dir="2700000" algn="tl">
                    <a:srgbClr val="000000">
                      <a:alpha val="43137"/>
                    </a:srgbClr>
                  </a:outerShdw>
                </a:effectLst>
              </a:rPr>
              <a:t>GRUNHELM EWH - 3</a:t>
            </a:r>
            <a:r>
              <a:rPr lang="en-US" sz="1100" b="1" i="1" spc="50" dirty="0">
                <a:ln w="11430"/>
                <a:solidFill>
                  <a:srgbClr val="930D2D"/>
                </a:solidFill>
                <a:effectLst>
                  <a:outerShdw blurRad="38100" dist="38100" dir="2700000" algn="tl">
                    <a:srgbClr val="000000">
                      <a:alpha val="43137"/>
                    </a:srgbClr>
                  </a:outerShdw>
                </a:effectLst>
              </a:rPr>
              <a:t>F-LED</a:t>
            </a:r>
            <a:r>
              <a:rPr lang="ru-RU" sz="1100" b="1" i="1" spc="50" dirty="0">
                <a:ln w="11430"/>
                <a:solidFill>
                  <a:srgbClr val="930D2D"/>
                </a:solidFill>
                <a:effectLst>
                  <a:outerShdw blurRad="38100" dist="38100" dir="2700000" algn="tl">
                    <a:srgbClr val="000000">
                      <a:alpha val="43137"/>
                    </a:srgbClr>
                  </a:outerShdw>
                </a:effectLst>
              </a:rPr>
              <a:t>  </a:t>
            </a:r>
            <a:r>
              <a:rPr lang="ru-RU" sz="1200" b="1" i="1" dirty="0">
                <a:solidFill>
                  <a:srgbClr val="4D4B4B"/>
                </a:solidFill>
              </a:rPr>
              <a:t>- </a:t>
            </a:r>
            <a:r>
              <a:rPr lang="ru-RU" sz="1200" b="1" i="1" dirty="0">
                <a:solidFill>
                  <a:srgbClr val="4D4B4B"/>
                </a:solidFill>
              </a:rPr>
              <a:t>это система нагрева </a:t>
            </a:r>
            <a:r>
              <a:rPr lang="ru-RU" sz="1200" b="1" i="1" dirty="0">
                <a:solidFill>
                  <a:srgbClr val="4D4B4B"/>
                </a:solidFill>
              </a:rPr>
              <a:t>воды, которая</a:t>
            </a:r>
            <a:r>
              <a:rPr lang="uk-UA" sz="1200" b="1" i="1" dirty="0">
                <a:solidFill>
                  <a:srgbClr val="4D4B4B"/>
                </a:solidFill>
              </a:rPr>
              <a:t> </a:t>
            </a:r>
            <a:r>
              <a:rPr lang="ru-RU" sz="1200" b="1" i="1" dirty="0">
                <a:solidFill>
                  <a:srgbClr val="4D4B4B"/>
                </a:solidFill>
              </a:rPr>
              <a:t>моментально подает воду температурой до 60 °С. </a:t>
            </a:r>
            <a:endParaRPr lang="ru-RU" sz="1200" b="1" i="1" dirty="0">
              <a:solidFill>
                <a:srgbClr val="4D4B4B"/>
              </a:solidFill>
            </a:endParaRPr>
          </a:p>
          <a:p>
            <a:pPr indent="-171450">
              <a:buFont typeface="Arial" panose="020B0604020202020204" pitchFamily="34" charset="0"/>
              <a:buChar char="•"/>
            </a:pPr>
            <a:r>
              <a:rPr lang="ru-RU" sz="1200" b="1" i="1" dirty="0">
                <a:solidFill>
                  <a:srgbClr val="4D4B4B"/>
                </a:solidFill>
              </a:rPr>
              <a:t> Оборудован </a:t>
            </a:r>
            <a:r>
              <a:rPr lang="ru-RU" sz="1200" b="1" i="1" dirty="0">
                <a:solidFill>
                  <a:srgbClr val="4D4B4B"/>
                </a:solidFill>
              </a:rPr>
              <a:t>УЗО - устройством защитного отключения. УЗО защищает человека при едва уловимом электротоке и выключает водонагреватель.</a:t>
            </a:r>
          </a:p>
          <a:p>
            <a:pPr indent="-171450">
              <a:buFont typeface="Arial" panose="020B0604020202020204" pitchFamily="34" charset="0"/>
              <a:buChar char="•"/>
            </a:pPr>
            <a:r>
              <a:rPr lang="ru-RU" sz="1200" b="1" i="1" dirty="0">
                <a:solidFill>
                  <a:srgbClr val="4D4B4B"/>
                </a:solidFill>
              </a:rPr>
              <a:t>Легкая установка на стандартный змеевик в квартире, офисе, летней кухне, гараже или на даче.</a:t>
            </a:r>
          </a:p>
          <a:p>
            <a:pPr indent="-171450">
              <a:buFont typeface="Arial" panose="020B0604020202020204" pitchFamily="34" charset="0"/>
              <a:buChar char="•"/>
            </a:pPr>
            <a:r>
              <a:rPr lang="ru-RU" sz="1200" b="1" i="1" dirty="0">
                <a:solidFill>
                  <a:srgbClr val="4D4B4B"/>
                </a:solidFill>
              </a:rPr>
              <a:t>Не занимает много места в отличие от других автономных систем нагрева воды , таких как бойлер.</a:t>
            </a:r>
          </a:p>
          <a:p>
            <a:pPr indent="-171450">
              <a:buFont typeface="Arial" panose="020B0604020202020204" pitchFamily="34" charset="0"/>
              <a:buChar char="•"/>
            </a:pPr>
            <a:r>
              <a:rPr lang="ru-RU" sz="1200" b="1" i="1" dirty="0">
                <a:solidFill>
                  <a:srgbClr val="4D4B4B"/>
                </a:solidFill>
              </a:rPr>
              <a:t>Доступная цена, не нужно тратится на установку.</a:t>
            </a:r>
          </a:p>
          <a:p>
            <a:pPr indent="-171450">
              <a:buFont typeface="Arial" panose="020B0604020202020204" pitchFamily="34" charset="0"/>
              <a:buChar char="•"/>
            </a:pPr>
            <a:r>
              <a:rPr lang="ru-RU" sz="1200" b="1" i="1" dirty="0">
                <a:solidFill>
                  <a:srgbClr val="4D4B4B"/>
                </a:solidFill>
              </a:rPr>
              <a:t>Нагрев воды всего за 5 сек.</a:t>
            </a:r>
          </a:p>
          <a:p>
            <a:pPr indent="-171450">
              <a:buFont typeface="Arial" panose="020B0604020202020204" pitchFamily="34" charset="0"/>
              <a:buChar char="•"/>
            </a:pPr>
            <a:r>
              <a:rPr lang="ru-RU" sz="1200" b="1" i="1" dirty="0">
                <a:solidFill>
                  <a:srgbClr val="4D4B4B"/>
                </a:solidFill>
              </a:rPr>
              <a:t>Дополнительная регулировка температуры нагрева от 30 до 60 °С.</a:t>
            </a:r>
          </a:p>
          <a:p>
            <a:pPr indent="-171450">
              <a:buFont typeface="Arial" panose="020B0604020202020204" pitchFamily="34" charset="0"/>
              <a:buChar char="•"/>
            </a:pPr>
            <a:r>
              <a:rPr lang="ru-RU" sz="1200" b="1" i="1" dirty="0">
                <a:solidFill>
                  <a:srgbClr val="4D4B4B"/>
                </a:solidFill>
              </a:rPr>
              <a:t>Экономия электроэнергии, воды и времени.</a:t>
            </a:r>
          </a:p>
          <a:p>
            <a:pPr indent="-171450">
              <a:buFont typeface="Arial" panose="020B0604020202020204" pitchFamily="34" charset="0"/>
              <a:buChar char="•"/>
            </a:pPr>
            <a:r>
              <a:rPr lang="ru-RU" sz="1200" b="1" i="1" dirty="0">
                <a:solidFill>
                  <a:srgbClr val="4D4B4B"/>
                </a:solidFill>
              </a:rPr>
              <a:t>Высококачественные сетчатые фильтры для предотвращения накипи.</a:t>
            </a:r>
          </a:p>
          <a:p>
            <a:pPr indent="-171450">
              <a:buFont typeface="Arial" panose="020B0604020202020204" pitchFamily="34" charset="0"/>
              <a:buChar char="•"/>
            </a:pPr>
            <a:r>
              <a:rPr lang="ru-RU" sz="1200" b="1" i="1" dirty="0">
                <a:solidFill>
                  <a:srgbClr val="4D4B4B"/>
                </a:solidFill>
              </a:rPr>
              <a:t>Вода и электричество надежно изолированы, что гарантирует безопасность использования.</a:t>
            </a:r>
          </a:p>
          <a:p>
            <a:pPr indent="-171450">
              <a:buFont typeface="Arial" panose="020B0604020202020204" pitchFamily="34" charset="0"/>
              <a:buChar char="•"/>
            </a:pPr>
            <a:r>
              <a:rPr lang="ru-RU" sz="1200" b="1" i="1" dirty="0">
                <a:solidFill>
                  <a:srgbClr val="4D4B4B"/>
                </a:solidFill>
              </a:rPr>
              <a:t>Высокочувствительный плавкий предохранитель</a:t>
            </a:r>
          </a:p>
          <a:p>
            <a:pPr indent="-171450">
              <a:buFont typeface="Arial" panose="020B0604020202020204" pitchFamily="34" charset="0"/>
              <a:buChar char="•"/>
            </a:pPr>
            <a:r>
              <a:rPr lang="ru-RU" sz="1200" b="1" i="1" dirty="0">
                <a:solidFill>
                  <a:srgbClr val="4D4B4B"/>
                </a:solidFill>
              </a:rPr>
              <a:t>Современный дизайн добавит элегантности вашей кухне или ванной комнате.</a:t>
            </a:r>
          </a:p>
        </p:txBody>
      </p:sp>
      <p:sp>
        <p:nvSpPr>
          <p:cNvPr id="33" name="Прямоугольник 32"/>
          <p:cNvSpPr/>
          <p:nvPr/>
        </p:nvSpPr>
        <p:spPr>
          <a:xfrm>
            <a:off x="569424" y="4790993"/>
            <a:ext cx="3779414" cy="369332"/>
          </a:xfrm>
          <a:prstGeom prst="rect">
            <a:avLst/>
          </a:prstGeom>
        </p:spPr>
        <p:txBody>
          <a:bodyPr wrap="square">
            <a:spAutoFit/>
          </a:bodyPr>
          <a:lstStyle/>
          <a:p>
            <a:r>
              <a:rPr lang="ru-RU" dirty="0" smtClean="0">
                <a:solidFill>
                  <a:srgbClr val="006666"/>
                </a:solidFill>
                <a:latin typeface="EpsilonCTT" pitchFamily="2" charset="0"/>
              </a:rPr>
              <a:t>УДОБНО </a:t>
            </a:r>
            <a:r>
              <a:rPr lang="ru-RU" dirty="0">
                <a:solidFill>
                  <a:srgbClr val="006666"/>
                </a:solidFill>
                <a:latin typeface="EpsilonCTT" pitchFamily="2" charset="0"/>
              </a:rPr>
              <a:t>И </a:t>
            </a:r>
            <a:r>
              <a:rPr lang="ru-RU" dirty="0" smtClean="0">
                <a:solidFill>
                  <a:srgbClr val="006666"/>
                </a:solidFill>
                <a:latin typeface="EpsilonCTT" pitchFamily="2" charset="0"/>
              </a:rPr>
              <a:t>КОМФОРТНО!</a:t>
            </a:r>
            <a:endParaRPr lang="ru-RU" dirty="0">
              <a:solidFill>
                <a:srgbClr val="006666"/>
              </a:solidFill>
              <a:latin typeface="EpsilonCTT" pitchFamily="2" charset="0"/>
            </a:endParaRPr>
          </a:p>
        </p:txBody>
      </p:sp>
      <p:pic>
        <p:nvPicPr>
          <p:cNvPr id="3" name="Рисунок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6055" y="1997319"/>
            <a:ext cx="1950351" cy="2793674"/>
          </a:xfrm>
          <a:prstGeom prst="rect">
            <a:avLst/>
          </a:prstGeom>
        </p:spPr>
      </p:pic>
    </p:spTree>
    <p:extLst>
      <p:ext uri="{BB962C8B-B14F-4D97-AF65-F5344CB8AC3E}">
        <p14:creationId xmlns:p14="http://schemas.microsoft.com/office/powerpoint/2010/main" val="3916504855"/>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535075" y="809041"/>
            <a:ext cx="8973952" cy="884076"/>
          </a:xfrm>
          <a:effectLst/>
        </p:spPr>
        <p:txBody>
          <a:bodyPr>
            <a:noAutofit/>
          </a:bodyPr>
          <a:lstStyle/>
          <a:p>
            <a:pPr>
              <a:lnSpc>
                <a:spcPct val="100000"/>
              </a:lnSpc>
            </a:pPr>
            <a:r>
              <a:rPr lang="ru-RU" sz="2000" b="1" spc="50" dirty="0" smtClean="0">
                <a:ln w="11430"/>
                <a:solidFill>
                  <a:srgbClr val="930D2D"/>
                </a:solidFill>
                <a:effectLst>
                  <a:outerShdw blurRad="38100" dist="38100" dir="2700000" algn="tl">
                    <a:srgbClr val="000000">
                      <a:alpha val="43137"/>
                    </a:srgbClr>
                  </a:outerShdw>
                </a:effectLst>
              </a:rPr>
              <a:t>ЭЛЕКТРОНАГРЕВАТЕЛЬ ПРОТОЧНОЙ </a:t>
            </a:r>
            <a:r>
              <a:rPr lang="ru-RU" sz="2000" b="1" spc="50" dirty="0">
                <a:ln w="11430"/>
                <a:solidFill>
                  <a:srgbClr val="930D2D"/>
                </a:solidFill>
                <a:effectLst>
                  <a:outerShdw blurRad="38100" dist="38100" dir="2700000" algn="tl">
                    <a:srgbClr val="000000">
                      <a:alpha val="43137"/>
                    </a:srgbClr>
                  </a:outerShdw>
                </a:effectLst>
              </a:rPr>
              <a:t>ВОДЫ </a:t>
            </a:r>
            <a:r>
              <a:rPr lang="en-US" sz="2000" b="1" spc="50" dirty="0">
                <a:ln w="11430"/>
                <a:solidFill>
                  <a:srgbClr val="930D2D"/>
                </a:solidFill>
                <a:effectLst>
                  <a:outerShdw blurRad="38100" dist="38100" dir="2700000" algn="tl">
                    <a:srgbClr val="000000">
                      <a:alpha val="43137"/>
                    </a:srgbClr>
                  </a:outerShdw>
                </a:effectLst>
              </a:rPr>
              <a:t>GH-3HW </a:t>
            </a:r>
            <a:endParaRPr lang="uk-UA" sz="20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112544" y="5694244"/>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142528453"/>
              </p:ext>
            </p:extLst>
          </p:nvPr>
        </p:nvGraphicFramePr>
        <p:xfrm>
          <a:off x="118872" y="6045234"/>
          <a:ext cx="10349891" cy="1389616"/>
        </p:xfrm>
        <a:graphic>
          <a:graphicData uri="http://schemas.openxmlformats.org/drawingml/2006/table">
            <a:tbl>
              <a:tblPr>
                <a:tableStyleId>{616DA210-FB5B-4158-B5E0-FEB733F419BA}</a:tableStyleId>
              </a:tblPr>
              <a:tblGrid>
                <a:gridCol w="404977">
                  <a:extLst>
                    <a:ext uri="{9D8B030D-6E8A-4147-A177-3AD203B41FA5}">
                      <a16:colId xmlns:a16="http://schemas.microsoft.com/office/drawing/2014/main" val="20000"/>
                    </a:ext>
                  </a:extLst>
                </a:gridCol>
                <a:gridCol w="576247">
                  <a:extLst>
                    <a:ext uri="{9D8B030D-6E8A-4147-A177-3AD203B41FA5}">
                      <a16:colId xmlns:a16="http://schemas.microsoft.com/office/drawing/2014/main" val="20001"/>
                    </a:ext>
                  </a:extLst>
                </a:gridCol>
                <a:gridCol w="608909">
                  <a:extLst>
                    <a:ext uri="{9D8B030D-6E8A-4147-A177-3AD203B41FA5}">
                      <a16:colId xmlns:a16="http://schemas.microsoft.com/office/drawing/2014/main" val="20002"/>
                    </a:ext>
                  </a:extLst>
                </a:gridCol>
                <a:gridCol w="735614">
                  <a:extLst>
                    <a:ext uri="{9D8B030D-6E8A-4147-A177-3AD203B41FA5}">
                      <a16:colId xmlns:a16="http://schemas.microsoft.com/office/drawing/2014/main" val="20014"/>
                    </a:ext>
                  </a:extLst>
                </a:gridCol>
                <a:gridCol w="856133">
                  <a:extLst>
                    <a:ext uri="{9D8B030D-6E8A-4147-A177-3AD203B41FA5}">
                      <a16:colId xmlns:a16="http://schemas.microsoft.com/office/drawing/2014/main" val="20015"/>
                    </a:ext>
                  </a:extLst>
                </a:gridCol>
                <a:gridCol w="615095">
                  <a:extLst>
                    <a:ext uri="{9D8B030D-6E8A-4147-A177-3AD203B41FA5}">
                      <a16:colId xmlns:a16="http://schemas.microsoft.com/office/drawing/2014/main" val="20003"/>
                    </a:ext>
                  </a:extLst>
                </a:gridCol>
                <a:gridCol w="670227">
                  <a:extLst>
                    <a:ext uri="{9D8B030D-6E8A-4147-A177-3AD203B41FA5}">
                      <a16:colId xmlns:a16="http://schemas.microsoft.com/office/drawing/2014/main" val="20004"/>
                    </a:ext>
                  </a:extLst>
                </a:gridCol>
                <a:gridCol w="886871">
                  <a:extLst>
                    <a:ext uri="{9D8B030D-6E8A-4147-A177-3AD203B41FA5}">
                      <a16:colId xmlns:a16="http://schemas.microsoft.com/office/drawing/2014/main" val="20005"/>
                    </a:ext>
                  </a:extLst>
                </a:gridCol>
                <a:gridCol w="719739">
                  <a:extLst>
                    <a:ext uri="{9D8B030D-6E8A-4147-A177-3AD203B41FA5}">
                      <a16:colId xmlns:a16="http://schemas.microsoft.com/office/drawing/2014/main" val="20006"/>
                    </a:ext>
                  </a:extLst>
                </a:gridCol>
                <a:gridCol w="707940">
                  <a:extLst>
                    <a:ext uri="{9D8B030D-6E8A-4147-A177-3AD203B41FA5}">
                      <a16:colId xmlns:a16="http://schemas.microsoft.com/office/drawing/2014/main" val="20007"/>
                    </a:ext>
                  </a:extLst>
                </a:gridCol>
                <a:gridCol w="637146">
                  <a:extLst>
                    <a:ext uri="{9D8B030D-6E8A-4147-A177-3AD203B41FA5}">
                      <a16:colId xmlns:a16="http://schemas.microsoft.com/office/drawing/2014/main" val="20008"/>
                    </a:ext>
                  </a:extLst>
                </a:gridCol>
                <a:gridCol w="566352">
                  <a:extLst>
                    <a:ext uri="{9D8B030D-6E8A-4147-A177-3AD203B41FA5}">
                      <a16:colId xmlns:a16="http://schemas.microsoft.com/office/drawing/2014/main" val="20009"/>
                    </a:ext>
                  </a:extLst>
                </a:gridCol>
                <a:gridCol w="601749">
                  <a:extLst>
                    <a:ext uri="{9D8B030D-6E8A-4147-A177-3AD203B41FA5}">
                      <a16:colId xmlns:a16="http://schemas.microsoft.com/office/drawing/2014/main" val="20010"/>
                    </a:ext>
                  </a:extLst>
                </a:gridCol>
                <a:gridCol w="660744">
                  <a:extLst>
                    <a:ext uri="{9D8B030D-6E8A-4147-A177-3AD203B41FA5}">
                      <a16:colId xmlns:a16="http://schemas.microsoft.com/office/drawing/2014/main" val="20011"/>
                    </a:ext>
                  </a:extLst>
                </a:gridCol>
                <a:gridCol w="686043">
                  <a:extLst>
                    <a:ext uri="{9D8B030D-6E8A-4147-A177-3AD203B41FA5}">
                      <a16:colId xmlns:a16="http://schemas.microsoft.com/office/drawing/2014/main" val="20012"/>
                    </a:ext>
                  </a:extLst>
                </a:gridCol>
                <a:gridCol w="416105">
                  <a:extLst>
                    <a:ext uri="{9D8B030D-6E8A-4147-A177-3AD203B41FA5}">
                      <a16:colId xmlns:a16="http://schemas.microsoft.com/office/drawing/2014/main" val="20013"/>
                    </a:ext>
                  </a:extLst>
                </a:gridCol>
              </a:tblGrid>
              <a:tr h="882592">
                <a:tc>
                  <a:txBody>
                    <a:bodyPr/>
                    <a:lstStyle/>
                    <a:p>
                      <a:pPr algn="ctr" fontAlgn="ctr"/>
                      <a:r>
                        <a:rPr lang="ru-RU" sz="1100" b="1" i="0" u="none" strike="noStrike" dirty="0">
                          <a:solidFill>
                            <a:srgbClr val="000000"/>
                          </a:solidFill>
                          <a:effectLst/>
                          <a:latin typeface="+mn-lt"/>
                        </a:rPr>
                        <a:t>Код 1С</a:t>
                      </a:r>
                    </a:p>
                  </a:txBody>
                  <a:tcPr marL="9525" marR="9525" marT="9525" marB="0" anchor="ctr">
                    <a:solidFill>
                      <a:schemeClr val="bg1">
                        <a:lumMod val="95000"/>
                      </a:schemeClr>
                    </a:solidFill>
                  </a:tcPr>
                </a:tc>
                <a:tc>
                  <a:txBody>
                    <a:bodyPr/>
                    <a:lstStyle/>
                    <a:p>
                      <a:pPr algn="ctr" fontAlgn="ctr"/>
                      <a:r>
                        <a:rPr lang="ru-RU" sz="1100" b="1" i="0" u="none" strike="noStrike" dirty="0">
                          <a:solidFill>
                            <a:srgbClr val="000000"/>
                          </a:solidFill>
                          <a:effectLst/>
                          <a:latin typeface="+mn-lt"/>
                        </a:rPr>
                        <a:t>Модель</a:t>
                      </a:r>
                    </a:p>
                  </a:txBody>
                  <a:tcPr marL="9525" marR="9525" marT="9525" marB="0" anchor="ctr">
                    <a:solidFill>
                      <a:schemeClr val="bg1">
                        <a:lumMod val="95000"/>
                      </a:schemeClr>
                    </a:solidFill>
                  </a:tcPr>
                </a:tc>
                <a:tc>
                  <a:txBody>
                    <a:bodyPr/>
                    <a:lstStyle/>
                    <a:p>
                      <a:pPr algn="ctr" fontAlgn="ctr"/>
                      <a:r>
                        <a:rPr lang="ru-RU" sz="1100" b="1" i="0" u="none" strike="noStrike" dirty="0">
                          <a:solidFill>
                            <a:srgbClr val="000000"/>
                          </a:solidFill>
                          <a:effectLst/>
                          <a:latin typeface="+mn-lt"/>
                        </a:rPr>
                        <a:t>Мощность </a:t>
                      </a:r>
                    </a:p>
                  </a:txBody>
                  <a:tcPr marL="9525" marR="9525" marT="9525"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Дисплей</a:t>
                      </a:r>
                      <a:endParaRPr lang="ru-RU" sz="1100" b="1" i="0" u="none" strike="noStrike" dirty="0">
                        <a:solidFill>
                          <a:srgbClr val="000000"/>
                        </a:solidFill>
                        <a:effectLst/>
                        <a:latin typeface="+mn-lt"/>
                      </a:endParaRPr>
                    </a:p>
                  </a:txBody>
                  <a:tcPr marL="9525" marR="9525" marT="9525"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УЗО (устройство защитного отключения)</a:t>
                      </a:r>
                      <a:endParaRPr lang="ru-RU" sz="1100" b="1" i="0" u="none" strike="noStrike" dirty="0">
                        <a:solidFill>
                          <a:srgbClr val="000000"/>
                        </a:solidFill>
                        <a:effectLst/>
                        <a:latin typeface="+mn-lt"/>
                      </a:endParaRPr>
                    </a:p>
                  </a:txBody>
                  <a:tcPr marL="9525" marR="9525" marT="9525"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i="0" u="none" strike="noStrike" dirty="0">
                          <a:solidFill>
                            <a:srgbClr val="000000"/>
                          </a:solidFill>
                          <a:effectLst/>
                          <a:latin typeface="+mn-lt"/>
                        </a:rPr>
                        <a:t>Напряжение</a:t>
                      </a:r>
                    </a:p>
                  </a:txBody>
                  <a:tcPr marL="9525" marR="9525" marT="9525"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i="0" u="none" strike="noStrike" dirty="0">
                          <a:solidFill>
                            <a:srgbClr val="000000"/>
                          </a:solidFill>
                          <a:effectLst/>
                          <a:latin typeface="+mn-lt"/>
                        </a:rPr>
                        <a:t>Номинальная частота </a:t>
                      </a:r>
                    </a:p>
                  </a:txBody>
                  <a:tcPr marL="9525" marR="9525" marT="9525" marB="0" anchor="ctr">
                    <a:solidFill>
                      <a:schemeClr val="bg1">
                        <a:lumMod val="95000"/>
                      </a:schemeClr>
                    </a:solidFill>
                  </a:tcPr>
                </a:tc>
                <a:tc>
                  <a:txBody>
                    <a:bodyPr/>
                    <a:lstStyle/>
                    <a:p>
                      <a:pPr algn="ctr" fontAlgn="ctr"/>
                      <a:r>
                        <a:rPr lang="ru-RU" sz="1100" b="1" i="0" u="none" strike="noStrike" dirty="0">
                          <a:solidFill>
                            <a:srgbClr val="000000"/>
                          </a:solidFill>
                          <a:effectLst/>
                          <a:latin typeface="+mn-lt"/>
                        </a:rPr>
                        <a:t>Давление воды</a:t>
                      </a:r>
                    </a:p>
                  </a:txBody>
                  <a:tcPr marL="9525" marR="9525" marT="9525" marB="0" anchor="ctr">
                    <a:solidFill>
                      <a:schemeClr val="bg1">
                        <a:lumMod val="95000"/>
                      </a:schemeClr>
                    </a:solidFill>
                  </a:tcPr>
                </a:tc>
                <a:tc>
                  <a:txBody>
                    <a:bodyPr/>
                    <a:lstStyle/>
                    <a:p>
                      <a:pPr algn="ctr" fontAlgn="ctr"/>
                      <a:r>
                        <a:rPr lang="ru-RU" sz="1100" b="1" i="0" u="none" strike="noStrike" dirty="0">
                          <a:solidFill>
                            <a:srgbClr val="000000"/>
                          </a:solidFill>
                          <a:effectLst/>
                          <a:latin typeface="+mn-lt"/>
                        </a:rPr>
                        <a:t>Защита от влажности</a:t>
                      </a:r>
                    </a:p>
                  </a:txBody>
                  <a:tcPr marL="9525" marR="9525" marT="9525" marB="0" anchor="ctr">
                    <a:solidFill>
                      <a:schemeClr val="bg1">
                        <a:lumMod val="95000"/>
                      </a:schemeClr>
                    </a:solidFill>
                  </a:tcPr>
                </a:tc>
                <a:tc>
                  <a:txBody>
                    <a:bodyPr/>
                    <a:lstStyle/>
                    <a:p>
                      <a:pPr algn="ctr" fontAlgn="ctr"/>
                      <a:r>
                        <a:rPr lang="ru-RU" sz="1100" b="1" i="0" u="none" strike="noStrike" dirty="0">
                          <a:solidFill>
                            <a:srgbClr val="000000"/>
                          </a:solidFill>
                          <a:effectLst/>
                          <a:latin typeface="+mn-lt"/>
                        </a:rPr>
                        <a:t>Температура нагрева воды</a:t>
                      </a:r>
                    </a:p>
                  </a:txBody>
                  <a:tcPr marL="9525" marR="9525" marT="9525" marB="0" anchor="ctr">
                    <a:solidFill>
                      <a:schemeClr val="bg1">
                        <a:lumMod val="95000"/>
                      </a:schemeClr>
                    </a:solidFill>
                  </a:tcPr>
                </a:tc>
                <a:tc>
                  <a:txBody>
                    <a:bodyPr/>
                    <a:lstStyle/>
                    <a:p>
                      <a:pPr algn="ctr" fontAlgn="ctr"/>
                      <a:r>
                        <a:rPr lang="ru-RU" sz="1100" b="1" i="0" u="none" strike="noStrike" dirty="0">
                          <a:solidFill>
                            <a:srgbClr val="000000"/>
                          </a:solidFill>
                          <a:effectLst/>
                          <a:latin typeface="+mn-lt"/>
                        </a:rPr>
                        <a:t>Тип нагревателя</a:t>
                      </a:r>
                    </a:p>
                  </a:txBody>
                  <a:tcPr marL="9525" marR="9525" marT="9525" marB="0" anchor="ctr">
                    <a:solidFill>
                      <a:schemeClr val="bg1">
                        <a:lumMod val="95000"/>
                      </a:schemeClr>
                    </a:solidFill>
                  </a:tcPr>
                </a:tc>
                <a:tc>
                  <a:txBody>
                    <a:bodyPr/>
                    <a:lstStyle/>
                    <a:p>
                      <a:pPr algn="ctr" fontAlgn="ctr"/>
                      <a:r>
                        <a:rPr lang="ru-RU" sz="1100" b="1" i="0" u="none" strike="noStrike" dirty="0">
                          <a:solidFill>
                            <a:srgbClr val="000000"/>
                          </a:solidFill>
                          <a:effectLst/>
                          <a:latin typeface="+mn-lt"/>
                        </a:rPr>
                        <a:t>Защита от перегрева</a:t>
                      </a:r>
                    </a:p>
                  </a:txBody>
                  <a:tcPr marL="9525" marR="9525" marT="9525" marB="0" anchor="ctr">
                    <a:solidFill>
                      <a:schemeClr val="bg1">
                        <a:lumMod val="95000"/>
                      </a:schemeClr>
                    </a:solidFill>
                  </a:tcPr>
                </a:tc>
                <a:tc>
                  <a:txBody>
                    <a:bodyPr/>
                    <a:lstStyle/>
                    <a:p>
                      <a:pPr algn="ctr" fontAlgn="ctr"/>
                      <a:r>
                        <a:rPr lang="ru-RU" sz="1100" b="1" i="0" u="none" strike="noStrike" dirty="0">
                          <a:solidFill>
                            <a:srgbClr val="000000"/>
                          </a:solidFill>
                          <a:effectLst/>
                          <a:latin typeface="+mn-lt"/>
                        </a:rPr>
                        <a:t>Защита от сухого включения</a:t>
                      </a:r>
                    </a:p>
                  </a:txBody>
                  <a:tcPr marL="9525" marR="9525" marT="9525"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Автомат.</a:t>
                      </a:r>
                      <a:r>
                        <a:rPr lang="ru-RU" sz="1100" b="1" i="0" u="none" strike="noStrike" baseline="0" dirty="0" smtClean="0">
                          <a:solidFill>
                            <a:srgbClr val="000000"/>
                          </a:solidFill>
                          <a:effectLst/>
                          <a:latin typeface="+mn-lt"/>
                        </a:rPr>
                        <a:t> </a:t>
                      </a:r>
                      <a:r>
                        <a:rPr lang="ru-RU" sz="1100" b="1" i="0" u="none" strike="noStrike" dirty="0" smtClean="0">
                          <a:solidFill>
                            <a:srgbClr val="000000"/>
                          </a:solidFill>
                          <a:effectLst/>
                          <a:latin typeface="+mn-lt"/>
                        </a:rPr>
                        <a:t>включение </a:t>
                      </a:r>
                      <a:r>
                        <a:rPr lang="ru-RU" sz="1100" b="1" i="0" u="none" strike="noStrike" dirty="0">
                          <a:solidFill>
                            <a:srgbClr val="000000"/>
                          </a:solidFill>
                          <a:effectLst/>
                          <a:latin typeface="+mn-lt"/>
                        </a:rPr>
                        <a:t>при включении воды</a:t>
                      </a:r>
                    </a:p>
                  </a:txBody>
                  <a:tcPr marL="9525" marR="9525" marT="9525" marB="0" anchor="ctr">
                    <a:solidFill>
                      <a:schemeClr val="bg1">
                        <a:lumMod val="95000"/>
                      </a:schemeClr>
                    </a:solidFill>
                  </a:tcPr>
                </a:tc>
                <a:tc>
                  <a:txBody>
                    <a:bodyPr/>
                    <a:lstStyle/>
                    <a:p>
                      <a:pPr algn="ctr" fontAlgn="ctr"/>
                      <a:r>
                        <a:rPr lang="ru-RU" sz="1100" b="1" i="0" u="none" strike="noStrike" dirty="0">
                          <a:solidFill>
                            <a:srgbClr val="000000"/>
                          </a:solidFill>
                          <a:effectLst/>
                          <a:latin typeface="+mn-lt"/>
                        </a:rPr>
                        <a:t>Мгновенное </a:t>
                      </a:r>
                      <a:r>
                        <a:rPr lang="ru-RU" sz="1100" b="1" i="0" u="none" strike="noStrike" dirty="0" smtClean="0">
                          <a:solidFill>
                            <a:srgbClr val="000000"/>
                          </a:solidFill>
                          <a:effectLst/>
                          <a:latin typeface="+mn-lt"/>
                        </a:rPr>
                        <a:t>управ</a:t>
                      </a:r>
                      <a:r>
                        <a:rPr lang="uk-UA" sz="1100" b="1" i="0" u="none" strike="noStrike" dirty="0" smtClean="0">
                          <a:solidFill>
                            <a:srgbClr val="000000"/>
                          </a:solidFill>
                          <a:effectLst/>
                          <a:latin typeface="+mn-lt"/>
                        </a:rPr>
                        <a:t>л</a:t>
                      </a:r>
                      <a:r>
                        <a:rPr lang="ru-RU" sz="1100" b="1" i="0" u="none" strike="noStrike" dirty="0" smtClean="0">
                          <a:solidFill>
                            <a:srgbClr val="000000"/>
                          </a:solidFill>
                          <a:effectLst/>
                          <a:latin typeface="+mn-lt"/>
                        </a:rPr>
                        <a:t>. </a:t>
                      </a:r>
                      <a:r>
                        <a:rPr lang="ru-RU" sz="1100" b="1" i="0" u="none" strike="noStrike" dirty="0" err="1" smtClean="0">
                          <a:solidFill>
                            <a:srgbClr val="000000"/>
                          </a:solidFill>
                          <a:effectLst/>
                          <a:latin typeface="+mn-lt"/>
                        </a:rPr>
                        <a:t>мощ</a:t>
                      </a:r>
                      <a:r>
                        <a:rPr lang="ru-RU" sz="1100" b="1" i="0" u="none" strike="noStrike" dirty="0" smtClean="0">
                          <a:solidFill>
                            <a:srgbClr val="000000"/>
                          </a:solidFill>
                          <a:effectLst/>
                          <a:latin typeface="+mn-lt"/>
                        </a:rPr>
                        <a:t>-</a:t>
                      </a:r>
                    </a:p>
                    <a:p>
                      <a:pPr algn="ctr" fontAlgn="ctr"/>
                      <a:r>
                        <a:rPr lang="ru-RU" sz="1100" b="1" i="0" u="none" strike="noStrike" dirty="0" err="1" smtClean="0">
                          <a:solidFill>
                            <a:srgbClr val="000000"/>
                          </a:solidFill>
                          <a:effectLst/>
                          <a:latin typeface="+mn-lt"/>
                        </a:rPr>
                        <a:t>ностью</a:t>
                      </a:r>
                      <a:endParaRPr lang="ru-RU" sz="1100" b="1" i="0" u="none" strike="noStrike" dirty="0">
                        <a:solidFill>
                          <a:srgbClr val="000000"/>
                        </a:solidFill>
                        <a:effectLst/>
                        <a:latin typeface="+mn-lt"/>
                      </a:endParaRPr>
                    </a:p>
                  </a:txBody>
                  <a:tcPr marL="9525" marR="9525" marT="9525" marB="0" anchor="ctr">
                    <a:solidFill>
                      <a:schemeClr val="bg1">
                        <a:lumMod val="95000"/>
                      </a:schemeClr>
                    </a:solidFill>
                  </a:tcPr>
                </a:tc>
                <a:tc>
                  <a:txBody>
                    <a:bodyPr/>
                    <a:lstStyle/>
                    <a:p>
                      <a:pPr algn="ctr" fontAlgn="ctr"/>
                      <a:r>
                        <a:rPr lang="ru-RU" sz="1100" b="1" i="0" u="none" strike="noStrike" dirty="0">
                          <a:solidFill>
                            <a:srgbClr val="000000"/>
                          </a:solidFill>
                          <a:effectLst/>
                          <a:latin typeface="+mn-lt"/>
                        </a:rPr>
                        <a:t>Вес, кг</a:t>
                      </a:r>
                    </a:p>
                  </a:txBody>
                  <a:tcPr marL="9525" marR="9525" marT="9525" marB="0" anchor="ctr">
                    <a:solidFill>
                      <a:schemeClr val="bg1">
                        <a:lumMod val="95000"/>
                      </a:schemeClr>
                    </a:solidFill>
                  </a:tcPr>
                </a:tc>
                <a:extLst>
                  <a:ext uri="{0D108BD9-81ED-4DB2-BD59-A6C34878D82A}">
                    <a16:rowId xmlns:a16="http://schemas.microsoft.com/office/drawing/2014/main" val="10000"/>
                  </a:ext>
                </a:extLst>
              </a:tr>
              <a:tr h="507024">
                <a:tc>
                  <a:txBody>
                    <a:bodyPr/>
                    <a:lstStyle/>
                    <a:p>
                      <a:pPr algn="ctr" fontAlgn="b"/>
                      <a:r>
                        <a:rPr lang="ru-RU" sz="1100" b="1" i="1" u="none" strike="noStrike" dirty="0" smtClean="0">
                          <a:solidFill>
                            <a:srgbClr val="000000"/>
                          </a:solidFill>
                          <a:effectLst/>
                          <a:latin typeface="+mn-lt"/>
                        </a:rPr>
                        <a:t> </a:t>
                      </a:r>
                      <a:r>
                        <a:rPr lang="ru-RU" sz="1000" b="0" i="1" u="none" strike="noStrike" kern="1200" dirty="0" smtClean="0">
                          <a:solidFill>
                            <a:srgbClr val="000000"/>
                          </a:solidFill>
                          <a:effectLst/>
                          <a:latin typeface="+mn-lt"/>
                          <a:ea typeface="+mn-ea"/>
                          <a:cs typeface="+mn-cs"/>
                        </a:rPr>
                        <a:t>84707</a:t>
                      </a:r>
                      <a:endParaRPr lang="ru-RU" sz="1000" b="0" i="1" u="none" strike="noStrike" kern="1200" dirty="0">
                        <a:solidFill>
                          <a:srgbClr val="000000"/>
                        </a:solidFill>
                        <a:effectLst/>
                        <a:latin typeface="+mn-lt"/>
                        <a:ea typeface="+mn-ea"/>
                        <a:cs typeface="+mn-cs"/>
                      </a:endParaRPr>
                    </a:p>
                  </a:txBody>
                  <a:tcPr marL="9525" marR="9525" marT="9525"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100" b="1" i="1" u="none" strike="noStrike" kern="1200" dirty="0" smtClean="0">
                          <a:solidFill>
                            <a:srgbClr val="000000"/>
                          </a:solidFill>
                          <a:effectLst/>
                          <a:latin typeface="+mn-lt"/>
                          <a:ea typeface="+mn-ea"/>
                          <a:cs typeface="+mn-cs"/>
                        </a:rPr>
                        <a:t>GH-3HW</a:t>
                      </a:r>
                      <a:endParaRPr lang="en-US" sz="1100" b="1" i="1" u="none" strike="noStrike" kern="1200" dirty="0">
                        <a:solidFill>
                          <a:srgbClr val="000000"/>
                        </a:solidFill>
                        <a:effectLst/>
                        <a:latin typeface="+mn-lt"/>
                        <a:ea typeface="+mn-ea"/>
                        <a:cs typeface="+mn-cs"/>
                      </a:endParaRPr>
                    </a:p>
                  </a:txBody>
                  <a:tcPr marL="9525" marR="9525" marT="9525"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100" b="1" i="1" u="none" strike="noStrike" kern="1200" dirty="0" smtClean="0">
                          <a:solidFill>
                            <a:srgbClr val="000000"/>
                          </a:solidFill>
                          <a:effectLst/>
                          <a:latin typeface="+mn-lt"/>
                          <a:ea typeface="+mn-ea"/>
                          <a:cs typeface="+mn-cs"/>
                        </a:rPr>
                        <a:t>3 кВт</a:t>
                      </a:r>
                    </a:p>
                    <a:p>
                      <a:pPr marL="0" algn="ctr" defTabSz="914400" rtl="0" eaLnBrk="1" fontAlgn="b" latinLnBrk="0" hangingPunct="1"/>
                      <a:endParaRPr lang="ru-RU" sz="1100" b="1" i="1" u="none" strike="noStrike" kern="1200" dirty="0">
                        <a:solidFill>
                          <a:srgbClr val="000000"/>
                        </a:solidFill>
                        <a:effectLst/>
                        <a:latin typeface="+mn-lt"/>
                        <a:ea typeface="+mn-ea"/>
                        <a:cs typeface="+mn-cs"/>
                      </a:endParaRPr>
                    </a:p>
                  </a:txBody>
                  <a:tcPr marL="9525" marR="9525" marT="9525" marB="0" anchor="b"/>
                </a:tc>
                <a:tc>
                  <a:txBody>
                    <a:bodyPr/>
                    <a:lstStyle/>
                    <a:p>
                      <a:pPr algn="ctr" fontAlgn="b"/>
                      <a:r>
                        <a:rPr lang="ru-RU" sz="1100" b="1" i="1" u="none" strike="noStrike" dirty="0" smtClean="0">
                          <a:solidFill>
                            <a:srgbClr val="000000"/>
                          </a:solidFill>
                          <a:effectLst/>
                          <a:latin typeface="Calibri"/>
                        </a:rPr>
                        <a:t>-</a:t>
                      </a:r>
                      <a:endParaRPr lang="ru-RU" sz="1100" b="1" i="1" u="none" strike="noStrike" dirty="0">
                        <a:solidFill>
                          <a:srgbClr val="000000"/>
                        </a:solidFill>
                        <a:effectLst/>
                        <a:latin typeface="Calibri"/>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100" b="1" i="1" u="none" strike="noStrike" dirty="0" smtClean="0">
                          <a:solidFill>
                            <a:srgbClr val="000000"/>
                          </a:solidFill>
                          <a:effectLst/>
                          <a:latin typeface="Calibri"/>
                        </a:rPr>
                        <a:t>+</a:t>
                      </a:r>
                      <a:endParaRPr lang="ru-RU" sz="1100" b="1" i="1" u="none" strike="noStrike" dirty="0">
                        <a:solidFill>
                          <a:srgbClr val="000000"/>
                        </a:solidFill>
                        <a:effectLst/>
                        <a:latin typeface="Calibri"/>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100" b="1" i="1" u="none" strike="noStrike" dirty="0" smtClean="0">
                          <a:solidFill>
                            <a:srgbClr val="000000"/>
                          </a:solidFill>
                          <a:effectLst/>
                          <a:latin typeface="+mn-lt"/>
                        </a:rPr>
                        <a:t>220 В</a:t>
                      </a:r>
                    </a:p>
                    <a:p>
                      <a:pPr algn="ctr" fontAlgn="b"/>
                      <a:endParaRPr lang="ru-RU" sz="1100" b="1" i="1" u="none" strike="noStrike" dirty="0">
                        <a:solidFill>
                          <a:srgbClr val="000000"/>
                        </a:solidFill>
                        <a:effectLst/>
                        <a:latin typeface="Calibri"/>
                      </a:endParaRPr>
                    </a:p>
                  </a:txBody>
                  <a:tcPr marL="9525" marR="9525"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100" b="1" i="1" u="none" strike="noStrike" dirty="0" smtClean="0">
                          <a:solidFill>
                            <a:srgbClr val="000000"/>
                          </a:solidFill>
                          <a:effectLst/>
                          <a:latin typeface="+mn-lt"/>
                        </a:rPr>
                        <a:t>50 Гц</a:t>
                      </a:r>
                    </a:p>
                    <a:p>
                      <a:pPr algn="ctr" fontAlgn="b"/>
                      <a:endParaRPr lang="ru-RU" sz="1100" b="1" i="1"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100" b="1" i="1" u="none" strike="noStrike" dirty="0" smtClean="0">
                          <a:solidFill>
                            <a:srgbClr val="000000"/>
                          </a:solidFill>
                          <a:effectLst/>
                          <a:latin typeface="+mn-lt"/>
                        </a:rPr>
                        <a:t>0,04 - 0,6</a:t>
                      </a:r>
                      <a:r>
                        <a:rPr lang="en-US" sz="1100" b="1" i="1" u="none" strike="noStrike" baseline="0" dirty="0" smtClean="0">
                          <a:solidFill>
                            <a:srgbClr val="000000"/>
                          </a:solidFill>
                          <a:effectLst/>
                          <a:latin typeface="+mn-lt"/>
                        </a:rPr>
                        <a:t> </a:t>
                      </a:r>
                      <a:r>
                        <a:rPr lang="ru-RU" sz="1100" b="1" i="1" u="none" strike="noStrike" dirty="0" smtClean="0">
                          <a:solidFill>
                            <a:srgbClr val="000000"/>
                          </a:solidFill>
                          <a:effectLst/>
                          <a:latin typeface="+mn-lt"/>
                        </a:rPr>
                        <a:t>мПа</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100" b="1" i="1" u="none" strike="noStrike" dirty="0" smtClean="0">
                          <a:solidFill>
                            <a:srgbClr val="000000"/>
                          </a:solidFill>
                          <a:effectLst/>
                          <a:latin typeface="+mn-lt"/>
                        </a:rPr>
                        <a:t>Класс </a:t>
                      </a:r>
                      <a:r>
                        <a:rPr lang="en-US" sz="1100" b="1" i="1" u="none" strike="noStrike" dirty="0" smtClean="0">
                          <a:solidFill>
                            <a:srgbClr val="000000"/>
                          </a:solidFill>
                          <a:effectLst/>
                          <a:latin typeface="+mn-lt"/>
                        </a:rPr>
                        <a:t>IPX4</a:t>
                      </a:r>
                      <a:endParaRPr lang="ru-RU" sz="1100" b="1" i="1" u="none" strike="noStrike" dirty="0" smtClean="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100" b="1" i="1" u="none" strike="noStrike" dirty="0" smtClean="0">
                          <a:solidFill>
                            <a:srgbClr val="000000"/>
                          </a:solidFill>
                          <a:effectLst/>
                          <a:latin typeface="+mn-lt"/>
                        </a:rPr>
                        <a:t>до +60 °С</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100" b="1" i="1" u="none" strike="noStrike" dirty="0" smtClean="0">
                          <a:solidFill>
                            <a:srgbClr val="000000"/>
                          </a:solidFill>
                          <a:effectLst/>
                          <a:latin typeface="+mn-lt"/>
                        </a:rPr>
                        <a:t>Проточный</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100" b="1" i="1" u="none" strike="noStrike" dirty="0">
                          <a:solidFill>
                            <a:srgbClr val="000000"/>
                          </a:solidFill>
                          <a:effectLst/>
                          <a:latin typeface="Calibri"/>
                        </a:rPr>
                        <a:t>   </a:t>
                      </a:r>
                      <a:r>
                        <a:rPr lang="ru-RU" sz="1100" b="1" i="1" u="none" strike="noStrike" dirty="0" smtClean="0">
                          <a:solidFill>
                            <a:srgbClr val="000000"/>
                          </a:solidFill>
                          <a:effectLst/>
                          <a:latin typeface="Calibri"/>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100" b="1" i="1" u="none" strike="noStrike" dirty="0">
                          <a:solidFill>
                            <a:srgbClr val="000000"/>
                          </a:solidFill>
                          <a:effectLst/>
                          <a:latin typeface="Calibri"/>
                        </a:rPr>
                        <a:t>   </a:t>
                      </a:r>
                      <a:r>
                        <a:rPr lang="ru-RU" sz="1100" b="1" i="1" u="none" strike="noStrike" dirty="0" smtClean="0">
                          <a:solidFill>
                            <a:srgbClr val="000000"/>
                          </a:solidFill>
                          <a:effectLst/>
                          <a:latin typeface="Calibri"/>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100" b="1" i="1" u="none" strike="noStrike" dirty="0">
                          <a:solidFill>
                            <a:srgbClr val="000000"/>
                          </a:solidFill>
                          <a:effectLst/>
                          <a:latin typeface="Calibri"/>
                        </a:rPr>
                        <a:t>   </a:t>
                      </a:r>
                      <a:r>
                        <a:rPr lang="ru-RU" sz="1100" b="1" i="1" u="none" strike="noStrike" dirty="0" smtClean="0">
                          <a:solidFill>
                            <a:srgbClr val="000000"/>
                          </a:solidFill>
                          <a:effectLst/>
                          <a:latin typeface="Calibri"/>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100" b="1" i="1" u="none" strike="noStrike" dirty="0">
                          <a:solidFill>
                            <a:srgbClr val="000000"/>
                          </a:solidFill>
                          <a:effectLst/>
                          <a:latin typeface="Calibri"/>
                        </a:rPr>
                        <a:t>   </a:t>
                      </a:r>
                      <a:r>
                        <a:rPr lang="ru-RU" sz="1100" b="1" i="1" u="none" strike="noStrike" dirty="0" smtClean="0">
                          <a:solidFill>
                            <a:srgbClr val="000000"/>
                          </a:solidFill>
                          <a:effectLst/>
                          <a:latin typeface="Calibri"/>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endParaRPr lang="ru-RU" sz="1100" b="1" i="1" u="none" strike="noStrike" dirty="0" smtClean="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16" name="TextBox 15"/>
          <p:cNvSpPr txBox="1"/>
          <p:nvPr/>
        </p:nvSpPr>
        <p:spPr>
          <a:xfrm>
            <a:off x="3519288" y="1859464"/>
            <a:ext cx="4745749" cy="276999"/>
          </a:xfrm>
          <a:prstGeom prst="rect">
            <a:avLst/>
          </a:prstGeom>
          <a:noFill/>
        </p:spPr>
        <p:txBody>
          <a:bodyPr wrap="square" rtlCol="0">
            <a:spAutoFit/>
          </a:bodyPr>
          <a:lstStyle/>
          <a:p>
            <a:r>
              <a:rPr lang="ru-RU" sz="1200" b="1" dirty="0">
                <a:solidFill>
                  <a:srgbClr val="FF0000"/>
                </a:solidFill>
                <a:latin typeface="Arial Black" pitchFamily="34" charset="0"/>
              </a:rPr>
              <a:t>ХАРАКТЕРИСТИКА </a:t>
            </a:r>
            <a:r>
              <a:rPr lang="ru-RU" sz="1200" b="1" dirty="0" smtClean="0">
                <a:solidFill>
                  <a:srgbClr val="FF0000"/>
                </a:solidFill>
                <a:latin typeface="Arial Black" pitchFamily="34" charset="0"/>
              </a:rPr>
              <a:t>МОДЕЛИ</a:t>
            </a:r>
            <a:endParaRPr lang="ru-RU" sz="1200" b="1" dirty="0">
              <a:solidFill>
                <a:srgbClr val="FF0000"/>
              </a:solidFill>
              <a:latin typeface="Arial Black" pitchFamily="34" charset="0"/>
            </a:endParaRPr>
          </a:p>
        </p:txBody>
      </p:sp>
      <p:sp>
        <p:nvSpPr>
          <p:cNvPr id="7" name="Прямоугольник 6"/>
          <p:cNvSpPr/>
          <p:nvPr/>
        </p:nvSpPr>
        <p:spPr>
          <a:xfrm>
            <a:off x="3519288" y="2067005"/>
            <a:ext cx="6538598" cy="3231654"/>
          </a:xfrm>
          <a:prstGeom prst="rect">
            <a:avLst/>
          </a:prstGeom>
        </p:spPr>
        <p:txBody>
          <a:bodyPr wrap="square">
            <a:spAutoFit/>
          </a:bodyPr>
          <a:lstStyle/>
          <a:p>
            <a:pPr indent="-171450">
              <a:buFont typeface="Arial" panose="020B0604020202020204" pitchFamily="34" charset="0"/>
              <a:buChar char="•"/>
            </a:pPr>
            <a:r>
              <a:rPr lang="ru-RU" sz="1200" b="1" i="1" dirty="0">
                <a:solidFill>
                  <a:srgbClr val="4D4B4B"/>
                </a:solidFill>
              </a:rPr>
              <a:t>Электронагреватель проточной воды </a:t>
            </a:r>
            <a:r>
              <a:rPr lang="en-US" sz="1100" b="1" i="1" spc="50" dirty="0">
                <a:ln w="11430"/>
                <a:solidFill>
                  <a:srgbClr val="930D2D"/>
                </a:solidFill>
                <a:effectLst>
                  <a:outerShdw blurRad="38100" dist="38100" dir="2700000" algn="tl">
                    <a:srgbClr val="000000">
                      <a:alpha val="43137"/>
                    </a:srgbClr>
                  </a:outerShdw>
                </a:effectLst>
              </a:rPr>
              <a:t>GH-3HW</a:t>
            </a:r>
            <a:r>
              <a:rPr lang="en-US" sz="1200" b="1" i="1" dirty="0">
                <a:solidFill>
                  <a:srgbClr val="4D4B4B"/>
                </a:solidFill>
              </a:rPr>
              <a:t> </a:t>
            </a:r>
            <a:r>
              <a:rPr lang="ru-RU" sz="1200" b="1" i="1" dirty="0">
                <a:solidFill>
                  <a:srgbClr val="4D4B4B"/>
                </a:solidFill>
              </a:rPr>
              <a:t>- это система нагрева </a:t>
            </a:r>
            <a:r>
              <a:rPr lang="ru-RU" sz="1200" b="1" i="1" dirty="0">
                <a:solidFill>
                  <a:srgbClr val="4D4B4B"/>
                </a:solidFill>
              </a:rPr>
              <a:t>воды, которая</a:t>
            </a:r>
            <a:r>
              <a:rPr lang="uk-UA" sz="1200" b="1" i="1" dirty="0">
                <a:solidFill>
                  <a:srgbClr val="4D4B4B"/>
                </a:solidFill>
              </a:rPr>
              <a:t> </a:t>
            </a:r>
            <a:r>
              <a:rPr lang="ru-RU" sz="1200" b="1" i="1" dirty="0">
                <a:solidFill>
                  <a:srgbClr val="4D4B4B"/>
                </a:solidFill>
              </a:rPr>
              <a:t>моментально подает воду температурой до 60 °С. </a:t>
            </a:r>
            <a:endParaRPr lang="ru-RU" sz="1200" b="1" i="1" dirty="0">
              <a:solidFill>
                <a:srgbClr val="4D4B4B"/>
              </a:solidFill>
            </a:endParaRPr>
          </a:p>
          <a:p>
            <a:pPr indent="-171450">
              <a:buFont typeface="Arial" panose="020B0604020202020204" pitchFamily="34" charset="0"/>
              <a:buChar char="•"/>
            </a:pPr>
            <a:r>
              <a:rPr lang="ru-RU" sz="1200" b="1" i="1" dirty="0">
                <a:solidFill>
                  <a:srgbClr val="4D4B4B"/>
                </a:solidFill>
              </a:rPr>
              <a:t> Оборудован </a:t>
            </a:r>
            <a:r>
              <a:rPr lang="ru-RU" sz="1200" b="1" i="1" dirty="0">
                <a:solidFill>
                  <a:srgbClr val="4D4B4B"/>
                </a:solidFill>
              </a:rPr>
              <a:t>УЗО - устройством защитного отключения. УЗО защищает человека при едва уловимом электротоке и выключает водонагреватель.</a:t>
            </a:r>
          </a:p>
          <a:p>
            <a:pPr indent="-171450">
              <a:buFont typeface="Arial" panose="020B0604020202020204" pitchFamily="34" charset="0"/>
              <a:buChar char="•"/>
            </a:pPr>
            <a:r>
              <a:rPr lang="ru-RU" sz="1200" b="1" i="1" dirty="0">
                <a:solidFill>
                  <a:srgbClr val="4D4B4B"/>
                </a:solidFill>
              </a:rPr>
              <a:t>Легкая установка на стандартный змеевик в квартире, офисе, летней кухне, гараже или на даче.</a:t>
            </a:r>
          </a:p>
          <a:p>
            <a:pPr indent="-171450">
              <a:buFont typeface="Arial" panose="020B0604020202020204" pitchFamily="34" charset="0"/>
              <a:buChar char="•"/>
            </a:pPr>
            <a:r>
              <a:rPr lang="ru-RU" sz="1200" b="1" i="1" dirty="0">
                <a:solidFill>
                  <a:srgbClr val="4D4B4B"/>
                </a:solidFill>
              </a:rPr>
              <a:t>Не занимает много места в отличие от других автономных систем нагрева воды , таких как бойлер.</a:t>
            </a:r>
          </a:p>
          <a:p>
            <a:pPr indent="-171450">
              <a:buFont typeface="Arial" panose="020B0604020202020204" pitchFamily="34" charset="0"/>
              <a:buChar char="•"/>
            </a:pPr>
            <a:r>
              <a:rPr lang="ru-RU" sz="1200" b="1" i="1" dirty="0">
                <a:solidFill>
                  <a:srgbClr val="4D4B4B"/>
                </a:solidFill>
              </a:rPr>
              <a:t>Доступная цена, не нужно тратится на установку.</a:t>
            </a:r>
          </a:p>
          <a:p>
            <a:pPr indent="-171450">
              <a:buFont typeface="Arial" panose="020B0604020202020204" pitchFamily="34" charset="0"/>
              <a:buChar char="•"/>
            </a:pPr>
            <a:r>
              <a:rPr lang="ru-RU" sz="1200" b="1" i="1" dirty="0">
                <a:solidFill>
                  <a:srgbClr val="4D4B4B"/>
                </a:solidFill>
              </a:rPr>
              <a:t>Нагрев воды всего за 5 сек.</a:t>
            </a:r>
          </a:p>
          <a:p>
            <a:pPr indent="-171450">
              <a:buFont typeface="Arial" panose="020B0604020202020204" pitchFamily="34" charset="0"/>
              <a:buChar char="•"/>
            </a:pPr>
            <a:r>
              <a:rPr lang="ru-RU" sz="1200" b="1" i="1" dirty="0">
                <a:solidFill>
                  <a:srgbClr val="4D4B4B"/>
                </a:solidFill>
              </a:rPr>
              <a:t>Дополнительная регулировка температуры нагрева от 30 до 60 °С.</a:t>
            </a:r>
          </a:p>
          <a:p>
            <a:pPr indent="-171450">
              <a:buFont typeface="Arial" panose="020B0604020202020204" pitchFamily="34" charset="0"/>
              <a:buChar char="•"/>
            </a:pPr>
            <a:r>
              <a:rPr lang="ru-RU" sz="1200" b="1" i="1" dirty="0">
                <a:solidFill>
                  <a:srgbClr val="4D4B4B"/>
                </a:solidFill>
              </a:rPr>
              <a:t>Экономия электроэнергии, воды и времени.</a:t>
            </a:r>
          </a:p>
          <a:p>
            <a:pPr indent="-171450">
              <a:buFont typeface="Arial" panose="020B0604020202020204" pitchFamily="34" charset="0"/>
              <a:buChar char="•"/>
            </a:pPr>
            <a:r>
              <a:rPr lang="ru-RU" sz="1200" b="1" i="1" dirty="0">
                <a:solidFill>
                  <a:srgbClr val="4D4B4B"/>
                </a:solidFill>
              </a:rPr>
              <a:t>Высококачественные сетчатые фильтры для предотвращения накипи.</a:t>
            </a:r>
          </a:p>
          <a:p>
            <a:pPr indent="-171450">
              <a:buFont typeface="Arial" panose="020B0604020202020204" pitchFamily="34" charset="0"/>
              <a:buChar char="•"/>
            </a:pPr>
            <a:r>
              <a:rPr lang="ru-RU" sz="1200" b="1" i="1" dirty="0">
                <a:solidFill>
                  <a:srgbClr val="4D4B4B"/>
                </a:solidFill>
              </a:rPr>
              <a:t>Вода и электричество надежно изолированы, что гарантирует безопасность использования.</a:t>
            </a:r>
          </a:p>
          <a:p>
            <a:pPr indent="-171450">
              <a:buFont typeface="Arial" panose="020B0604020202020204" pitchFamily="34" charset="0"/>
              <a:buChar char="•"/>
            </a:pPr>
            <a:r>
              <a:rPr lang="ru-RU" sz="1200" b="1" i="1" dirty="0">
                <a:solidFill>
                  <a:srgbClr val="4D4B4B"/>
                </a:solidFill>
              </a:rPr>
              <a:t>Высокочувствительный плавкий предохранитель</a:t>
            </a:r>
          </a:p>
          <a:p>
            <a:pPr indent="-171450">
              <a:buFont typeface="Arial" panose="020B0604020202020204" pitchFamily="34" charset="0"/>
              <a:buChar char="•"/>
            </a:pPr>
            <a:r>
              <a:rPr lang="ru-RU" sz="1200" b="1" i="1" dirty="0">
                <a:solidFill>
                  <a:srgbClr val="4D4B4B"/>
                </a:solidFill>
              </a:rPr>
              <a:t>Современный дизайн добавит элегантности вашей кухне или ванной комнате.</a:t>
            </a:r>
          </a:p>
        </p:txBody>
      </p:sp>
      <p:sp>
        <p:nvSpPr>
          <p:cNvPr id="33" name="Прямоугольник 32"/>
          <p:cNvSpPr/>
          <p:nvPr/>
        </p:nvSpPr>
        <p:spPr>
          <a:xfrm>
            <a:off x="535075" y="4762980"/>
            <a:ext cx="3779414" cy="369332"/>
          </a:xfrm>
          <a:prstGeom prst="rect">
            <a:avLst/>
          </a:prstGeom>
        </p:spPr>
        <p:txBody>
          <a:bodyPr wrap="square">
            <a:spAutoFit/>
          </a:bodyPr>
          <a:lstStyle/>
          <a:p>
            <a:r>
              <a:rPr lang="ru-RU" dirty="0" smtClean="0">
                <a:solidFill>
                  <a:srgbClr val="006666"/>
                </a:solidFill>
                <a:latin typeface="EpsilonCTT" pitchFamily="2" charset="0"/>
              </a:rPr>
              <a:t>УДОБНО </a:t>
            </a:r>
            <a:r>
              <a:rPr lang="ru-RU" dirty="0">
                <a:solidFill>
                  <a:srgbClr val="006666"/>
                </a:solidFill>
                <a:latin typeface="EpsilonCTT" pitchFamily="2" charset="0"/>
              </a:rPr>
              <a:t>И </a:t>
            </a:r>
            <a:r>
              <a:rPr lang="ru-RU" dirty="0" smtClean="0">
                <a:solidFill>
                  <a:srgbClr val="006666"/>
                </a:solidFill>
                <a:latin typeface="EpsilonCTT" pitchFamily="2" charset="0"/>
              </a:rPr>
              <a:t>КОМФОРТНО!</a:t>
            </a:r>
            <a:endParaRPr lang="ru-RU" dirty="0">
              <a:solidFill>
                <a:srgbClr val="006666"/>
              </a:solidFill>
              <a:latin typeface="EpsilonCTT" pitchFamily="2" charset="0"/>
            </a:endParaRPr>
          </a:p>
        </p:txBody>
      </p:sp>
      <p:pic>
        <p:nvPicPr>
          <p:cNvPr id="5" name="Рисунок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5075" y="1442699"/>
            <a:ext cx="2085131" cy="3254439"/>
          </a:xfrm>
          <a:prstGeom prst="rect">
            <a:avLst/>
          </a:prstGeom>
        </p:spPr>
      </p:pic>
      <p:pic>
        <p:nvPicPr>
          <p:cNvPr id="12" name="Рисунок 11"/>
          <p:cNvPicPr>
            <a:picLocks noChangeAspect="1"/>
          </p:cNvPicPr>
          <p:nvPr/>
        </p:nvPicPr>
        <p:blipFill rotWithShape="1">
          <a:blip r:embed="rId4" cstate="email">
            <a:extLst>
              <a:ext uri="{28A0092B-C50C-407E-A947-70E740481C1C}">
                <a14:useLocalDpi xmlns:a14="http://schemas.microsoft.com/office/drawing/2010/main"/>
              </a:ext>
            </a:extLst>
          </a:blip>
          <a:srcRect l="-901" t="3290" r="-4467" b="-8657"/>
          <a:stretch/>
        </p:blipFill>
        <p:spPr>
          <a:xfrm>
            <a:off x="3694659" y="5224463"/>
            <a:ext cx="4277346" cy="890417"/>
          </a:xfrm>
          <a:prstGeom prst="rect">
            <a:avLst/>
          </a:prstGeom>
        </p:spPr>
      </p:pic>
    </p:spTree>
    <p:extLst>
      <p:ext uri="{BB962C8B-B14F-4D97-AF65-F5344CB8AC3E}">
        <p14:creationId xmlns:p14="http://schemas.microsoft.com/office/powerpoint/2010/main" val="1461307495"/>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742179" y="528939"/>
            <a:ext cx="8973952" cy="884076"/>
          </a:xfrm>
          <a:effectLst/>
        </p:spPr>
        <p:txBody>
          <a:bodyPr>
            <a:noAutofit/>
          </a:bodyPr>
          <a:lstStyle/>
          <a:p>
            <a:pPr>
              <a:lnSpc>
                <a:spcPct val="100000"/>
              </a:lnSpc>
            </a:pPr>
            <a:r>
              <a:rPr lang="ru-RU" sz="2000" b="1" spc="50" dirty="0" smtClean="0">
                <a:ln w="11430"/>
                <a:solidFill>
                  <a:srgbClr val="930D2D"/>
                </a:solidFill>
                <a:effectLst>
                  <a:outerShdw blurRad="38100" dist="38100" dir="2700000" algn="tl">
                    <a:srgbClr val="000000">
                      <a:alpha val="43137"/>
                    </a:srgbClr>
                  </a:outerShdw>
                </a:effectLst>
              </a:rPr>
              <a:t>МОРОЗИЛЬНЫЙ ЛАРЬ- GCFW-20</a:t>
            </a:r>
            <a:r>
              <a:rPr lang="en-US" sz="2000" b="1" spc="50" dirty="0" smtClean="0">
                <a:ln w="11430"/>
                <a:solidFill>
                  <a:srgbClr val="930D2D"/>
                </a:solidFill>
                <a:effectLst>
                  <a:outerShdw blurRad="38100" dist="38100" dir="2700000" algn="tl">
                    <a:srgbClr val="000000">
                      <a:alpha val="43137"/>
                    </a:srgbClr>
                  </a:outerShdw>
                </a:effectLst>
              </a:rPr>
              <a:t>0</a:t>
            </a:r>
            <a:endParaRPr lang="uk-UA" sz="20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119708" y="4687077"/>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746653043"/>
              </p:ext>
            </p:extLst>
          </p:nvPr>
        </p:nvGraphicFramePr>
        <p:xfrm>
          <a:off x="119708" y="4964076"/>
          <a:ext cx="10402926" cy="2532445"/>
        </p:xfrm>
        <a:graphic>
          <a:graphicData uri="http://schemas.openxmlformats.org/drawingml/2006/table">
            <a:tbl>
              <a:tblPr>
                <a:tableStyleId>{616DA210-FB5B-4158-B5E0-FEB733F419BA}</a:tableStyleId>
              </a:tblPr>
              <a:tblGrid>
                <a:gridCol w="576251">
                  <a:extLst>
                    <a:ext uri="{9D8B030D-6E8A-4147-A177-3AD203B41FA5}">
                      <a16:colId xmlns:a16="http://schemas.microsoft.com/office/drawing/2014/main" val="20000"/>
                    </a:ext>
                  </a:extLst>
                </a:gridCol>
                <a:gridCol w="822784">
                  <a:extLst>
                    <a:ext uri="{9D8B030D-6E8A-4147-A177-3AD203B41FA5}">
                      <a16:colId xmlns:a16="http://schemas.microsoft.com/office/drawing/2014/main" val="20001"/>
                    </a:ext>
                  </a:extLst>
                </a:gridCol>
                <a:gridCol w="983157">
                  <a:extLst>
                    <a:ext uri="{9D8B030D-6E8A-4147-A177-3AD203B41FA5}">
                      <a16:colId xmlns:a16="http://schemas.microsoft.com/office/drawing/2014/main" val="20002"/>
                    </a:ext>
                  </a:extLst>
                </a:gridCol>
                <a:gridCol w="977900">
                  <a:extLst>
                    <a:ext uri="{9D8B030D-6E8A-4147-A177-3AD203B41FA5}">
                      <a16:colId xmlns:a16="http://schemas.microsoft.com/office/drawing/2014/main" val="20007"/>
                    </a:ext>
                  </a:extLst>
                </a:gridCol>
                <a:gridCol w="991407">
                  <a:extLst>
                    <a:ext uri="{9D8B030D-6E8A-4147-A177-3AD203B41FA5}">
                      <a16:colId xmlns:a16="http://schemas.microsoft.com/office/drawing/2014/main" val="20008"/>
                    </a:ext>
                  </a:extLst>
                </a:gridCol>
                <a:gridCol w="1294593">
                  <a:extLst>
                    <a:ext uri="{9D8B030D-6E8A-4147-A177-3AD203B41FA5}">
                      <a16:colId xmlns:a16="http://schemas.microsoft.com/office/drawing/2014/main" val="20009"/>
                    </a:ext>
                  </a:extLst>
                </a:gridCol>
                <a:gridCol w="850900">
                  <a:extLst>
                    <a:ext uri="{9D8B030D-6E8A-4147-A177-3AD203B41FA5}">
                      <a16:colId xmlns:a16="http://schemas.microsoft.com/office/drawing/2014/main" val="20003"/>
                    </a:ext>
                  </a:extLst>
                </a:gridCol>
                <a:gridCol w="1003300">
                  <a:extLst>
                    <a:ext uri="{9D8B030D-6E8A-4147-A177-3AD203B41FA5}">
                      <a16:colId xmlns:a16="http://schemas.microsoft.com/office/drawing/2014/main" val="20010"/>
                    </a:ext>
                  </a:extLst>
                </a:gridCol>
                <a:gridCol w="889000">
                  <a:extLst>
                    <a:ext uri="{9D8B030D-6E8A-4147-A177-3AD203B41FA5}">
                      <a16:colId xmlns:a16="http://schemas.microsoft.com/office/drawing/2014/main" val="20004"/>
                    </a:ext>
                  </a:extLst>
                </a:gridCol>
                <a:gridCol w="1035136">
                  <a:extLst>
                    <a:ext uri="{9D8B030D-6E8A-4147-A177-3AD203B41FA5}">
                      <a16:colId xmlns:a16="http://schemas.microsoft.com/office/drawing/2014/main" val="20005"/>
                    </a:ext>
                  </a:extLst>
                </a:gridCol>
                <a:gridCol w="978498">
                  <a:extLst>
                    <a:ext uri="{9D8B030D-6E8A-4147-A177-3AD203B41FA5}">
                      <a16:colId xmlns:a16="http://schemas.microsoft.com/office/drawing/2014/main" val="20006"/>
                    </a:ext>
                  </a:extLst>
                </a:gridCol>
              </a:tblGrid>
              <a:tr h="1156969">
                <a:tc>
                  <a:txBody>
                    <a:bodyPr/>
                    <a:lstStyle/>
                    <a:p>
                      <a:pPr marL="0" algn="ctr" defTabSz="914400" rtl="0" eaLnBrk="1" fontAlgn="ctr" latinLnBrk="0" hangingPunct="1"/>
                      <a:r>
                        <a:rPr lang="ru-RU" sz="1100" b="1" i="0" u="none" strike="noStrike" kern="1200" dirty="0">
                          <a:solidFill>
                            <a:srgbClr val="000000"/>
                          </a:solidFill>
                          <a:effectLst/>
                          <a:latin typeface="+mn-lt"/>
                          <a:ea typeface="+mn-ea"/>
                          <a:cs typeface="+mn-cs"/>
                        </a:rPr>
                        <a:t>Код 1С</a:t>
                      </a:r>
                    </a:p>
                  </a:txBody>
                  <a:tcPr marL="9525" marR="9525" marT="9525" marB="0" anchor="ctr">
                    <a:solidFill>
                      <a:schemeClr val="bg1">
                        <a:lumMod val="95000"/>
                      </a:schemeClr>
                    </a:solidFill>
                  </a:tcPr>
                </a:tc>
                <a:tc>
                  <a:txBody>
                    <a:bodyPr/>
                    <a:lstStyle/>
                    <a:p>
                      <a:pPr marL="0" algn="ctr" defTabSz="914400" rtl="0" eaLnBrk="1" fontAlgn="ctr" latinLnBrk="0" hangingPunct="1"/>
                      <a:r>
                        <a:rPr lang="ru-RU" sz="1100" b="1" i="0" u="none" strike="noStrike" kern="1200" dirty="0">
                          <a:solidFill>
                            <a:srgbClr val="000000"/>
                          </a:solidFill>
                          <a:effectLst/>
                          <a:latin typeface="+mn-lt"/>
                          <a:ea typeface="+mn-ea"/>
                          <a:cs typeface="+mn-cs"/>
                        </a:rPr>
                        <a:t>Модель</a:t>
                      </a:r>
                    </a:p>
                  </a:txBody>
                  <a:tcPr marL="9525" marR="9525" marT="9525" marB="0" anchor="ctr">
                    <a:solidFill>
                      <a:schemeClr val="bg1">
                        <a:lumMod val="95000"/>
                      </a:schemeClr>
                    </a:solidFill>
                  </a:tcPr>
                </a:tc>
                <a:tc>
                  <a:txBody>
                    <a:bodyPr/>
                    <a:lstStyle/>
                    <a:p>
                      <a:pPr marL="0" algn="ctr" defTabSz="914400" rtl="0" eaLnBrk="1" fontAlgn="ctr" latinLnBrk="0" hangingPunct="1"/>
                      <a:r>
                        <a:rPr lang="uk-UA" sz="1100" b="1" i="0" u="none" strike="noStrike" kern="1200" dirty="0" err="1" smtClean="0">
                          <a:solidFill>
                            <a:srgbClr val="000000"/>
                          </a:solidFill>
                          <a:effectLst/>
                          <a:latin typeface="+mn-lt"/>
                          <a:ea typeface="+mn-ea"/>
                          <a:cs typeface="+mn-cs"/>
                        </a:rPr>
                        <a:t>Годовой</a:t>
                      </a:r>
                      <a:r>
                        <a:rPr lang="uk-UA" sz="1100" b="1" i="0" u="none" strike="noStrike" kern="1200" dirty="0" smtClean="0">
                          <a:solidFill>
                            <a:srgbClr val="000000"/>
                          </a:solidFill>
                          <a:effectLst/>
                          <a:latin typeface="+mn-lt"/>
                          <a:ea typeface="+mn-ea"/>
                          <a:cs typeface="+mn-cs"/>
                        </a:rPr>
                        <a:t> </a:t>
                      </a:r>
                      <a:r>
                        <a:rPr lang="uk-UA" sz="1100" b="1" i="0" u="none" strike="noStrike" kern="1200" dirty="0" err="1" smtClean="0">
                          <a:solidFill>
                            <a:srgbClr val="000000"/>
                          </a:solidFill>
                          <a:effectLst/>
                          <a:latin typeface="+mn-lt"/>
                          <a:ea typeface="+mn-ea"/>
                          <a:cs typeface="+mn-cs"/>
                        </a:rPr>
                        <a:t>расход</a:t>
                      </a:r>
                      <a:r>
                        <a:rPr lang="uk-UA" sz="1100" b="1" i="0" u="none" strike="noStrike" kern="1200" dirty="0" smtClean="0">
                          <a:solidFill>
                            <a:srgbClr val="000000"/>
                          </a:solidFill>
                          <a:effectLst/>
                          <a:latin typeface="+mn-lt"/>
                          <a:ea typeface="+mn-ea"/>
                          <a:cs typeface="+mn-cs"/>
                        </a:rPr>
                        <a:t> </a:t>
                      </a:r>
                      <a:r>
                        <a:rPr lang="uk-UA" sz="1100" b="1" i="0" u="none" strike="noStrike" kern="1200" dirty="0" err="1" smtClean="0">
                          <a:solidFill>
                            <a:srgbClr val="000000"/>
                          </a:solidFill>
                          <a:effectLst/>
                          <a:latin typeface="+mn-lt"/>
                          <a:ea typeface="+mn-ea"/>
                          <a:cs typeface="+mn-cs"/>
                        </a:rPr>
                        <a:t>электроэнергии</a:t>
                      </a:r>
                      <a:endParaRPr lang="ru-RU" sz="1100" b="1" i="0" u="none" strike="noStrike" kern="1200" dirty="0">
                        <a:solidFill>
                          <a:srgbClr val="000000"/>
                        </a:solidFill>
                        <a:effectLst/>
                        <a:latin typeface="+mn-lt"/>
                        <a:ea typeface="+mn-ea"/>
                        <a:cs typeface="+mn-cs"/>
                      </a:endParaRPr>
                    </a:p>
                  </a:txBody>
                  <a:tcPr marL="9525" marR="9525" marT="9525" marB="0" anchor="ctr">
                    <a:solidFill>
                      <a:schemeClr val="bg1">
                        <a:lumMod val="95000"/>
                      </a:schemeClr>
                    </a:solidFill>
                  </a:tcPr>
                </a:tc>
                <a:tc>
                  <a:txBody>
                    <a:bodyPr/>
                    <a:lstStyle/>
                    <a:p>
                      <a:pPr marL="0" algn="ctr" defTabSz="914400" rtl="0" eaLnBrk="1" fontAlgn="ctr" latinLnBrk="0" hangingPunct="1"/>
                      <a:r>
                        <a:rPr lang="uk-UA" sz="1100" b="1" i="0" u="none" strike="noStrike" kern="1200" dirty="0" err="1" smtClean="0">
                          <a:solidFill>
                            <a:srgbClr val="000000"/>
                          </a:solidFill>
                          <a:effectLst/>
                          <a:latin typeface="+mn-lt"/>
                          <a:ea typeface="+mn-ea"/>
                          <a:cs typeface="+mn-cs"/>
                        </a:rPr>
                        <a:t>Мощность</a:t>
                      </a:r>
                      <a:r>
                        <a:rPr lang="uk-UA" sz="1100" b="1" i="0" u="none" strike="noStrike" kern="1200" dirty="0" smtClean="0">
                          <a:solidFill>
                            <a:srgbClr val="000000"/>
                          </a:solidFill>
                          <a:effectLst/>
                          <a:latin typeface="+mn-lt"/>
                          <a:ea typeface="+mn-ea"/>
                          <a:cs typeface="+mn-cs"/>
                        </a:rPr>
                        <a:t> заморозки</a:t>
                      </a:r>
                      <a:endParaRPr lang="ru-RU" sz="1100" b="1" i="0" u="none" strike="noStrike" kern="1200" dirty="0">
                        <a:solidFill>
                          <a:srgbClr val="000000"/>
                        </a:solidFill>
                        <a:effectLst/>
                        <a:latin typeface="+mn-lt"/>
                        <a:ea typeface="+mn-ea"/>
                        <a:cs typeface="+mn-cs"/>
                      </a:endParaRPr>
                    </a:p>
                  </a:txBody>
                  <a:tcPr marL="9525" marR="9525" marT="9525"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uk-UA" sz="1100" b="1" i="0" u="none" strike="noStrike" kern="1200" dirty="0" smtClean="0">
                          <a:solidFill>
                            <a:srgbClr val="000000"/>
                          </a:solidFill>
                          <a:effectLst/>
                          <a:latin typeface="+mn-lt"/>
                          <a:ea typeface="+mn-ea"/>
                          <a:cs typeface="+mn-cs"/>
                        </a:rPr>
                        <a:t>Температура в </a:t>
                      </a:r>
                      <a:r>
                        <a:rPr lang="uk-UA" sz="1100" b="1" i="0" u="none" strike="noStrike" kern="1200" dirty="0" err="1" smtClean="0">
                          <a:solidFill>
                            <a:srgbClr val="000000"/>
                          </a:solidFill>
                          <a:effectLst/>
                          <a:latin typeface="+mn-lt"/>
                          <a:ea typeface="+mn-ea"/>
                          <a:cs typeface="+mn-cs"/>
                        </a:rPr>
                        <a:t>морозильной</a:t>
                      </a:r>
                      <a:r>
                        <a:rPr lang="uk-UA" sz="1100" b="1" i="0" u="none" strike="noStrike" kern="1200" dirty="0" smtClean="0">
                          <a:solidFill>
                            <a:srgbClr val="000000"/>
                          </a:solidFill>
                          <a:effectLst/>
                          <a:latin typeface="+mn-lt"/>
                          <a:ea typeface="+mn-ea"/>
                          <a:cs typeface="+mn-cs"/>
                        </a:rPr>
                        <a:t> </a:t>
                      </a:r>
                      <a:r>
                        <a:rPr lang="uk-UA" sz="1100" b="1" i="0" u="none" strike="noStrike" kern="1200" dirty="0" err="1" smtClean="0">
                          <a:solidFill>
                            <a:srgbClr val="000000"/>
                          </a:solidFill>
                          <a:effectLst/>
                          <a:latin typeface="+mn-lt"/>
                          <a:ea typeface="+mn-ea"/>
                          <a:cs typeface="+mn-cs"/>
                        </a:rPr>
                        <a:t>камере</a:t>
                      </a:r>
                      <a:endParaRPr lang="ru-RU" sz="1100" b="1" i="0" u="none" strike="noStrike" kern="1200" dirty="0">
                        <a:solidFill>
                          <a:srgbClr val="000000"/>
                        </a:solidFill>
                        <a:effectLst/>
                        <a:latin typeface="+mn-lt"/>
                        <a:ea typeface="+mn-ea"/>
                        <a:cs typeface="+mn-cs"/>
                      </a:endParaRPr>
                    </a:p>
                  </a:txBody>
                  <a:tcPr marL="9525" marR="9525" marT="9525"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uk-UA" sz="1100" b="1" i="0" u="none" strike="noStrike" kern="1200" dirty="0" err="1" smtClean="0">
                          <a:solidFill>
                            <a:srgbClr val="000000"/>
                          </a:solidFill>
                          <a:effectLst/>
                          <a:latin typeface="+mn-lt"/>
                          <a:ea typeface="+mn-ea"/>
                          <a:cs typeface="+mn-cs"/>
                        </a:rPr>
                        <a:t>Автономное</a:t>
                      </a:r>
                      <a:r>
                        <a:rPr lang="uk-UA" sz="1100" b="1" i="0" u="none" strike="noStrike" kern="1200" dirty="0" smtClean="0">
                          <a:solidFill>
                            <a:srgbClr val="000000"/>
                          </a:solidFill>
                          <a:effectLst/>
                          <a:latin typeface="+mn-lt"/>
                          <a:ea typeface="+mn-ea"/>
                          <a:cs typeface="+mn-cs"/>
                        </a:rPr>
                        <a:t> </a:t>
                      </a:r>
                      <a:r>
                        <a:rPr lang="uk-UA" sz="1100" b="1" i="0" u="none" strike="noStrike" kern="1200" dirty="0" err="1" smtClean="0">
                          <a:solidFill>
                            <a:srgbClr val="000000"/>
                          </a:solidFill>
                          <a:effectLst/>
                          <a:latin typeface="+mn-lt"/>
                          <a:ea typeface="+mn-ea"/>
                          <a:cs typeface="+mn-cs"/>
                        </a:rPr>
                        <a:t>сохранение</a:t>
                      </a:r>
                      <a:r>
                        <a:rPr lang="uk-UA" sz="1100" b="1" i="0" u="none" strike="noStrike" kern="1200" dirty="0" smtClean="0">
                          <a:solidFill>
                            <a:srgbClr val="000000"/>
                          </a:solidFill>
                          <a:effectLst/>
                          <a:latin typeface="+mn-lt"/>
                          <a:ea typeface="+mn-ea"/>
                          <a:cs typeface="+mn-cs"/>
                        </a:rPr>
                        <a:t> </a:t>
                      </a:r>
                      <a:r>
                        <a:rPr lang="uk-UA" sz="1100" b="1" i="0" u="none" strike="noStrike" kern="1200" dirty="0" err="1" smtClean="0">
                          <a:solidFill>
                            <a:srgbClr val="000000"/>
                          </a:solidFill>
                          <a:effectLst/>
                          <a:latin typeface="+mn-lt"/>
                          <a:ea typeface="+mn-ea"/>
                          <a:cs typeface="+mn-cs"/>
                        </a:rPr>
                        <a:t>холода</a:t>
                      </a:r>
                      <a:endParaRPr lang="ru-RU" sz="1100" b="1" i="0" u="none" strike="noStrike" kern="1200" dirty="0">
                        <a:solidFill>
                          <a:srgbClr val="000000"/>
                        </a:solidFill>
                        <a:effectLst/>
                        <a:latin typeface="+mn-lt"/>
                        <a:ea typeface="+mn-ea"/>
                        <a:cs typeface="+mn-cs"/>
                      </a:endParaRPr>
                    </a:p>
                  </a:txBody>
                  <a:tcPr marL="9525" marR="9525" marT="9525"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ru-RU" sz="1100" b="1" i="0" u="none" strike="noStrike" kern="1200" dirty="0">
                          <a:solidFill>
                            <a:srgbClr val="000000"/>
                          </a:solidFill>
                          <a:effectLst/>
                          <a:latin typeface="+mn-lt"/>
                          <a:ea typeface="+mn-ea"/>
                          <a:cs typeface="+mn-cs"/>
                        </a:rPr>
                        <a:t>Напряжение</a:t>
                      </a:r>
                    </a:p>
                  </a:txBody>
                  <a:tcPr marL="9525" marR="9525" marT="9525"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uk-UA" sz="1100" b="1" i="0" u="none" strike="noStrike" kern="1200" dirty="0" err="1" smtClean="0">
                          <a:solidFill>
                            <a:srgbClr val="000000"/>
                          </a:solidFill>
                          <a:effectLst/>
                          <a:latin typeface="+mn-lt"/>
                          <a:ea typeface="+mn-ea"/>
                          <a:cs typeface="+mn-cs"/>
                        </a:rPr>
                        <a:t>Полезный</a:t>
                      </a:r>
                      <a:r>
                        <a:rPr lang="uk-UA" sz="1100" b="1" i="0" u="none" strike="noStrike" kern="1200" dirty="0" smtClean="0">
                          <a:solidFill>
                            <a:srgbClr val="000000"/>
                          </a:solidFill>
                          <a:effectLst/>
                          <a:latin typeface="+mn-lt"/>
                          <a:ea typeface="+mn-ea"/>
                          <a:cs typeface="+mn-cs"/>
                        </a:rPr>
                        <a:t> </a:t>
                      </a:r>
                      <a:r>
                        <a:rPr lang="uk-UA" sz="1100" b="1" i="0" u="none" strike="noStrike" kern="1200" dirty="0" err="1" smtClean="0">
                          <a:solidFill>
                            <a:srgbClr val="000000"/>
                          </a:solidFill>
                          <a:effectLst/>
                          <a:latin typeface="+mn-lt"/>
                          <a:ea typeface="+mn-ea"/>
                          <a:cs typeface="+mn-cs"/>
                        </a:rPr>
                        <a:t>объем</a:t>
                      </a:r>
                      <a:endParaRPr lang="ru-RU" sz="1100" b="1" i="0" u="none" strike="noStrike" kern="1200" dirty="0">
                        <a:solidFill>
                          <a:srgbClr val="000000"/>
                        </a:solidFill>
                        <a:effectLst/>
                        <a:latin typeface="+mn-lt"/>
                        <a:ea typeface="+mn-ea"/>
                        <a:cs typeface="+mn-cs"/>
                      </a:endParaRPr>
                    </a:p>
                  </a:txBody>
                  <a:tcPr marL="9525" marR="9525" marT="9525" marB="0" anchor="ctr">
                    <a:solidFill>
                      <a:schemeClr val="bg1">
                        <a:lumMod val="95000"/>
                      </a:schemeClr>
                    </a:solidFill>
                  </a:tcPr>
                </a:tc>
                <a:tc>
                  <a:txBody>
                    <a:bodyPr/>
                    <a:lstStyle/>
                    <a:p>
                      <a:pPr marL="0" algn="ctr" defTabSz="914400" rtl="0" eaLnBrk="1" fontAlgn="ctr" latinLnBrk="0" hangingPunct="1"/>
                      <a:r>
                        <a:rPr lang="uk-UA" sz="1100" b="1" i="0" u="none" strike="noStrike" kern="1200" dirty="0" err="1" smtClean="0">
                          <a:solidFill>
                            <a:srgbClr val="000000"/>
                          </a:solidFill>
                          <a:effectLst/>
                          <a:latin typeface="+mn-lt"/>
                          <a:ea typeface="+mn-ea"/>
                          <a:cs typeface="+mn-cs"/>
                        </a:rPr>
                        <a:t>Уровень</a:t>
                      </a:r>
                      <a:r>
                        <a:rPr lang="uk-UA" sz="1100" b="1" i="0" u="none" strike="noStrike" kern="1200" dirty="0" smtClean="0">
                          <a:solidFill>
                            <a:srgbClr val="000000"/>
                          </a:solidFill>
                          <a:effectLst/>
                          <a:latin typeface="+mn-lt"/>
                          <a:ea typeface="+mn-ea"/>
                          <a:cs typeface="+mn-cs"/>
                        </a:rPr>
                        <a:t> </a:t>
                      </a:r>
                      <a:r>
                        <a:rPr lang="uk-UA" sz="1100" b="1" i="0" u="none" strike="noStrike" kern="1200" dirty="0" err="1" smtClean="0">
                          <a:solidFill>
                            <a:srgbClr val="000000"/>
                          </a:solidFill>
                          <a:effectLst/>
                          <a:latin typeface="+mn-lt"/>
                          <a:ea typeface="+mn-ea"/>
                          <a:cs typeface="+mn-cs"/>
                        </a:rPr>
                        <a:t>шума</a:t>
                      </a:r>
                      <a:endParaRPr lang="ru-RU" sz="1100" b="1" i="0" u="none" strike="noStrike" kern="1200" dirty="0">
                        <a:solidFill>
                          <a:srgbClr val="000000"/>
                        </a:solidFill>
                        <a:effectLst/>
                        <a:latin typeface="+mn-lt"/>
                        <a:ea typeface="+mn-ea"/>
                        <a:cs typeface="+mn-cs"/>
                      </a:endParaRPr>
                    </a:p>
                  </a:txBody>
                  <a:tcPr marL="9525" marR="9525" marT="9525" marB="0" anchor="ctr">
                    <a:solidFill>
                      <a:schemeClr val="bg1">
                        <a:lumMod val="95000"/>
                      </a:schemeClr>
                    </a:solidFill>
                  </a:tcPr>
                </a:tc>
                <a:tc>
                  <a:txBody>
                    <a:bodyPr/>
                    <a:lstStyle/>
                    <a:p>
                      <a:pPr marL="0" algn="ctr" defTabSz="914400" rtl="0" eaLnBrk="1" fontAlgn="ctr" latinLnBrk="0" hangingPunct="1"/>
                      <a:r>
                        <a:rPr lang="uk-UA" sz="1100" b="1" i="0" u="none" strike="noStrike" kern="1200" dirty="0" err="1" smtClean="0">
                          <a:solidFill>
                            <a:srgbClr val="000000"/>
                          </a:solidFill>
                          <a:effectLst/>
                          <a:latin typeface="+mn-lt"/>
                          <a:ea typeface="+mn-ea"/>
                          <a:cs typeface="+mn-cs"/>
                        </a:rPr>
                        <a:t>Количество</a:t>
                      </a:r>
                      <a:r>
                        <a:rPr lang="uk-UA" sz="1100" b="1" i="0" u="none" strike="noStrike" kern="1200" dirty="0" smtClean="0">
                          <a:solidFill>
                            <a:srgbClr val="000000"/>
                          </a:solidFill>
                          <a:effectLst/>
                          <a:latin typeface="+mn-lt"/>
                          <a:ea typeface="+mn-ea"/>
                          <a:cs typeface="+mn-cs"/>
                        </a:rPr>
                        <a:t> </a:t>
                      </a:r>
                      <a:r>
                        <a:rPr lang="uk-UA" sz="1100" b="1" i="0" u="none" strike="noStrike" kern="1200" dirty="0" err="1" smtClean="0">
                          <a:solidFill>
                            <a:srgbClr val="000000"/>
                          </a:solidFill>
                          <a:effectLst/>
                          <a:latin typeface="+mn-lt"/>
                          <a:ea typeface="+mn-ea"/>
                          <a:cs typeface="+mn-cs"/>
                        </a:rPr>
                        <a:t>ящиков</a:t>
                      </a:r>
                      <a:r>
                        <a:rPr lang="uk-UA" sz="1100" b="1" i="0" u="none" strike="noStrike" kern="1200" dirty="0" smtClean="0">
                          <a:solidFill>
                            <a:srgbClr val="000000"/>
                          </a:solidFill>
                          <a:effectLst/>
                          <a:latin typeface="+mn-lt"/>
                          <a:ea typeface="+mn-ea"/>
                          <a:cs typeface="+mn-cs"/>
                        </a:rPr>
                        <a:t>/корзин</a:t>
                      </a:r>
                      <a:endParaRPr lang="ru-RU" sz="1100" b="1" i="0" u="none" strike="noStrike" kern="1200" dirty="0">
                        <a:solidFill>
                          <a:srgbClr val="000000"/>
                        </a:solidFill>
                        <a:effectLst/>
                        <a:latin typeface="+mn-lt"/>
                        <a:ea typeface="+mn-ea"/>
                        <a:cs typeface="+mn-cs"/>
                      </a:endParaRPr>
                    </a:p>
                  </a:txBody>
                  <a:tcPr marL="9525" marR="9525" marT="9525" marB="0" anchor="ctr">
                    <a:solidFill>
                      <a:schemeClr val="bg1">
                        <a:lumMod val="95000"/>
                      </a:schemeClr>
                    </a:solidFill>
                  </a:tcPr>
                </a:tc>
                <a:tc>
                  <a:txBody>
                    <a:bodyPr/>
                    <a:lstStyle/>
                    <a:p>
                      <a:pPr marL="0" algn="ctr" defTabSz="914400" rtl="0" eaLnBrk="1" fontAlgn="ctr" latinLnBrk="0" hangingPunct="1"/>
                      <a:r>
                        <a:rPr lang="uk-UA" sz="1100" b="1" i="0" u="none" strike="noStrike" kern="1200" dirty="0" err="1" smtClean="0">
                          <a:solidFill>
                            <a:srgbClr val="000000"/>
                          </a:solidFill>
                          <a:effectLst/>
                          <a:latin typeface="+mn-lt"/>
                          <a:ea typeface="+mn-ea"/>
                          <a:cs typeface="+mn-cs"/>
                        </a:rPr>
                        <a:t>Габариты</a:t>
                      </a:r>
                      <a:r>
                        <a:rPr lang="uk-UA" sz="1100" b="1" i="0" u="none" strike="noStrike" kern="1200" dirty="0" smtClean="0">
                          <a:solidFill>
                            <a:srgbClr val="000000"/>
                          </a:solidFill>
                          <a:effectLst/>
                          <a:latin typeface="+mn-lt"/>
                          <a:ea typeface="+mn-ea"/>
                          <a:cs typeface="+mn-cs"/>
                        </a:rPr>
                        <a:t> (</a:t>
                      </a:r>
                      <a:r>
                        <a:rPr lang="uk-UA" sz="1100" b="1" i="0" u="none" strike="noStrike" kern="1200" dirty="0" err="1" smtClean="0">
                          <a:solidFill>
                            <a:srgbClr val="000000"/>
                          </a:solidFill>
                          <a:effectLst/>
                          <a:latin typeface="+mn-lt"/>
                          <a:ea typeface="+mn-ea"/>
                          <a:cs typeface="+mn-cs"/>
                        </a:rPr>
                        <a:t>ВхШхГ</a:t>
                      </a:r>
                      <a:r>
                        <a:rPr lang="uk-UA" sz="1100" b="1" i="0" u="none" strike="noStrike" kern="1200" dirty="0" smtClean="0">
                          <a:solidFill>
                            <a:srgbClr val="000000"/>
                          </a:solidFill>
                          <a:effectLst/>
                          <a:latin typeface="+mn-lt"/>
                          <a:ea typeface="+mn-ea"/>
                          <a:cs typeface="+mn-cs"/>
                        </a:rPr>
                        <a:t>)</a:t>
                      </a:r>
                      <a:endParaRPr lang="ru-RU" sz="1100" b="1" i="0" u="none" strike="noStrike" kern="1200" dirty="0">
                        <a:solidFill>
                          <a:srgbClr val="000000"/>
                        </a:solidFill>
                        <a:effectLst/>
                        <a:latin typeface="+mn-lt"/>
                        <a:ea typeface="+mn-ea"/>
                        <a:cs typeface="+mn-cs"/>
                      </a:endParaRPr>
                    </a:p>
                  </a:txBody>
                  <a:tcPr marL="9525" marR="9525" marT="9525" marB="0" anchor="ctr">
                    <a:solidFill>
                      <a:schemeClr val="bg1">
                        <a:lumMod val="95000"/>
                      </a:schemeClr>
                    </a:solidFill>
                  </a:tcPr>
                </a:tc>
                <a:extLst>
                  <a:ext uri="{0D108BD9-81ED-4DB2-BD59-A6C34878D82A}">
                    <a16:rowId xmlns:a16="http://schemas.microsoft.com/office/drawing/2014/main" val="10000"/>
                  </a:ext>
                </a:extLst>
              </a:tr>
              <a:tr h="458492">
                <a:tc>
                  <a:txBody>
                    <a:bodyPr/>
                    <a:lstStyle/>
                    <a:p>
                      <a:pPr marL="0" algn="ctr" defTabSz="914400" rtl="0" eaLnBrk="1" fontAlgn="ctr" latinLnBrk="0" hangingPunct="1"/>
                      <a:r>
                        <a:rPr lang="ru-RU" sz="1100" b="1" i="0" u="none" strike="noStrike" kern="1200" dirty="0" smtClean="0">
                          <a:solidFill>
                            <a:srgbClr val="000000"/>
                          </a:solidFill>
                          <a:effectLst/>
                          <a:latin typeface="+mn-lt"/>
                          <a:ea typeface="+mn-ea"/>
                          <a:cs typeface="+mn-cs"/>
                        </a:rPr>
                        <a:t>80597</a:t>
                      </a:r>
                      <a:endParaRPr lang="ru-RU" sz="1100" b="1" i="0" u="none" strike="noStrike" kern="1200" dirty="0">
                        <a:solidFill>
                          <a:srgbClr val="000000"/>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ru-RU" sz="1100" b="1" kern="1200" spc="50" dirty="0" smtClean="0">
                          <a:ln w="11430"/>
                          <a:solidFill>
                            <a:srgbClr val="006666"/>
                          </a:solidFill>
                          <a:latin typeface="Arial Black" panose="020B0A04020102020204" pitchFamily="34" charset="0"/>
                          <a:ea typeface="+mn-ea"/>
                          <a:cs typeface="+mn-cs"/>
                        </a:rPr>
                        <a:t>GCFW-20</a:t>
                      </a:r>
                      <a:r>
                        <a:rPr lang="en-US" sz="1100" b="1" kern="1200" spc="50" dirty="0" smtClean="0">
                          <a:ln w="11430"/>
                          <a:solidFill>
                            <a:srgbClr val="006666"/>
                          </a:solidFill>
                          <a:latin typeface="Arial Black" panose="020B0A04020102020204" pitchFamily="34" charset="0"/>
                          <a:ea typeface="+mn-ea"/>
                          <a:cs typeface="+mn-cs"/>
                        </a:rPr>
                        <a:t>0</a:t>
                      </a:r>
                      <a:endParaRPr lang="en-US" sz="1100" b="1" kern="1200" spc="50" dirty="0">
                        <a:ln w="11430"/>
                        <a:solidFill>
                          <a:srgbClr val="006666"/>
                        </a:solidFill>
                        <a:latin typeface="Arial Black" panose="020B0A04020102020204" pitchFamily="34" charset="0"/>
                        <a:ea typeface="+mn-ea"/>
                        <a:cs typeface="+mn-cs"/>
                      </a:endParaRPr>
                    </a:p>
                  </a:txBody>
                  <a:tcPr marL="9525" marR="9525" marT="9525" marB="0" anchor="b"/>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uk-UA" sz="1100" b="1" i="0" u="none" strike="noStrike" kern="1200" dirty="0" smtClean="0">
                          <a:solidFill>
                            <a:srgbClr val="000000"/>
                          </a:solidFill>
                          <a:effectLst/>
                          <a:latin typeface="+mn-lt"/>
                          <a:ea typeface="+mn-ea"/>
                          <a:cs typeface="+mn-cs"/>
                        </a:rPr>
                        <a:t>213 кВт/год</a:t>
                      </a:r>
                      <a:endParaRPr lang="ru-RU" sz="1100" b="1" i="0" u="none" strike="noStrike" kern="1200" dirty="0">
                        <a:solidFill>
                          <a:srgbClr val="000000"/>
                        </a:solidFill>
                        <a:effectLst/>
                        <a:latin typeface="+mn-lt"/>
                        <a:ea typeface="+mn-ea"/>
                        <a:cs typeface="+mn-cs"/>
                      </a:endParaRPr>
                    </a:p>
                  </a:txBody>
                  <a:tcPr marL="9525" marR="9525" marT="9525" marB="0" anchor="b"/>
                </a:tc>
                <a:tc>
                  <a:txBody>
                    <a:bodyPr/>
                    <a:lstStyle/>
                    <a:p>
                      <a:pPr marL="0" algn="ctr" defTabSz="914400" rtl="0" eaLnBrk="1" fontAlgn="ctr" latinLnBrk="0" hangingPunct="1"/>
                      <a:r>
                        <a:rPr lang="uk-UA" sz="1100" b="1" i="0" u="none" strike="noStrike" kern="1200" dirty="0" smtClean="0">
                          <a:solidFill>
                            <a:srgbClr val="000000"/>
                          </a:solidFill>
                          <a:effectLst/>
                          <a:latin typeface="+mn-lt"/>
                          <a:ea typeface="+mn-ea"/>
                          <a:cs typeface="+mn-cs"/>
                        </a:rPr>
                        <a:t>11 кг/24 ч</a:t>
                      </a:r>
                      <a:endParaRPr lang="ru-RU" sz="1100" b="1" i="0" u="none" strike="noStrike" kern="1200" dirty="0">
                        <a:solidFill>
                          <a:srgbClr val="000000"/>
                        </a:solidFill>
                        <a:effectLst/>
                        <a:latin typeface="+mn-lt"/>
                        <a:ea typeface="+mn-ea"/>
                        <a:cs typeface="+mn-cs"/>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n-US" sz="1100" b="1" i="0" u="none" strike="noStrike" kern="1200" dirty="0" smtClean="0">
                          <a:solidFill>
                            <a:srgbClr val="000000"/>
                          </a:solidFill>
                          <a:effectLst/>
                          <a:latin typeface="+mn-lt"/>
                          <a:ea typeface="+mn-ea"/>
                          <a:cs typeface="+mn-cs"/>
                        </a:rPr>
                        <a:t>-18 °C </a:t>
                      </a:r>
                      <a:r>
                        <a:rPr lang="uk-UA" sz="1100" b="1" i="0" u="none" strike="noStrike" kern="1200" dirty="0" smtClean="0">
                          <a:solidFill>
                            <a:srgbClr val="000000"/>
                          </a:solidFill>
                          <a:effectLst/>
                          <a:latin typeface="+mn-lt"/>
                          <a:ea typeface="+mn-ea"/>
                          <a:cs typeface="+mn-cs"/>
                        </a:rPr>
                        <a:t>и </a:t>
                      </a:r>
                      <a:r>
                        <a:rPr lang="uk-UA" sz="1100" b="1" i="0" u="none" strike="noStrike" kern="1200" dirty="0" err="1" smtClean="0">
                          <a:solidFill>
                            <a:srgbClr val="000000"/>
                          </a:solidFill>
                          <a:effectLst/>
                          <a:latin typeface="+mn-lt"/>
                          <a:ea typeface="+mn-ea"/>
                          <a:cs typeface="+mn-cs"/>
                        </a:rPr>
                        <a:t>ниже</a:t>
                      </a:r>
                      <a:endParaRPr lang="ru-RU" sz="1100" b="1" i="0" u="none" strike="noStrike" kern="1200" dirty="0">
                        <a:solidFill>
                          <a:srgbClr val="000000"/>
                        </a:solidFill>
                        <a:effectLst/>
                        <a:latin typeface="+mn-lt"/>
                        <a:ea typeface="+mn-ea"/>
                        <a:cs typeface="+mn-cs"/>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uk-UA" sz="1100" b="1" i="0" u="none" strike="noStrike" kern="1200" dirty="0" smtClean="0">
                          <a:solidFill>
                            <a:srgbClr val="000000"/>
                          </a:solidFill>
                          <a:effectLst/>
                          <a:latin typeface="+mn-lt"/>
                          <a:ea typeface="+mn-ea"/>
                          <a:cs typeface="+mn-cs"/>
                        </a:rPr>
                        <a:t>30 ч</a:t>
                      </a:r>
                      <a:endParaRPr lang="ru-RU" sz="1100" b="1" i="0" u="none" strike="noStrike" kern="1200" dirty="0">
                        <a:solidFill>
                          <a:srgbClr val="000000"/>
                        </a:solidFill>
                        <a:effectLst/>
                        <a:latin typeface="+mn-lt"/>
                        <a:ea typeface="+mn-ea"/>
                        <a:cs typeface="+mn-cs"/>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kern="1200" dirty="0" smtClean="0">
                          <a:solidFill>
                            <a:srgbClr val="000000"/>
                          </a:solidFill>
                          <a:effectLst/>
                          <a:latin typeface="+mn-lt"/>
                          <a:ea typeface="+mn-ea"/>
                          <a:cs typeface="+mn-cs"/>
                        </a:rPr>
                        <a:t>220 В</a:t>
                      </a:r>
                    </a:p>
                    <a:p>
                      <a:pPr marL="0" algn="ctr" defTabSz="914400" rtl="0" eaLnBrk="1" fontAlgn="ctr" latinLnBrk="0" hangingPunct="1"/>
                      <a:endParaRPr lang="ru-RU" sz="1100" b="1" i="0" u="none" strike="noStrike" kern="1200" dirty="0">
                        <a:solidFill>
                          <a:srgbClr val="000000"/>
                        </a:solidFill>
                        <a:effectLst/>
                        <a:latin typeface="+mn-lt"/>
                        <a:ea typeface="+mn-ea"/>
                        <a:cs typeface="+mn-cs"/>
                      </a:endParaRPr>
                    </a:p>
                  </a:txBody>
                  <a:tcPr marL="9525" marR="9525"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uk-UA" sz="1100" b="1" i="0" u="none" strike="noStrike" kern="1200" dirty="0" smtClean="0">
                          <a:solidFill>
                            <a:srgbClr val="000000"/>
                          </a:solidFill>
                          <a:effectLst/>
                          <a:latin typeface="+mn-lt"/>
                          <a:ea typeface="+mn-ea"/>
                          <a:cs typeface="+mn-cs"/>
                        </a:rPr>
                        <a:t>200 л</a:t>
                      </a:r>
                      <a:endParaRPr lang="ru-RU" sz="1100" b="1" i="0" u="none" strike="noStrike" kern="1200" dirty="0" smtClean="0">
                        <a:solidFill>
                          <a:srgbClr val="000000"/>
                        </a:solidFill>
                        <a:effectLst/>
                        <a:latin typeface="+mn-lt"/>
                        <a:ea typeface="+mn-ea"/>
                        <a:cs typeface="+mn-c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uk-UA" sz="1100" b="1" i="0" u="none" strike="noStrike" kern="1200" dirty="0" smtClean="0">
                          <a:solidFill>
                            <a:srgbClr val="000000"/>
                          </a:solidFill>
                          <a:effectLst/>
                          <a:latin typeface="+mn-lt"/>
                          <a:ea typeface="+mn-ea"/>
                          <a:cs typeface="+mn-cs"/>
                        </a:rPr>
                        <a:t>42 </a:t>
                      </a:r>
                      <a:r>
                        <a:rPr lang="uk-UA" sz="1100" b="1" i="0" u="none" strike="noStrike" kern="1200" dirty="0" err="1" smtClean="0">
                          <a:solidFill>
                            <a:srgbClr val="000000"/>
                          </a:solidFill>
                          <a:effectLst/>
                          <a:latin typeface="+mn-lt"/>
                          <a:ea typeface="+mn-ea"/>
                          <a:cs typeface="+mn-cs"/>
                        </a:rPr>
                        <a:t>дБ</a:t>
                      </a:r>
                      <a:endParaRPr lang="ru-RU" sz="1100" b="1" i="0" u="none" strike="noStrike" kern="1200" dirty="0">
                        <a:solidFill>
                          <a:srgbClr val="000000"/>
                        </a:solidFill>
                        <a:effectLst/>
                        <a:latin typeface="+mn-lt"/>
                        <a:ea typeface="+mn-ea"/>
                        <a:cs typeface="+mn-c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kern="1200" dirty="0" smtClean="0">
                          <a:solidFill>
                            <a:srgbClr val="000000"/>
                          </a:solidFill>
                          <a:effectLst/>
                          <a:latin typeface="+mn-lt"/>
                          <a:ea typeface="+mn-ea"/>
                          <a:cs typeface="+mn-cs"/>
                        </a:rPr>
                        <a:t>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100" b="1" i="0" u="none" strike="noStrike" kern="1200" dirty="0" smtClean="0">
                          <a:solidFill>
                            <a:srgbClr val="000000"/>
                          </a:solidFill>
                          <a:effectLst/>
                          <a:latin typeface="+mn-lt"/>
                          <a:ea typeface="+mn-ea"/>
                          <a:cs typeface="+mn-cs"/>
                        </a:rPr>
                        <a:t>84x90.5x54x5 </a:t>
                      </a:r>
                      <a:r>
                        <a:rPr lang="uk-UA" sz="1100" b="1" i="0" u="none" strike="noStrike" kern="1200" dirty="0" smtClean="0">
                          <a:solidFill>
                            <a:srgbClr val="000000"/>
                          </a:solidFill>
                          <a:effectLst/>
                          <a:latin typeface="+mn-lt"/>
                          <a:ea typeface="+mn-ea"/>
                          <a:cs typeface="+mn-cs"/>
                        </a:rPr>
                        <a:t>см</a:t>
                      </a:r>
                      <a:endParaRPr lang="ru-RU" sz="1100" b="1" i="0" u="none" strike="noStrike" kern="1200" dirty="0" smtClean="0">
                        <a:solidFill>
                          <a:srgbClr val="000000"/>
                        </a:solidFill>
                        <a:effectLst/>
                        <a:latin typeface="+mn-lt"/>
                        <a:ea typeface="+mn-ea"/>
                        <a:cs typeface="+mn-c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458492">
                <a:tc>
                  <a:txBody>
                    <a:bodyPr/>
                    <a:lstStyle/>
                    <a:p>
                      <a:pPr marL="0" algn="ctr" defTabSz="914400" rtl="0" eaLnBrk="1" fontAlgn="ctr" latinLnBrk="0" hangingPunct="1"/>
                      <a:r>
                        <a:rPr lang="ru-RU" sz="1100" b="1" i="0" u="none" strike="noStrike" kern="1200" dirty="0" smtClean="0">
                          <a:solidFill>
                            <a:srgbClr val="000000"/>
                          </a:solidFill>
                          <a:effectLst/>
                          <a:latin typeface="+mn-lt"/>
                          <a:ea typeface="+mn-ea"/>
                          <a:cs typeface="+mn-cs"/>
                        </a:rPr>
                        <a:t>80600</a:t>
                      </a:r>
                      <a:endParaRPr lang="ru-RU" sz="1100" b="1" i="0" u="none" strike="noStrike" kern="1200" dirty="0">
                        <a:solidFill>
                          <a:srgbClr val="000000"/>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ru-RU" sz="1100" b="1" spc="50" dirty="0" smtClean="0">
                          <a:ln w="11430"/>
                          <a:solidFill>
                            <a:srgbClr val="006666"/>
                          </a:solidFill>
                          <a:latin typeface="Arial Black" panose="020B0A04020102020204" pitchFamily="34" charset="0"/>
                        </a:rPr>
                        <a:t>GCFW-260</a:t>
                      </a:r>
                      <a:endParaRPr lang="en-US" sz="1100" b="1" i="0" u="none" strike="noStrike" kern="1200" dirty="0">
                        <a:solidFill>
                          <a:srgbClr val="000000"/>
                        </a:solidFill>
                        <a:effectLst/>
                        <a:latin typeface="+mn-lt"/>
                        <a:ea typeface="+mn-ea"/>
                        <a:cs typeface="+mn-cs"/>
                      </a:endParaRPr>
                    </a:p>
                  </a:txBody>
                  <a:tcPr marL="9525" marR="9525" marT="9525" marB="0" anchor="b"/>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uk-UA" sz="1100" b="1" i="0" u="none" strike="noStrike" kern="1200" dirty="0" smtClean="0">
                          <a:solidFill>
                            <a:srgbClr val="000000"/>
                          </a:solidFill>
                          <a:effectLst/>
                          <a:latin typeface="+mn-lt"/>
                          <a:ea typeface="+mn-ea"/>
                          <a:cs typeface="+mn-cs"/>
                        </a:rPr>
                        <a:t>213 кВт/год</a:t>
                      </a:r>
                      <a:endParaRPr lang="ru-RU" sz="1100" b="1" i="0" u="none" strike="noStrike" kern="1200" dirty="0">
                        <a:solidFill>
                          <a:srgbClr val="000000"/>
                        </a:solidFill>
                        <a:effectLst/>
                        <a:latin typeface="+mn-lt"/>
                        <a:ea typeface="+mn-ea"/>
                        <a:cs typeface="+mn-cs"/>
                      </a:endParaRPr>
                    </a:p>
                  </a:txBody>
                  <a:tcPr marL="9525" marR="9525" marT="9525" marB="0" anchor="b"/>
                </a:tc>
                <a:tc>
                  <a:txBody>
                    <a:bodyPr/>
                    <a:lstStyle/>
                    <a:p>
                      <a:pPr marL="0" algn="ctr" defTabSz="914400" rtl="0" eaLnBrk="1" fontAlgn="ctr" latinLnBrk="0" hangingPunct="1"/>
                      <a:r>
                        <a:rPr lang="uk-UA" sz="1100" b="1" i="0" u="none" strike="noStrike" kern="1200" dirty="0" smtClean="0">
                          <a:solidFill>
                            <a:srgbClr val="000000"/>
                          </a:solidFill>
                          <a:effectLst/>
                          <a:latin typeface="+mn-lt"/>
                          <a:ea typeface="+mn-ea"/>
                          <a:cs typeface="+mn-cs"/>
                        </a:rPr>
                        <a:t>11 кг/24 ч</a:t>
                      </a:r>
                      <a:endParaRPr lang="ru-RU" sz="1100" b="1" i="0" u="none" strike="noStrike" kern="1200" dirty="0">
                        <a:solidFill>
                          <a:srgbClr val="000000"/>
                        </a:solidFill>
                        <a:effectLst/>
                        <a:latin typeface="+mn-lt"/>
                        <a:ea typeface="+mn-ea"/>
                        <a:cs typeface="+mn-cs"/>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n-US" sz="1100" b="1" i="0" u="none" strike="noStrike" kern="1200" dirty="0" smtClean="0">
                          <a:solidFill>
                            <a:srgbClr val="000000"/>
                          </a:solidFill>
                          <a:effectLst/>
                          <a:latin typeface="+mn-lt"/>
                          <a:ea typeface="+mn-ea"/>
                          <a:cs typeface="+mn-cs"/>
                        </a:rPr>
                        <a:t>-18 °C </a:t>
                      </a:r>
                      <a:r>
                        <a:rPr lang="uk-UA" sz="1100" b="1" i="0" u="none" strike="noStrike" kern="1200" dirty="0" smtClean="0">
                          <a:solidFill>
                            <a:srgbClr val="000000"/>
                          </a:solidFill>
                          <a:effectLst/>
                          <a:latin typeface="+mn-lt"/>
                          <a:ea typeface="+mn-ea"/>
                          <a:cs typeface="+mn-cs"/>
                        </a:rPr>
                        <a:t>и </a:t>
                      </a:r>
                      <a:r>
                        <a:rPr lang="uk-UA" sz="1100" b="1" i="0" u="none" strike="noStrike" kern="1200" dirty="0" err="1" smtClean="0">
                          <a:solidFill>
                            <a:srgbClr val="000000"/>
                          </a:solidFill>
                          <a:effectLst/>
                          <a:latin typeface="+mn-lt"/>
                          <a:ea typeface="+mn-ea"/>
                          <a:cs typeface="+mn-cs"/>
                        </a:rPr>
                        <a:t>ниже</a:t>
                      </a:r>
                      <a:endParaRPr lang="ru-RU" sz="1100" b="1" i="0" u="none" strike="noStrike" kern="1200" dirty="0">
                        <a:solidFill>
                          <a:srgbClr val="000000"/>
                        </a:solidFill>
                        <a:effectLst/>
                        <a:latin typeface="+mn-lt"/>
                        <a:ea typeface="+mn-ea"/>
                        <a:cs typeface="+mn-cs"/>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uk-UA" sz="1100" b="1" i="0" u="none" strike="noStrike" kern="1200" dirty="0" smtClean="0">
                          <a:solidFill>
                            <a:srgbClr val="000000"/>
                          </a:solidFill>
                          <a:effectLst/>
                          <a:latin typeface="+mn-lt"/>
                          <a:ea typeface="+mn-ea"/>
                          <a:cs typeface="+mn-cs"/>
                        </a:rPr>
                        <a:t>30 ч</a:t>
                      </a:r>
                      <a:endParaRPr lang="ru-RU" sz="1100" b="1" i="0" u="none" strike="noStrike" kern="1200" dirty="0">
                        <a:solidFill>
                          <a:srgbClr val="000000"/>
                        </a:solidFill>
                        <a:effectLst/>
                        <a:latin typeface="+mn-lt"/>
                        <a:ea typeface="+mn-ea"/>
                        <a:cs typeface="+mn-cs"/>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kern="1200" dirty="0" smtClean="0">
                          <a:solidFill>
                            <a:srgbClr val="000000"/>
                          </a:solidFill>
                          <a:effectLst/>
                          <a:latin typeface="+mn-lt"/>
                          <a:ea typeface="+mn-ea"/>
                          <a:cs typeface="+mn-cs"/>
                        </a:rPr>
                        <a:t>220 В</a:t>
                      </a:r>
                    </a:p>
                  </a:txBody>
                  <a:tcPr marL="9525" marR="9525"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uk-UA" sz="1100" b="1" i="0" u="none" strike="noStrike" kern="1200" dirty="0" smtClean="0">
                          <a:solidFill>
                            <a:srgbClr val="000000"/>
                          </a:solidFill>
                          <a:effectLst/>
                          <a:latin typeface="+mn-lt"/>
                          <a:ea typeface="+mn-ea"/>
                          <a:cs typeface="+mn-cs"/>
                        </a:rPr>
                        <a:t>260 л</a:t>
                      </a:r>
                      <a:endParaRPr lang="ru-RU" sz="1100" b="1" i="0" u="none" strike="noStrike" kern="1200" dirty="0" smtClean="0">
                        <a:solidFill>
                          <a:srgbClr val="000000"/>
                        </a:solidFill>
                        <a:effectLst/>
                        <a:latin typeface="+mn-lt"/>
                        <a:ea typeface="+mn-ea"/>
                        <a:cs typeface="+mn-c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uk-UA" sz="1100" b="1" i="0" u="none" strike="noStrike" kern="1200" dirty="0" smtClean="0">
                          <a:solidFill>
                            <a:srgbClr val="000000"/>
                          </a:solidFill>
                          <a:effectLst/>
                          <a:latin typeface="+mn-lt"/>
                          <a:ea typeface="+mn-ea"/>
                          <a:cs typeface="+mn-cs"/>
                        </a:rPr>
                        <a:t>42 </a:t>
                      </a:r>
                      <a:r>
                        <a:rPr lang="uk-UA" sz="1100" b="1" i="0" u="none" strike="noStrike" kern="1200" dirty="0" err="1" smtClean="0">
                          <a:solidFill>
                            <a:srgbClr val="000000"/>
                          </a:solidFill>
                          <a:effectLst/>
                          <a:latin typeface="+mn-lt"/>
                          <a:ea typeface="+mn-ea"/>
                          <a:cs typeface="+mn-cs"/>
                        </a:rPr>
                        <a:t>дБ</a:t>
                      </a:r>
                      <a:endParaRPr lang="ru-RU" sz="1100" b="1" i="0" u="none" strike="noStrike" kern="1200" dirty="0">
                        <a:solidFill>
                          <a:srgbClr val="000000"/>
                        </a:solidFill>
                        <a:effectLst/>
                        <a:latin typeface="+mn-lt"/>
                        <a:ea typeface="+mn-ea"/>
                        <a:cs typeface="+mn-c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kern="1200" dirty="0" smtClean="0">
                          <a:solidFill>
                            <a:srgbClr val="000000"/>
                          </a:solidFill>
                          <a:effectLst/>
                          <a:latin typeface="+mn-lt"/>
                          <a:ea typeface="+mn-ea"/>
                          <a:cs typeface="+mn-cs"/>
                        </a:rPr>
                        <a:t>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kern="1200" dirty="0" smtClean="0">
                          <a:solidFill>
                            <a:srgbClr val="000000"/>
                          </a:solidFill>
                          <a:effectLst/>
                          <a:latin typeface="+mn-lt"/>
                          <a:ea typeface="+mn-ea"/>
                          <a:cs typeface="+mn-cs"/>
                        </a:rPr>
                        <a:t>84 х 96 х 70 см</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458492">
                <a:tc>
                  <a:txBody>
                    <a:bodyPr/>
                    <a:lstStyle/>
                    <a:p>
                      <a:pPr marL="0" algn="ctr" defTabSz="914400" rtl="0" eaLnBrk="1" fontAlgn="ctr" latinLnBrk="0" hangingPunct="1"/>
                      <a:r>
                        <a:rPr lang="ru-RU" sz="1100" b="1" i="0" u="none" strike="noStrike" kern="1200" dirty="0" smtClean="0">
                          <a:solidFill>
                            <a:srgbClr val="000000"/>
                          </a:solidFill>
                          <a:effectLst/>
                          <a:latin typeface="+mn-lt"/>
                          <a:ea typeface="+mn-ea"/>
                          <a:cs typeface="+mn-cs"/>
                        </a:rPr>
                        <a:t>80601</a:t>
                      </a:r>
                      <a:endParaRPr lang="ru-RU" sz="1100" b="1" i="0" u="none" strike="noStrike" kern="1200" dirty="0">
                        <a:solidFill>
                          <a:srgbClr val="000000"/>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ru-RU" sz="1100" b="1" spc="50" dirty="0" smtClean="0">
                          <a:ln w="11430"/>
                          <a:solidFill>
                            <a:srgbClr val="006666"/>
                          </a:solidFill>
                          <a:latin typeface="Arial Black" panose="020B0A04020102020204" pitchFamily="34" charset="0"/>
                        </a:rPr>
                        <a:t>GCFW-316</a:t>
                      </a:r>
                      <a:endParaRPr lang="en-US" sz="1100" b="1" i="0" u="none" strike="noStrike" kern="1200" dirty="0">
                        <a:solidFill>
                          <a:srgbClr val="000000"/>
                        </a:solidFill>
                        <a:effectLst/>
                        <a:latin typeface="+mn-lt"/>
                        <a:ea typeface="+mn-ea"/>
                        <a:cs typeface="+mn-cs"/>
                      </a:endParaRPr>
                    </a:p>
                  </a:txBody>
                  <a:tcPr marL="9525" marR="9525" marT="9525" marB="0" anchor="b"/>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uk-UA" sz="1100" b="1" i="0" u="none" strike="noStrike" kern="1200" dirty="0" smtClean="0">
                          <a:solidFill>
                            <a:srgbClr val="000000"/>
                          </a:solidFill>
                          <a:effectLst/>
                          <a:latin typeface="+mn-lt"/>
                          <a:ea typeface="+mn-ea"/>
                          <a:cs typeface="+mn-cs"/>
                        </a:rPr>
                        <a:t>2</a:t>
                      </a:r>
                      <a:r>
                        <a:rPr lang="en-US" sz="1100" b="1" i="0" u="none" strike="noStrike" kern="1200" smtClean="0">
                          <a:solidFill>
                            <a:srgbClr val="000000"/>
                          </a:solidFill>
                          <a:effectLst/>
                          <a:latin typeface="+mn-lt"/>
                          <a:ea typeface="+mn-ea"/>
                          <a:cs typeface="+mn-cs"/>
                        </a:rPr>
                        <a:t>65</a:t>
                      </a:r>
                      <a:r>
                        <a:rPr lang="uk-UA" sz="1100" b="1" i="0" u="none" strike="noStrike" kern="1200" smtClean="0">
                          <a:solidFill>
                            <a:srgbClr val="000000"/>
                          </a:solidFill>
                          <a:effectLst/>
                          <a:latin typeface="+mn-lt"/>
                          <a:ea typeface="+mn-ea"/>
                          <a:cs typeface="+mn-cs"/>
                        </a:rPr>
                        <a:t>кВт/год</a:t>
                      </a:r>
                      <a:endParaRPr lang="ru-RU" sz="1100" b="1" i="0" u="none" strike="noStrike" kern="1200" dirty="0">
                        <a:solidFill>
                          <a:srgbClr val="000000"/>
                        </a:solidFill>
                        <a:effectLst/>
                        <a:latin typeface="+mn-lt"/>
                        <a:ea typeface="+mn-ea"/>
                        <a:cs typeface="+mn-cs"/>
                      </a:endParaRPr>
                    </a:p>
                  </a:txBody>
                  <a:tcPr marL="9525" marR="9525" marT="9525" marB="0" anchor="b"/>
                </a:tc>
                <a:tc>
                  <a:txBody>
                    <a:bodyPr/>
                    <a:lstStyle/>
                    <a:p>
                      <a:pPr marL="0" algn="ctr" defTabSz="914400" rtl="0" eaLnBrk="1" fontAlgn="ctr" latinLnBrk="0" hangingPunct="1"/>
                      <a:r>
                        <a:rPr lang="uk-UA" sz="1100" b="1" i="0" u="none" strike="noStrike" kern="1200" dirty="0" smtClean="0">
                          <a:solidFill>
                            <a:srgbClr val="000000"/>
                          </a:solidFill>
                          <a:effectLst/>
                          <a:latin typeface="+mn-lt"/>
                          <a:ea typeface="+mn-ea"/>
                          <a:cs typeface="+mn-cs"/>
                        </a:rPr>
                        <a:t>11 кг/24 ч</a:t>
                      </a:r>
                      <a:endParaRPr lang="ru-RU" sz="1100" b="1" i="0" u="none" strike="noStrike" kern="1200" dirty="0">
                        <a:solidFill>
                          <a:srgbClr val="000000"/>
                        </a:solidFill>
                        <a:effectLst/>
                        <a:latin typeface="+mn-lt"/>
                        <a:ea typeface="+mn-ea"/>
                        <a:cs typeface="+mn-cs"/>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n-US" sz="1100" b="1" i="0" u="none" strike="noStrike" kern="1200" dirty="0" smtClean="0">
                          <a:solidFill>
                            <a:srgbClr val="000000"/>
                          </a:solidFill>
                          <a:effectLst/>
                          <a:latin typeface="+mn-lt"/>
                          <a:ea typeface="+mn-ea"/>
                          <a:cs typeface="+mn-cs"/>
                        </a:rPr>
                        <a:t>-18 °C </a:t>
                      </a:r>
                      <a:r>
                        <a:rPr lang="uk-UA" sz="1100" b="1" i="0" u="none" strike="noStrike" kern="1200" dirty="0" smtClean="0">
                          <a:solidFill>
                            <a:srgbClr val="000000"/>
                          </a:solidFill>
                          <a:effectLst/>
                          <a:latin typeface="+mn-lt"/>
                          <a:ea typeface="+mn-ea"/>
                          <a:cs typeface="+mn-cs"/>
                        </a:rPr>
                        <a:t>и </a:t>
                      </a:r>
                      <a:r>
                        <a:rPr lang="uk-UA" sz="1100" b="1" i="0" u="none" strike="noStrike" kern="1200" dirty="0" err="1" smtClean="0">
                          <a:solidFill>
                            <a:srgbClr val="000000"/>
                          </a:solidFill>
                          <a:effectLst/>
                          <a:latin typeface="+mn-lt"/>
                          <a:ea typeface="+mn-ea"/>
                          <a:cs typeface="+mn-cs"/>
                        </a:rPr>
                        <a:t>ниже</a:t>
                      </a:r>
                      <a:endParaRPr lang="ru-RU" sz="1100" b="1" i="0" u="none" strike="noStrike" kern="1200" dirty="0">
                        <a:solidFill>
                          <a:srgbClr val="000000"/>
                        </a:solidFill>
                        <a:effectLst/>
                        <a:latin typeface="+mn-lt"/>
                        <a:ea typeface="+mn-ea"/>
                        <a:cs typeface="+mn-cs"/>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uk-UA" sz="1100" b="1" i="0" u="none" strike="noStrike" kern="1200" dirty="0" smtClean="0">
                          <a:solidFill>
                            <a:srgbClr val="000000"/>
                          </a:solidFill>
                          <a:effectLst/>
                          <a:latin typeface="+mn-lt"/>
                          <a:ea typeface="+mn-ea"/>
                          <a:cs typeface="+mn-cs"/>
                        </a:rPr>
                        <a:t>30 ч</a:t>
                      </a:r>
                      <a:endParaRPr lang="ru-RU" sz="1100" b="1" i="0" u="none" strike="noStrike" kern="1200" dirty="0">
                        <a:solidFill>
                          <a:srgbClr val="000000"/>
                        </a:solidFill>
                        <a:effectLst/>
                        <a:latin typeface="+mn-lt"/>
                        <a:ea typeface="+mn-ea"/>
                        <a:cs typeface="+mn-cs"/>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kern="1200" dirty="0" smtClean="0">
                          <a:solidFill>
                            <a:srgbClr val="000000"/>
                          </a:solidFill>
                          <a:effectLst/>
                          <a:latin typeface="+mn-lt"/>
                          <a:ea typeface="+mn-ea"/>
                          <a:cs typeface="+mn-cs"/>
                        </a:rPr>
                        <a:t>220 В</a:t>
                      </a:r>
                    </a:p>
                  </a:txBody>
                  <a:tcPr marL="9525" marR="9525"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100" b="1" i="0" u="none" strike="noStrike" kern="1200" dirty="0" smtClean="0">
                          <a:solidFill>
                            <a:srgbClr val="000000"/>
                          </a:solidFill>
                          <a:effectLst/>
                          <a:latin typeface="+mn-lt"/>
                          <a:ea typeface="+mn-ea"/>
                          <a:cs typeface="+mn-cs"/>
                        </a:rPr>
                        <a:t>316</a:t>
                      </a:r>
                      <a:r>
                        <a:rPr lang="uk-UA" sz="1100" b="1" i="0" u="none" strike="noStrike" kern="1200" dirty="0" smtClean="0">
                          <a:solidFill>
                            <a:srgbClr val="000000"/>
                          </a:solidFill>
                          <a:effectLst/>
                          <a:latin typeface="+mn-lt"/>
                          <a:ea typeface="+mn-ea"/>
                          <a:cs typeface="+mn-cs"/>
                        </a:rPr>
                        <a:t> л</a:t>
                      </a:r>
                      <a:endParaRPr lang="ru-RU" sz="1100" b="1" i="0" u="none" strike="noStrike" kern="1200" dirty="0" smtClean="0">
                        <a:solidFill>
                          <a:srgbClr val="000000"/>
                        </a:solidFill>
                        <a:effectLst/>
                        <a:latin typeface="+mn-lt"/>
                        <a:ea typeface="+mn-ea"/>
                        <a:cs typeface="+mn-c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uk-UA" sz="1100" b="1" i="0" u="none" strike="noStrike" kern="1200" dirty="0" smtClean="0">
                          <a:solidFill>
                            <a:srgbClr val="000000"/>
                          </a:solidFill>
                          <a:effectLst/>
                          <a:latin typeface="+mn-lt"/>
                          <a:ea typeface="+mn-ea"/>
                          <a:cs typeface="+mn-cs"/>
                        </a:rPr>
                        <a:t>42 </a:t>
                      </a:r>
                      <a:r>
                        <a:rPr lang="uk-UA" sz="1100" b="1" i="0" u="none" strike="noStrike" kern="1200" dirty="0" err="1" smtClean="0">
                          <a:solidFill>
                            <a:srgbClr val="000000"/>
                          </a:solidFill>
                          <a:effectLst/>
                          <a:latin typeface="+mn-lt"/>
                          <a:ea typeface="+mn-ea"/>
                          <a:cs typeface="+mn-cs"/>
                        </a:rPr>
                        <a:t>дБ</a:t>
                      </a:r>
                      <a:endParaRPr lang="ru-RU" sz="1100" b="1" i="0" u="none" strike="noStrike" kern="1200" dirty="0">
                        <a:solidFill>
                          <a:srgbClr val="000000"/>
                        </a:solidFill>
                        <a:effectLst/>
                        <a:latin typeface="+mn-lt"/>
                        <a:ea typeface="+mn-ea"/>
                        <a:cs typeface="+mn-c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kern="1200" dirty="0" smtClean="0">
                          <a:solidFill>
                            <a:srgbClr val="000000"/>
                          </a:solidFill>
                          <a:effectLst/>
                          <a:latin typeface="+mn-lt"/>
                          <a:ea typeface="+mn-ea"/>
                          <a:cs typeface="+mn-cs"/>
                        </a:rPr>
                        <a:t>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kern="1200" dirty="0" smtClean="0">
                          <a:solidFill>
                            <a:srgbClr val="000000"/>
                          </a:solidFill>
                          <a:effectLst/>
                          <a:latin typeface="+mn-lt"/>
                          <a:ea typeface="+mn-ea"/>
                          <a:cs typeface="+mn-cs"/>
                        </a:rPr>
                        <a:t>84 х 112 х 70 см</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bl>
          </a:graphicData>
        </a:graphic>
      </p:graphicFrame>
      <p:sp>
        <p:nvSpPr>
          <p:cNvPr id="16" name="TextBox 15"/>
          <p:cNvSpPr txBox="1"/>
          <p:nvPr/>
        </p:nvSpPr>
        <p:spPr>
          <a:xfrm>
            <a:off x="3519288" y="1569254"/>
            <a:ext cx="4745749" cy="276999"/>
          </a:xfrm>
          <a:prstGeom prst="rect">
            <a:avLst/>
          </a:prstGeom>
          <a:noFill/>
        </p:spPr>
        <p:txBody>
          <a:bodyPr wrap="square" rtlCol="0">
            <a:spAutoFit/>
          </a:bodyPr>
          <a:lstStyle/>
          <a:p>
            <a:r>
              <a:rPr lang="ru-RU" sz="1200" b="1" dirty="0">
                <a:solidFill>
                  <a:srgbClr val="FF0000"/>
                </a:solidFill>
                <a:latin typeface="Arial Black" pitchFamily="34" charset="0"/>
              </a:rPr>
              <a:t>ХАРАКТЕРИСТИКА </a:t>
            </a:r>
            <a:r>
              <a:rPr lang="ru-RU" sz="1200" b="1" dirty="0" smtClean="0">
                <a:solidFill>
                  <a:srgbClr val="FF0000"/>
                </a:solidFill>
                <a:latin typeface="Arial Black" pitchFamily="34" charset="0"/>
              </a:rPr>
              <a:t>МОДЕЛИ</a:t>
            </a:r>
            <a:endParaRPr lang="ru-RU" sz="1200" b="1" dirty="0">
              <a:solidFill>
                <a:srgbClr val="FF0000"/>
              </a:solidFill>
              <a:latin typeface="Arial Black" pitchFamily="34" charset="0"/>
            </a:endParaRPr>
          </a:p>
        </p:txBody>
      </p:sp>
      <p:sp>
        <p:nvSpPr>
          <p:cNvPr id="7" name="Прямоугольник 6"/>
          <p:cNvSpPr/>
          <p:nvPr/>
        </p:nvSpPr>
        <p:spPr>
          <a:xfrm>
            <a:off x="3670300" y="1846253"/>
            <a:ext cx="6986474" cy="3416320"/>
          </a:xfrm>
          <a:prstGeom prst="rect">
            <a:avLst/>
          </a:prstGeom>
        </p:spPr>
        <p:txBody>
          <a:bodyPr wrap="square">
            <a:spAutoFit/>
          </a:bodyPr>
          <a:lstStyle/>
          <a:p>
            <a:pPr indent="-171450">
              <a:buFont typeface="Arial" panose="020B0604020202020204" pitchFamily="34" charset="0"/>
              <a:buChar char="•"/>
            </a:pPr>
            <a:r>
              <a:rPr lang="ru-RU" sz="1200" b="1" i="1" dirty="0">
                <a:solidFill>
                  <a:srgbClr val="4D4B4B"/>
                </a:solidFill>
              </a:rPr>
              <a:t>Морозильный ларь  GRUNHELM </a:t>
            </a:r>
            <a:r>
              <a:rPr lang="ru-RU" sz="1200" b="1" i="1" dirty="0">
                <a:solidFill>
                  <a:srgbClr val="4D4B4B"/>
                </a:solidFill>
              </a:rPr>
              <a:t> GCFW-20</a:t>
            </a:r>
            <a:r>
              <a:rPr lang="en-US" sz="1200" b="1" i="1" dirty="0">
                <a:solidFill>
                  <a:srgbClr val="4D4B4B"/>
                </a:solidFill>
              </a:rPr>
              <a:t>0 </a:t>
            </a:r>
            <a:r>
              <a:rPr lang="ru-RU" sz="1200" b="1" i="1" dirty="0">
                <a:solidFill>
                  <a:srgbClr val="4D4B4B"/>
                </a:solidFill>
              </a:rPr>
              <a:t> - горизонтальная камера для замораживания продуктов питания. </a:t>
            </a:r>
            <a:endParaRPr lang="ru-RU" sz="1200" b="1" i="1" dirty="0">
              <a:solidFill>
                <a:srgbClr val="4D4B4B"/>
              </a:solidFill>
            </a:endParaRPr>
          </a:p>
          <a:p>
            <a:pPr indent="-171450">
              <a:buFont typeface="Arial" panose="020B0604020202020204" pitchFamily="34" charset="0"/>
              <a:buChar char="•"/>
            </a:pPr>
            <a:r>
              <a:rPr lang="ru-RU" sz="1200" b="1" i="1" dirty="0">
                <a:solidFill>
                  <a:srgbClr val="4D4B4B"/>
                </a:solidFill>
              </a:rPr>
              <a:t> </a:t>
            </a:r>
            <a:r>
              <a:rPr lang="ru-RU" sz="1200" b="1" i="1" dirty="0">
                <a:solidFill>
                  <a:srgbClr val="4D4B4B"/>
                </a:solidFill>
              </a:rPr>
              <a:t> Вариант для  замораживания : ягод, фруктов и овощей либо в случае забоя домашней живности. Все мясо и животные продукты легко поместятся в ларе, обеспечат длительный срок хранения.</a:t>
            </a:r>
          </a:p>
          <a:p>
            <a:endParaRPr lang="ru-RU" sz="1400" dirty="0">
              <a:latin typeface="Times New Roman" panose="02020603050405020304" pitchFamily="18" charset="0"/>
              <a:cs typeface="Times New Roman" panose="02020603050405020304" pitchFamily="18" charset="0"/>
            </a:endParaRPr>
          </a:p>
          <a:p>
            <a:r>
              <a:rPr lang="ru-RU" sz="1400" b="1" i="1" dirty="0" err="1">
                <a:solidFill>
                  <a:srgbClr val="FF0000"/>
                </a:solidFill>
                <a:latin typeface="Times New Roman" panose="02020603050405020304" pitchFamily="18" charset="0"/>
                <a:cs typeface="Times New Roman" panose="02020603050405020304" pitchFamily="18" charset="0"/>
              </a:rPr>
              <a:t>Приемущества</a:t>
            </a:r>
            <a:r>
              <a:rPr lang="ru-RU" sz="1400" b="1" i="1" dirty="0">
                <a:solidFill>
                  <a:srgbClr val="FF0000"/>
                </a:solidFill>
                <a:latin typeface="Times New Roman" panose="02020603050405020304" pitchFamily="18" charset="0"/>
                <a:cs typeface="Times New Roman" panose="02020603050405020304" pitchFamily="18" charset="0"/>
              </a:rPr>
              <a:t>:</a:t>
            </a:r>
            <a:endParaRPr lang="ru-RU" sz="1400" dirty="0">
              <a:latin typeface="Times New Roman" panose="02020603050405020304" pitchFamily="18" charset="0"/>
              <a:cs typeface="Times New Roman" panose="02020603050405020304" pitchFamily="18" charset="0"/>
            </a:endParaRPr>
          </a:p>
          <a:p>
            <a:pPr indent="-171450">
              <a:buFont typeface="Arial" panose="020B0604020202020204" pitchFamily="34" charset="0"/>
              <a:buChar char="•"/>
            </a:pPr>
            <a:r>
              <a:rPr lang="ru-RU" sz="1400" dirty="0">
                <a:latin typeface="Times New Roman" panose="02020603050405020304" pitchFamily="18" charset="0"/>
                <a:cs typeface="Times New Roman" panose="02020603050405020304" pitchFamily="18" charset="0"/>
              </a:rPr>
              <a:t>-</a:t>
            </a:r>
            <a:r>
              <a:rPr lang="uk-UA" sz="1200" b="1" i="1" dirty="0" err="1">
                <a:solidFill>
                  <a:srgbClr val="4D4B4B"/>
                </a:solidFill>
              </a:rPr>
              <a:t>Низкий</a:t>
            </a:r>
            <a:r>
              <a:rPr lang="uk-UA" sz="1200" b="1" i="1" dirty="0">
                <a:solidFill>
                  <a:srgbClr val="4D4B4B"/>
                </a:solidFill>
              </a:rPr>
              <a:t> </a:t>
            </a:r>
            <a:r>
              <a:rPr lang="uk-UA" sz="1200" b="1" i="1" dirty="0" err="1">
                <a:solidFill>
                  <a:srgbClr val="4D4B4B"/>
                </a:solidFill>
              </a:rPr>
              <a:t>уровень</a:t>
            </a:r>
            <a:endParaRPr lang="uk-UA" sz="1200" b="1" i="1" dirty="0">
              <a:solidFill>
                <a:srgbClr val="4D4B4B"/>
              </a:solidFill>
            </a:endParaRPr>
          </a:p>
          <a:p>
            <a:pPr indent="-171450">
              <a:buFont typeface="Arial" panose="020B0604020202020204" pitchFamily="34" charset="0"/>
              <a:buChar char="•"/>
            </a:pPr>
            <a:r>
              <a:rPr lang="ru-RU" sz="1200" b="1" i="1" dirty="0">
                <a:solidFill>
                  <a:srgbClr val="4D4B4B"/>
                </a:solidFill>
              </a:rPr>
              <a:t>-В</a:t>
            </a:r>
            <a:r>
              <a:rPr lang="uk-UA" sz="1200" b="1" i="1" dirty="0" err="1">
                <a:solidFill>
                  <a:srgbClr val="4D4B4B"/>
                </a:solidFill>
              </a:rPr>
              <a:t>ысокий</a:t>
            </a:r>
            <a:r>
              <a:rPr lang="uk-UA" sz="1200" b="1" i="1" dirty="0">
                <a:solidFill>
                  <a:srgbClr val="4D4B4B"/>
                </a:solidFill>
              </a:rPr>
              <a:t> </a:t>
            </a:r>
            <a:r>
              <a:rPr lang="uk-UA" sz="1200" b="1" i="1" dirty="0" err="1">
                <a:solidFill>
                  <a:srgbClr val="4D4B4B"/>
                </a:solidFill>
              </a:rPr>
              <a:t>класс</a:t>
            </a:r>
            <a:r>
              <a:rPr lang="uk-UA" sz="1200" b="1" i="1" dirty="0">
                <a:solidFill>
                  <a:srgbClr val="4D4B4B"/>
                </a:solidFill>
              </a:rPr>
              <a:t> </a:t>
            </a:r>
            <a:r>
              <a:rPr lang="uk-UA" sz="1200" b="1" i="1" dirty="0" err="1">
                <a:solidFill>
                  <a:srgbClr val="4D4B4B"/>
                </a:solidFill>
              </a:rPr>
              <a:t>энергоэффективности</a:t>
            </a:r>
            <a:endParaRPr lang="uk-UA" sz="1200" b="1" i="1" dirty="0">
              <a:solidFill>
                <a:srgbClr val="4D4B4B"/>
              </a:solidFill>
            </a:endParaRPr>
          </a:p>
          <a:p>
            <a:pPr indent="-171450">
              <a:buFont typeface="Arial" panose="020B0604020202020204" pitchFamily="34" charset="0"/>
              <a:buChar char="•"/>
            </a:pPr>
            <a:r>
              <a:rPr lang="uk-UA" sz="1200" b="1" i="1" dirty="0">
                <a:solidFill>
                  <a:srgbClr val="4D4B4B"/>
                </a:solidFill>
              </a:rPr>
              <a:t>-</a:t>
            </a:r>
            <a:r>
              <a:rPr lang="uk-UA" sz="1200" b="1" i="1" dirty="0" err="1">
                <a:solidFill>
                  <a:srgbClr val="4D4B4B"/>
                </a:solidFill>
              </a:rPr>
              <a:t>Капельная</a:t>
            </a:r>
            <a:r>
              <a:rPr lang="uk-UA" sz="1200" b="1" i="1" dirty="0">
                <a:solidFill>
                  <a:srgbClr val="4D4B4B"/>
                </a:solidFill>
              </a:rPr>
              <a:t> система  замор</a:t>
            </a:r>
            <a:r>
              <a:rPr lang="ru-RU" sz="1200" b="1" i="1" dirty="0" err="1">
                <a:solidFill>
                  <a:srgbClr val="4D4B4B"/>
                </a:solidFill>
              </a:rPr>
              <a:t>озки</a:t>
            </a:r>
            <a:r>
              <a:rPr lang="ru-RU" sz="1200" b="1" i="1" dirty="0">
                <a:solidFill>
                  <a:srgbClr val="4D4B4B"/>
                </a:solidFill>
              </a:rPr>
              <a:t> </a:t>
            </a:r>
          </a:p>
          <a:p>
            <a:pPr indent="-171450">
              <a:buFont typeface="Arial" panose="020B0604020202020204" pitchFamily="34" charset="0"/>
              <a:buChar char="•"/>
            </a:pPr>
            <a:r>
              <a:rPr lang="ru-RU" sz="1200" b="1" i="1" dirty="0">
                <a:solidFill>
                  <a:srgbClr val="4D4B4B"/>
                </a:solidFill>
              </a:rPr>
              <a:t>-Механическое управление </a:t>
            </a:r>
          </a:p>
          <a:p>
            <a:pPr indent="-171450">
              <a:buFont typeface="Arial" panose="020B0604020202020204" pitchFamily="34" charset="0"/>
              <a:buChar char="•"/>
            </a:pPr>
            <a:r>
              <a:rPr lang="uk-UA" sz="1200" b="1" i="1" dirty="0">
                <a:solidFill>
                  <a:srgbClr val="4D4B4B"/>
                </a:solidFill>
              </a:rPr>
              <a:t>-</a:t>
            </a:r>
            <a:r>
              <a:rPr lang="uk-UA" sz="1200" b="1" i="1" dirty="0" err="1">
                <a:solidFill>
                  <a:srgbClr val="4D4B4B"/>
                </a:solidFill>
              </a:rPr>
              <a:t>Съемная</a:t>
            </a:r>
            <a:r>
              <a:rPr lang="uk-UA" sz="1200" b="1" i="1" dirty="0">
                <a:solidFill>
                  <a:srgbClr val="4D4B4B"/>
                </a:solidFill>
              </a:rPr>
              <a:t> корзина</a:t>
            </a:r>
          </a:p>
          <a:p>
            <a:pPr indent="-171450">
              <a:buFont typeface="Arial" panose="020B0604020202020204" pitchFamily="34" charset="0"/>
              <a:buChar char="•"/>
            </a:pPr>
            <a:r>
              <a:rPr lang="uk-UA" sz="1200" b="1" i="1" dirty="0">
                <a:solidFill>
                  <a:srgbClr val="4D4B4B"/>
                </a:solidFill>
              </a:rPr>
              <a:t>-Корпус </a:t>
            </a:r>
            <a:r>
              <a:rPr lang="uk-UA" sz="1200" b="1" i="1" dirty="0" err="1">
                <a:solidFill>
                  <a:srgbClr val="4D4B4B"/>
                </a:solidFill>
              </a:rPr>
              <a:t>оборудован</a:t>
            </a:r>
            <a:r>
              <a:rPr lang="uk-UA" sz="1200" b="1" i="1" dirty="0">
                <a:solidFill>
                  <a:srgbClr val="4D4B4B"/>
                </a:solidFill>
              </a:rPr>
              <a:t> </a:t>
            </a:r>
            <a:r>
              <a:rPr lang="uk-UA" sz="1200" b="1" i="1" dirty="0" err="1">
                <a:solidFill>
                  <a:srgbClr val="4D4B4B"/>
                </a:solidFill>
              </a:rPr>
              <a:t>глухой</a:t>
            </a:r>
            <a:r>
              <a:rPr lang="uk-UA" sz="1200" b="1" i="1" dirty="0">
                <a:solidFill>
                  <a:srgbClr val="4D4B4B"/>
                </a:solidFill>
              </a:rPr>
              <a:t> </a:t>
            </a:r>
            <a:r>
              <a:rPr lang="uk-UA" sz="1200" b="1" i="1" dirty="0" err="1">
                <a:solidFill>
                  <a:srgbClr val="4D4B4B"/>
                </a:solidFill>
              </a:rPr>
              <a:t>крышкой</a:t>
            </a:r>
            <a:r>
              <a:rPr lang="uk-UA" sz="1200" b="1" i="1" dirty="0">
                <a:solidFill>
                  <a:srgbClr val="4D4B4B"/>
                </a:solidFill>
              </a:rPr>
              <a:t> </a:t>
            </a:r>
          </a:p>
          <a:p>
            <a:pPr indent="-171450">
              <a:buFont typeface="Arial" panose="020B0604020202020204" pitchFamily="34" charset="0"/>
              <a:buChar char="•"/>
            </a:pPr>
            <a:r>
              <a:rPr lang="ru-RU" sz="1200" b="1" i="1" dirty="0">
                <a:solidFill>
                  <a:srgbClr val="4D4B4B"/>
                </a:solidFill>
              </a:rPr>
              <a:t>-</a:t>
            </a:r>
            <a:r>
              <a:rPr lang="uk-UA" sz="1200" b="1" i="1" dirty="0" err="1">
                <a:solidFill>
                  <a:srgbClr val="4D4B4B"/>
                </a:solidFill>
              </a:rPr>
              <a:t>Климатический</a:t>
            </a:r>
            <a:r>
              <a:rPr lang="uk-UA" sz="1200" b="1" i="1" dirty="0">
                <a:solidFill>
                  <a:srgbClr val="4D4B4B"/>
                </a:solidFill>
              </a:rPr>
              <a:t> </a:t>
            </a:r>
            <a:r>
              <a:rPr lang="uk-UA" sz="1200" b="1" i="1" dirty="0" err="1">
                <a:solidFill>
                  <a:srgbClr val="4D4B4B"/>
                </a:solidFill>
              </a:rPr>
              <a:t>класс</a:t>
            </a:r>
            <a:r>
              <a:rPr lang="uk-UA" sz="1200" b="1" i="1" dirty="0">
                <a:solidFill>
                  <a:srgbClr val="4D4B4B"/>
                </a:solidFill>
              </a:rPr>
              <a:t>  </a:t>
            </a:r>
            <a:r>
              <a:rPr lang="en-US" sz="1200" b="1" i="1" dirty="0">
                <a:solidFill>
                  <a:srgbClr val="4D4B4B"/>
                </a:solidFill>
              </a:rPr>
              <a:t>ST</a:t>
            </a:r>
            <a:endParaRPr lang="ru-RU" sz="1200" b="1" i="1" dirty="0">
              <a:solidFill>
                <a:srgbClr val="4D4B4B"/>
              </a:solidFill>
            </a:endParaRPr>
          </a:p>
          <a:p>
            <a:r>
              <a:rPr lang="ru-RU" sz="1400" b="1" dirty="0">
                <a:solidFill>
                  <a:srgbClr val="FF0000"/>
                </a:solidFill>
                <a:latin typeface="Times New Roman" panose="02020603050405020304" pitchFamily="18" charset="0"/>
                <a:cs typeface="Times New Roman" panose="02020603050405020304" pitchFamily="18" charset="0"/>
              </a:rPr>
              <a:t>предназначены для работы при температуре окружающей среды от +18 °С до +38°С</a:t>
            </a:r>
          </a:p>
          <a:p>
            <a:r>
              <a:rPr lang="uk-UA" sz="1400" dirty="0" smtClean="0">
                <a:latin typeface="Times New Roman" panose="02020603050405020304" pitchFamily="18" charset="0"/>
                <a:cs typeface="Times New Roman" panose="02020603050405020304" pitchFamily="18" charset="0"/>
              </a:rPr>
              <a:t/>
            </a:r>
            <a:br>
              <a:rPr lang="uk-UA" sz="1400" dirty="0" smtClean="0">
                <a:latin typeface="Times New Roman" panose="02020603050405020304" pitchFamily="18" charset="0"/>
                <a:cs typeface="Times New Roman" panose="02020603050405020304" pitchFamily="18" charset="0"/>
              </a:rPr>
            </a:br>
            <a:endParaRPr lang="ru-RU" sz="1400" dirty="0">
              <a:latin typeface="Times New Roman" panose="02020603050405020304" pitchFamily="18" charset="0"/>
              <a:cs typeface="Times New Roman" panose="02020603050405020304" pitchFamily="18" charset="0"/>
            </a:endParaRPr>
          </a:p>
        </p:txBody>
      </p:sp>
      <p:pic>
        <p:nvPicPr>
          <p:cNvPr id="18" name="Picture 2" descr="Ð¤Ð¾ÑÐ¾ - ÐÐ¾ÑÐ¾Ð·Ð¸Ð»ÑÐ½Ð°Ñ ÐºÐ°Ð¼ÐµÑÐ° Ardesto FR-200M"/>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9708" y="1418191"/>
            <a:ext cx="2170302" cy="135041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7387475" y="3836371"/>
            <a:ext cx="3125791" cy="369332"/>
          </a:xfrm>
          <a:prstGeom prst="rect">
            <a:avLst/>
          </a:prstGeom>
        </p:spPr>
        <p:txBody>
          <a:bodyPr wrap="none">
            <a:spAutoFit/>
          </a:bodyPr>
          <a:lstStyle/>
          <a:p>
            <a:pPr algn="ctr"/>
            <a:r>
              <a:rPr lang="uk-UA" b="1" dirty="0" err="1">
                <a:solidFill>
                  <a:srgbClr val="FF0000"/>
                </a:solidFill>
              </a:rPr>
              <a:t>Класс</a:t>
            </a:r>
            <a:r>
              <a:rPr lang="uk-UA" b="1" dirty="0">
                <a:solidFill>
                  <a:srgbClr val="FF0000"/>
                </a:solidFill>
              </a:rPr>
              <a:t> </a:t>
            </a:r>
            <a:r>
              <a:rPr lang="uk-UA" b="1" dirty="0" err="1">
                <a:solidFill>
                  <a:srgbClr val="FF0000"/>
                </a:solidFill>
              </a:rPr>
              <a:t>энергопотребления</a:t>
            </a:r>
            <a:r>
              <a:rPr lang="uk-UA" b="1" dirty="0">
                <a:solidFill>
                  <a:srgbClr val="FF0000"/>
                </a:solidFill>
              </a:rPr>
              <a:t>  </a:t>
            </a:r>
            <a:r>
              <a:rPr lang="en-US" b="1" dirty="0">
                <a:solidFill>
                  <a:srgbClr val="FF0000"/>
                </a:solidFill>
              </a:rPr>
              <a:t>A+</a:t>
            </a:r>
            <a:endParaRPr lang="ru-RU" b="1" i="1" dirty="0">
              <a:solidFill>
                <a:srgbClr val="FF0000"/>
              </a:solidFill>
            </a:endParaRPr>
          </a:p>
        </p:txBody>
      </p:sp>
      <p:pic>
        <p:nvPicPr>
          <p:cNvPr id="2050" name="Picture 2" descr="D:\УПАКОВКА\КБТ\фото\ardesto-fr-200m_1.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037652" y="2002492"/>
            <a:ext cx="1754516" cy="2203212"/>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459" y="2768601"/>
            <a:ext cx="2001192" cy="1918476"/>
          </a:xfrm>
          <a:prstGeom prst="rect">
            <a:avLst/>
          </a:prstGeom>
        </p:spPr>
      </p:pic>
    </p:spTree>
    <p:extLst>
      <p:ext uri="{BB962C8B-B14F-4D97-AF65-F5344CB8AC3E}">
        <p14:creationId xmlns:p14="http://schemas.microsoft.com/office/powerpoint/2010/main" val="6727314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341721" y="1350196"/>
            <a:ext cx="3134052" cy="276440"/>
          </a:xfrm>
          <a:effectLst/>
        </p:spPr>
        <p:txBody>
          <a:bodyPr>
            <a:noAutofit/>
          </a:bodyPr>
          <a:lstStyle/>
          <a:p>
            <a:pPr>
              <a:lnSpc>
                <a:spcPct val="100000"/>
              </a:lnSpc>
            </a:pPr>
            <a:r>
              <a:rPr lang="ru-RU" sz="1600" b="1" spc="50" dirty="0">
                <a:ln w="11430"/>
                <a:solidFill>
                  <a:srgbClr val="930D2D"/>
                </a:solidFill>
                <a:effectLst>
                  <a:outerShdw blurRad="38100" dist="38100" dir="2700000" algn="tl">
                    <a:srgbClr val="000000">
                      <a:alpha val="43137"/>
                    </a:srgbClr>
                  </a:outerShdw>
                </a:effectLst>
              </a:rPr>
              <a:t>ПЕЧЬ ЭЛЕКТРИЧЕСКАЯ GN45ARC</a:t>
            </a:r>
            <a:endParaRPr lang="uk-UA" sz="16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256848" y="5826137"/>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sp>
        <p:nvSpPr>
          <p:cNvPr id="16" name="TextBox 15"/>
          <p:cNvSpPr txBox="1"/>
          <p:nvPr/>
        </p:nvSpPr>
        <p:spPr>
          <a:xfrm>
            <a:off x="3655533" y="1710711"/>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31" name="Прямоугольник 30"/>
          <p:cNvSpPr/>
          <p:nvPr/>
        </p:nvSpPr>
        <p:spPr>
          <a:xfrm>
            <a:off x="446552" y="5258615"/>
            <a:ext cx="3637175" cy="369332"/>
          </a:xfrm>
          <a:prstGeom prst="rect">
            <a:avLst/>
          </a:prstGeom>
        </p:spPr>
        <p:txBody>
          <a:bodyPr wrap="square">
            <a:spAutoFit/>
          </a:bodyPr>
          <a:lstStyle/>
          <a:p>
            <a:r>
              <a:rPr lang="ru-RU" dirty="0">
                <a:solidFill>
                  <a:srgbClr val="006666"/>
                </a:solidFill>
                <a:latin typeface="EpsilonCTT" pitchFamily="2" charset="0"/>
              </a:rPr>
              <a:t>ПОЛЕЗНО! БЫСТРО! ВКУСНО!</a:t>
            </a:r>
          </a:p>
        </p:txBody>
      </p:sp>
      <p:sp>
        <p:nvSpPr>
          <p:cNvPr id="7" name="Прямоугольник 6"/>
          <p:cNvSpPr/>
          <p:nvPr/>
        </p:nvSpPr>
        <p:spPr>
          <a:xfrm>
            <a:off x="3637577" y="1953316"/>
            <a:ext cx="6884576" cy="2462213"/>
          </a:xfrm>
          <a:prstGeom prst="rect">
            <a:avLst/>
          </a:prstGeom>
        </p:spPr>
        <p:txBody>
          <a:bodyPr wrap="square">
            <a:spAutoFit/>
          </a:bodyPr>
          <a:lstStyle/>
          <a:p>
            <a:r>
              <a:rPr lang="ru-RU" sz="1100" b="1" i="1" dirty="0">
                <a:solidFill>
                  <a:srgbClr val="4D4B4B"/>
                </a:solidFill>
              </a:rPr>
              <a:t>Электрическая конвекционная печь - это печь, в стенку которой вмонтирован мощный, хорошо </a:t>
            </a:r>
            <a:r>
              <a:rPr lang="ru-RU" sz="1100" b="1" i="1" dirty="0" err="1">
                <a:solidFill>
                  <a:srgbClr val="4D4B4B"/>
                </a:solidFill>
              </a:rPr>
              <a:t>отбалансированный</a:t>
            </a:r>
            <a:r>
              <a:rPr lang="ru-RU" sz="1100" b="1" i="1" dirty="0">
                <a:solidFill>
                  <a:srgbClr val="4D4B4B"/>
                </a:solidFill>
              </a:rPr>
              <a:t> вентилятор с электроприводом, который создает постоянное движение горячего воздуха. Для нагрева воздуха используются специальные нагревательные элементы (</a:t>
            </a:r>
            <a:r>
              <a:rPr lang="ru-RU" sz="1100" b="1" i="1" dirty="0" err="1">
                <a:solidFill>
                  <a:srgbClr val="4D4B4B"/>
                </a:solidFill>
              </a:rPr>
              <a:t>ТЭНы</a:t>
            </a:r>
            <a:r>
              <a:rPr lang="ru-RU" sz="1100" b="1" i="1" dirty="0">
                <a:solidFill>
                  <a:srgbClr val="4D4B4B"/>
                </a:solidFill>
              </a:rPr>
              <a:t>), которые расположены, как правило в верхней и нижней частях печи. Сочетание нагрева</a:t>
            </a:r>
          </a:p>
          <a:p>
            <a:r>
              <a:rPr lang="ru-RU" sz="1100" b="1" i="1" dirty="0">
                <a:solidFill>
                  <a:srgbClr val="4D4B4B"/>
                </a:solidFill>
              </a:rPr>
              <a:t>с принудительной циркуляцией воздуха позволяют равномерно прогревать весь объем печи и</a:t>
            </a:r>
          </a:p>
          <a:p>
            <a:r>
              <a:rPr lang="ru-RU" sz="1100" b="1" i="1" dirty="0">
                <a:solidFill>
                  <a:srgbClr val="4D4B4B"/>
                </a:solidFill>
              </a:rPr>
              <a:t>значительно сократить цикл приготовления продукта.</a:t>
            </a:r>
          </a:p>
          <a:p>
            <a:r>
              <a:rPr lang="ru-RU" sz="1100" b="1" i="1" dirty="0">
                <a:solidFill>
                  <a:srgbClr val="4D4B4B"/>
                </a:solidFill>
              </a:rPr>
              <a:t>Внутреннее и внешнее исполнение выполнены из эмалированной стали.</a:t>
            </a:r>
          </a:p>
          <a:p>
            <a:r>
              <a:rPr lang="ru-RU" sz="1100" b="1" i="1" dirty="0">
                <a:solidFill>
                  <a:srgbClr val="4D4B4B"/>
                </a:solidFill>
              </a:rPr>
              <a:t>Камера печи достаточно вместительна: есть возможность готовить в ней цыпленка-гриль</a:t>
            </a:r>
          </a:p>
          <a:p>
            <a:r>
              <a:rPr lang="ru-RU" sz="1100" b="1" i="1" dirty="0">
                <a:solidFill>
                  <a:srgbClr val="4D4B4B"/>
                </a:solidFill>
              </a:rPr>
              <a:t>целиком, мясо и овощи в форме для запекания, хлеб, пиццу диаметром 30 см и многое другое.</a:t>
            </a:r>
          </a:p>
          <a:p>
            <a:r>
              <a:rPr lang="ru-RU" sz="1100" b="1" i="1" dirty="0">
                <a:solidFill>
                  <a:srgbClr val="4D4B4B"/>
                </a:solidFill>
              </a:rPr>
              <a:t>Конвекция значительно ускоряет процесс жарки и выпечки и делает его более равномерным,</a:t>
            </a:r>
          </a:p>
          <a:p>
            <a:r>
              <a:rPr lang="ru-RU" sz="1100" b="1" i="1" dirty="0">
                <a:solidFill>
                  <a:srgbClr val="4D4B4B"/>
                </a:solidFill>
              </a:rPr>
              <a:t>а выдвижной поддон для крошек упрощает очистку.</a:t>
            </a:r>
          </a:p>
          <a:p>
            <a:r>
              <a:rPr lang="ru-RU" sz="1100" b="1" i="1" dirty="0">
                <a:solidFill>
                  <a:srgbClr val="4D4B4B"/>
                </a:solidFill>
              </a:rPr>
              <a:t>Эта печь компактна и проста в обслуживании, а наличие специальных съёмных ручек (ухвата) для извлечения вертела, решетки для гриля и противня сделает ваш процесс готовки </a:t>
            </a:r>
          </a:p>
          <a:p>
            <a:r>
              <a:rPr lang="ru-RU" sz="1100" b="1" i="1" dirty="0">
                <a:solidFill>
                  <a:srgbClr val="4D4B4B"/>
                </a:solidFill>
              </a:rPr>
              <a:t>максимально комфортным.</a:t>
            </a:r>
          </a:p>
        </p:txBody>
      </p:sp>
      <p:sp>
        <p:nvSpPr>
          <p:cNvPr id="24" name="Прямоугольник 23"/>
          <p:cNvSpPr/>
          <p:nvPr/>
        </p:nvSpPr>
        <p:spPr>
          <a:xfrm>
            <a:off x="3637577" y="4381907"/>
            <a:ext cx="1709122" cy="276999"/>
          </a:xfrm>
          <a:prstGeom prst="rect">
            <a:avLst/>
          </a:prstGeom>
        </p:spPr>
        <p:txBody>
          <a:bodyPr wrap="none">
            <a:spAutoFit/>
          </a:bodyPr>
          <a:lstStyle/>
          <a:p>
            <a:r>
              <a:rPr lang="ru-RU" sz="1200" b="1" dirty="0" smtClean="0">
                <a:solidFill>
                  <a:srgbClr val="FF0000"/>
                </a:solidFill>
                <a:latin typeface="Arial Black" pitchFamily="34" charset="0"/>
              </a:rPr>
              <a:t>КОМПЛЕКТАЦИЯ:</a:t>
            </a:r>
            <a:endParaRPr lang="ru-RU" sz="1200" b="1" dirty="0">
              <a:solidFill>
                <a:srgbClr val="FF0000"/>
              </a:solidFill>
              <a:latin typeface="Arial Black" pitchFamily="34" charset="0"/>
            </a:endParaRPr>
          </a:p>
        </p:txBody>
      </p:sp>
      <p:pic>
        <p:nvPicPr>
          <p:cNvPr id="29" name="Рисунок 2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760" y="4329316"/>
            <a:ext cx="2669551" cy="853258"/>
          </a:xfrm>
          <a:prstGeom prst="rect">
            <a:avLst/>
          </a:prstGeom>
        </p:spPr>
      </p:pic>
      <p:pic>
        <p:nvPicPr>
          <p:cNvPr id="2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774661" y="1294664"/>
            <a:ext cx="93345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1721" y="2127906"/>
            <a:ext cx="2947521" cy="2158786"/>
          </a:xfrm>
          <a:prstGeom prst="rect">
            <a:avLst/>
          </a:prstGeom>
        </p:spPr>
      </p:pic>
      <p:graphicFrame>
        <p:nvGraphicFramePr>
          <p:cNvPr id="23" name="Таблица 22"/>
          <p:cNvGraphicFramePr>
            <a:graphicFrameLocks noGrp="1"/>
          </p:cNvGraphicFramePr>
          <p:nvPr>
            <p:extLst>
              <p:ext uri="{D42A27DB-BD31-4B8C-83A1-F6EECF244321}">
                <p14:modId xmlns:p14="http://schemas.microsoft.com/office/powerpoint/2010/main" val="255961852"/>
              </p:ext>
            </p:extLst>
          </p:nvPr>
        </p:nvGraphicFramePr>
        <p:xfrm>
          <a:off x="188686" y="6359375"/>
          <a:ext cx="10319657" cy="1130818"/>
        </p:xfrm>
        <a:graphic>
          <a:graphicData uri="http://schemas.openxmlformats.org/drawingml/2006/table">
            <a:tbl>
              <a:tblPr>
                <a:tableStyleId>{616DA210-FB5B-4158-B5E0-FEB733F419BA}</a:tableStyleId>
              </a:tblPr>
              <a:tblGrid>
                <a:gridCol w="519373">
                  <a:extLst>
                    <a:ext uri="{9D8B030D-6E8A-4147-A177-3AD203B41FA5}">
                      <a16:colId xmlns:a16="http://schemas.microsoft.com/office/drawing/2014/main" val="20000"/>
                    </a:ext>
                  </a:extLst>
                </a:gridCol>
                <a:gridCol w="604021">
                  <a:extLst>
                    <a:ext uri="{9D8B030D-6E8A-4147-A177-3AD203B41FA5}">
                      <a16:colId xmlns:a16="http://schemas.microsoft.com/office/drawing/2014/main" val="20001"/>
                    </a:ext>
                  </a:extLst>
                </a:gridCol>
                <a:gridCol w="734434">
                  <a:extLst>
                    <a:ext uri="{9D8B030D-6E8A-4147-A177-3AD203B41FA5}">
                      <a16:colId xmlns:a16="http://schemas.microsoft.com/office/drawing/2014/main" val="20002"/>
                    </a:ext>
                  </a:extLst>
                </a:gridCol>
                <a:gridCol w="657439">
                  <a:extLst>
                    <a:ext uri="{9D8B030D-6E8A-4147-A177-3AD203B41FA5}">
                      <a16:colId xmlns:a16="http://schemas.microsoft.com/office/drawing/2014/main" val="20003"/>
                    </a:ext>
                  </a:extLst>
                </a:gridCol>
                <a:gridCol w="498974">
                  <a:extLst>
                    <a:ext uri="{9D8B030D-6E8A-4147-A177-3AD203B41FA5}">
                      <a16:colId xmlns:a16="http://schemas.microsoft.com/office/drawing/2014/main" val="20004"/>
                    </a:ext>
                  </a:extLst>
                </a:gridCol>
                <a:gridCol w="744959">
                  <a:extLst>
                    <a:ext uri="{9D8B030D-6E8A-4147-A177-3AD203B41FA5}">
                      <a16:colId xmlns:a16="http://schemas.microsoft.com/office/drawing/2014/main" val="20005"/>
                    </a:ext>
                  </a:extLst>
                </a:gridCol>
                <a:gridCol w="646914">
                  <a:extLst>
                    <a:ext uri="{9D8B030D-6E8A-4147-A177-3AD203B41FA5}">
                      <a16:colId xmlns:a16="http://schemas.microsoft.com/office/drawing/2014/main" val="20006"/>
                    </a:ext>
                  </a:extLst>
                </a:gridCol>
                <a:gridCol w="664067">
                  <a:extLst>
                    <a:ext uri="{9D8B030D-6E8A-4147-A177-3AD203B41FA5}">
                      <a16:colId xmlns:a16="http://schemas.microsoft.com/office/drawing/2014/main" val="20007"/>
                    </a:ext>
                  </a:extLst>
                </a:gridCol>
                <a:gridCol w="577895">
                  <a:extLst>
                    <a:ext uri="{9D8B030D-6E8A-4147-A177-3AD203B41FA5}">
                      <a16:colId xmlns:a16="http://schemas.microsoft.com/office/drawing/2014/main" val="20008"/>
                    </a:ext>
                  </a:extLst>
                </a:gridCol>
                <a:gridCol w="853508">
                  <a:extLst>
                    <a:ext uri="{9D8B030D-6E8A-4147-A177-3AD203B41FA5}">
                      <a16:colId xmlns:a16="http://schemas.microsoft.com/office/drawing/2014/main" val="20009"/>
                    </a:ext>
                  </a:extLst>
                </a:gridCol>
                <a:gridCol w="551223">
                  <a:extLst>
                    <a:ext uri="{9D8B030D-6E8A-4147-A177-3AD203B41FA5}">
                      <a16:colId xmlns:a16="http://schemas.microsoft.com/office/drawing/2014/main" val="20010"/>
                    </a:ext>
                  </a:extLst>
                </a:gridCol>
                <a:gridCol w="853508">
                  <a:extLst>
                    <a:ext uri="{9D8B030D-6E8A-4147-A177-3AD203B41FA5}">
                      <a16:colId xmlns:a16="http://schemas.microsoft.com/office/drawing/2014/main" val="20011"/>
                    </a:ext>
                  </a:extLst>
                </a:gridCol>
                <a:gridCol w="853508">
                  <a:extLst>
                    <a:ext uri="{9D8B030D-6E8A-4147-A177-3AD203B41FA5}">
                      <a16:colId xmlns:a16="http://schemas.microsoft.com/office/drawing/2014/main" val="3563664847"/>
                    </a:ext>
                  </a:extLst>
                </a:gridCol>
                <a:gridCol w="960195">
                  <a:extLst>
                    <a:ext uri="{9D8B030D-6E8A-4147-A177-3AD203B41FA5}">
                      <a16:colId xmlns:a16="http://schemas.microsoft.com/office/drawing/2014/main" val="20012"/>
                    </a:ext>
                  </a:extLst>
                </a:gridCol>
                <a:gridCol w="599639">
                  <a:extLst>
                    <a:ext uri="{9D8B030D-6E8A-4147-A177-3AD203B41FA5}">
                      <a16:colId xmlns:a16="http://schemas.microsoft.com/office/drawing/2014/main" val="20013"/>
                    </a:ext>
                  </a:extLst>
                </a:gridCol>
              </a:tblGrid>
              <a:tr h="48130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Тип управления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Термостат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Конвекция</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Объем камеры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Нагревательные элементы</a:t>
                      </a:r>
                    </a:p>
                    <a:p>
                      <a:pPr algn="ctr" fontAlgn="ctr"/>
                      <a:r>
                        <a:rPr lang="ru-RU" sz="1100" b="1" i="0" u="none" strike="noStrike" dirty="0" smtClean="0">
                          <a:solidFill>
                            <a:srgbClr val="000000"/>
                          </a:solidFill>
                          <a:effectLst/>
                          <a:latin typeface="+mn-lt"/>
                        </a:rPr>
                        <a:t>верх./</a:t>
                      </a:r>
                      <a:r>
                        <a:rPr lang="ru-RU" sz="1100" b="1" i="0" u="none" strike="noStrike" baseline="0" dirty="0" smtClean="0">
                          <a:solidFill>
                            <a:srgbClr val="000000"/>
                          </a:solidFill>
                          <a:effectLst/>
                          <a:latin typeface="+mn-lt"/>
                        </a:rPr>
                        <a:t> </a:t>
                      </a:r>
                      <a:r>
                        <a:rPr lang="ru-RU" sz="1100" b="1" i="0" u="none" strike="noStrike" baseline="0" dirty="0" err="1" smtClean="0">
                          <a:solidFill>
                            <a:srgbClr val="000000"/>
                          </a:solidFill>
                          <a:effectLst/>
                          <a:latin typeface="+mn-lt"/>
                        </a:rPr>
                        <a:t>ниж</a:t>
                      </a:r>
                      <a:r>
                        <a:rPr lang="ru-RU" sz="1100" b="1" i="0" u="none" strike="noStrike" baseline="0" dirty="0" smtClean="0">
                          <a:solidFill>
                            <a:srgbClr val="000000"/>
                          </a:solidFill>
                          <a:effectLst/>
                          <a:latin typeface="+mn-lt"/>
                        </a:rPr>
                        <a:t>.</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Таймер работы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Размер противня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mn-lt"/>
                        </a:rPr>
                        <a:t>Размер камеры</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Габаритный размер, мм печи/</a:t>
                      </a:r>
                      <a:r>
                        <a:rPr lang="ru-RU" sz="1100" b="1" i="0" u="none" strike="noStrike" dirty="0" err="1" smtClean="0">
                          <a:solidFill>
                            <a:srgbClr val="000000"/>
                          </a:solidFill>
                          <a:effectLst/>
                          <a:latin typeface="+mn-lt"/>
                        </a:rPr>
                        <a:t>упаков</a:t>
                      </a:r>
                      <a:r>
                        <a:rPr lang="ru-RU" sz="1100" b="1" i="0" u="none" strike="noStrike" dirty="0" smtClean="0">
                          <a:solidFill>
                            <a:srgbClr val="000000"/>
                          </a:solidFill>
                          <a:effectLst/>
                          <a:latin typeface="+mn-lt"/>
                        </a:rPr>
                        <a:t>.</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 ,кг </a:t>
                      </a:r>
                    </a:p>
                    <a:p>
                      <a:pPr algn="ctr" fontAlgn="ctr"/>
                      <a:r>
                        <a:rPr lang="ru-RU" sz="1100" b="1" i="0" u="none" strike="noStrike" dirty="0" smtClean="0">
                          <a:solidFill>
                            <a:srgbClr val="000000"/>
                          </a:solidFill>
                          <a:effectLst/>
                          <a:latin typeface="+mn-lt"/>
                        </a:rPr>
                        <a:t> нетто/ брутто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5073">
                <a:tc>
                  <a:txBody>
                    <a:bodyPr/>
                    <a:lstStyle/>
                    <a:p>
                      <a:pPr marL="0" algn="ctr" defTabSz="914400" rtl="0" eaLnBrk="1" fontAlgn="ctr" latinLnBrk="0" hangingPunct="1"/>
                      <a:r>
                        <a:rPr lang="en-US" sz="1000" b="0" i="1" u="none" strike="noStrike" kern="1200" dirty="0" smtClean="0">
                          <a:solidFill>
                            <a:srgbClr val="000000"/>
                          </a:solidFill>
                          <a:effectLst/>
                          <a:latin typeface="+mn-lt"/>
                          <a:ea typeface="+mn-ea"/>
                          <a:cs typeface="+mn-cs"/>
                        </a:rPr>
                        <a:t>80614</a:t>
                      </a:r>
                      <a:endParaRPr lang="ru-RU" sz="1000" b="0"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spc="50" dirty="0" smtClean="0">
                          <a:ln w="11430"/>
                        </a:rPr>
                        <a:t>GN45ARC</a:t>
                      </a:r>
                      <a:endParaRPr lang="en-US" sz="1000" b="1" i="1" dirty="0"/>
                    </a:p>
                  </a:txBody>
                  <a:tcPr marL="9525" marR="9525" marT="9525" marB="0" anchor="ctr"/>
                </a:tc>
                <a:tc>
                  <a:txBody>
                    <a:bodyPr/>
                    <a:lstStyle/>
                    <a:p>
                      <a:pPr algn="ctr" fontAlgn="ctr"/>
                      <a:r>
                        <a:rPr lang="ru-RU" sz="1000" b="1" i="1" u="none" strike="noStrike" dirty="0" smtClean="0">
                          <a:solidFill>
                            <a:srgbClr val="000000"/>
                          </a:solidFill>
                          <a:effectLst/>
                          <a:latin typeface="+mn-lt"/>
                        </a:rPr>
                        <a:t> </a:t>
                      </a:r>
                      <a:r>
                        <a:rPr lang="en-US" sz="1000" b="1" i="1" u="none" strike="noStrike" dirty="0" smtClean="0">
                          <a:solidFill>
                            <a:srgbClr val="000000"/>
                          </a:solidFill>
                          <a:effectLst/>
                          <a:latin typeface="+mn-lt"/>
                        </a:rPr>
                        <a:t>2200</a:t>
                      </a:r>
                      <a:r>
                        <a:rPr lang="ru-RU" sz="1000" b="1" i="1" u="none" strike="noStrike" dirty="0" smtClean="0">
                          <a:solidFill>
                            <a:srgbClr val="000000"/>
                          </a:solidFill>
                          <a:effectLst/>
                          <a:latin typeface="+mn-lt"/>
                        </a:rPr>
                        <a:t>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ru-RU" sz="1000" b="1" i="1" u="none" strike="noStrike" dirty="0" smtClean="0">
                          <a:solidFill>
                            <a:srgbClr val="000000"/>
                          </a:solidFill>
                          <a:effectLst/>
                          <a:latin typeface="Arial"/>
                        </a:rPr>
                        <a:t>~ 50/60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err="1" smtClean="0">
                          <a:solidFill>
                            <a:srgbClr val="000000"/>
                          </a:solidFill>
                          <a:effectLst/>
                          <a:latin typeface="Arial"/>
                        </a:rPr>
                        <a:t>Механ</a:t>
                      </a:r>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100 - 250 °С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45</a:t>
                      </a:r>
                      <a:r>
                        <a:rPr lang="ru-RU" sz="1000" b="1" i="1" u="none" strike="noStrike" dirty="0" smtClean="0">
                          <a:solidFill>
                            <a:srgbClr val="000000"/>
                          </a:solidFill>
                          <a:effectLst/>
                          <a:latin typeface="Arial"/>
                        </a:rPr>
                        <a:t> 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60</a:t>
                      </a:r>
                      <a:r>
                        <a:rPr lang="en-US" sz="1000" b="1" i="1" u="none" strike="noStrike" dirty="0" smtClean="0">
                          <a:solidFill>
                            <a:srgbClr val="000000"/>
                          </a:solidFill>
                          <a:effectLst/>
                          <a:latin typeface="Arial"/>
                        </a:rPr>
                        <a:t> </a:t>
                      </a:r>
                      <a:r>
                        <a:rPr lang="ru-RU" sz="1000" b="1" i="1" u="none" strike="noStrike" dirty="0" smtClean="0">
                          <a:solidFill>
                            <a:srgbClr val="000000"/>
                          </a:solidFill>
                          <a:effectLst/>
                          <a:latin typeface="Arial"/>
                        </a:rPr>
                        <a:t>мин.</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38х27 см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413х347х315</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555х400х375 /</a:t>
                      </a:r>
                    </a:p>
                    <a:p>
                      <a:pPr algn="ctr" fontAlgn="b"/>
                      <a:r>
                        <a:rPr lang="ru-RU" sz="1000" b="1" i="1" u="none" strike="noStrike" dirty="0" smtClean="0">
                          <a:solidFill>
                            <a:srgbClr val="000000"/>
                          </a:solidFill>
                          <a:effectLst/>
                          <a:latin typeface="Arial"/>
                        </a:rPr>
                        <a:t> 590х4200х400</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8</a:t>
                      </a:r>
                      <a:r>
                        <a:rPr lang="ru-RU" sz="1000" b="1" i="1" u="none" strike="noStrike" dirty="0" smtClean="0">
                          <a:solidFill>
                            <a:srgbClr val="000000"/>
                          </a:solidFill>
                          <a:effectLst/>
                          <a:latin typeface="Arial"/>
                        </a:rPr>
                        <a:t>,</a:t>
                      </a:r>
                      <a:r>
                        <a:rPr lang="en-US" sz="1000" b="1" i="1" u="none" strike="noStrike" dirty="0" smtClean="0">
                          <a:solidFill>
                            <a:srgbClr val="000000"/>
                          </a:solidFill>
                          <a:effectLst/>
                          <a:latin typeface="Arial"/>
                        </a:rPr>
                        <a:t>45</a:t>
                      </a:r>
                      <a:r>
                        <a:rPr lang="ru-RU" sz="1000" b="1" i="1" u="none" strike="noStrike" dirty="0" smtClean="0">
                          <a:solidFill>
                            <a:srgbClr val="000000"/>
                          </a:solidFill>
                          <a:effectLst/>
                          <a:latin typeface="Arial"/>
                        </a:rPr>
                        <a:t> / </a:t>
                      </a:r>
                      <a:r>
                        <a:rPr lang="en-US" sz="1000" b="1" i="1" u="none" strike="noStrike" dirty="0" smtClean="0">
                          <a:solidFill>
                            <a:srgbClr val="000000"/>
                          </a:solidFill>
                          <a:effectLst/>
                          <a:latin typeface="Arial"/>
                        </a:rPr>
                        <a:t>9</a:t>
                      </a:r>
                      <a:r>
                        <a:rPr lang="ru-RU" sz="1000" b="1" i="1" u="none" strike="noStrike" dirty="0" smtClean="0">
                          <a:solidFill>
                            <a:srgbClr val="000000"/>
                          </a:solidFill>
                          <a:effectLst/>
                          <a:latin typeface="Arial"/>
                        </a:rPr>
                        <a:t>,</a:t>
                      </a:r>
                      <a:r>
                        <a:rPr lang="en-US" sz="1000" b="1" i="1" u="none" strike="noStrike" dirty="0" smtClean="0">
                          <a:solidFill>
                            <a:srgbClr val="000000"/>
                          </a:solidFill>
                          <a:effectLst/>
                          <a:latin typeface="Arial"/>
                        </a:rPr>
                        <a:t>75</a:t>
                      </a:r>
                      <a:endParaRPr lang="ru-RU" sz="1000" b="1" i="1" u="none" strike="noStrike" dirty="0" smtClean="0">
                        <a:solidFill>
                          <a:srgbClr val="000000"/>
                        </a:solidFill>
                        <a:effectLst/>
                        <a:latin typeface="Arial"/>
                      </a:endParaRPr>
                    </a:p>
                    <a:p>
                      <a:pPr marL="0" marR="0" lvl="0" indent="0" algn="ctr" defTabSz="914400" rtl="0" eaLnBrk="1" fontAlgn="b" latinLnBrk="0" hangingPunct="1">
                        <a:lnSpc>
                          <a:spcPct val="100000"/>
                        </a:lnSpc>
                        <a:spcBef>
                          <a:spcPts val="0"/>
                        </a:spcBef>
                        <a:spcAft>
                          <a:spcPts val="0"/>
                        </a:spcAft>
                        <a:buClrTx/>
                        <a:buSzTx/>
                        <a:buFontTx/>
                        <a:buNone/>
                        <a:tabLst/>
                        <a:defRPr/>
                      </a:pPr>
                      <a:endParaRPr lang="ru-RU" sz="1000" b="1" i="1" u="none" strike="noStrike" dirty="0" smtClean="0">
                        <a:solidFill>
                          <a:srgbClr val="000000"/>
                        </a:solidFill>
                        <a:effectLst/>
                        <a:latin typeface="Arial"/>
                      </a:endParaRPr>
                    </a:p>
                    <a:p>
                      <a:pPr algn="ctr" fontAlgn="b"/>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pic>
        <p:nvPicPr>
          <p:cNvPr id="25" name="Рисунок 2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42389" y="4779978"/>
            <a:ext cx="6449781" cy="1112258"/>
          </a:xfrm>
          <a:prstGeom prst="rect">
            <a:avLst/>
          </a:prstGeom>
        </p:spPr>
      </p:pic>
    </p:spTree>
    <p:extLst>
      <p:ext uri="{BB962C8B-B14F-4D97-AF65-F5344CB8AC3E}">
        <p14:creationId xmlns:p14="http://schemas.microsoft.com/office/powerpoint/2010/main" val="437716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1"/>
            <a:ext cx="10685127" cy="7560000"/>
          </a:xfrm>
          <a:prstGeom prst="rect">
            <a:avLst/>
          </a:prstGeom>
        </p:spPr>
      </p:pic>
      <p:sp>
        <p:nvSpPr>
          <p:cNvPr id="11" name="TextBox 10"/>
          <p:cNvSpPr txBox="1"/>
          <p:nvPr/>
        </p:nvSpPr>
        <p:spPr>
          <a:xfrm>
            <a:off x="358095" y="5867725"/>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sp>
        <p:nvSpPr>
          <p:cNvPr id="12" name="Заголовок 1"/>
          <p:cNvSpPr txBox="1">
            <a:spLocks/>
          </p:cNvSpPr>
          <p:nvPr/>
        </p:nvSpPr>
        <p:spPr>
          <a:xfrm>
            <a:off x="277585" y="1133610"/>
            <a:ext cx="4137705" cy="656090"/>
          </a:xfrm>
          <a:prstGeom prst="rect">
            <a:avLst/>
          </a:prstGeom>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ru-RU" sz="1600" b="1" spc="50" dirty="0">
                <a:ln w="11430"/>
                <a:solidFill>
                  <a:srgbClr val="930D2D"/>
                </a:solidFill>
                <a:effectLst>
                  <a:outerShdw blurRad="38100" dist="38100" dir="2700000" algn="tl">
                    <a:srgbClr val="000000">
                      <a:alpha val="43137"/>
                    </a:srgbClr>
                  </a:outerShdw>
                </a:effectLst>
              </a:rPr>
              <a:t>ПЕЧЬ ЭЛЕКТРИЧЕСКАЯ GN50AC</a:t>
            </a:r>
            <a:endParaRPr lang="uk-UA" sz="1600" b="1" spc="50" dirty="0">
              <a:ln w="11430"/>
              <a:solidFill>
                <a:srgbClr val="930D2D"/>
              </a:solidFill>
              <a:effectLst>
                <a:outerShdw blurRad="38100" dist="38100" dir="2700000" algn="tl">
                  <a:srgbClr val="000000">
                    <a:alpha val="43137"/>
                  </a:srgbClr>
                </a:outerShdw>
              </a:effectLst>
            </a:endParaRPr>
          </a:p>
        </p:txBody>
      </p:sp>
      <p:sp>
        <p:nvSpPr>
          <p:cNvPr id="13" name="TextBox 12"/>
          <p:cNvSpPr txBox="1"/>
          <p:nvPr/>
        </p:nvSpPr>
        <p:spPr>
          <a:xfrm>
            <a:off x="4927163" y="1993718"/>
            <a:ext cx="4745749" cy="369332"/>
          </a:xfrm>
          <a:prstGeom prst="rect">
            <a:avLst/>
          </a:prstGeom>
          <a:noFill/>
        </p:spPr>
        <p:txBody>
          <a:bodyPr wrap="square" rtlCol="0">
            <a:spAutoFit/>
          </a:bodyPr>
          <a:lstStyle/>
          <a:p>
            <a:r>
              <a:rPr lang="ru-RU" b="1" dirty="0" smtClean="0">
                <a:solidFill>
                  <a:srgbClr val="FF0000"/>
                </a:solidFill>
              </a:rPr>
              <a:t>Характеристики модели</a:t>
            </a:r>
            <a:endParaRPr lang="ru-RU" b="1" dirty="0">
              <a:solidFill>
                <a:srgbClr val="FF0000"/>
              </a:solidFill>
            </a:endParaRPr>
          </a:p>
        </p:txBody>
      </p:sp>
      <p:sp>
        <p:nvSpPr>
          <p:cNvPr id="15" name="Прямоугольник 14"/>
          <p:cNvSpPr/>
          <p:nvPr/>
        </p:nvSpPr>
        <p:spPr>
          <a:xfrm>
            <a:off x="4728617" y="2288909"/>
            <a:ext cx="5426825" cy="1277273"/>
          </a:xfrm>
          <a:prstGeom prst="rect">
            <a:avLst/>
          </a:prstGeom>
        </p:spPr>
        <p:txBody>
          <a:bodyPr wrap="square">
            <a:spAutoFit/>
          </a:bodyPr>
          <a:lstStyle/>
          <a:p>
            <a:r>
              <a:rPr lang="ru-RU" sz="1100" b="1" i="1" dirty="0" smtClean="0">
                <a:solidFill>
                  <a:srgbClr val="4D4B4B"/>
                </a:solidFill>
              </a:rPr>
              <a:t>      Печь электрическая </a:t>
            </a:r>
            <a:r>
              <a:rPr lang="ru-RU" sz="1100" b="1" i="1" spc="50" dirty="0" smtClean="0">
                <a:ln w="11430"/>
                <a:solidFill>
                  <a:srgbClr val="930D2D"/>
                </a:solidFill>
                <a:effectLst>
                  <a:outerShdw blurRad="38100" dist="38100" dir="2700000" algn="tl">
                    <a:srgbClr val="000000">
                      <a:alpha val="43137"/>
                    </a:srgbClr>
                  </a:outerShdw>
                </a:effectLst>
              </a:rPr>
              <a:t>GN50AC </a:t>
            </a:r>
            <a:r>
              <a:rPr lang="ru-RU" sz="1100" b="1" i="1" dirty="0" smtClean="0">
                <a:solidFill>
                  <a:srgbClr val="4D4B4B"/>
                </a:solidFill>
              </a:rPr>
              <a:t>имея </a:t>
            </a:r>
            <a:r>
              <a:rPr lang="ru-RU" sz="1100" b="1" i="1" dirty="0">
                <a:solidFill>
                  <a:srgbClr val="4D4B4B"/>
                </a:solidFill>
              </a:rPr>
              <a:t>компактные размеры и большую вместительность </a:t>
            </a:r>
            <a:r>
              <a:rPr lang="ru-RU" sz="1100" b="1" i="1" dirty="0" smtClean="0">
                <a:solidFill>
                  <a:srgbClr val="4D4B4B"/>
                </a:solidFill>
              </a:rPr>
              <a:t>50 </a:t>
            </a:r>
            <a:r>
              <a:rPr lang="ru-RU" sz="1100" b="1" i="1" dirty="0">
                <a:solidFill>
                  <a:srgbClr val="4D4B4B"/>
                </a:solidFill>
              </a:rPr>
              <a:t>л, духовка отлично справляется со всеми основными функциями: в ней можно печь </a:t>
            </a:r>
            <a:r>
              <a:rPr lang="ru-RU" sz="1100" b="1" i="1" dirty="0" smtClean="0">
                <a:solidFill>
                  <a:srgbClr val="4D4B4B"/>
                </a:solidFill>
              </a:rPr>
              <a:t>пироги, пиццу, </a:t>
            </a:r>
            <a:r>
              <a:rPr lang="ru-RU" sz="1100" b="1" i="1" dirty="0">
                <a:solidFill>
                  <a:srgbClr val="4D4B4B"/>
                </a:solidFill>
              </a:rPr>
              <a:t>торты, кекс, запекать мясо, овощи, готовить жаркое, а также размораживать продукты. </a:t>
            </a:r>
            <a:endParaRPr lang="ru-RU" sz="1100" b="1" i="1" dirty="0" smtClean="0">
              <a:solidFill>
                <a:srgbClr val="4D4B4B"/>
              </a:solidFill>
            </a:endParaRPr>
          </a:p>
          <a:p>
            <a:r>
              <a:rPr lang="ru-RU" sz="1100" b="1" i="1" dirty="0" smtClean="0">
                <a:solidFill>
                  <a:srgbClr val="4D4B4B"/>
                </a:solidFill>
              </a:rPr>
              <a:t>      Прорезиненные </a:t>
            </a:r>
            <a:r>
              <a:rPr lang="ru-RU" sz="1100" b="1" i="1" dirty="0">
                <a:solidFill>
                  <a:srgbClr val="4D4B4B"/>
                </a:solidFill>
              </a:rPr>
              <a:t>ножки обеспечивают устойчивость духовки. </a:t>
            </a:r>
            <a:br>
              <a:rPr lang="ru-RU" sz="1100" b="1" i="1" dirty="0">
                <a:solidFill>
                  <a:srgbClr val="4D4B4B"/>
                </a:solidFill>
              </a:rPr>
            </a:br>
            <a:r>
              <a:rPr lang="ru-RU" sz="1100" b="1" i="1" dirty="0">
                <a:solidFill>
                  <a:srgbClr val="4D4B4B"/>
                </a:solidFill>
              </a:rPr>
              <a:t>В комплектацию входят решетка-гриль, вместительные прямоугольные и круглые противни.</a:t>
            </a:r>
          </a:p>
        </p:txBody>
      </p:sp>
      <p:pic>
        <p:nvPicPr>
          <p:cNvPr id="18" name="Рисунок 1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27430" y="1324205"/>
            <a:ext cx="1434405" cy="994938"/>
          </a:xfrm>
          <a:prstGeom prst="rect">
            <a:avLst/>
          </a:prstGeom>
        </p:spPr>
      </p:pic>
      <p:graphicFrame>
        <p:nvGraphicFramePr>
          <p:cNvPr id="16" name="Таблица 15"/>
          <p:cNvGraphicFramePr>
            <a:graphicFrameLocks noGrp="1"/>
          </p:cNvGraphicFramePr>
          <p:nvPr>
            <p:extLst>
              <p:ext uri="{D42A27DB-BD31-4B8C-83A1-F6EECF244321}">
                <p14:modId xmlns:p14="http://schemas.microsoft.com/office/powerpoint/2010/main" val="2893566676"/>
              </p:ext>
            </p:extLst>
          </p:nvPr>
        </p:nvGraphicFramePr>
        <p:xfrm>
          <a:off x="441445" y="6189665"/>
          <a:ext cx="10020249" cy="1168096"/>
        </p:xfrm>
        <a:graphic>
          <a:graphicData uri="http://schemas.openxmlformats.org/drawingml/2006/table">
            <a:tbl>
              <a:tblPr>
                <a:tableStyleId>{616DA210-FB5B-4158-B5E0-FEB733F419BA}</a:tableStyleId>
              </a:tblPr>
              <a:tblGrid>
                <a:gridCol w="440821">
                  <a:extLst>
                    <a:ext uri="{9D8B030D-6E8A-4147-A177-3AD203B41FA5}">
                      <a16:colId xmlns:a16="http://schemas.microsoft.com/office/drawing/2014/main" val="20000"/>
                    </a:ext>
                  </a:extLst>
                </a:gridCol>
                <a:gridCol w="699334">
                  <a:extLst>
                    <a:ext uri="{9D8B030D-6E8A-4147-A177-3AD203B41FA5}">
                      <a16:colId xmlns:a16="http://schemas.microsoft.com/office/drawing/2014/main" val="20001"/>
                    </a:ext>
                  </a:extLst>
                </a:gridCol>
                <a:gridCol w="533400">
                  <a:extLst>
                    <a:ext uri="{9D8B030D-6E8A-4147-A177-3AD203B41FA5}">
                      <a16:colId xmlns:a16="http://schemas.microsoft.com/office/drawing/2014/main" val="20002"/>
                    </a:ext>
                  </a:extLst>
                </a:gridCol>
                <a:gridCol w="711200">
                  <a:extLst>
                    <a:ext uri="{9D8B030D-6E8A-4147-A177-3AD203B41FA5}">
                      <a16:colId xmlns:a16="http://schemas.microsoft.com/office/drawing/2014/main" val="20003"/>
                    </a:ext>
                  </a:extLst>
                </a:gridCol>
                <a:gridCol w="546100">
                  <a:extLst>
                    <a:ext uri="{9D8B030D-6E8A-4147-A177-3AD203B41FA5}">
                      <a16:colId xmlns:a16="http://schemas.microsoft.com/office/drawing/2014/main" val="20004"/>
                    </a:ext>
                  </a:extLst>
                </a:gridCol>
                <a:gridCol w="596900">
                  <a:extLst>
                    <a:ext uri="{9D8B030D-6E8A-4147-A177-3AD203B41FA5}">
                      <a16:colId xmlns:a16="http://schemas.microsoft.com/office/drawing/2014/main" val="20005"/>
                    </a:ext>
                  </a:extLst>
                </a:gridCol>
                <a:gridCol w="643237">
                  <a:extLst>
                    <a:ext uri="{9D8B030D-6E8A-4147-A177-3AD203B41FA5}">
                      <a16:colId xmlns:a16="http://schemas.microsoft.com/office/drawing/2014/main" val="20006"/>
                    </a:ext>
                  </a:extLst>
                </a:gridCol>
                <a:gridCol w="410863">
                  <a:extLst>
                    <a:ext uri="{9D8B030D-6E8A-4147-A177-3AD203B41FA5}">
                      <a16:colId xmlns:a16="http://schemas.microsoft.com/office/drawing/2014/main" val="20007"/>
                    </a:ext>
                  </a:extLst>
                </a:gridCol>
                <a:gridCol w="489023">
                  <a:extLst>
                    <a:ext uri="{9D8B030D-6E8A-4147-A177-3AD203B41FA5}">
                      <a16:colId xmlns:a16="http://schemas.microsoft.com/office/drawing/2014/main" val="20008"/>
                    </a:ext>
                  </a:extLst>
                </a:gridCol>
                <a:gridCol w="824120">
                  <a:extLst>
                    <a:ext uri="{9D8B030D-6E8A-4147-A177-3AD203B41FA5}">
                      <a16:colId xmlns:a16="http://schemas.microsoft.com/office/drawing/2014/main" val="20009"/>
                    </a:ext>
                  </a:extLst>
                </a:gridCol>
                <a:gridCol w="845857">
                  <a:extLst>
                    <a:ext uri="{9D8B030D-6E8A-4147-A177-3AD203B41FA5}">
                      <a16:colId xmlns:a16="http://schemas.microsoft.com/office/drawing/2014/main" val="20014"/>
                    </a:ext>
                  </a:extLst>
                </a:gridCol>
                <a:gridCol w="495300">
                  <a:extLst>
                    <a:ext uri="{9D8B030D-6E8A-4147-A177-3AD203B41FA5}">
                      <a16:colId xmlns:a16="http://schemas.microsoft.com/office/drawing/2014/main" val="20010"/>
                    </a:ext>
                  </a:extLst>
                </a:gridCol>
                <a:gridCol w="839180">
                  <a:extLst>
                    <a:ext uri="{9D8B030D-6E8A-4147-A177-3AD203B41FA5}">
                      <a16:colId xmlns:a16="http://schemas.microsoft.com/office/drawing/2014/main" val="20011"/>
                    </a:ext>
                  </a:extLst>
                </a:gridCol>
                <a:gridCol w="1074057">
                  <a:extLst>
                    <a:ext uri="{9D8B030D-6E8A-4147-A177-3AD203B41FA5}">
                      <a16:colId xmlns:a16="http://schemas.microsoft.com/office/drawing/2014/main" val="20012"/>
                    </a:ext>
                  </a:extLst>
                </a:gridCol>
                <a:gridCol w="870857">
                  <a:extLst>
                    <a:ext uri="{9D8B030D-6E8A-4147-A177-3AD203B41FA5}">
                      <a16:colId xmlns:a16="http://schemas.microsoft.com/office/drawing/2014/main" val="20013"/>
                    </a:ext>
                  </a:extLst>
                </a:gridCol>
              </a:tblGrid>
              <a:tr h="721831">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solidFill>
                            <a:schemeClr val="tx1"/>
                          </a:solidFill>
                          <a:effectLst/>
                        </a:rPr>
                        <a:t>Мощность</a:t>
                      </a:r>
                      <a:endParaRPr lang="ru-RU" sz="1100" b="1" i="0" u="none" strike="noStrike" dirty="0">
                        <a:solidFill>
                          <a:schemeClr val="tx1"/>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Тип управления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Термостат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Конвекция</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Объем камеры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Нагревательные элементы</a:t>
                      </a:r>
                    </a:p>
                    <a:p>
                      <a:pPr algn="ctr" fontAlgn="ctr"/>
                      <a:r>
                        <a:rPr lang="ru-RU" sz="1100" b="1" i="0" u="none" strike="noStrike" dirty="0" smtClean="0">
                          <a:solidFill>
                            <a:srgbClr val="000000"/>
                          </a:solidFill>
                          <a:effectLst/>
                          <a:latin typeface="+mn-lt"/>
                        </a:rPr>
                        <a:t>верх./</a:t>
                      </a:r>
                      <a:r>
                        <a:rPr lang="ru-RU" sz="1100" b="1" i="0" u="none" strike="noStrike" baseline="0" dirty="0" smtClean="0">
                          <a:solidFill>
                            <a:srgbClr val="000000"/>
                          </a:solidFill>
                          <a:effectLst/>
                          <a:latin typeface="+mn-lt"/>
                        </a:rPr>
                        <a:t> </a:t>
                      </a:r>
                      <a:r>
                        <a:rPr lang="ru-RU" sz="1100" b="1" i="0" u="none" strike="noStrike" baseline="0" dirty="0" err="1" smtClean="0">
                          <a:solidFill>
                            <a:srgbClr val="000000"/>
                          </a:solidFill>
                          <a:effectLst/>
                          <a:latin typeface="+mn-lt"/>
                        </a:rPr>
                        <a:t>ниж</a:t>
                      </a:r>
                      <a:r>
                        <a:rPr lang="ru-RU" sz="1100" b="1" i="0" u="none" strike="noStrike" baseline="0" dirty="0" smtClean="0">
                          <a:solidFill>
                            <a:srgbClr val="000000"/>
                          </a:solidFill>
                          <a:effectLst/>
                          <a:latin typeface="+mn-lt"/>
                        </a:rPr>
                        <a:t>.</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Размер камеры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Таймер работы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Размер противня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chemeClr val="tx1"/>
                          </a:solidFill>
                          <a:effectLst/>
                          <a:latin typeface="+mn-lt"/>
                        </a:rPr>
                        <a:t>Габаритный размер, мм печи/</a:t>
                      </a:r>
                      <a:r>
                        <a:rPr lang="ru-RU" sz="1100" b="1" i="0" u="none" strike="noStrike" dirty="0" err="1" smtClean="0">
                          <a:solidFill>
                            <a:schemeClr val="tx1"/>
                          </a:solidFill>
                          <a:effectLst/>
                          <a:latin typeface="+mn-lt"/>
                        </a:rPr>
                        <a:t>упаков</a:t>
                      </a:r>
                      <a:r>
                        <a:rPr lang="ru-RU" sz="1100" b="1" i="0" u="none" strike="noStrike" dirty="0" smtClean="0">
                          <a:solidFill>
                            <a:schemeClr val="tx1"/>
                          </a:solidFill>
                          <a:effectLst/>
                          <a:latin typeface="+mn-lt"/>
                        </a:rPr>
                        <a:t>.</a:t>
                      </a:r>
                      <a:endParaRPr lang="ru-RU" sz="1100" b="1" i="0" u="none" strike="noStrike" dirty="0">
                        <a:solidFill>
                          <a:schemeClr val="tx1"/>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 ,кг </a:t>
                      </a:r>
                    </a:p>
                    <a:p>
                      <a:pPr algn="ctr" fontAlgn="ctr"/>
                      <a:r>
                        <a:rPr lang="ru-RU" sz="1100" b="1" i="0" u="none" strike="noStrike" dirty="0" smtClean="0">
                          <a:solidFill>
                            <a:srgbClr val="000000"/>
                          </a:solidFill>
                          <a:effectLst/>
                          <a:latin typeface="+mn-lt"/>
                        </a:rPr>
                        <a:t> нетто/ брутто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6265">
                <a:tc>
                  <a:txBody>
                    <a:bodyPr/>
                    <a:lstStyle/>
                    <a:p>
                      <a:pPr marL="0" algn="ctr" defTabSz="914400" rtl="0" eaLnBrk="1" fontAlgn="ctr" latinLnBrk="0" hangingPunct="1"/>
                      <a:endParaRPr lang="ru-RU" sz="1050" b="0" i="1" u="none" strike="noStrike" kern="1200" dirty="0">
                        <a:solidFill>
                          <a:srgbClr val="000000"/>
                        </a:solidFill>
                        <a:effectLst/>
                        <a:latin typeface="+mn-lt"/>
                        <a:ea typeface="+mn-ea"/>
                        <a:cs typeface="+mn-cs"/>
                      </a:endParaRPr>
                    </a:p>
                  </a:txBody>
                  <a:tcPr marL="9525" marR="9525" marT="9525" marB="0" anchor="ctr"/>
                </a:tc>
                <a:tc>
                  <a:txBody>
                    <a:bodyPr/>
                    <a:lstStyle/>
                    <a:p>
                      <a:pPr>
                        <a:lnSpc>
                          <a:spcPct val="100000"/>
                        </a:lnSpc>
                      </a:pPr>
                      <a:r>
                        <a:rPr lang="ru-RU" sz="1050" b="1" i="1" u="none" strike="noStrike" kern="1200" dirty="0" smtClean="0">
                          <a:solidFill>
                            <a:schemeClr val="tx1"/>
                          </a:solidFill>
                          <a:effectLst/>
                          <a:latin typeface="+mn-lt"/>
                          <a:ea typeface="+mn-ea"/>
                          <a:cs typeface="+mn-cs"/>
                        </a:rPr>
                        <a:t>GN50AC</a:t>
                      </a:r>
                      <a:endParaRPr lang="uk-UA" sz="1050" b="1" i="1" u="none" strike="noStrike" kern="1200" dirty="0">
                        <a:solidFill>
                          <a:schemeClr val="tx1"/>
                        </a:solidFill>
                        <a:effectLst/>
                        <a:latin typeface="+mn-lt"/>
                        <a:ea typeface="+mn-ea"/>
                        <a:cs typeface="+mn-cs"/>
                      </a:endParaRPr>
                    </a:p>
                  </a:txBody>
                  <a:tcPr marL="9525" marR="9525" marT="9525" marB="0" anchor="ctr"/>
                </a:tc>
                <a:tc>
                  <a:txBody>
                    <a:bodyPr/>
                    <a:lstStyle/>
                    <a:p>
                      <a:pPr algn="ctr" fontAlgn="ctr"/>
                      <a:r>
                        <a:rPr lang="en-US" sz="1050" b="1" i="1" u="none" strike="noStrike" kern="1200" dirty="0" smtClean="0">
                          <a:solidFill>
                            <a:schemeClr val="tx1"/>
                          </a:solidFill>
                          <a:effectLst/>
                          <a:latin typeface="+mn-lt"/>
                          <a:ea typeface="+mn-ea"/>
                          <a:cs typeface="+mn-cs"/>
                        </a:rPr>
                        <a:t>2</a:t>
                      </a:r>
                      <a:r>
                        <a:rPr lang="ru-RU" sz="1050" b="1" i="1" u="none" strike="noStrike" kern="1200" dirty="0" smtClean="0">
                          <a:solidFill>
                            <a:schemeClr val="tx1"/>
                          </a:solidFill>
                          <a:effectLst/>
                          <a:latin typeface="+mn-lt"/>
                          <a:ea typeface="+mn-ea"/>
                          <a:cs typeface="+mn-cs"/>
                        </a:rPr>
                        <a:t>200 Вт</a:t>
                      </a:r>
                      <a:endParaRPr lang="en-US" sz="1050" b="1" i="1" u="none" strike="noStrike" kern="1200" dirty="0">
                        <a:solidFill>
                          <a:schemeClr val="tx1"/>
                        </a:solidFill>
                        <a:effectLst/>
                        <a:latin typeface="+mn-lt"/>
                        <a:ea typeface="+mn-ea"/>
                        <a:cs typeface="+mn-cs"/>
                      </a:endParaRPr>
                    </a:p>
                  </a:txBody>
                  <a:tcPr marL="9525" marR="9525" marT="9525" marB="0" anchor="ctr"/>
                </a:tc>
                <a:tc>
                  <a:txBody>
                    <a:bodyPr/>
                    <a:lstStyle/>
                    <a:p>
                      <a:pPr algn="ctr" fontAlgn="b"/>
                      <a:r>
                        <a:rPr lang="ru-RU" sz="1050" b="1" i="1" u="none" strike="noStrike" kern="1200" dirty="0" smtClean="0">
                          <a:solidFill>
                            <a:schemeClr val="tx1"/>
                          </a:solidFill>
                          <a:effectLst/>
                          <a:latin typeface="+mn-lt"/>
                          <a:ea typeface="+mn-ea"/>
                          <a:cs typeface="+mn-cs"/>
                        </a:rPr>
                        <a:t>220</a:t>
                      </a:r>
                      <a:r>
                        <a:rPr lang="en-US" sz="1050" b="1" i="1" u="none" strike="noStrike" kern="1200" dirty="0" smtClean="0">
                          <a:solidFill>
                            <a:schemeClr val="tx1"/>
                          </a:solidFill>
                          <a:effectLst/>
                          <a:latin typeface="+mn-lt"/>
                          <a:ea typeface="+mn-ea"/>
                          <a:cs typeface="+mn-cs"/>
                        </a:rPr>
                        <a:t> - 240</a:t>
                      </a:r>
                      <a:r>
                        <a:rPr lang="ru-RU" sz="1050" b="1" i="1" u="none" strike="noStrike" kern="1200" dirty="0" smtClean="0">
                          <a:solidFill>
                            <a:schemeClr val="tx1"/>
                          </a:solidFill>
                          <a:effectLst/>
                          <a:latin typeface="+mn-lt"/>
                          <a:ea typeface="+mn-ea"/>
                          <a:cs typeface="+mn-cs"/>
                        </a:rPr>
                        <a:t> В</a:t>
                      </a:r>
                      <a:endParaRPr lang="ru-RU" sz="1050" b="1" i="1" u="none" strike="noStrike" kern="1200" dirty="0">
                        <a:solidFill>
                          <a:schemeClr val="tx1"/>
                        </a:solidFill>
                        <a:effectLst/>
                        <a:latin typeface="+mn-lt"/>
                        <a:ea typeface="+mn-ea"/>
                        <a:cs typeface="+mn-cs"/>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ru-RU" sz="1050" b="1" i="1" u="none" strike="noStrike" kern="1200" dirty="0" smtClean="0">
                          <a:solidFill>
                            <a:schemeClr val="tx1"/>
                          </a:solidFill>
                          <a:effectLst/>
                          <a:latin typeface="+mn-lt"/>
                          <a:ea typeface="+mn-ea"/>
                          <a:cs typeface="+mn-cs"/>
                        </a:rPr>
                        <a:t>~ 50/60 Гц</a:t>
                      </a:r>
                      <a:endParaRPr lang="ru-RU" sz="1050" b="1" i="1" u="none" strike="noStrike" kern="1200" dirty="0">
                        <a:solidFill>
                          <a:schemeClr val="tx1"/>
                        </a:solidFill>
                        <a:effectLst/>
                        <a:latin typeface="+mn-lt"/>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kern="1200" dirty="0" err="1" smtClean="0">
                          <a:solidFill>
                            <a:schemeClr val="tx1"/>
                          </a:solidFill>
                          <a:effectLst/>
                          <a:latin typeface="+mn-lt"/>
                          <a:ea typeface="+mn-ea"/>
                          <a:cs typeface="+mn-cs"/>
                        </a:rPr>
                        <a:t>Механ</a:t>
                      </a:r>
                      <a:r>
                        <a:rPr lang="ru-RU" sz="1050" b="1" i="1" u="none" strike="noStrike" kern="1200" dirty="0" smtClean="0">
                          <a:solidFill>
                            <a:schemeClr val="tx1"/>
                          </a:solidFill>
                          <a:effectLst/>
                          <a:latin typeface="+mn-lt"/>
                          <a:ea typeface="+mn-ea"/>
                          <a:cs typeface="+mn-cs"/>
                        </a:rPr>
                        <a:t>.</a:t>
                      </a:r>
                      <a:endParaRPr lang="ru-RU" sz="1050" b="1" i="1" u="none" strike="noStrike" kern="1200" dirty="0">
                        <a:solidFill>
                          <a:schemeClr val="tx1"/>
                        </a:solidFill>
                        <a:effectLst/>
                        <a:latin typeface="+mn-lt"/>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kern="1200" dirty="0" smtClean="0">
                          <a:solidFill>
                            <a:schemeClr val="tx1"/>
                          </a:solidFill>
                          <a:effectLst/>
                          <a:latin typeface="+mn-lt"/>
                          <a:ea typeface="+mn-ea"/>
                          <a:cs typeface="+mn-cs"/>
                        </a:rPr>
                        <a:t>100 - 250 °С </a:t>
                      </a:r>
                      <a:endParaRPr lang="ru-RU" sz="1050" b="1" i="1" u="none" strike="noStrike" kern="1200" dirty="0">
                        <a:solidFill>
                          <a:schemeClr val="tx1"/>
                        </a:solidFill>
                        <a:effectLst/>
                        <a:latin typeface="+mn-lt"/>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50" b="1" i="1" u="none" strike="noStrike" kern="1200" dirty="0" smtClean="0">
                          <a:solidFill>
                            <a:schemeClr val="tx1"/>
                          </a:solidFill>
                          <a:effectLst/>
                          <a:latin typeface="+mn-lt"/>
                          <a:ea typeface="+mn-ea"/>
                          <a:cs typeface="+mn-cs"/>
                        </a:rPr>
                        <a:t>+</a:t>
                      </a:r>
                      <a:endParaRPr lang="ru-RU" sz="1050" b="1" i="1" u="none" strike="noStrike" kern="1200" dirty="0" smtClean="0">
                        <a:solidFill>
                          <a:schemeClr val="tx1"/>
                        </a:solidFill>
                        <a:effectLst/>
                        <a:latin typeface="+mn-lt"/>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kern="1200" dirty="0" smtClean="0">
                          <a:solidFill>
                            <a:schemeClr val="tx1"/>
                          </a:solidFill>
                          <a:effectLst/>
                          <a:latin typeface="+mn-lt"/>
                          <a:ea typeface="+mn-ea"/>
                          <a:cs typeface="+mn-cs"/>
                        </a:rPr>
                        <a:t>50 л</a:t>
                      </a:r>
                      <a:endParaRPr lang="ru-RU" sz="1050" b="1" i="1" u="none" strike="noStrike" kern="1200" dirty="0">
                        <a:solidFill>
                          <a:schemeClr val="tx1"/>
                        </a:solidFill>
                        <a:effectLst/>
                        <a:latin typeface="+mn-lt"/>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kern="1200" dirty="0" smtClean="0">
                          <a:solidFill>
                            <a:schemeClr val="tx1"/>
                          </a:solidFill>
                          <a:effectLst/>
                          <a:latin typeface="+mn-lt"/>
                          <a:ea typeface="+mn-ea"/>
                          <a:cs typeface="+mn-cs"/>
                        </a:rPr>
                        <a:t>+/+</a:t>
                      </a:r>
                      <a:endParaRPr lang="ru-RU" sz="1050" b="1" i="1" u="none" strike="noStrike" kern="1200" dirty="0">
                        <a:solidFill>
                          <a:schemeClr val="tx1"/>
                        </a:solidFill>
                        <a:effectLst/>
                        <a:latin typeface="+mn-lt"/>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kern="1200" dirty="0" smtClean="0">
                          <a:solidFill>
                            <a:schemeClr val="tx1"/>
                          </a:solidFill>
                          <a:effectLst/>
                          <a:latin typeface="+mn-lt"/>
                          <a:ea typeface="+mn-ea"/>
                          <a:cs typeface="+mn-cs"/>
                        </a:rPr>
                        <a:t>425,5х309 мм</a:t>
                      </a:r>
                      <a:endParaRPr lang="ru-RU" sz="1050" b="1" i="1" u="none" strike="noStrike" kern="1200" dirty="0">
                        <a:solidFill>
                          <a:schemeClr val="tx1"/>
                        </a:solidFill>
                        <a:effectLst/>
                        <a:latin typeface="+mn-lt"/>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kern="1200" dirty="0" smtClean="0">
                          <a:solidFill>
                            <a:schemeClr val="tx1"/>
                          </a:solidFill>
                          <a:effectLst/>
                          <a:latin typeface="+mn-lt"/>
                          <a:ea typeface="+mn-ea"/>
                          <a:cs typeface="+mn-cs"/>
                        </a:rPr>
                        <a:t>60</a:t>
                      </a:r>
                      <a:r>
                        <a:rPr lang="en-US" sz="1050" b="1" i="1" u="none" strike="noStrike" kern="1200" dirty="0" smtClean="0">
                          <a:solidFill>
                            <a:schemeClr val="tx1"/>
                          </a:solidFill>
                          <a:effectLst/>
                          <a:latin typeface="+mn-lt"/>
                          <a:ea typeface="+mn-ea"/>
                          <a:cs typeface="+mn-cs"/>
                        </a:rPr>
                        <a:t> </a:t>
                      </a:r>
                      <a:r>
                        <a:rPr lang="ru-RU" sz="1050" b="1" i="1" u="none" strike="noStrike" kern="1200" dirty="0" smtClean="0">
                          <a:solidFill>
                            <a:schemeClr val="tx1"/>
                          </a:solidFill>
                          <a:effectLst/>
                          <a:latin typeface="+mn-lt"/>
                          <a:ea typeface="+mn-ea"/>
                          <a:cs typeface="+mn-cs"/>
                        </a:rPr>
                        <a:t>мин.</a:t>
                      </a:r>
                      <a:endParaRPr lang="ru-RU" sz="1050" b="1" i="1" u="none" strike="noStrike" kern="1200" dirty="0">
                        <a:solidFill>
                          <a:schemeClr val="tx1"/>
                        </a:solidFill>
                        <a:effectLst/>
                        <a:latin typeface="+mn-lt"/>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ru-RU" sz="1050" b="1" i="1" u="none" strike="noStrike" kern="1200" dirty="0" smtClean="0">
                          <a:solidFill>
                            <a:schemeClr val="tx1"/>
                          </a:solidFill>
                          <a:effectLst/>
                          <a:latin typeface="+mn-lt"/>
                          <a:ea typeface="+mn-ea"/>
                          <a:cs typeface="+mn-cs"/>
                        </a:rPr>
                        <a:t>425,5х309х25,5 мм</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ru-RU" sz="1050" b="1" i="1" u="none" strike="noStrike" kern="1200" dirty="0" smtClean="0">
                          <a:solidFill>
                            <a:schemeClr val="tx1"/>
                          </a:solidFill>
                          <a:effectLst/>
                          <a:latin typeface="+mn-lt"/>
                          <a:ea typeface="+mn-ea"/>
                          <a:cs typeface="+mn-cs"/>
                        </a:rPr>
                        <a:t>583х410х370/ 620х427х417</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kern="1200" dirty="0" smtClean="0">
                          <a:solidFill>
                            <a:schemeClr val="tx1"/>
                          </a:solidFill>
                          <a:effectLst/>
                          <a:latin typeface="+mn-lt"/>
                          <a:ea typeface="+mn-ea"/>
                          <a:cs typeface="+mn-cs"/>
                        </a:rPr>
                        <a:t>11,00/12,00</a:t>
                      </a:r>
                      <a:endParaRPr lang="ru-RU" sz="1050" b="1" i="1" u="none" strike="noStrike" kern="1200" dirty="0">
                        <a:solidFill>
                          <a:schemeClr val="tx1"/>
                        </a:solidFill>
                        <a:effectLst/>
                        <a:latin typeface="+mn-lt"/>
                        <a:ea typeface="+mn-ea"/>
                        <a:cs typeface="+mn-cs"/>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pic>
        <p:nvPicPr>
          <p:cNvPr id="5" name="Рисунок 4"/>
          <p:cNvPicPr>
            <a:picLocks noChangeAspect="1"/>
          </p:cNvPicPr>
          <p:nvPr/>
        </p:nvPicPr>
        <p:blipFill rotWithShape="1">
          <a:blip r:embed="rId4" cstate="screen">
            <a:extLst>
              <a:ext uri="{28A0092B-C50C-407E-A947-70E740481C1C}">
                <a14:useLocalDpi xmlns:a14="http://schemas.microsoft.com/office/drawing/2010/main" val="0"/>
              </a:ext>
            </a:extLst>
          </a:blip>
          <a:srcRect t="77173" r="52649" b="462"/>
          <a:stretch/>
        </p:blipFill>
        <p:spPr>
          <a:xfrm>
            <a:off x="7773591" y="5228652"/>
            <a:ext cx="2688103" cy="819208"/>
          </a:xfrm>
          <a:prstGeom prst="rect">
            <a:avLst/>
          </a:prstGeom>
        </p:spPr>
      </p:pic>
      <p:pic>
        <p:nvPicPr>
          <p:cNvPr id="6" name="Рисунок 5"/>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37517" y="1937360"/>
            <a:ext cx="4232977" cy="2687196"/>
          </a:xfrm>
          <a:prstGeom prst="rect">
            <a:avLst/>
          </a:prstGeom>
        </p:spPr>
      </p:pic>
      <p:pic>
        <p:nvPicPr>
          <p:cNvPr id="19" name="Рисунок 18"/>
          <p:cNvPicPr>
            <a:picLocks noChangeAspect="1"/>
          </p:cNvPicPr>
          <p:nvPr/>
        </p:nvPicPr>
        <p:blipFill rotWithShape="1">
          <a:blip r:embed="rId6" cstate="screen">
            <a:extLst>
              <a:ext uri="{28A0092B-C50C-407E-A947-70E740481C1C}">
                <a14:useLocalDpi xmlns:a14="http://schemas.microsoft.com/office/drawing/2010/main" val="0"/>
              </a:ext>
            </a:extLst>
          </a:blip>
          <a:srcRect t="54453" r="52649" b="23203"/>
          <a:stretch/>
        </p:blipFill>
        <p:spPr>
          <a:xfrm>
            <a:off x="5078383" y="5244633"/>
            <a:ext cx="2638140" cy="803227"/>
          </a:xfrm>
          <a:prstGeom prst="rect">
            <a:avLst/>
          </a:prstGeom>
        </p:spPr>
      </p:pic>
      <p:pic>
        <p:nvPicPr>
          <p:cNvPr id="20" name="Рисунок 19"/>
          <p:cNvPicPr>
            <a:picLocks noChangeAspect="1"/>
          </p:cNvPicPr>
          <p:nvPr/>
        </p:nvPicPr>
        <p:blipFill rotWithShape="1">
          <a:blip r:embed="rId7" cstate="screen">
            <a:extLst>
              <a:ext uri="{28A0092B-C50C-407E-A947-70E740481C1C}">
                <a14:useLocalDpi xmlns:a14="http://schemas.microsoft.com/office/drawing/2010/main" val="0"/>
              </a:ext>
            </a:extLst>
          </a:blip>
          <a:srcRect l="49097" t="54454" r="30521" b="15668"/>
          <a:stretch/>
        </p:blipFill>
        <p:spPr>
          <a:xfrm>
            <a:off x="9016314" y="3915696"/>
            <a:ext cx="1313196" cy="1242053"/>
          </a:xfrm>
          <a:prstGeom prst="rect">
            <a:avLst/>
          </a:prstGeom>
        </p:spPr>
      </p:pic>
      <p:pic>
        <p:nvPicPr>
          <p:cNvPr id="21" name="Рисунок 20"/>
          <p:cNvPicPr>
            <a:picLocks noChangeAspect="1"/>
          </p:cNvPicPr>
          <p:nvPr/>
        </p:nvPicPr>
        <p:blipFill rotWithShape="1">
          <a:blip r:embed="rId8" cstate="screen">
            <a:extLst>
              <a:ext uri="{28A0092B-C50C-407E-A947-70E740481C1C}">
                <a14:useLocalDpi xmlns:a14="http://schemas.microsoft.com/office/drawing/2010/main" val="0"/>
              </a:ext>
            </a:extLst>
          </a:blip>
          <a:srcRect l="50285" t="85292" r="-94" b="377"/>
          <a:stretch/>
        </p:blipFill>
        <p:spPr>
          <a:xfrm>
            <a:off x="237762" y="4958363"/>
            <a:ext cx="4378368" cy="812751"/>
          </a:xfrm>
          <a:prstGeom prst="rect">
            <a:avLst/>
          </a:prstGeom>
        </p:spPr>
      </p:pic>
      <p:pic>
        <p:nvPicPr>
          <p:cNvPr id="23" name="Рисунок 22"/>
          <p:cNvPicPr>
            <a:picLocks noChangeAspect="1"/>
          </p:cNvPicPr>
          <p:nvPr/>
        </p:nvPicPr>
        <p:blipFill rotWithShape="1">
          <a:blip r:embed="rId9" cstate="email">
            <a:extLst>
              <a:ext uri="{28A0092B-C50C-407E-A947-70E740481C1C}">
                <a14:useLocalDpi xmlns:a14="http://schemas.microsoft.com/office/drawing/2010/main"/>
              </a:ext>
            </a:extLst>
          </a:blip>
          <a:srcRect r="60407"/>
          <a:stretch/>
        </p:blipFill>
        <p:spPr>
          <a:xfrm>
            <a:off x="5078383" y="4068427"/>
            <a:ext cx="2553636" cy="1112258"/>
          </a:xfrm>
          <a:prstGeom prst="rect">
            <a:avLst/>
          </a:prstGeom>
        </p:spPr>
      </p:pic>
      <p:pic>
        <p:nvPicPr>
          <p:cNvPr id="25" name="Рисунок 24"/>
          <p:cNvPicPr>
            <a:picLocks noChangeAspect="1"/>
          </p:cNvPicPr>
          <p:nvPr/>
        </p:nvPicPr>
        <p:blipFill rotWithShape="1">
          <a:blip r:embed="rId9" cstate="email">
            <a:extLst>
              <a:ext uri="{28A0092B-C50C-407E-A947-70E740481C1C}">
                <a14:useLocalDpi xmlns:a14="http://schemas.microsoft.com/office/drawing/2010/main"/>
              </a:ext>
            </a:extLst>
          </a:blip>
          <a:srcRect l="81052" r="-251"/>
          <a:stretch/>
        </p:blipFill>
        <p:spPr>
          <a:xfrm>
            <a:off x="7632019" y="4068427"/>
            <a:ext cx="1238249" cy="1112258"/>
          </a:xfrm>
          <a:prstGeom prst="rect">
            <a:avLst/>
          </a:prstGeom>
        </p:spPr>
      </p:pic>
      <p:pic>
        <p:nvPicPr>
          <p:cNvPr id="26" name="Picture 2"/>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9530036" y="1481482"/>
            <a:ext cx="93345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20593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1"/>
            <a:ext cx="10685127" cy="7560000"/>
          </a:xfrm>
          <a:prstGeom prst="rect">
            <a:avLst/>
          </a:prstGeom>
        </p:spPr>
      </p:pic>
      <p:sp>
        <p:nvSpPr>
          <p:cNvPr id="11" name="TextBox 10"/>
          <p:cNvSpPr txBox="1"/>
          <p:nvPr/>
        </p:nvSpPr>
        <p:spPr>
          <a:xfrm>
            <a:off x="358095" y="5867725"/>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sp>
        <p:nvSpPr>
          <p:cNvPr id="12" name="Заголовок 1"/>
          <p:cNvSpPr txBox="1">
            <a:spLocks/>
          </p:cNvSpPr>
          <p:nvPr/>
        </p:nvSpPr>
        <p:spPr>
          <a:xfrm>
            <a:off x="277585" y="1133610"/>
            <a:ext cx="4137705" cy="656090"/>
          </a:xfrm>
          <a:prstGeom prst="rect">
            <a:avLst/>
          </a:prstGeom>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ru-RU" sz="1600" b="1" spc="50" dirty="0">
                <a:ln w="11430"/>
                <a:solidFill>
                  <a:srgbClr val="930D2D"/>
                </a:solidFill>
                <a:effectLst>
                  <a:outerShdw blurRad="38100" dist="38100" dir="2700000" algn="tl">
                    <a:srgbClr val="000000">
                      <a:alpha val="43137"/>
                    </a:srgbClr>
                  </a:outerShdw>
                </a:effectLst>
              </a:rPr>
              <a:t>ПЕЧЬ ЭЛЕКТРИЧЕСКАЯ </a:t>
            </a:r>
            <a:r>
              <a:rPr lang="ru-RU" sz="1600" b="1" spc="50" dirty="0" smtClean="0">
                <a:ln w="11430"/>
                <a:solidFill>
                  <a:srgbClr val="930D2D"/>
                </a:solidFill>
                <a:effectLst>
                  <a:outerShdw blurRad="38100" dist="38100" dir="2700000" algn="tl">
                    <a:srgbClr val="000000">
                      <a:alpha val="43137"/>
                    </a:srgbClr>
                  </a:outerShdw>
                </a:effectLst>
              </a:rPr>
              <a:t>GN50A</a:t>
            </a:r>
            <a:r>
              <a:rPr lang="en-US" sz="1600" b="1" spc="50" dirty="0" smtClean="0">
                <a:ln w="11430"/>
                <a:solidFill>
                  <a:srgbClr val="930D2D"/>
                </a:solidFill>
                <a:effectLst>
                  <a:outerShdw blurRad="38100" dist="38100" dir="2700000" algn="tl">
                    <a:srgbClr val="000000">
                      <a:alpha val="43137"/>
                    </a:srgbClr>
                  </a:outerShdw>
                </a:effectLst>
              </a:rPr>
              <a:t>R</a:t>
            </a:r>
            <a:r>
              <a:rPr lang="ru-RU" sz="1600" b="1" spc="50" dirty="0" smtClean="0">
                <a:ln w="11430"/>
                <a:solidFill>
                  <a:srgbClr val="930D2D"/>
                </a:solidFill>
                <a:effectLst>
                  <a:outerShdw blurRad="38100" dist="38100" dir="2700000" algn="tl">
                    <a:srgbClr val="000000">
                      <a:alpha val="43137"/>
                    </a:srgbClr>
                  </a:outerShdw>
                </a:effectLst>
              </a:rPr>
              <a:t>C</a:t>
            </a:r>
            <a:endParaRPr lang="uk-UA" sz="1600" b="1" spc="50" dirty="0">
              <a:ln w="11430"/>
              <a:solidFill>
                <a:srgbClr val="930D2D"/>
              </a:solidFill>
              <a:effectLst>
                <a:outerShdw blurRad="38100" dist="38100" dir="2700000" algn="tl">
                  <a:srgbClr val="000000">
                    <a:alpha val="43137"/>
                  </a:srgbClr>
                </a:outerShdw>
              </a:effectLst>
            </a:endParaRPr>
          </a:p>
        </p:txBody>
      </p:sp>
      <p:sp>
        <p:nvSpPr>
          <p:cNvPr id="13" name="TextBox 12"/>
          <p:cNvSpPr txBox="1"/>
          <p:nvPr/>
        </p:nvSpPr>
        <p:spPr>
          <a:xfrm>
            <a:off x="4946744" y="1955104"/>
            <a:ext cx="4745749" cy="369332"/>
          </a:xfrm>
          <a:prstGeom prst="rect">
            <a:avLst/>
          </a:prstGeom>
          <a:noFill/>
        </p:spPr>
        <p:txBody>
          <a:bodyPr wrap="square" rtlCol="0">
            <a:spAutoFit/>
          </a:bodyPr>
          <a:lstStyle/>
          <a:p>
            <a:r>
              <a:rPr lang="ru-RU" b="1" dirty="0" smtClean="0">
                <a:solidFill>
                  <a:srgbClr val="FF0000"/>
                </a:solidFill>
              </a:rPr>
              <a:t>Характеристики модели</a:t>
            </a:r>
            <a:endParaRPr lang="ru-RU" b="1" dirty="0">
              <a:solidFill>
                <a:srgbClr val="FF0000"/>
              </a:solidFill>
            </a:endParaRPr>
          </a:p>
        </p:txBody>
      </p:sp>
      <p:sp>
        <p:nvSpPr>
          <p:cNvPr id="15" name="Прямоугольник 14"/>
          <p:cNvSpPr/>
          <p:nvPr/>
        </p:nvSpPr>
        <p:spPr>
          <a:xfrm>
            <a:off x="4728617" y="2288909"/>
            <a:ext cx="5426825" cy="1277273"/>
          </a:xfrm>
          <a:prstGeom prst="rect">
            <a:avLst/>
          </a:prstGeom>
        </p:spPr>
        <p:txBody>
          <a:bodyPr wrap="square">
            <a:spAutoFit/>
          </a:bodyPr>
          <a:lstStyle/>
          <a:p>
            <a:r>
              <a:rPr lang="ru-RU" sz="1100" b="1" i="1" dirty="0" smtClean="0">
                <a:solidFill>
                  <a:srgbClr val="4D4B4B"/>
                </a:solidFill>
              </a:rPr>
              <a:t>      Печь электрическая </a:t>
            </a:r>
            <a:r>
              <a:rPr lang="ru-RU" sz="1100" b="1" i="1" spc="50" dirty="0" smtClean="0">
                <a:ln w="11430"/>
                <a:solidFill>
                  <a:srgbClr val="930D2D"/>
                </a:solidFill>
                <a:effectLst>
                  <a:outerShdw blurRad="38100" dist="38100" dir="2700000" algn="tl">
                    <a:srgbClr val="000000">
                      <a:alpha val="43137"/>
                    </a:srgbClr>
                  </a:outerShdw>
                </a:effectLst>
              </a:rPr>
              <a:t>GN50A</a:t>
            </a:r>
            <a:r>
              <a:rPr lang="en-US" sz="1100" b="1" i="1" spc="50" dirty="0" smtClean="0">
                <a:ln w="11430"/>
                <a:solidFill>
                  <a:srgbClr val="930D2D"/>
                </a:solidFill>
                <a:effectLst>
                  <a:outerShdw blurRad="38100" dist="38100" dir="2700000" algn="tl">
                    <a:srgbClr val="000000">
                      <a:alpha val="43137"/>
                    </a:srgbClr>
                  </a:outerShdw>
                </a:effectLst>
              </a:rPr>
              <a:t>R</a:t>
            </a:r>
            <a:r>
              <a:rPr lang="ru-RU" sz="1100" b="1" i="1" spc="50" dirty="0" smtClean="0">
                <a:ln w="11430"/>
                <a:solidFill>
                  <a:srgbClr val="930D2D"/>
                </a:solidFill>
                <a:effectLst>
                  <a:outerShdw blurRad="38100" dist="38100" dir="2700000" algn="tl">
                    <a:srgbClr val="000000">
                      <a:alpha val="43137"/>
                    </a:srgbClr>
                  </a:outerShdw>
                </a:effectLst>
              </a:rPr>
              <a:t>C </a:t>
            </a:r>
            <a:r>
              <a:rPr lang="ru-RU" sz="1100" b="1" i="1" dirty="0" smtClean="0">
                <a:solidFill>
                  <a:srgbClr val="4D4B4B"/>
                </a:solidFill>
              </a:rPr>
              <a:t>имея </a:t>
            </a:r>
            <a:r>
              <a:rPr lang="ru-RU" sz="1100" b="1" i="1" dirty="0">
                <a:solidFill>
                  <a:srgbClr val="4D4B4B"/>
                </a:solidFill>
              </a:rPr>
              <a:t>компактные размеры и большую вместительность </a:t>
            </a:r>
            <a:r>
              <a:rPr lang="ru-RU" sz="1100" b="1" i="1" dirty="0" smtClean="0">
                <a:solidFill>
                  <a:srgbClr val="4D4B4B"/>
                </a:solidFill>
              </a:rPr>
              <a:t>50 </a:t>
            </a:r>
            <a:r>
              <a:rPr lang="ru-RU" sz="1100" b="1" i="1" dirty="0">
                <a:solidFill>
                  <a:srgbClr val="4D4B4B"/>
                </a:solidFill>
              </a:rPr>
              <a:t>л, духовка отлично справляется со всеми основными функциями: в ней можно печь </a:t>
            </a:r>
            <a:r>
              <a:rPr lang="ru-RU" sz="1100" b="1" i="1" dirty="0" smtClean="0">
                <a:solidFill>
                  <a:srgbClr val="4D4B4B"/>
                </a:solidFill>
              </a:rPr>
              <a:t>пироги, </a:t>
            </a:r>
            <a:r>
              <a:rPr lang="ru-RU" sz="1100" b="1" i="1" dirty="0">
                <a:solidFill>
                  <a:srgbClr val="4D4B4B"/>
                </a:solidFill>
              </a:rPr>
              <a:t>торты, кекс, запекать мясо, овощи, готовить жаркое, а также размораживать продукты</a:t>
            </a:r>
            <a:r>
              <a:rPr lang="ru-RU" sz="1100" b="1" i="1" dirty="0" smtClean="0">
                <a:solidFill>
                  <a:srgbClr val="4D4B4B"/>
                </a:solidFill>
              </a:rPr>
              <a:t>.</a:t>
            </a:r>
            <a:r>
              <a:rPr lang="ru-RU" sz="1100" b="1" i="1" dirty="0">
                <a:solidFill>
                  <a:srgbClr val="4D4B4B"/>
                </a:solidFill>
              </a:rPr>
              <a:t> </a:t>
            </a:r>
            <a:endParaRPr lang="ru-RU" sz="1100" b="1" i="1" dirty="0" smtClean="0">
              <a:solidFill>
                <a:srgbClr val="4D4B4B"/>
              </a:solidFill>
            </a:endParaRPr>
          </a:p>
          <a:p>
            <a:r>
              <a:rPr lang="ru-RU" sz="1100" b="1" i="1" dirty="0" smtClean="0">
                <a:solidFill>
                  <a:srgbClr val="4D4B4B"/>
                </a:solidFill>
              </a:rPr>
              <a:t>      Прорезиненные </a:t>
            </a:r>
            <a:r>
              <a:rPr lang="ru-RU" sz="1100" b="1" i="1" dirty="0">
                <a:solidFill>
                  <a:srgbClr val="4D4B4B"/>
                </a:solidFill>
              </a:rPr>
              <a:t>ножки обеспечивают устойчивость духовки. </a:t>
            </a:r>
            <a:br>
              <a:rPr lang="ru-RU" sz="1100" b="1" i="1" dirty="0">
                <a:solidFill>
                  <a:srgbClr val="4D4B4B"/>
                </a:solidFill>
              </a:rPr>
            </a:br>
            <a:r>
              <a:rPr lang="ru-RU" sz="1100" b="1" i="1" dirty="0">
                <a:solidFill>
                  <a:srgbClr val="4D4B4B"/>
                </a:solidFill>
              </a:rPr>
              <a:t>В комплектацию входят решетка-гриль, вместительные прямоугольные и круглые противни.</a:t>
            </a:r>
          </a:p>
        </p:txBody>
      </p:sp>
      <p:pic>
        <p:nvPicPr>
          <p:cNvPr id="18" name="Рисунок 1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63005" y="1322042"/>
            <a:ext cx="1434405" cy="994938"/>
          </a:xfrm>
          <a:prstGeom prst="rect">
            <a:avLst/>
          </a:prstGeom>
        </p:spPr>
      </p:pic>
      <p:graphicFrame>
        <p:nvGraphicFramePr>
          <p:cNvPr id="16" name="Таблица 15"/>
          <p:cNvGraphicFramePr>
            <a:graphicFrameLocks noGrp="1"/>
          </p:cNvGraphicFramePr>
          <p:nvPr>
            <p:extLst>
              <p:ext uri="{D42A27DB-BD31-4B8C-83A1-F6EECF244321}">
                <p14:modId xmlns:p14="http://schemas.microsoft.com/office/powerpoint/2010/main" val="1697407232"/>
              </p:ext>
            </p:extLst>
          </p:nvPr>
        </p:nvGraphicFramePr>
        <p:xfrm>
          <a:off x="441445" y="6189665"/>
          <a:ext cx="10020249" cy="1168096"/>
        </p:xfrm>
        <a:graphic>
          <a:graphicData uri="http://schemas.openxmlformats.org/drawingml/2006/table">
            <a:tbl>
              <a:tblPr>
                <a:tableStyleId>{616DA210-FB5B-4158-B5E0-FEB733F419BA}</a:tableStyleId>
              </a:tblPr>
              <a:tblGrid>
                <a:gridCol w="440821">
                  <a:extLst>
                    <a:ext uri="{9D8B030D-6E8A-4147-A177-3AD203B41FA5}">
                      <a16:colId xmlns:a16="http://schemas.microsoft.com/office/drawing/2014/main" val="20000"/>
                    </a:ext>
                  </a:extLst>
                </a:gridCol>
                <a:gridCol w="699334">
                  <a:extLst>
                    <a:ext uri="{9D8B030D-6E8A-4147-A177-3AD203B41FA5}">
                      <a16:colId xmlns:a16="http://schemas.microsoft.com/office/drawing/2014/main" val="20001"/>
                    </a:ext>
                  </a:extLst>
                </a:gridCol>
                <a:gridCol w="533400">
                  <a:extLst>
                    <a:ext uri="{9D8B030D-6E8A-4147-A177-3AD203B41FA5}">
                      <a16:colId xmlns:a16="http://schemas.microsoft.com/office/drawing/2014/main" val="20002"/>
                    </a:ext>
                  </a:extLst>
                </a:gridCol>
                <a:gridCol w="711200">
                  <a:extLst>
                    <a:ext uri="{9D8B030D-6E8A-4147-A177-3AD203B41FA5}">
                      <a16:colId xmlns:a16="http://schemas.microsoft.com/office/drawing/2014/main" val="20003"/>
                    </a:ext>
                  </a:extLst>
                </a:gridCol>
                <a:gridCol w="546100">
                  <a:extLst>
                    <a:ext uri="{9D8B030D-6E8A-4147-A177-3AD203B41FA5}">
                      <a16:colId xmlns:a16="http://schemas.microsoft.com/office/drawing/2014/main" val="20004"/>
                    </a:ext>
                  </a:extLst>
                </a:gridCol>
                <a:gridCol w="596900">
                  <a:extLst>
                    <a:ext uri="{9D8B030D-6E8A-4147-A177-3AD203B41FA5}">
                      <a16:colId xmlns:a16="http://schemas.microsoft.com/office/drawing/2014/main" val="20005"/>
                    </a:ext>
                  </a:extLst>
                </a:gridCol>
                <a:gridCol w="643237">
                  <a:extLst>
                    <a:ext uri="{9D8B030D-6E8A-4147-A177-3AD203B41FA5}">
                      <a16:colId xmlns:a16="http://schemas.microsoft.com/office/drawing/2014/main" val="20006"/>
                    </a:ext>
                  </a:extLst>
                </a:gridCol>
                <a:gridCol w="410863">
                  <a:extLst>
                    <a:ext uri="{9D8B030D-6E8A-4147-A177-3AD203B41FA5}">
                      <a16:colId xmlns:a16="http://schemas.microsoft.com/office/drawing/2014/main" val="20007"/>
                    </a:ext>
                  </a:extLst>
                </a:gridCol>
                <a:gridCol w="489023">
                  <a:extLst>
                    <a:ext uri="{9D8B030D-6E8A-4147-A177-3AD203B41FA5}">
                      <a16:colId xmlns:a16="http://schemas.microsoft.com/office/drawing/2014/main" val="20008"/>
                    </a:ext>
                  </a:extLst>
                </a:gridCol>
                <a:gridCol w="824120">
                  <a:extLst>
                    <a:ext uri="{9D8B030D-6E8A-4147-A177-3AD203B41FA5}">
                      <a16:colId xmlns:a16="http://schemas.microsoft.com/office/drawing/2014/main" val="20009"/>
                    </a:ext>
                  </a:extLst>
                </a:gridCol>
                <a:gridCol w="845857">
                  <a:extLst>
                    <a:ext uri="{9D8B030D-6E8A-4147-A177-3AD203B41FA5}">
                      <a16:colId xmlns:a16="http://schemas.microsoft.com/office/drawing/2014/main" val="20014"/>
                    </a:ext>
                  </a:extLst>
                </a:gridCol>
                <a:gridCol w="495300">
                  <a:extLst>
                    <a:ext uri="{9D8B030D-6E8A-4147-A177-3AD203B41FA5}">
                      <a16:colId xmlns:a16="http://schemas.microsoft.com/office/drawing/2014/main" val="20010"/>
                    </a:ext>
                  </a:extLst>
                </a:gridCol>
                <a:gridCol w="904425">
                  <a:extLst>
                    <a:ext uri="{9D8B030D-6E8A-4147-A177-3AD203B41FA5}">
                      <a16:colId xmlns:a16="http://schemas.microsoft.com/office/drawing/2014/main" val="20011"/>
                    </a:ext>
                  </a:extLst>
                </a:gridCol>
                <a:gridCol w="1008812">
                  <a:extLst>
                    <a:ext uri="{9D8B030D-6E8A-4147-A177-3AD203B41FA5}">
                      <a16:colId xmlns:a16="http://schemas.microsoft.com/office/drawing/2014/main" val="20012"/>
                    </a:ext>
                  </a:extLst>
                </a:gridCol>
                <a:gridCol w="870857">
                  <a:extLst>
                    <a:ext uri="{9D8B030D-6E8A-4147-A177-3AD203B41FA5}">
                      <a16:colId xmlns:a16="http://schemas.microsoft.com/office/drawing/2014/main" val="20013"/>
                    </a:ext>
                  </a:extLst>
                </a:gridCol>
              </a:tblGrid>
              <a:tr h="721831">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solidFill>
                            <a:schemeClr val="tx1"/>
                          </a:solidFill>
                          <a:effectLst/>
                        </a:rPr>
                        <a:t>Мощность</a:t>
                      </a:r>
                      <a:endParaRPr lang="ru-RU" sz="1100" b="1" i="0" u="none" strike="noStrike" dirty="0">
                        <a:solidFill>
                          <a:schemeClr val="tx1"/>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Тип управления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Термостат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Конвекция</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Объем камеры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Нагревательные элементы</a:t>
                      </a:r>
                    </a:p>
                    <a:p>
                      <a:pPr algn="ctr" fontAlgn="ctr"/>
                      <a:r>
                        <a:rPr lang="ru-RU" sz="1100" b="1" i="0" u="none" strike="noStrike" dirty="0" smtClean="0">
                          <a:solidFill>
                            <a:srgbClr val="000000"/>
                          </a:solidFill>
                          <a:effectLst/>
                          <a:latin typeface="+mn-lt"/>
                        </a:rPr>
                        <a:t>верх./</a:t>
                      </a:r>
                      <a:r>
                        <a:rPr lang="ru-RU" sz="1100" b="1" i="0" u="none" strike="noStrike" baseline="0" dirty="0" smtClean="0">
                          <a:solidFill>
                            <a:srgbClr val="000000"/>
                          </a:solidFill>
                          <a:effectLst/>
                          <a:latin typeface="+mn-lt"/>
                        </a:rPr>
                        <a:t> </a:t>
                      </a:r>
                      <a:r>
                        <a:rPr lang="ru-RU" sz="1100" b="1" i="0" u="none" strike="noStrike" baseline="0" dirty="0" err="1" smtClean="0">
                          <a:solidFill>
                            <a:srgbClr val="000000"/>
                          </a:solidFill>
                          <a:effectLst/>
                          <a:latin typeface="+mn-lt"/>
                        </a:rPr>
                        <a:t>ниж</a:t>
                      </a:r>
                      <a:r>
                        <a:rPr lang="ru-RU" sz="1100" b="1" i="0" u="none" strike="noStrike" baseline="0" dirty="0" smtClean="0">
                          <a:solidFill>
                            <a:srgbClr val="000000"/>
                          </a:solidFill>
                          <a:effectLst/>
                          <a:latin typeface="+mn-lt"/>
                        </a:rPr>
                        <a:t>.</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Размер камеры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Таймер работы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Размер противня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chemeClr val="tx1"/>
                          </a:solidFill>
                          <a:effectLst/>
                          <a:latin typeface="+mn-lt"/>
                        </a:rPr>
                        <a:t>Габаритный размер, мм печи/</a:t>
                      </a:r>
                      <a:r>
                        <a:rPr lang="ru-RU" sz="1100" b="1" i="0" u="none" strike="noStrike" dirty="0" err="1" smtClean="0">
                          <a:solidFill>
                            <a:schemeClr val="tx1"/>
                          </a:solidFill>
                          <a:effectLst/>
                          <a:latin typeface="+mn-lt"/>
                        </a:rPr>
                        <a:t>упаков</a:t>
                      </a:r>
                      <a:r>
                        <a:rPr lang="ru-RU" sz="1100" b="1" i="0" u="none" strike="noStrike" dirty="0" smtClean="0">
                          <a:solidFill>
                            <a:schemeClr val="tx1"/>
                          </a:solidFill>
                          <a:effectLst/>
                          <a:latin typeface="+mn-lt"/>
                        </a:rPr>
                        <a:t>.</a:t>
                      </a:r>
                      <a:endParaRPr lang="ru-RU" sz="1100" b="1" i="0" u="none" strike="noStrike" dirty="0">
                        <a:solidFill>
                          <a:schemeClr val="tx1"/>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 ,кг </a:t>
                      </a:r>
                    </a:p>
                    <a:p>
                      <a:pPr algn="ctr" fontAlgn="ctr"/>
                      <a:r>
                        <a:rPr lang="ru-RU" sz="1100" b="1" i="0" u="none" strike="noStrike" dirty="0" smtClean="0">
                          <a:solidFill>
                            <a:srgbClr val="000000"/>
                          </a:solidFill>
                          <a:effectLst/>
                          <a:latin typeface="+mn-lt"/>
                        </a:rPr>
                        <a:t> нетто/ брутто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6265">
                <a:tc>
                  <a:txBody>
                    <a:bodyPr/>
                    <a:lstStyle/>
                    <a:p>
                      <a:pPr marL="0" algn="ctr" defTabSz="914400" rtl="0" eaLnBrk="1" fontAlgn="ctr" latinLnBrk="0" hangingPunct="1"/>
                      <a:endParaRPr lang="ru-RU" sz="1050" b="0" i="1" u="none" strike="noStrike" kern="1200" dirty="0">
                        <a:solidFill>
                          <a:srgbClr val="000000"/>
                        </a:solidFill>
                        <a:effectLst/>
                        <a:latin typeface="+mn-lt"/>
                        <a:ea typeface="+mn-ea"/>
                        <a:cs typeface="+mn-cs"/>
                      </a:endParaRPr>
                    </a:p>
                  </a:txBody>
                  <a:tcPr marL="9525" marR="9525" marT="9525" marB="0" anchor="ctr"/>
                </a:tc>
                <a:tc>
                  <a:txBody>
                    <a:bodyPr/>
                    <a:lstStyle/>
                    <a:p>
                      <a:pPr>
                        <a:lnSpc>
                          <a:spcPct val="100000"/>
                        </a:lnSpc>
                      </a:pPr>
                      <a:r>
                        <a:rPr lang="ru-RU" sz="1050" b="1" i="1" u="none" strike="noStrike" kern="1200" dirty="0" smtClean="0">
                          <a:solidFill>
                            <a:schemeClr val="tx1"/>
                          </a:solidFill>
                          <a:effectLst/>
                          <a:latin typeface="+mn-lt"/>
                          <a:ea typeface="+mn-ea"/>
                          <a:cs typeface="+mn-cs"/>
                        </a:rPr>
                        <a:t>GN50A</a:t>
                      </a:r>
                      <a:r>
                        <a:rPr lang="en-US" sz="1050" b="1" i="1" u="none" strike="noStrike" kern="1200" dirty="0" smtClean="0">
                          <a:solidFill>
                            <a:schemeClr val="tx1"/>
                          </a:solidFill>
                          <a:effectLst/>
                          <a:latin typeface="+mn-lt"/>
                          <a:ea typeface="+mn-ea"/>
                          <a:cs typeface="+mn-cs"/>
                        </a:rPr>
                        <a:t>R</a:t>
                      </a:r>
                      <a:r>
                        <a:rPr lang="ru-RU" sz="1050" b="1" i="1" u="none" strike="noStrike" kern="1200" dirty="0" smtClean="0">
                          <a:solidFill>
                            <a:schemeClr val="tx1"/>
                          </a:solidFill>
                          <a:effectLst/>
                          <a:latin typeface="+mn-lt"/>
                          <a:ea typeface="+mn-ea"/>
                          <a:cs typeface="+mn-cs"/>
                        </a:rPr>
                        <a:t>C</a:t>
                      </a:r>
                      <a:endParaRPr lang="uk-UA" sz="1050" b="1" i="1" u="none" strike="noStrike" kern="1200" dirty="0">
                        <a:solidFill>
                          <a:schemeClr val="tx1"/>
                        </a:solidFill>
                        <a:effectLst/>
                        <a:latin typeface="+mn-lt"/>
                        <a:ea typeface="+mn-ea"/>
                        <a:cs typeface="+mn-cs"/>
                      </a:endParaRPr>
                    </a:p>
                  </a:txBody>
                  <a:tcPr marL="9525" marR="9525" marT="9525" marB="0" anchor="ctr"/>
                </a:tc>
                <a:tc>
                  <a:txBody>
                    <a:bodyPr/>
                    <a:lstStyle/>
                    <a:p>
                      <a:pPr algn="ctr" fontAlgn="ctr"/>
                      <a:r>
                        <a:rPr lang="en-US" sz="1050" b="1" i="1" u="none" strike="noStrike" dirty="0" smtClean="0">
                          <a:solidFill>
                            <a:schemeClr val="tx1"/>
                          </a:solidFill>
                          <a:effectLst/>
                          <a:latin typeface="+mn-lt"/>
                        </a:rPr>
                        <a:t>2</a:t>
                      </a:r>
                      <a:r>
                        <a:rPr lang="ru-RU" sz="1050" b="1" i="1" u="none" strike="noStrike" dirty="0" smtClean="0">
                          <a:solidFill>
                            <a:schemeClr val="tx1"/>
                          </a:solidFill>
                          <a:effectLst/>
                          <a:latin typeface="+mn-lt"/>
                        </a:rPr>
                        <a:t>200 Вт</a:t>
                      </a:r>
                      <a:endParaRPr lang="en-US" sz="1050" b="1" i="1" u="none" strike="noStrike" dirty="0">
                        <a:solidFill>
                          <a:schemeClr val="tx1"/>
                        </a:solidFill>
                        <a:effectLst/>
                        <a:latin typeface="+mn-lt"/>
                      </a:endParaRPr>
                    </a:p>
                  </a:txBody>
                  <a:tcPr marL="9525" marR="9525" marT="9525" marB="0" anchor="ctr"/>
                </a:tc>
                <a:tc>
                  <a:txBody>
                    <a:bodyPr/>
                    <a:lstStyle/>
                    <a:p>
                      <a:pPr algn="ctr" fontAlgn="b"/>
                      <a:r>
                        <a:rPr lang="ru-RU" sz="1050" b="1" i="1" u="none" strike="noStrike" dirty="0" smtClean="0">
                          <a:solidFill>
                            <a:srgbClr val="000000"/>
                          </a:solidFill>
                          <a:effectLst/>
                          <a:latin typeface="+mn-lt"/>
                        </a:rPr>
                        <a:t>220</a:t>
                      </a:r>
                      <a:r>
                        <a:rPr lang="en-US" sz="1050" b="1" i="1" u="none" strike="noStrike" dirty="0" smtClean="0">
                          <a:solidFill>
                            <a:srgbClr val="000000"/>
                          </a:solidFill>
                          <a:effectLst/>
                          <a:latin typeface="+mn-lt"/>
                        </a:rPr>
                        <a:t> - 240</a:t>
                      </a:r>
                      <a:r>
                        <a:rPr lang="ru-RU" sz="1050" b="1" i="1" u="none" strike="noStrike" dirty="0" smtClean="0">
                          <a:solidFill>
                            <a:srgbClr val="000000"/>
                          </a:solidFill>
                          <a:effectLst/>
                          <a:latin typeface="+mn-lt"/>
                        </a:rPr>
                        <a:t> В</a:t>
                      </a:r>
                      <a:endParaRPr lang="ru-RU" sz="105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ru-RU" sz="1050" b="1" i="1" u="none" strike="noStrike" kern="1200" dirty="0" smtClean="0">
                          <a:solidFill>
                            <a:schemeClr val="tx1"/>
                          </a:solidFill>
                          <a:effectLst/>
                          <a:latin typeface="+mn-lt"/>
                          <a:ea typeface="+mn-ea"/>
                          <a:cs typeface="+mn-cs"/>
                        </a:rPr>
                        <a:t>~ 50/60 Гц</a:t>
                      </a:r>
                      <a:endParaRPr lang="ru-RU" sz="1050" b="1" i="1" u="none" strike="noStrike" kern="1200" dirty="0">
                        <a:solidFill>
                          <a:schemeClr val="tx1"/>
                        </a:solidFill>
                        <a:effectLst/>
                        <a:latin typeface="+mn-lt"/>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kern="1200" dirty="0" err="1" smtClean="0">
                          <a:solidFill>
                            <a:schemeClr val="tx1"/>
                          </a:solidFill>
                          <a:effectLst/>
                          <a:latin typeface="+mn-lt"/>
                          <a:ea typeface="+mn-ea"/>
                          <a:cs typeface="+mn-cs"/>
                        </a:rPr>
                        <a:t>Механ</a:t>
                      </a:r>
                      <a:r>
                        <a:rPr lang="ru-RU" sz="1050" b="1" i="1" u="none" strike="noStrike" kern="1200" dirty="0" smtClean="0">
                          <a:solidFill>
                            <a:schemeClr val="tx1"/>
                          </a:solidFill>
                          <a:effectLst/>
                          <a:latin typeface="+mn-lt"/>
                          <a:ea typeface="+mn-ea"/>
                          <a:cs typeface="+mn-cs"/>
                        </a:rPr>
                        <a:t>.</a:t>
                      </a:r>
                      <a:endParaRPr lang="ru-RU" sz="1050" b="1" i="1" u="none" strike="noStrike" kern="1200" dirty="0">
                        <a:solidFill>
                          <a:schemeClr val="tx1"/>
                        </a:solidFill>
                        <a:effectLst/>
                        <a:latin typeface="+mn-lt"/>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kern="1200" dirty="0" smtClean="0">
                          <a:solidFill>
                            <a:schemeClr val="tx1"/>
                          </a:solidFill>
                          <a:effectLst/>
                          <a:latin typeface="+mn-lt"/>
                          <a:ea typeface="+mn-ea"/>
                          <a:cs typeface="+mn-cs"/>
                        </a:rPr>
                        <a:t>100 - 250 °С </a:t>
                      </a:r>
                      <a:endParaRPr lang="ru-RU" sz="1050" b="1" i="1" u="none" strike="noStrike" kern="1200" dirty="0">
                        <a:solidFill>
                          <a:schemeClr val="tx1"/>
                        </a:solidFill>
                        <a:effectLst/>
                        <a:latin typeface="+mn-lt"/>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50" b="1" i="1" u="none" strike="noStrike" kern="1200" dirty="0" smtClean="0">
                          <a:solidFill>
                            <a:schemeClr val="tx1"/>
                          </a:solidFill>
                          <a:effectLst/>
                          <a:latin typeface="+mn-lt"/>
                          <a:ea typeface="+mn-ea"/>
                          <a:cs typeface="+mn-cs"/>
                        </a:rPr>
                        <a:t>+</a:t>
                      </a:r>
                      <a:endParaRPr lang="ru-RU" sz="1050" b="1" i="1" u="none" strike="noStrike" kern="1200" dirty="0" smtClean="0">
                        <a:solidFill>
                          <a:schemeClr val="tx1"/>
                        </a:solidFill>
                        <a:effectLst/>
                        <a:latin typeface="+mn-lt"/>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kern="1200" dirty="0" smtClean="0">
                          <a:solidFill>
                            <a:schemeClr val="tx1"/>
                          </a:solidFill>
                          <a:effectLst/>
                          <a:latin typeface="+mn-lt"/>
                          <a:ea typeface="+mn-ea"/>
                          <a:cs typeface="+mn-cs"/>
                        </a:rPr>
                        <a:t>50 л</a:t>
                      </a:r>
                      <a:endParaRPr lang="ru-RU" sz="1050" b="1" i="1" u="none" strike="noStrike" kern="1200" dirty="0">
                        <a:solidFill>
                          <a:schemeClr val="tx1"/>
                        </a:solidFill>
                        <a:effectLst/>
                        <a:latin typeface="+mn-lt"/>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kern="1200" dirty="0" smtClean="0">
                          <a:solidFill>
                            <a:schemeClr val="tx1"/>
                          </a:solidFill>
                          <a:effectLst/>
                          <a:latin typeface="+mn-lt"/>
                          <a:ea typeface="+mn-ea"/>
                          <a:cs typeface="+mn-cs"/>
                        </a:rPr>
                        <a:t>+/+</a:t>
                      </a:r>
                      <a:endParaRPr lang="ru-RU" sz="1050" b="1" i="1" u="none" strike="noStrike" kern="1200" dirty="0">
                        <a:solidFill>
                          <a:schemeClr val="tx1"/>
                        </a:solidFill>
                        <a:effectLst/>
                        <a:latin typeface="+mn-lt"/>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kern="1200" dirty="0" smtClean="0">
                          <a:solidFill>
                            <a:schemeClr val="tx1"/>
                          </a:solidFill>
                          <a:effectLst/>
                          <a:latin typeface="+mn-lt"/>
                          <a:ea typeface="+mn-ea"/>
                          <a:cs typeface="+mn-cs"/>
                        </a:rPr>
                        <a:t>425,5х309 мм</a:t>
                      </a:r>
                      <a:endParaRPr lang="ru-RU" sz="1050" b="1" i="1" u="none" strike="noStrike" kern="1200" dirty="0">
                        <a:solidFill>
                          <a:schemeClr val="tx1"/>
                        </a:solidFill>
                        <a:effectLst/>
                        <a:latin typeface="+mn-lt"/>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kern="1200" dirty="0" smtClean="0">
                          <a:solidFill>
                            <a:schemeClr val="tx1"/>
                          </a:solidFill>
                          <a:effectLst/>
                          <a:latin typeface="+mn-lt"/>
                          <a:ea typeface="+mn-ea"/>
                          <a:cs typeface="+mn-cs"/>
                        </a:rPr>
                        <a:t>60</a:t>
                      </a:r>
                      <a:r>
                        <a:rPr lang="en-US" sz="1050" b="1" i="1" u="none" strike="noStrike" kern="1200" dirty="0" smtClean="0">
                          <a:solidFill>
                            <a:schemeClr val="tx1"/>
                          </a:solidFill>
                          <a:effectLst/>
                          <a:latin typeface="+mn-lt"/>
                          <a:ea typeface="+mn-ea"/>
                          <a:cs typeface="+mn-cs"/>
                        </a:rPr>
                        <a:t> </a:t>
                      </a:r>
                      <a:r>
                        <a:rPr lang="ru-RU" sz="1050" b="1" i="1" u="none" strike="noStrike" kern="1200" dirty="0" smtClean="0">
                          <a:solidFill>
                            <a:schemeClr val="tx1"/>
                          </a:solidFill>
                          <a:effectLst/>
                          <a:latin typeface="+mn-lt"/>
                          <a:ea typeface="+mn-ea"/>
                          <a:cs typeface="+mn-cs"/>
                        </a:rPr>
                        <a:t>мин.</a:t>
                      </a:r>
                      <a:endParaRPr lang="ru-RU" sz="1050" b="1" i="1" u="none" strike="noStrike" kern="1200" dirty="0">
                        <a:solidFill>
                          <a:schemeClr val="tx1"/>
                        </a:solidFill>
                        <a:effectLst/>
                        <a:latin typeface="+mn-lt"/>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kern="1200" dirty="0" smtClean="0">
                          <a:solidFill>
                            <a:schemeClr val="tx1"/>
                          </a:solidFill>
                          <a:effectLst/>
                          <a:latin typeface="+mn-lt"/>
                          <a:ea typeface="+mn-ea"/>
                          <a:cs typeface="+mn-cs"/>
                        </a:rPr>
                        <a:t>425,5х309х25,5 мм</a:t>
                      </a:r>
                      <a:endParaRPr lang="ru-RU" sz="1050" b="1" i="1" u="none" strike="noStrike" kern="1200" dirty="0">
                        <a:solidFill>
                          <a:schemeClr val="tx1"/>
                        </a:solidFill>
                        <a:effectLst/>
                        <a:latin typeface="+mn-lt"/>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kern="1200" dirty="0" smtClean="0">
                          <a:solidFill>
                            <a:schemeClr val="tx1"/>
                          </a:solidFill>
                          <a:effectLst/>
                          <a:latin typeface="+mn-lt"/>
                          <a:ea typeface="+mn-ea"/>
                          <a:cs typeface="+mn-cs"/>
                        </a:rPr>
                        <a:t>583х410х370/ 620х427х417</a:t>
                      </a:r>
                      <a:endParaRPr lang="ru-RU" sz="1050" b="1" i="1" u="none" strike="noStrike" kern="1200" dirty="0">
                        <a:solidFill>
                          <a:schemeClr val="tx1"/>
                        </a:solidFill>
                        <a:effectLst/>
                        <a:latin typeface="+mn-lt"/>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kern="1200" dirty="0" smtClean="0">
                          <a:solidFill>
                            <a:schemeClr val="tx1"/>
                          </a:solidFill>
                          <a:effectLst/>
                          <a:latin typeface="+mn-lt"/>
                          <a:ea typeface="+mn-ea"/>
                          <a:cs typeface="+mn-cs"/>
                        </a:rPr>
                        <a:t>11,20кг/12,20</a:t>
                      </a:r>
                      <a:endParaRPr lang="ru-RU" sz="1050" b="1" i="1" u="none" strike="noStrike" kern="1200" dirty="0">
                        <a:solidFill>
                          <a:schemeClr val="tx1"/>
                        </a:solidFill>
                        <a:effectLst/>
                        <a:latin typeface="+mn-lt"/>
                        <a:ea typeface="+mn-ea"/>
                        <a:cs typeface="+mn-cs"/>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pic>
        <p:nvPicPr>
          <p:cNvPr id="2" name="Рисунок 1"/>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30160" y="2086227"/>
            <a:ext cx="4140334" cy="2657149"/>
          </a:xfrm>
          <a:prstGeom prst="rect">
            <a:avLst/>
          </a:prstGeom>
        </p:spPr>
      </p:pic>
      <p:pic>
        <p:nvPicPr>
          <p:cNvPr id="3" name="Рисунок 2"/>
          <p:cNvPicPr>
            <a:picLocks noChangeAspect="1"/>
          </p:cNvPicPr>
          <p:nvPr/>
        </p:nvPicPr>
        <p:blipFill rotWithShape="1">
          <a:blip r:embed="rId5" cstate="screen">
            <a:extLst>
              <a:ext uri="{28A0092B-C50C-407E-A947-70E740481C1C}">
                <a14:useLocalDpi xmlns:a14="http://schemas.microsoft.com/office/drawing/2010/main" val="0"/>
              </a:ext>
            </a:extLst>
          </a:blip>
          <a:srcRect r="51716" b="77032"/>
          <a:stretch/>
        </p:blipFill>
        <p:spPr>
          <a:xfrm>
            <a:off x="4734236" y="5196690"/>
            <a:ext cx="2930605" cy="899451"/>
          </a:xfrm>
          <a:prstGeom prst="rect">
            <a:avLst/>
          </a:prstGeom>
        </p:spPr>
      </p:pic>
      <p:pic>
        <p:nvPicPr>
          <p:cNvPr id="17" name="Рисунок 16"/>
          <p:cNvPicPr>
            <a:picLocks noChangeAspect="1"/>
          </p:cNvPicPr>
          <p:nvPr/>
        </p:nvPicPr>
        <p:blipFill rotWithShape="1">
          <a:blip r:embed="rId6" cstate="screen">
            <a:extLst>
              <a:ext uri="{28A0092B-C50C-407E-A947-70E740481C1C}">
                <a14:useLocalDpi xmlns:a14="http://schemas.microsoft.com/office/drawing/2010/main" val="0"/>
              </a:ext>
            </a:extLst>
          </a:blip>
          <a:srcRect t="22817" r="51716" b="54121"/>
          <a:stretch/>
        </p:blipFill>
        <p:spPr>
          <a:xfrm>
            <a:off x="7664841" y="5185070"/>
            <a:ext cx="2883408" cy="888601"/>
          </a:xfrm>
          <a:prstGeom prst="rect">
            <a:avLst/>
          </a:prstGeom>
        </p:spPr>
      </p:pic>
      <p:pic>
        <p:nvPicPr>
          <p:cNvPr id="23" name="Рисунок 22"/>
          <p:cNvPicPr>
            <a:picLocks noChangeAspect="1"/>
          </p:cNvPicPr>
          <p:nvPr/>
        </p:nvPicPr>
        <p:blipFill rotWithShape="1">
          <a:blip r:embed="rId7" cstate="screen">
            <a:extLst>
              <a:ext uri="{28A0092B-C50C-407E-A947-70E740481C1C}">
                <a14:useLocalDpi xmlns:a14="http://schemas.microsoft.com/office/drawing/2010/main" val="0"/>
              </a:ext>
            </a:extLst>
          </a:blip>
          <a:srcRect l="51867" t="30360" r="-256" b="47052"/>
          <a:stretch/>
        </p:blipFill>
        <p:spPr>
          <a:xfrm>
            <a:off x="358095" y="5010092"/>
            <a:ext cx="4112399" cy="1238558"/>
          </a:xfrm>
          <a:prstGeom prst="rect">
            <a:avLst/>
          </a:prstGeom>
        </p:spPr>
      </p:pic>
      <p:pic>
        <p:nvPicPr>
          <p:cNvPr id="22" name="Рисунок 21"/>
          <p:cNvPicPr>
            <a:picLocks noChangeAspect="1"/>
          </p:cNvPicPr>
          <p:nvPr/>
        </p:nvPicPr>
        <p:blipFill rotWithShape="1">
          <a:blip r:embed="rId8" cstate="screen">
            <a:extLst>
              <a:ext uri="{28A0092B-C50C-407E-A947-70E740481C1C}">
                <a14:useLocalDpi xmlns:a14="http://schemas.microsoft.com/office/drawing/2010/main" val="0"/>
              </a:ext>
            </a:extLst>
          </a:blip>
          <a:srcRect l="48908" t="-1" r="29687" b="69463"/>
          <a:stretch/>
        </p:blipFill>
        <p:spPr>
          <a:xfrm>
            <a:off x="9333895" y="3900186"/>
            <a:ext cx="1369377" cy="1260475"/>
          </a:xfrm>
          <a:prstGeom prst="rect">
            <a:avLst/>
          </a:prstGeom>
        </p:spPr>
      </p:pic>
      <p:pic>
        <p:nvPicPr>
          <p:cNvPr id="25" name="Рисунок 24"/>
          <p:cNvPicPr>
            <a:picLocks noChangeAspect="1"/>
          </p:cNvPicPr>
          <p:nvPr/>
        </p:nvPicPr>
        <p:blipFill rotWithShape="1">
          <a:blip r:embed="rId9" cstate="email">
            <a:extLst>
              <a:ext uri="{28A0092B-C50C-407E-A947-70E740481C1C}">
                <a14:useLocalDpi xmlns:a14="http://schemas.microsoft.com/office/drawing/2010/main"/>
              </a:ext>
            </a:extLst>
          </a:blip>
          <a:srcRect r="81086"/>
          <a:stretch/>
        </p:blipFill>
        <p:spPr>
          <a:xfrm>
            <a:off x="4728618" y="4176396"/>
            <a:ext cx="1106314" cy="1008674"/>
          </a:xfrm>
          <a:prstGeom prst="rect">
            <a:avLst/>
          </a:prstGeom>
        </p:spPr>
      </p:pic>
      <p:pic>
        <p:nvPicPr>
          <p:cNvPr id="26" name="Рисунок 25"/>
          <p:cNvPicPr>
            <a:picLocks noChangeAspect="1"/>
          </p:cNvPicPr>
          <p:nvPr/>
        </p:nvPicPr>
        <p:blipFill rotWithShape="1">
          <a:blip r:embed="rId9" cstate="email">
            <a:extLst>
              <a:ext uri="{28A0092B-C50C-407E-A947-70E740481C1C}">
                <a14:useLocalDpi xmlns:a14="http://schemas.microsoft.com/office/drawing/2010/main"/>
              </a:ext>
            </a:extLst>
          </a:blip>
          <a:srcRect l="40487" r="147"/>
          <a:stretch/>
        </p:blipFill>
        <p:spPr>
          <a:xfrm>
            <a:off x="5854772" y="4184597"/>
            <a:ext cx="3464222" cy="1006283"/>
          </a:xfrm>
          <a:prstGeom prst="rect">
            <a:avLst/>
          </a:prstGeom>
        </p:spPr>
      </p:pic>
      <p:pic>
        <p:nvPicPr>
          <p:cNvPr id="28" name="Picture 2"/>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9554661" y="1544120"/>
            <a:ext cx="93345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11360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178388" y="1192551"/>
            <a:ext cx="9200269" cy="656090"/>
          </a:xfrm>
          <a:effectLst/>
        </p:spPr>
        <p:txBody>
          <a:bodyPr>
            <a:noAutofit/>
          </a:bodyPr>
          <a:lstStyle/>
          <a:p>
            <a:pPr>
              <a:lnSpc>
                <a:spcPct val="100000"/>
              </a:lnSpc>
            </a:pPr>
            <a:r>
              <a:rPr lang="ru-RU" sz="1600" b="1" spc="50" dirty="0">
                <a:ln w="11430"/>
                <a:solidFill>
                  <a:srgbClr val="930D2D"/>
                </a:solidFill>
                <a:effectLst>
                  <a:outerShdw blurRad="38100" dist="38100" dir="2700000" algn="tl">
                    <a:srgbClr val="000000">
                      <a:alpha val="43137"/>
                    </a:srgbClr>
                  </a:outerShdw>
                </a:effectLst>
              </a:rPr>
              <a:t>ПЕЧЬ ЭЛЕКТРИЧЕСКАЯ с конвекцией с 2мя противнями </a:t>
            </a:r>
            <a:r>
              <a:rPr lang="en-US" sz="1600" b="1" spc="50" dirty="0">
                <a:ln w="11430"/>
                <a:solidFill>
                  <a:srgbClr val="930D2D"/>
                </a:solidFill>
                <a:effectLst>
                  <a:outerShdw blurRad="38100" dist="38100" dir="2700000" algn="tl">
                    <a:srgbClr val="000000">
                      <a:alpha val="43137"/>
                    </a:srgbClr>
                  </a:outerShdw>
                </a:effectLst>
              </a:rPr>
              <a:t>GN</a:t>
            </a:r>
            <a:r>
              <a:rPr lang="ru-RU" sz="1600" b="1" spc="50" dirty="0">
                <a:ln w="11430"/>
                <a:solidFill>
                  <a:srgbClr val="930D2D"/>
                </a:solidFill>
                <a:effectLst>
                  <a:outerShdw blurRad="38100" dist="38100" dir="2700000" algn="tl">
                    <a:srgbClr val="000000">
                      <a:alpha val="43137"/>
                    </a:srgbClr>
                  </a:outerShdw>
                </a:effectLst>
              </a:rPr>
              <a:t>63С</a:t>
            </a:r>
            <a:r>
              <a:rPr lang="en-US" sz="1600" b="1" spc="50" dirty="0">
                <a:ln w="11430"/>
                <a:solidFill>
                  <a:srgbClr val="930D2D"/>
                </a:solidFill>
                <a:effectLst>
                  <a:outerShdw blurRad="38100" dist="38100" dir="2700000" algn="tl">
                    <a:srgbClr val="000000">
                      <a:alpha val="43137"/>
                    </a:srgbClr>
                  </a:outerShdw>
                </a:effectLst>
              </a:rPr>
              <a:t>B</a:t>
            </a:r>
            <a:endParaRPr lang="uk-UA" sz="16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256848" y="5826137"/>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3483045002"/>
              </p:ext>
            </p:extLst>
          </p:nvPr>
        </p:nvGraphicFramePr>
        <p:xfrm>
          <a:off x="255865" y="5824112"/>
          <a:ext cx="10020249" cy="1211040"/>
        </p:xfrm>
        <a:graphic>
          <a:graphicData uri="http://schemas.openxmlformats.org/drawingml/2006/table">
            <a:tbl>
              <a:tblPr>
                <a:tableStyleId>{616DA210-FB5B-4158-B5E0-FEB733F419BA}</a:tableStyleId>
              </a:tblPr>
              <a:tblGrid>
                <a:gridCol w="440821">
                  <a:extLst>
                    <a:ext uri="{9D8B030D-6E8A-4147-A177-3AD203B41FA5}">
                      <a16:colId xmlns:a16="http://schemas.microsoft.com/office/drawing/2014/main" val="20000"/>
                    </a:ext>
                  </a:extLst>
                </a:gridCol>
                <a:gridCol w="699334">
                  <a:extLst>
                    <a:ext uri="{9D8B030D-6E8A-4147-A177-3AD203B41FA5}">
                      <a16:colId xmlns:a16="http://schemas.microsoft.com/office/drawing/2014/main" val="20001"/>
                    </a:ext>
                  </a:extLst>
                </a:gridCol>
                <a:gridCol w="533400">
                  <a:extLst>
                    <a:ext uri="{9D8B030D-6E8A-4147-A177-3AD203B41FA5}">
                      <a16:colId xmlns:a16="http://schemas.microsoft.com/office/drawing/2014/main" val="20002"/>
                    </a:ext>
                  </a:extLst>
                </a:gridCol>
                <a:gridCol w="711200">
                  <a:extLst>
                    <a:ext uri="{9D8B030D-6E8A-4147-A177-3AD203B41FA5}">
                      <a16:colId xmlns:a16="http://schemas.microsoft.com/office/drawing/2014/main" val="20003"/>
                    </a:ext>
                  </a:extLst>
                </a:gridCol>
                <a:gridCol w="546100">
                  <a:extLst>
                    <a:ext uri="{9D8B030D-6E8A-4147-A177-3AD203B41FA5}">
                      <a16:colId xmlns:a16="http://schemas.microsoft.com/office/drawing/2014/main" val="20004"/>
                    </a:ext>
                  </a:extLst>
                </a:gridCol>
                <a:gridCol w="596900">
                  <a:extLst>
                    <a:ext uri="{9D8B030D-6E8A-4147-A177-3AD203B41FA5}">
                      <a16:colId xmlns:a16="http://schemas.microsoft.com/office/drawing/2014/main" val="20005"/>
                    </a:ext>
                  </a:extLst>
                </a:gridCol>
                <a:gridCol w="643237">
                  <a:extLst>
                    <a:ext uri="{9D8B030D-6E8A-4147-A177-3AD203B41FA5}">
                      <a16:colId xmlns:a16="http://schemas.microsoft.com/office/drawing/2014/main" val="20006"/>
                    </a:ext>
                  </a:extLst>
                </a:gridCol>
                <a:gridCol w="410863">
                  <a:extLst>
                    <a:ext uri="{9D8B030D-6E8A-4147-A177-3AD203B41FA5}">
                      <a16:colId xmlns:a16="http://schemas.microsoft.com/office/drawing/2014/main" val="20007"/>
                    </a:ext>
                  </a:extLst>
                </a:gridCol>
                <a:gridCol w="489023">
                  <a:extLst>
                    <a:ext uri="{9D8B030D-6E8A-4147-A177-3AD203B41FA5}">
                      <a16:colId xmlns:a16="http://schemas.microsoft.com/office/drawing/2014/main" val="20008"/>
                    </a:ext>
                  </a:extLst>
                </a:gridCol>
                <a:gridCol w="824120">
                  <a:extLst>
                    <a:ext uri="{9D8B030D-6E8A-4147-A177-3AD203B41FA5}">
                      <a16:colId xmlns:a16="http://schemas.microsoft.com/office/drawing/2014/main" val="20009"/>
                    </a:ext>
                  </a:extLst>
                </a:gridCol>
                <a:gridCol w="845857">
                  <a:extLst>
                    <a:ext uri="{9D8B030D-6E8A-4147-A177-3AD203B41FA5}">
                      <a16:colId xmlns:a16="http://schemas.microsoft.com/office/drawing/2014/main" val="20014"/>
                    </a:ext>
                  </a:extLst>
                </a:gridCol>
                <a:gridCol w="495300">
                  <a:extLst>
                    <a:ext uri="{9D8B030D-6E8A-4147-A177-3AD203B41FA5}">
                      <a16:colId xmlns:a16="http://schemas.microsoft.com/office/drawing/2014/main" val="20010"/>
                    </a:ext>
                  </a:extLst>
                </a:gridCol>
                <a:gridCol w="839180">
                  <a:extLst>
                    <a:ext uri="{9D8B030D-6E8A-4147-A177-3AD203B41FA5}">
                      <a16:colId xmlns:a16="http://schemas.microsoft.com/office/drawing/2014/main" val="20011"/>
                    </a:ext>
                  </a:extLst>
                </a:gridCol>
                <a:gridCol w="1074057">
                  <a:extLst>
                    <a:ext uri="{9D8B030D-6E8A-4147-A177-3AD203B41FA5}">
                      <a16:colId xmlns:a16="http://schemas.microsoft.com/office/drawing/2014/main" val="20012"/>
                    </a:ext>
                  </a:extLst>
                </a:gridCol>
                <a:gridCol w="870857">
                  <a:extLst>
                    <a:ext uri="{9D8B030D-6E8A-4147-A177-3AD203B41FA5}">
                      <a16:colId xmlns:a16="http://schemas.microsoft.com/office/drawing/2014/main" val="20013"/>
                    </a:ext>
                  </a:extLst>
                </a:gridCol>
              </a:tblGrid>
              <a:tr h="721831">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solidFill>
                            <a:schemeClr val="tx1"/>
                          </a:solidFill>
                          <a:effectLst/>
                        </a:rPr>
                        <a:t>Мощность</a:t>
                      </a:r>
                      <a:endParaRPr lang="ru-RU" sz="1100" b="1" i="0" u="none" strike="noStrike" dirty="0">
                        <a:solidFill>
                          <a:schemeClr val="tx1"/>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Тип управления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Термостат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Конвекция</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Объем камеры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Нагревательные элементы</a:t>
                      </a:r>
                    </a:p>
                    <a:p>
                      <a:pPr algn="ctr" fontAlgn="ctr"/>
                      <a:r>
                        <a:rPr lang="ru-RU" sz="1100" b="1" i="0" u="none" strike="noStrike" dirty="0" smtClean="0">
                          <a:solidFill>
                            <a:srgbClr val="000000"/>
                          </a:solidFill>
                          <a:effectLst/>
                          <a:latin typeface="+mn-lt"/>
                        </a:rPr>
                        <a:t>верх./</a:t>
                      </a:r>
                      <a:r>
                        <a:rPr lang="ru-RU" sz="1100" b="1" i="0" u="none" strike="noStrike" baseline="0" dirty="0" smtClean="0">
                          <a:solidFill>
                            <a:srgbClr val="000000"/>
                          </a:solidFill>
                          <a:effectLst/>
                          <a:latin typeface="+mn-lt"/>
                        </a:rPr>
                        <a:t> </a:t>
                      </a:r>
                      <a:r>
                        <a:rPr lang="ru-RU" sz="1100" b="1" i="0" u="none" strike="noStrike" baseline="0" dirty="0" err="1" smtClean="0">
                          <a:solidFill>
                            <a:srgbClr val="000000"/>
                          </a:solidFill>
                          <a:effectLst/>
                          <a:latin typeface="+mn-lt"/>
                        </a:rPr>
                        <a:t>ниж</a:t>
                      </a:r>
                      <a:r>
                        <a:rPr lang="ru-RU" sz="1100" b="1" i="0" u="none" strike="noStrike" baseline="0" dirty="0" smtClean="0">
                          <a:solidFill>
                            <a:srgbClr val="000000"/>
                          </a:solidFill>
                          <a:effectLst/>
                          <a:latin typeface="+mn-lt"/>
                        </a:rPr>
                        <a:t>.</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Размер камеры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Таймер работы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Размер противня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chemeClr val="tx1"/>
                          </a:solidFill>
                          <a:effectLst/>
                          <a:latin typeface="+mn-lt"/>
                        </a:rPr>
                        <a:t>Габаритный размер, мм печи/</a:t>
                      </a:r>
                      <a:r>
                        <a:rPr lang="ru-RU" sz="1100" b="1" i="0" u="none" strike="noStrike" dirty="0" err="1" smtClean="0">
                          <a:solidFill>
                            <a:schemeClr val="tx1"/>
                          </a:solidFill>
                          <a:effectLst/>
                          <a:latin typeface="+mn-lt"/>
                        </a:rPr>
                        <a:t>упаков</a:t>
                      </a:r>
                      <a:r>
                        <a:rPr lang="ru-RU" sz="1100" b="1" i="0" u="none" strike="noStrike" dirty="0" smtClean="0">
                          <a:solidFill>
                            <a:schemeClr val="tx1"/>
                          </a:solidFill>
                          <a:effectLst/>
                          <a:latin typeface="+mn-lt"/>
                        </a:rPr>
                        <a:t>.</a:t>
                      </a:r>
                      <a:endParaRPr lang="ru-RU" sz="1100" b="1" i="0" u="none" strike="noStrike" dirty="0">
                        <a:solidFill>
                          <a:schemeClr val="tx1"/>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 ,кг </a:t>
                      </a:r>
                    </a:p>
                    <a:p>
                      <a:pPr algn="ctr" fontAlgn="ctr"/>
                      <a:r>
                        <a:rPr lang="ru-RU" sz="1100" b="1" i="0" u="none" strike="noStrike" dirty="0" smtClean="0">
                          <a:solidFill>
                            <a:srgbClr val="000000"/>
                          </a:solidFill>
                          <a:effectLst/>
                          <a:latin typeface="+mn-lt"/>
                        </a:rPr>
                        <a:t> нетто/ брутто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6265">
                <a:tc>
                  <a:txBody>
                    <a:bodyPr/>
                    <a:lstStyle/>
                    <a:p>
                      <a:pPr marL="0" algn="ctr" defTabSz="914400" rtl="0" eaLnBrk="1" fontAlgn="ctr" latinLnBrk="0" hangingPunct="1"/>
                      <a:r>
                        <a:rPr lang="ru-RU" sz="1050" b="0" i="1" u="none" strike="noStrike" kern="1200" dirty="0" smtClean="0">
                          <a:solidFill>
                            <a:srgbClr val="000000"/>
                          </a:solidFill>
                          <a:effectLst/>
                          <a:latin typeface="+mn-lt"/>
                          <a:ea typeface="+mn-ea"/>
                          <a:cs typeface="+mn-cs"/>
                        </a:rPr>
                        <a:t>80618</a:t>
                      </a:r>
                      <a:endParaRPr lang="ru-RU" sz="1050" b="0"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50" b="1" i="1" spc="50" dirty="0" smtClean="0">
                          <a:ln w="11430"/>
                        </a:rPr>
                        <a:t>GN</a:t>
                      </a:r>
                      <a:r>
                        <a:rPr lang="ru-RU" sz="1050" b="1" i="1" spc="50" dirty="0" smtClean="0">
                          <a:ln w="11430"/>
                        </a:rPr>
                        <a:t>63С</a:t>
                      </a:r>
                      <a:r>
                        <a:rPr lang="en-US" sz="1050" b="1" i="1" spc="50" dirty="0" smtClean="0">
                          <a:ln w="11430"/>
                        </a:rPr>
                        <a:t>B</a:t>
                      </a:r>
                      <a:endParaRPr lang="en-US" sz="1050" b="1" i="1" dirty="0"/>
                    </a:p>
                  </a:txBody>
                  <a:tcPr marL="9525" marR="9525" marT="9525" marB="0" anchor="ctr"/>
                </a:tc>
                <a:tc>
                  <a:txBody>
                    <a:bodyPr/>
                    <a:lstStyle/>
                    <a:p>
                      <a:pPr algn="ctr" fontAlgn="ctr"/>
                      <a:r>
                        <a:rPr lang="en-US" sz="1050" b="1" i="1" u="none" strike="noStrike" dirty="0" smtClean="0">
                          <a:solidFill>
                            <a:schemeClr val="tx1"/>
                          </a:solidFill>
                          <a:effectLst/>
                          <a:latin typeface="+mn-lt"/>
                        </a:rPr>
                        <a:t>2</a:t>
                      </a:r>
                      <a:r>
                        <a:rPr lang="ru-RU" sz="1050" b="1" i="1" u="none" strike="noStrike" dirty="0" smtClean="0">
                          <a:solidFill>
                            <a:schemeClr val="tx1"/>
                          </a:solidFill>
                          <a:effectLst/>
                          <a:latin typeface="+mn-lt"/>
                        </a:rPr>
                        <a:t>200 Вт</a:t>
                      </a:r>
                      <a:endParaRPr lang="en-US" sz="1050" b="1" i="1" u="none" strike="noStrike" dirty="0">
                        <a:solidFill>
                          <a:schemeClr val="tx1"/>
                        </a:solidFill>
                        <a:effectLst/>
                        <a:latin typeface="+mn-lt"/>
                      </a:endParaRPr>
                    </a:p>
                  </a:txBody>
                  <a:tcPr marL="9525" marR="9525" marT="9525" marB="0" anchor="ctr"/>
                </a:tc>
                <a:tc>
                  <a:txBody>
                    <a:bodyPr/>
                    <a:lstStyle/>
                    <a:p>
                      <a:pPr algn="ctr" fontAlgn="b"/>
                      <a:r>
                        <a:rPr lang="ru-RU" sz="1050" b="1" i="1" u="none" strike="noStrike" dirty="0" smtClean="0">
                          <a:solidFill>
                            <a:srgbClr val="000000"/>
                          </a:solidFill>
                          <a:effectLst/>
                          <a:latin typeface="+mn-lt"/>
                        </a:rPr>
                        <a:t>220</a:t>
                      </a:r>
                      <a:r>
                        <a:rPr lang="en-US" sz="1050" b="1" i="1" u="none" strike="noStrike" dirty="0" smtClean="0">
                          <a:solidFill>
                            <a:srgbClr val="000000"/>
                          </a:solidFill>
                          <a:effectLst/>
                          <a:latin typeface="+mn-lt"/>
                        </a:rPr>
                        <a:t> - 240</a:t>
                      </a:r>
                      <a:r>
                        <a:rPr lang="ru-RU" sz="1050" b="1" i="1" u="none" strike="noStrike" dirty="0" smtClean="0">
                          <a:solidFill>
                            <a:srgbClr val="000000"/>
                          </a:solidFill>
                          <a:effectLst/>
                          <a:latin typeface="+mn-lt"/>
                        </a:rPr>
                        <a:t> В</a:t>
                      </a:r>
                      <a:endParaRPr lang="ru-RU" sz="105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ru-RU" sz="1050" b="1" i="1" u="none" strike="noStrike" dirty="0" smtClean="0">
                          <a:solidFill>
                            <a:srgbClr val="000000"/>
                          </a:solidFill>
                          <a:effectLst/>
                          <a:latin typeface="Arial"/>
                        </a:rPr>
                        <a:t>~ 50/60 Гц</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dirty="0" err="1" smtClean="0">
                          <a:solidFill>
                            <a:srgbClr val="000000"/>
                          </a:solidFill>
                          <a:effectLst/>
                          <a:latin typeface="Arial"/>
                        </a:rPr>
                        <a:t>Механ</a:t>
                      </a:r>
                      <a:r>
                        <a:rPr lang="ru-RU" sz="1050" b="1" i="1" u="none" strike="noStrike" dirty="0" smtClean="0">
                          <a:solidFill>
                            <a:srgbClr val="000000"/>
                          </a:solidFill>
                          <a:effectLst/>
                          <a:latin typeface="Arial"/>
                        </a:rPr>
                        <a:t>.</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dirty="0" smtClean="0">
                          <a:solidFill>
                            <a:srgbClr val="000000"/>
                          </a:solidFill>
                          <a:effectLst/>
                          <a:latin typeface="Arial"/>
                        </a:rPr>
                        <a:t>100 - 250 °С </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50" b="1" i="1" u="none" strike="noStrike" dirty="0" smtClean="0">
                          <a:solidFill>
                            <a:srgbClr val="000000"/>
                          </a:solidFill>
                          <a:effectLst/>
                          <a:latin typeface="Arial"/>
                        </a:rPr>
                        <a:t>+</a:t>
                      </a:r>
                      <a:endParaRPr lang="ru-RU" sz="105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dirty="0" smtClean="0">
                          <a:solidFill>
                            <a:srgbClr val="000000"/>
                          </a:solidFill>
                          <a:effectLst/>
                          <a:latin typeface="Arial"/>
                        </a:rPr>
                        <a:t>63 л</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dirty="0" smtClean="0">
                          <a:solidFill>
                            <a:srgbClr val="000000"/>
                          </a:solidFill>
                          <a:effectLst/>
                          <a:latin typeface="Arial"/>
                        </a:rPr>
                        <a:t>+/+</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50" b="1" i="1" u="none" strike="noStrike" kern="1200" dirty="0" smtClean="0">
                          <a:solidFill>
                            <a:srgbClr val="000000"/>
                          </a:solidFill>
                          <a:effectLst/>
                          <a:latin typeface="Arial"/>
                          <a:ea typeface="+mn-ea"/>
                          <a:cs typeface="+mn-cs"/>
                        </a:rPr>
                        <a:t>468x398x332</a:t>
                      </a:r>
                      <a:endParaRPr lang="ru-RU" sz="1050" b="1" i="1" u="none" strike="noStrike" kern="1200" dirty="0">
                        <a:solidFill>
                          <a:srgbClr val="000000"/>
                        </a:solidFill>
                        <a:effectLst/>
                        <a:latin typeface="Arial"/>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kern="1200" dirty="0" smtClean="0">
                          <a:solidFill>
                            <a:srgbClr val="000000"/>
                          </a:solidFill>
                          <a:effectLst/>
                          <a:latin typeface="Arial"/>
                          <a:ea typeface="+mn-ea"/>
                          <a:cs typeface="+mn-cs"/>
                        </a:rPr>
                        <a:t>60</a:t>
                      </a:r>
                      <a:r>
                        <a:rPr lang="en-US" sz="1050" b="1" i="1" u="none" strike="noStrike" kern="1200" dirty="0" smtClean="0">
                          <a:solidFill>
                            <a:srgbClr val="000000"/>
                          </a:solidFill>
                          <a:effectLst/>
                          <a:latin typeface="Arial"/>
                          <a:ea typeface="+mn-ea"/>
                          <a:cs typeface="+mn-cs"/>
                        </a:rPr>
                        <a:t> </a:t>
                      </a:r>
                      <a:r>
                        <a:rPr lang="ru-RU" sz="1050" b="1" i="1" u="none" strike="noStrike" kern="1200" dirty="0" smtClean="0">
                          <a:solidFill>
                            <a:srgbClr val="000000"/>
                          </a:solidFill>
                          <a:effectLst/>
                          <a:latin typeface="Arial"/>
                          <a:ea typeface="+mn-ea"/>
                          <a:cs typeface="+mn-cs"/>
                        </a:rPr>
                        <a:t>мин.</a:t>
                      </a:r>
                      <a:endParaRPr lang="ru-RU" sz="1050" b="1" i="1" u="none" strike="noStrike" kern="1200" dirty="0">
                        <a:solidFill>
                          <a:srgbClr val="000000"/>
                        </a:solidFill>
                        <a:effectLst/>
                        <a:latin typeface="Arial"/>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dirty="0" smtClean="0">
                          <a:solidFill>
                            <a:srgbClr val="000000"/>
                          </a:solidFill>
                          <a:effectLst/>
                          <a:latin typeface="Arial"/>
                        </a:rPr>
                        <a:t>46,25х35,8 см</a:t>
                      </a:r>
                    </a:p>
                    <a:p>
                      <a:pPr algn="ctr" fontAlgn="b"/>
                      <a:r>
                        <a:rPr lang="ru-RU" sz="1050" b="1" i="1" u="none" strike="noStrike" dirty="0" smtClean="0">
                          <a:solidFill>
                            <a:srgbClr val="000000"/>
                          </a:solidFill>
                          <a:effectLst/>
                          <a:latin typeface="Arial"/>
                        </a:rPr>
                        <a:t>2 </a:t>
                      </a:r>
                      <a:r>
                        <a:rPr lang="ru-RU" sz="1050" b="1" i="1" u="none" strike="noStrike" dirty="0" err="1" smtClean="0">
                          <a:solidFill>
                            <a:srgbClr val="000000"/>
                          </a:solidFill>
                          <a:effectLst/>
                          <a:latin typeface="Arial"/>
                        </a:rPr>
                        <a:t>шт</a:t>
                      </a:r>
                      <a:r>
                        <a:rPr lang="ru-RU" sz="1050" b="1" i="1" u="none" strike="noStrike" dirty="0" smtClean="0">
                          <a:solidFill>
                            <a:srgbClr val="000000"/>
                          </a:solidFill>
                          <a:effectLst/>
                          <a:latin typeface="Arial"/>
                        </a:rPr>
                        <a:t> </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50" b="1" i="1" u="none" strike="noStrike" kern="1200" dirty="0" smtClean="0">
                          <a:solidFill>
                            <a:srgbClr val="000000"/>
                          </a:solidFill>
                          <a:effectLst/>
                          <a:latin typeface="Arial"/>
                          <a:ea typeface="+mn-ea"/>
                          <a:cs typeface="+mn-cs"/>
                        </a:rPr>
                        <a:t>612</a:t>
                      </a:r>
                      <a:r>
                        <a:rPr lang="ru-RU" sz="1050" b="1" i="1" u="none" strike="noStrike" kern="1200" dirty="0" smtClean="0">
                          <a:solidFill>
                            <a:srgbClr val="000000"/>
                          </a:solidFill>
                          <a:effectLst/>
                          <a:latin typeface="Arial"/>
                          <a:ea typeface="+mn-ea"/>
                          <a:cs typeface="+mn-cs"/>
                        </a:rPr>
                        <a:t>х4</a:t>
                      </a:r>
                      <a:r>
                        <a:rPr lang="en-US" sz="1050" b="1" i="1" u="none" strike="noStrike" kern="1200" dirty="0" smtClean="0">
                          <a:solidFill>
                            <a:srgbClr val="000000"/>
                          </a:solidFill>
                          <a:effectLst/>
                          <a:latin typeface="Arial"/>
                          <a:ea typeface="+mn-ea"/>
                          <a:cs typeface="+mn-cs"/>
                        </a:rPr>
                        <a:t>54</a:t>
                      </a:r>
                      <a:r>
                        <a:rPr lang="ru-RU" sz="1050" b="1" i="1" u="none" strike="noStrike" kern="1200" dirty="0" smtClean="0">
                          <a:solidFill>
                            <a:srgbClr val="000000"/>
                          </a:solidFill>
                          <a:effectLst/>
                          <a:latin typeface="Arial"/>
                          <a:ea typeface="+mn-ea"/>
                          <a:cs typeface="+mn-cs"/>
                        </a:rPr>
                        <a:t>х</a:t>
                      </a:r>
                      <a:r>
                        <a:rPr lang="en-US" sz="1050" b="1" i="1" u="none" strike="noStrike" kern="1200" dirty="0" smtClean="0">
                          <a:solidFill>
                            <a:srgbClr val="000000"/>
                          </a:solidFill>
                          <a:effectLst/>
                          <a:latin typeface="Arial"/>
                          <a:ea typeface="+mn-ea"/>
                          <a:cs typeface="+mn-cs"/>
                        </a:rPr>
                        <a:t>408</a:t>
                      </a:r>
                      <a:r>
                        <a:rPr lang="ru-RU" sz="1050" b="1" i="1" u="none" strike="noStrike" kern="1200" dirty="0" smtClean="0">
                          <a:solidFill>
                            <a:srgbClr val="000000"/>
                          </a:solidFill>
                          <a:effectLst/>
                          <a:latin typeface="Arial"/>
                          <a:ea typeface="+mn-ea"/>
                          <a:cs typeface="+mn-cs"/>
                        </a:rPr>
                        <a:t> /</a:t>
                      </a:r>
                      <a:r>
                        <a:rPr lang="en-US" sz="1050" b="1" i="1" u="none" strike="noStrike" kern="1200" baseline="0" dirty="0" smtClean="0">
                          <a:solidFill>
                            <a:srgbClr val="000000"/>
                          </a:solidFill>
                          <a:effectLst/>
                          <a:latin typeface="Arial"/>
                          <a:ea typeface="+mn-ea"/>
                          <a:cs typeface="+mn-cs"/>
                        </a:rPr>
                        <a:t> </a:t>
                      </a:r>
                      <a:r>
                        <a:rPr lang="en-US" sz="1050" b="1" i="1" u="none" strike="noStrike" kern="1200" dirty="0" smtClean="0">
                          <a:solidFill>
                            <a:srgbClr val="000000"/>
                          </a:solidFill>
                          <a:effectLst/>
                          <a:latin typeface="Arial"/>
                          <a:ea typeface="+mn-ea"/>
                          <a:cs typeface="+mn-cs"/>
                        </a:rPr>
                        <a:t>648</a:t>
                      </a:r>
                      <a:r>
                        <a:rPr lang="ru-RU" sz="1050" b="1" i="1" u="none" strike="noStrike" kern="1200" dirty="0" smtClean="0">
                          <a:solidFill>
                            <a:srgbClr val="000000"/>
                          </a:solidFill>
                          <a:effectLst/>
                          <a:latin typeface="Arial"/>
                          <a:ea typeface="+mn-ea"/>
                          <a:cs typeface="+mn-cs"/>
                        </a:rPr>
                        <a:t>х</a:t>
                      </a:r>
                      <a:r>
                        <a:rPr lang="en-US" sz="1050" b="1" i="1" u="none" strike="noStrike" kern="1200" dirty="0" smtClean="0">
                          <a:solidFill>
                            <a:srgbClr val="000000"/>
                          </a:solidFill>
                          <a:effectLst/>
                          <a:latin typeface="Arial"/>
                          <a:ea typeface="+mn-ea"/>
                          <a:cs typeface="+mn-cs"/>
                        </a:rPr>
                        <a:t>484</a:t>
                      </a:r>
                      <a:r>
                        <a:rPr lang="ru-RU" sz="1050" b="1" i="1" u="none" strike="noStrike" kern="1200" dirty="0" smtClean="0">
                          <a:solidFill>
                            <a:srgbClr val="000000"/>
                          </a:solidFill>
                          <a:effectLst/>
                          <a:latin typeface="Arial"/>
                          <a:ea typeface="+mn-ea"/>
                          <a:cs typeface="+mn-cs"/>
                        </a:rPr>
                        <a:t>х</a:t>
                      </a:r>
                      <a:r>
                        <a:rPr lang="en-US" sz="1050" b="1" i="1" u="none" strike="noStrike" kern="1200" dirty="0" smtClean="0">
                          <a:solidFill>
                            <a:srgbClr val="000000"/>
                          </a:solidFill>
                          <a:effectLst/>
                          <a:latin typeface="Arial"/>
                          <a:ea typeface="+mn-ea"/>
                          <a:cs typeface="+mn-cs"/>
                        </a:rPr>
                        <a:t>457</a:t>
                      </a:r>
                      <a:endParaRPr lang="ru-RU" sz="1050" b="1" i="1" u="none" strike="noStrike" kern="1200" dirty="0">
                        <a:solidFill>
                          <a:srgbClr val="000000"/>
                        </a:solidFill>
                        <a:effectLst/>
                        <a:latin typeface="Arial"/>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50" b="1" i="1" u="none" strike="noStrike" dirty="0" smtClean="0">
                          <a:solidFill>
                            <a:srgbClr val="000000"/>
                          </a:solidFill>
                          <a:effectLst/>
                          <a:latin typeface="Arial"/>
                        </a:rPr>
                        <a:t>11,5/13,22</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16" name="TextBox 15"/>
          <p:cNvSpPr txBox="1"/>
          <p:nvPr/>
        </p:nvSpPr>
        <p:spPr>
          <a:xfrm>
            <a:off x="3618323" y="1857190"/>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31" name="Прямоугольник 30"/>
          <p:cNvSpPr/>
          <p:nvPr/>
        </p:nvSpPr>
        <p:spPr>
          <a:xfrm>
            <a:off x="3217692" y="5358469"/>
            <a:ext cx="3734830" cy="369332"/>
          </a:xfrm>
          <a:prstGeom prst="rect">
            <a:avLst/>
          </a:prstGeom>
        </p:spPr>
        <p:txBody>
          <a:bodyPr wrap="square">
            <a:spAutoFit/>
          </a:bodyPr>
          <a:lstStyle/>
          <a:p>
            <a:r>
              <a:rPr lang="ru-RU" dirty="0">
                <a:solidFill>
                  <a:srgbClr val="006666"/>
                </a:solidFill>
                <a:latin typeface="EpsilonCTT" pitchFamily="2" charset="0"/>
              </a:rPr>
              <a:t>ПОЛЕЗНО! БЫСТРО! ВКУСНО!</a:t>
            </a:r>
          </a:p>
        </p:txBody>
      </p:sp>
      <p:sp>
        <p:nvSpPr>
          <p:cNvPr id="7" name="Прямоугольник 6"/>
          <p:cNvSpPr/>
          <p:nvPr/>
        </p:nvSpPr>
        <p:spPr>
          <a:xfrm>
            <a:off x="3618323" y="2066148"/>
            <a:ext cx="7086216" cy="1954381"/>
          </a:xfrm>
          <a:prstGeom prst="rect">
            <a:avLst/>
          </a:prstGeom>
        </p:spPr>
        <p:txBody>
          <a:bodyPr wrap="square">
            <a:spAutoFit/>
          </a:bodyPr>
          <a:lstStyle/>
          <a:p>
            <a:r>
              <a:rPr lang="ru-RU" sz="1100" b="1" i="1" dirty="0">
                <a:solidFill>
                  <a:srgbClr val="4D4B4B"/>
                </a:solidFill>
              </a:rPr>
              <a:t>Электрическая печь с грилем -  для нагрева температуры в которой встроены специальные</a:t>
            </a:r>
          </a:p>
          <a:p>
            <a:r>
              <a:rPr lang="ru-RU" sz="1100" b="1" i="1" dirty="0">
                <a:solidFill>
                  <a:srgbClr val="4D4B4B"/>
                </a:solidFill>
              </a:rPr>
              <a:t>нагревательные элементы (</a:t>
            </a:r>
            <a:r>
              <a:rPr lang="ru-RU" sz="1100" b="1" i="1" dirty="0" err="1">
                <a:solidFill>
                  <a:srgbClr val="4D4B4B"/>
                </a:solidFill>
              </a:rPr>
              <a:t>ТЭНы</a:t>
            </a:r>
            <a:r>
              <a:rPr lang="ru-RU" sz="1100" b="1" i="1" dirty="0">
                <a:solidFill>
                  <a:srgbClr val="4D4B4B"/>
                </a:solidFill>
              </a:rPr>
              <a:t>), которые расположены, как правило в верхней и нижней</a:t>
            </a:r>
          </a:p>
          <a:p>
            <a:r>
              <a:rPr lang="ru-RU" sz="1100" b="1" i="1" dirty="0">
                <a:solidFill>
                  <a:srgbClr val="4D4B4B"/>
                </a:solidFill>
              </a:rPr>
              <a:t>частях печи.</a:t>
            </a:r>
          </a:p>
          <a:p>
            <a:r>
              <a:rPr lang="ru-RU" sz="1100" b="1" i="1" dirty="0">
                <a:solidFill>
                  <a:srgbClr val="4D4B4B"/>
                </a:solidFill>
              </a:rPr>
              <a:t>Наличие утолщенных стенок снижает потребление электроэнергии в процессе готовки. </a:t>
            </a:r>
          </a:p>
          <a:p>
            <a:r>
              <a:rPr lang="ru-RU" sz="1100" b="1" i="1" dirty="0">
                <a:solidFill>
                  <a:srgbClr val="4D4B4B"/>
                </a:solidFill>
              </a:rPr>
              <a:t>Внутреннее и внешнее исполнение печи выполнены из эмалированной стали.</a:t>
            </a:r>
          </a:p>
          <a:p>
            <a:r>
              <a:rPr lang="ru-RU" sz="1100" b="1" i="1" dirty="0">
                <a:solidFill>
                  <a:srgbClr val="4D4B4B"/>
                </a:solidFill>
              </a:rPr>
              <a:t>Встроенный таймер упростит процесс готовки и вовремя оповестить вас о готовности</a:t>
            </a:r>
          </a:p>
          <a:p>
            <a:r>
              <a:rPr lang="ru-RU" sz="1100" b="1" i="1" dirty="0">
                <a:solidFill>
                  <a:srgbClr val="4D4B4B"/>
                </a:solidFill>
              </a:rPr>
              <a:t>вашего блюда звуковым сигналом. Наличие специальных съёмных ручек (ухвата) для извлечения решетки для гриля и противня сделает ваш процесс готовки максимально</a:t>
            </a:r>
          </a:p>
          <a:p>
            <a:r>
              <a:rPr lang="ru-RU" sz="1100" b="1" i="1" dirty="0">
                <a:solidFill>
                  <a:srgbClr val="4D4B4B"/>
                </a:solidFill>
              </a:rPr>
              <a:t>комфортным. Электропечь, благодаря своим небольшим размерам идеально вольется в</a:t>
            </a:r>
          </a:p>
          <a:p>
            <a:r>
              <a:rPr lang="ru-RU" sz="1100" b="1" i="1" dirty="0">
                <a:solidFill>
                  <a:srgbClr val="4D4B4B"/>
                </a:solidFill>
              </a:rPr>
              <a:t>обстановку, где необходимо сохранить максимум пространства, как на небольшой по площади</a:t>
            </a:r>
          </a:p>
          <a:p>
            <a:r>
              <a:rPr lang="ru-RU" sz="1100" b="1" i="1" dirty="0">
                <a:solidFill>
                  <a:srgbClr val="4D4B4B"/>
                </a:solidFill>
              </a:rPr>
              <a:t>кухне в городской квартире, или в загородном доме.</a:t>
            </a:r>
          </a:p>
        </p:txBody>
      </p:sp>
      <p:pic>
        <p:nvPicPr>
          <p:cNvPr id="29" name="Рисунок 2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93588" y="4455543"/>
            <a:ext cx="2344119" cy="749241"/>
          </a:xfrm>
          <a:prstGeom prst="rect">
            <a:avLst/>
          </a:prstGeom>
        </p:spPr>
      </p:pic>
      <p:pic>
        <p:nvPicPr>
          <p:cNvPr id="12" name="Рисунок 1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913495" y="3821338"/>
            <a:ext cx="2901154" cy="2071794"/>
          </a:xfrm>
          <a:prstGeom prst="rect">
            <a:avLst/>
          </a:prstGeom>
        </p:spPr>
      </p:pic>
      <p:pic>
        <p:nvPicPr>
          <p:cNvPr id="14" name="Рисунок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8628" y="2153970"/>
            <a:ext cx="3119173" cy="2276242"/>
          </a:xfrm>
          <a:prstGeom prst="rect">
            <a:avLst/>
          </a:prstGeom>
        </p:spPr>
      </p:pic>
      <p:pic>
        <p:nvPicPr>
          <p:cNvPr id="26" name="Рисунок 25"/>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42753" y="4115311"/>
            <a:ext cx="2611158" cy="1362212"/>
          </a:xfrm>
          <a:prstGeom prst="rect">
            <a:avLst/>
          </a:prstGeom>
        </p:spPr>
      </p:pic>
      <p:pic>
        <p:nvPicPr>
          <p:cNvPr id="20"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9378657" y="1342027"/>
            <a:ext cx="93345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58629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178388" y="1192551"/>
            <a:ext cx="9200269" cy="656090"/>
          </a:xfrm>
          <a:effectLst/>
        </p:spPr>
        <p:txBody>
          <a:bodyPr>
            <a:noAutofit/>
          </a:bodyPr>
          <a:lstStyle/>
          <a:p>
            <a:pPr>
              <a:lnSpc>
                <a:spcPct val="100000"/>
              </a:lnSpc>
            </a:pPr>
            <a:r>
              <a:rPr lang="ru-RU" sz="1600" b="1" spc="50" dirty="0" smtClean="0">
                <a:ln w="11430"/>
                <a:solidFill>
                  <a:srgbClr val="930D2D"/>
                </a:solidFill>
                <a:effectLst>
                  <a:outerShdw blurRad="38100" dist="38100" dir="2700000" algn="tl">
                    <a:srgbClr val="000000">
                      <a:alpha val="43137"/>
                    </a:srgbClr>
                  </a:outerShdw>
                </a:effectLst>
              </a:rPr>
              <a:t>ПЛИТА ГАЗОВАЯ НАСТОЛЬНАЯ </a:t>
            </a:r>
            <a:r>
              <a:rPr lang="en-US" sz="1600" b="1" spc="50" dirty="0" smtClean="0">
                <a:ln w="11430"/>
                <a:solidFill>
                  <a:srgbClr val="930D2D"/>
                </a:solidFill>
                <a:effectLst>
                  <a:outerShdw blurRad="38100" dist="38100" dir="2700000" algn="tl">
                    <a:srgbClr val="000000">
                      <a:alpha val="43137"/>
                    </a:srgbClr>
                  </a:outerShdw>
                </a:effectLst>
              </a:rPr>
              <a:t>GGP-6012</a:t>
            </a:r>
            <a:endParaRPr lang="uk-UA" sz="16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256848" y="5826137"/>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2909510081"/>
              </p:ext>
            </p:extLst>
          </p:nvPr>
        </p:nvGraphicFramePr>
        <p:xfrm>
          <a:off x="3244" y="5772337"/>
          <a:ext cx="10686913" cy="1288495"/>
        </p:xfrm>
        <a:graphic>
          <a:graphicData uri="http://schemas.openxmlformats.org/drawingml/2006/table">
            <a:tbl>
              <a:tblPr>
                <a:tableStyleId>{616DA210-FB5B-4158-B5E0-FEB733F419BA}</a:tableStyleId>
              </a:tblPr>
              <a:tblGrid>
                <a:gridCol w="419516">
                  <a:extLst>
                    <a:ext uri="{9D8B030D-6E8A-4147-A177-3AD203B41FA5}">
                      <a16:colId xmlns:a16="http://schemas.microsoft.com/office/drawing/2014/main" val="20000"/>
                    </a:ext>
                  </a:extLst>
                </a:gridCol>
                <a:gridCol w="708162">
                  <a:extLst>
                    <a:ext uri="{9D8B030D-6E8A-4147-A177-3AD203B41FA5}">
                      <a16:colId xmlns:a16="http://schemas.microsoft.com/office/drawing/2014/main" val="20001"/>
                    </a:ext>
                  </a:extLst>
                </a:gridCol>
                <a:gridCol w="490992">
                  <a:extLst>
                    <a:ext uri="{9D8B030D-6E8A-4147-A177-3AD203B41FA5}">
                      <a16:colId xmlns:a16="http://schemas.microsoft.com/office/drawing/2014/main" val="20002"/>
                    </a:ext>
                  </a:extLst>
                </a:gridCol>
                <a:gridCol w="623182">
                  <a:extLst>
                    <a:ext uri="{9D8B030D-6E8A-4147-A177-3AD203B41FA5}">
                      <a16:colId xmlns:a16="http://schemas.microsoft.com/office/drawing/2014/main" val="20003"/>
                    </a:ext>
                  </a:extLst>
                </a:gridCol>
                <a:gridCol w="981983">
                  <a:extLst>
                    <a:ext uri="{9D8B030D-6E8A-4147-A177-3AD203B41FA5}">
                      <a16:colId xmlns:a16="http://schemas.microsoft.com/office/drawing/2014/main" val="20004"/>
                    </a:ext>
                  </a:extLst>
                </a:gridCol>
                <a:gridCol w="764815">
                  <a:extLst>
                    <a:ext uri="{9D8B030D-6E8A-4147-A177-3AD203B41FA5}">
                      <a16:colId xmlns:a16="http://schemas.microsoft.com/office/drawing/2014/main" val="20005"/>
                    </a:ext>
                  </a:extLst>
                </a:gridCol>
                <a:gridCol w="1085847">
                  <a:extLst>
                    <a:ext uri="{9D8B030D-6E8A-4147-A177-3AD203B41FA5}">
                      <a16:colId xmlns:a16="http://schemas.microsoft.com/office/drawing/2014/main" val="20006"/>
                    </a:ext>
                  </a:extLst>
                </a:gridCol>
                <a:gridCol w="755372">
                  <a:extLst>
                    <a:ext uri="{9D8B030D-6E8A-4147-A177-3AD203B41FA5}">
                      <a16:colId xmlns:a16="http://schemas.microsoft.com/office/drawing/2014/main" val="20009"/>
                    </a:ext>
                  </a:extLst>
                </a:gridCol>
                <a:gridCol w="897005">
                  <a:extLst>
                    <a:ext uri="{9D8B030D-6E8A-4147-A177-3AD203B41FA5}">
                      <a16:colId xmlns:a16="http://schemas.microsoft.com/office/drawing/2014/main" val="20014"/>
                    </a:ext>
                  </a:extLst>
                </a:gridCol>
                <a:gridCol w="840351">
                  <a:extLst>
                    <a:ext uri="{9D8B030D-6E8A-4147-A177-3AD203B41FA5}">
                      <a16:colId xmlns:a16="http://schemas.microsoft.com/office/drawing/2014/main" val="20010"/>
                    </a:ext>
                  </a:extLst>
                </a:gridCol>
                <a:gridCol w="585413">
                  <a:extLst>
                    <a:ext uri="{9D8B030D-6E8A-4147-A177-3AD203B41FA5}">
                      <a16:colId xmlns:a16="http://schemas.microsoft.com/office/drawing/2014/main" val="20011"/>
                    </a:ext>
                  </a:extLst>
                </a:gridCol>
                <a:gridCol w="1106990">
                  <a:extLst>
                    <a:ext uri="{9D8B030D-6E8A-4147-A177-3AD203B41FA5}">
                      <a16:colId xmlns:a16="http://schemas.microsoft.com/office/drawing/2014/main" val="20012"/>
                    </a:ext>
                  </a:extLst>
                </a:gridCol>
                <a:gridCol w="438912">
                  <a:extLst>
                    <a:ext uri="{9D8B030D-6E8A-4147-A177-3AD203B41FA5}">
                      <a16:colId xmlns:a16="http://schemas.microsoft.com/office/drawing/2014/main" val="20013"/>
                    </a:ext>
                  </a:extLst>
                </a:gridCol>
                <a:gridCol w="988373">
                  <a:extLst>
                    <a:ext uri="{9D8B030D-6E8A-4147-A177-3AD203B41FA5}">
                      <a16:colId xmlns:a16="http://schemas.microsoft.com/office/drawing/2014/main" val="3257657042"/>
                    </a:ext>
                  </a:extLst>
                </a:gridCol>
              </a:tblGrid>
              <a:tr h="767997">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chemeClr val="tx1"/>
                          </a:solidFill>
                          <a:effectLst/>
                          <a:latin typeface="+mn-lt"/>
                        </a:rPr>
                        <a:t>Тип</a:t>
                      </a:r>
                      <a:endParaRPr lang="ru-RU" sz="1100" b="1" i="0" u="none" strike="noStrike" dirty="0">
                        <a:solidFill>
                          <a:schemeClr val="tx1"/>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Газ-контроль</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Страна производитель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Тип управления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Вид газа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Количество конфорок</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Номинальное</a:t>
                      </a:r>
                      <a:r>
                        <a:rPr lang="ru-RU" sz="1100" b="1" i="0" u="none" strike="noStrike" baseline="0" dirty="0" smtClean="0">
                          <a:solidFill>
                            <a:srgbClr val="000000"/>
                          </a:solidFill>
                          <a:effectLst/>
                          <a:latin typeface="Calibri"/>
                        </a:rPr>
                        <a:t> давление</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Покрытие рабочей</a:t>
                      </a:r>
                      <a:r>
                        <a:rPr lang="ru-RU" sz="1100" b="1" i="0" u="none" strike="noStrike" baseline="0" dirty="0" smtClean="0">
                          <a:solidFill>
                            <a:srgbClr val="000000"/>
                          </a:solidFill>
                          <a:effectLst/>
                          <a:latin typeface="+mn-lt"/>
                        </a:rPr>
                        <a:t> поверхности </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Цвет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chemeClr val="tx1"/>
                          </a:solidFill>
                          <a:effectLst/>
                          <a:latin typeface="+mn-lt"/>
                        </a:rPr>
                        <a:t>Габариты</a:t>
                      </a:r>
                      <a:endParaRPr lang="ru-RU" sz="1100" b="1" i="0" u="none" strike="noStrike" dirty="0">
                        <a:solidFill>
                          <a:schemeClr val="tx1"/>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  </a:t>
                      </a:r>
                    </a:p>
                    <a:p>
                      <a:pPr algn="ctr" fontAlgn="ctr"/>
                      <a:r>
                        <a:rPr lang="ru-RU" sz="1100" b="1" i="0" u="none" strike="noStrike" dirty="0" smtClean="0">
                          <a:solidFill>
                            <a:srgbClr val="000000"/>
                          </a:solidFill>
                          <a:effectLst/>
                          <a:latin typeface="+mn-lt"/>
                        </a:rPr>
                        <a:t> </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Регулирование мощности</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520498">
                <a:tc>
                  <a:txBody>
                    <a:bodyPr/>
                    <a:lstStyle/>
                    <a:p>
                      <a:pPr marL="0" algn="ctr" defTabSz="914400" rtl="0" eaLnBrk="1" fontAlgn="ctr" latinLnBrk="0" hangingPunct="1"/>
                      <a:r>
                        <a:rPr lang="ru-RU" sz="1050" b="0" i="1" u="none" strike="noStrike" kern="1200" dirty="0" smtClean="0">
                          <a:solidFill>
                            <a:srgbClr val="000000"/>
                          </a:solidFill>
                          <a:effectLst/>
                          <a:latin typeface="+mn-lt"/>
                          <a:ea typeface="+mn-ea"/>
                          <a:cs typeface="+mn-cs"/>
                        </a:rPr>
                        <a:t> 84058</a:t>
                      </a:r>
                      <a:endParaRPr lang="ru-RU" sz="1050" b="0"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50" b="1" i="1" spc="50" dirty="0" smtClean="0">
                          <a:ln w="11430"/>
                        </a:rPr>
                        <a:t>GGP-6012</a:t>
                      </a:r>
                      <a:endParaRPr lang="en-US" sz="1050" b="1" i="1" dirty="0"/>
                    </a:p>
                  </a:txBody>
                  <a:tcPr marL="9525" marR="9525" marT="9525" marB="0" anchor="ctr"/>
                </a:tc>
                <a:tc>
                  <a:txBody>
                    <a:bodyPr/>
                    <a:lstStyle/>
                    <a:p>
                      <a:pPr algn="ctr" fontAlgn="ctr"/>
                      <a:r>
                        <a:rPr lang="ru-RU" sz="1050" b="1" i="1" u="none" strike="noStrike" dirty="0" smtClean="0">
                          <a:solidFill>
                            <a:schemeClr val="tx1"/>
                          </a:solidFill>
                          <a:effectLst/>
                          <a:latin typeface="+mn-lt"/>
                        </a:rPr>
                        <a:t>газовая</a:t>
                      </a:r>
                      <a:endParaRPr lang="en-US" sz="1050" b="1" i="1" u="none" strike="noStrike" dirty="0">
                        <a:solidFill>
                          <a:schemeClr val="tx1"/>
                        </a:solidFill>
                        <a:effectLst/>
                        <a:latin typeface="+mn-lt"/>
                      </a:endParaRPr>
                    </a:p>
                  </a:txBody>
                  <a:tcPr marL="9525" marR="9525" marT="9525" marB="0" anchor="ctr"/>
                </a:tc>
                <a:tc>
                  <a:txBody>
                    <a:bodyPr/>
                    <a:lstStyle/>
                    <a:p>
                      <a:pPr algn="ctr" fontAlgn="b"/>
                      <a:r>
                        <a:rPr lang="ru-RU" sz="1050" b="1" i="1" u="none" strike="noStrike" dirty="0" smtClean="0">
                          <a:solidFill>
                            <a:srgbClr val="000000"/>
                          </a:solidFill>
                          <a:effectLst/>
                          <a:latin typeface="+mn-lt"/>
                        </a:rPr>
                        <a:t>нет</a:t>
                      </a:r>
                      <a:endParaRPr lang="ru-RU" sz="105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ru-RU" sz="1050" b="1" i="1" u="none" strike="noStrike" dirty="0" smtClean="0">
                          <a:solidFill>
                            <a:srgbClr val="000000"/>
                          </a:solidFill>
                          <a:effectLst/>
                          <a:latin typeface="Arial"/>
                        </a:rPr>
                        <a:t>Китай</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dirty="0" err="1" smtClean="0">
                          <a:solidFill>
                            <a:srgbClr val="000000"/>
                          </a:solidFill>
                          <a:effectLst/>
                          <a:latin typeface="Arial"/>
                        </a:rPr>
                        <a:t>Механ</a:t>
                      </a:r>
                      <a:r>
                        <a:rPr lang="ru-RU" sz="1050" b="1" i="1" u="none" strike="noStrike" dirty="0" smtClean="0">
                          <a:solidFill>
                            <a:srgbClr val="000000"/>
                          </a:solidFill>
                          <a:effectLst/>
                          <a:latin typeface="Arial"/>
                        </a:rPr>
                        <a:t>.</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dirty="0" smtClean="0">
                          <a:solidFill>
                            <a:srgbClr val="000000"/>
                          </a:solidFill>
                          <a:effectLst/>
                          <a:latin typeface="Arial"/>
                        </a:rPr>
                        <a:t>Сжиженный газ (в</a:t>
                      </a:r>
                      <a:r>
                        <a:rPr lang="ru-RU" sz="1050" b="1" i="1" u="none" strike="noStrike" baseline="0" dirty="0" smtClean="0">
                          <a:solidFill>
                            <a:srgbClr val="000000"/>
                          </a:solidFill>
                          <a:effectLst/>
                          <a:latin typeface="Arial"/>
                        </a:rPr>
                        <a:t> </a:t>
                      </a:r>
                      <a:r>
                        <a:rPr lang="ru-RU" sz="1050" b="1" i="1" u="none" strike="noStrike" baseline="0" dirty="0" err="1" smtClean="0">
                          <a:solidFill>
                            <a:srgbClr val="000000"/>
                          </a:solidFill>
                          <a:effectLst/>
                          <a:latin typeface="Arial"/>
                        </a:rPr>
                        <a:t>балонах</a:t>
                      </a:r>
                      <a:r>
                        <a:rPr lang="ru-RU" sz="1050" b="1" i="1" u="none" strike="noStrike" baseline="0" dirty="0" smtClean="0">
                          <a:solidFill>
                            <a:srgbClr val="000000"/>
                          </a:solidFill>
                          <a:effectLst/>
                          <a:latin typeface="Arial"/>
                        </a:rPr>
                        <a:t>)</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dirty="0" smtClean="0">
                          <a:solidFill>
                            <a:srgbClr val="000000"/>
                          </a:solidFill>
                          <a:effectLst/>
                          <a:latin typeface="Arial"/>
                        </a:rPr>
                        <a:t>2</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kern="1200" dirty="0" smtClean="0">
                          <a:solidFill>
                            <a:srgbClr val="000000"/>
                          </a:solidFill>
                          <a:effectLst/>
                          <a:latin typeface="Arial"/>
                          <a:ea typeface="+mn-ea"/>
                          <a:cs typeface="+mn-cs"/>
                        </a:rPr>
                        <a:t>2940 Па</a:t>
                      </a:r>
                      <a:endParaRPr lang="ru-RU" sz="1050" b="1" i="1" u="none" strike="noStrike" kern="1200" dirty="0">
                        <a:solidFill>
                          <a:srgbClr val="000000"/>
                        </a:solidFill>
                        <a:effectLst/>
                        <a:latin typeface="Arial"/>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kern="1200" dirty="0" smtClean="0">
                          <a:solidFill>
                            <a:srgbClr val="000000"/>
                          </a:solidFill>
                          <a:effectLst/>
                          <a:latin typeface="Arial"/>
                          <a:ea typeface="+mn-ea"/>
                          <a:cs typeface="+mn-cs"/>
                        </a:rPr>
                        <a:t>эмаль</a:t>
                      </a:r>
                      <a:endParaRPr lang="ru-RU" sz="1050" b="1" i="1" u="none" strike="noStrike" kern="1200" dirty="0">
                        <a:solidFill>
                          <a:srgbClr val="000000"/>
                        </a:solidFill>
                        <a:effectLst/>
                        <a:latin typeface="Arial"/>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dirty="0" smtClean="0">
                          <a:solidFill>
                            <a:srgbClr val="000000"/>
                          </a:solidFill>
                          <a:effectLst/>
                          <a:latin typeface="Arial"/>
                        </a:rPr>
                        <a:t>черный</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kern="1200" dirty="0" smtClean="0">
                          <a:solidFill>
                            <a:srgbClr val="000000"/>
                          </a:solidFill>
                          <a:effectLst/>
                          <a:latin typeface="Arial"/>
                          <a:ea typeface="+mn-ea"/>
                          <a:cs typeface="+mn-cs"/>
                        </a:rPr>
                        <a:t>595х70х323 мм</a:t>
                      </a:r>
                      <a:endParaRPr lang="ru-RU" sz="1050" b="1" i="1" u="none" strike="noStrike" kern="1200" dirty="0">
                        <a:solidFill>
                          <a:srgbClr val="000000"/>
                        </a:solidFill>
                        <a:effectLst/>
                        <a:latin typeface="Arial"/>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dirty="0" smtClean="0">
                          <a:solidFill>
                            <a:srgbClr val="000000"/>
                          </a:solidFill>
                          <a:effectLst/>
                          <a:latin typeface="Arial"/>
                        </a:rPr>
                        <a:t>2 кг</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dirty="0" smtClean="0">
                          <a:solidFill>
                            <a:srgbClr val="000000"/>
                          </a:solidFill>
                          <a:effectLst/>
                          <a:latin typeface="Arial"/>
                        </a:rPr>
                        <a:t>плавное</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16" name="TextBox 15"/>
          <p:cNvSpPr txBox="1"/>
          <p:nvPr/>
        </p:nvSpPr>
        <p:spPr>
          <a:xfrm>
            <a:off x="3618323" y="1857190"/>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31" name="Прямоугольник 30"/>
          <p:cNvSpPr/>
          <p:nvPr/>
        </p:nvSpPr>
        <p:spPr>
          <a:xfrm>
            <a:off x="3217692" y="5358469"/>
            <a:ext cx="3734830" cy="369332"/>
          </a:xfrm>
          <a:prstGeom prst="rect">
            <a:avLst/>
          </a:prstGeom>
        </p:spPr>
        <p:txBody>
          <a:bodyPr wrap="square">
            <a:spAutoFit/>
          </a:bodyPr>
          <a:lstStyle/>
          <a:p>
            <a:r>
              <a:rPr lang="ru-RU" dirty="0">
                <a:solidFill>
                  <a:srgbClr val="006666"/>
                </a:solidFill>
                <a:latin typeface="EpsilonCTT" pitchFamily="2" charset="0"/>
              </a:rPr>
              <a:t>ПОЛЕЗНО! БЫСТРО! </a:t>
            </a:r>
            <a:r>
              <a:rPr lang="ru-RU" dirty="0" smtClean="0">
                <a:solidFill>
                  <a:srgbClr val="006666"/>
                </a:solidFill>
                <a:latin typeface="EpsilonCTT" pitchFamily="2" charset="0"/>
              </a:rPr>
              <a:t>ВКУСНО!</a:t>
            </a:r>
            <a:endParaRPr lang="ru-RU" dirty="0">
              <a:solidFill>
                <a:srgbClr val="006666"/>
              </a:solidFill>
              <a:latin typeface="EpsilonCTT" pitchFamily="2" charset="0"/>
            </a:endParaRPr>
          </a:p>
        </p:txBody>
      </p:sp>
      <p:sp>
        <p:nvSpPr>
          <p:cNvPr id="7" name="Прямоугольник 6"/>
          <p:cNvSpPr/>
          <p:nvPr/>
        </p:nvSpPr>
        <p:spPr>
          <a:xfrm>
            <a:off x="3618323" y="2066148"/>
            <a:ext cx="7086216" cy="1600438"/>
          </a:xfrm>
          <a:prstGeom prst="rect">
            <a:avLst/>
          </a:prstGeom>
        </p:spPr>
        <p:txBody>
          <a:bodyPr wrap="square">
            <a:spAutoFit/>
          </a:bodyPr>
          <a:lstStyle/>
          <a:p>
            <a:r>
              <a:rPr lang="ru-RU" sz="1400" b="1" i="1" dirty="0">
                <a:solidFill>
                  <a:srgbClr val="4D4B4B"/>
                </a:solidFill>
              </a:rPr>
              <a:t>Плита газовая настольная </a:t>
            </a:r>
            <a:r>
              <a:rPr lang="ru-RU" sz="1400" b="1" i="1" spc="50" dirty="0" err="1">
                <a:ln w="11430"/>
                <a:solidFill>
                  <a:srgbClr val="930D2D"/>
                </a:solidFill>
                <a:effectLst>
                  <a:outerShdw blurRad="38100" dist="38100" dir="2700000" algn="tl">
                    <a:srgbClr val="000000">
                      <a:alpha val="43137"/>
                    </a:srgbClr>
                  </a:outerShdw>
                </a:effectLst>
              </a:rPr>
              <a:t>Grunhelm</a:t>
            </a:r>
            <a:r>
              <a:rPr lang="ru-RU" sz="1400" b="1" i="1" spc="50" dirty="0">
                <a:ln w="11430"/>
                <a:solidFill>
                  <a:srgbClr val="930D2D"/>
                </a:solidFill>
                <a:effectLst>
                  <a:outerShdw blurRad="38100" dist="38100" dir="2700000" algn="tl">
                    <a:srgbClr val="000000">
                      <a:alpha val="43137"/>
                    </a:srgbClr>
                  </a:outerShdw>
                </a:effectLst>
              </a:rPr>
              <a:t> GGP-6012</a:t>
            </a:r>
            <a:r>
              <a:rPr lang="en-US" sz="1400" b="1" i="1" spc="50" dirty="0">
                <a:ln w="11430"/>
                <a:solidFill>
                  <a:srgbClr val="930D2D"/>
                </a:solidFill>
                <a:effectLst>
                  <a:outerShdw blurRad="38100" dist="38100" dir="2700000" algn="tl">
                    <a:srgbClr val="000000">
                      <a:alpha val="43137"/>
                    </a:srgbClr>
                  </a:outerShdw>
                </a:effectLst>
              </a:rPr>
              <a:t> </a:t>
            </a:r>
            <a:r>
              <a:rPr lang="en-US" sz="1400" b="1" i="1" dirty="0">
                <a:solidFill>
                  <a:srgbClr val="4D4B4B"/>
                </a:solidFill>
              </a:rPr>
              <a:t>c </a:t>
            </a:r>
            <a:r>
              <a:rPr lang="ru-RU" sz="1400" b="1" i="1" dirty="0">
                <a:solidFill>
                  <a:srgbClr val="4D4B4B"/>
                </a:solidFill>
              </a:rPr>
              <a:t>крышкой. </a:t>
            </a:r>
            <a:r>
              <a:rPr lang="ru-RU" sz="1400" b="1" i="1" dirty="0">
                <a:solidFill>
                  <a:srgbClr val="4D4B4B"/>
                </a:solidFill>
              </a:rPr>
              <a:t>Предназначена для использования с баллонами пропан (сжиженный газ ДСТУ 4047-2001), которые подсоединяются сзади, через штуцер.</a:t>
            </a:r>
            <a:br>
              <a:rPr lang="ru-RU" sz="1400" b="1" i="1" dirty="0">
                <a:solidFill>
                  <a:srgbClr val="4D4B4B"/>
                </a:solidFill>
              </a:rPr>
            </a:br>
            <a:r>
              <a:rPr lang="ru-RU" sz="1400" b="1" i="1" dirty="0">
                <a:solidFill>
                  <a:srgbClr val="4D4B4B"/>
                </a:solidFill>
              </a:rPr>
              <a:t>Таганок выполнен</a:t>
            </a:r>
            <a:r>
              <a:rPr lang="ru-RU" sz="1400" b="1" i="1" spc="50" dirty="0">
                <a:ln w="11430"/>
                <a:solidFill>
                  <a:srgbClr val="930D2D"/>
                </a:solidFill>
                <a:effectLst>
                  <a:outerShdw blurRad="38100" dist="38100" dir="2700000" algn="tl">
                    <a:srgbClr val="000000">
                      <a:alpha val="43137"/>
                    </a:srgbClr>
                  </a:outerShdw>
                </a:effectLst>
              </a:rPr>
              <a:t> </a:t>
            </a:r>
            <a:r>
              <a:rPr lang="ru-RU" sz="1400" b="1" i="1" dirty="0">
                <a:solidFill>
                  <a:srgbClr val="4D4B4B"/>
                </a:solidFill>
              </a:rPr>
              <a:t>из стали, толщиной 0.45 мм, покрашен прочной молотковой краской.</a:t>
            </a:r>
            <a:br>
              <a:rPr lang="ru-RU" sz="1400" b="1" i="1" dirty="0">
                <a:solidFill>
                  <a:srgbClr val="4D4B4B"/>
                </a:solidFill>
              </a:rPr>
            </a:br>
            <a:r>
              <a:rPr lang="ru-RU" sz="1400" b="1" i="1" dirty="0">
                <a:solidFill>
                  <a:srgbClr val="4D4B4B"/>
                </a:solidFill>
              </a:rPr>
              <a:t>Имеет две конфорки одинаковой мощности. Пламя регулируется плавно, поворотными переключателями. Решетка съемная</a:t>
            </a:r>
            <a:r>
              <a:rPr lang="ru-RU" sz="1400" b="1" i="1" dirty="0">
                <a:solidFill>
                  <a:srgbClr val="4D4B4B"/>
                </a:solidFill>
              </a:rPr>
              <a:t>. </a:t>
            </a:r>
            <a:endParaRPr lang="ru-RU" sz="1400" b="1" i="1" dirty="0">
              <a:solidFill>
                <a:srgbClr val="4D4B4B"/>
              </a:solidFill>
            </a:endParaRP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659" y="2404668"/>
            <a:ext cx="3300250" cy="2717468"/>
          </a:xfrm>
          <a:prstGeom prst="rect">
            <a:avLst/>
          </a:prstGeom>
        </p:spPr>
      </p:pic>
      <p:pic>
        <p:nvPicPr>
          <p:cNvPr id="1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608248" y="1503266"/>
            <a:ext cx="93345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0221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90156" cy="7563559"/>
          </a:xfrm>
          <a:prstGeom prst="rect">
            <a:avLst/>
          </a:prstGeom>
        </p:spPr>
      </p:pic>
      <p:sp>
        <p:nvSpPr>
          <p:cNvPr id="2" name="Заголовок 1"/>
          <p:cNvSpPr>
            <a:spLocks noGrp="1"/>
          </p:cNvSpPr>
          <p:nvPr>
            <p:ph type="title"/>
          </p:nvPr>
        </p:nvSpPr>
        <p:spPr>
          <a:xfrm>
            <a:off x="276392" y="1038102"/>
            <a:ext cx="5548378" cy="416569"/>
          </a:xfrm>
          <a:effectLst/>
        </p:spPr>
        <p:txBody>
          <a:bodyPr>
            <a:normAutofit fontScale="90000"/>
          </a:bodyPr>
          <a:lstStyle/>
          <a:p>
            <a:pPr>
              <a:lnSpc>
                <a:spcPct val="100000"/>
              </a:lnSpc>
            </a:pPr>
            <a:r>
              <a:rPr lang="ru-RU" sz="2200" b="1" spc="50" dirty="0">
                <a:ln w="11430"/>
                <a:solidFill>
                  <a:srgbClr val="930D2D"/>
                </a:solidFill>
                <a:effectLst>
                  <a:outerShdw blurRad="38100" dist="38100" dir="2700000" algn="tl">
                    <a:srgbClr val="000000">
                      <a:alpha val="43137"/>
                    </a:srgbClr>
                  </a:outerShdw>
                </a:effectLst>
              </a:rPr>
              <a:t>МУЛЬТИВАРКА </a:t>
            </a:r>
            <a:r>
              <a:rPr lang="en-US" sz="2200" b="1" spc="50" dirty="0">
                <a:ln w="11430"/>
                <a:solidFill>
                  <a:srgbClr val="930D2D"/>
                </a:solidFill>
                <a:effectLst>
                  <a:outerShdw blurRad="38100" dist="38100" dir="2700000" algn="tl">
                    <a:srgbClr val="000000">
                      <a:alpha val="43137"/>
                    </a:srgbClr>
                  </a:outerShdw>
                </a:effectLst>
              </a:rPr>
              <a:t>MC-11SB</a:t>
            </a:r>
            <a:r>
              <a:rPr lang="ru-RU" sz="2200" b="1" spc="50" dirty="0">
                <a:ln w="11430"/>
                <a:solidFill>
                  <a:srgbClr val="930D2D"/>
                </a:solidFill>
                <a:effectLst>
                  <a:outerShdw blurRad="38100" dist="38100" dir="2700000" algn="tl">
                    <a:srgbClr val="000000">
                      <a:alpha val="43137"/>
                    </a:srgbClr>
                  </a:outerShdw>
                </a:effectLst>
              </a:rPr>
              <a:t> 900Вт 11 программ</a:t>
            </a:r>
            <a:endParaRPr lang="uk-UA" sz="22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276392" y="6163801"/>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1214562902"/>
              </p:ext>
            </p:extLst>
          </p:nvPr>
        </p:nvGraphicFramePr>
        <p:xfrm>
          <a:off x="346588" y="6459168"/>
          <a:ext cx="10011361" cy="947655"/>
        </p:xfrm>
        <a:graphic>
          <a:graphicData uri="http://schemas.openxmlformats.org/drawingml/2006/table">
            <a:tbl>
              <a:tblPr>
                <a:tableStyleId>{616DA210-FB5B-4158-B5E0-FEB733F419BA}</a:tableStyleId>
              </a:tblPr>
              <a:tblGrid>
                <a:gridCol w="783712">
                  <a:extLst>
                    <a:ext uri="{9D8B030D-6E8A-4147-A177-3AD203B41FA5}">
                      <a16:colId xmlns:a16="http://schemas.microsoft.com/office/drawing/2014/main" val="20000"/>
                    </a:ext>
                  </a:extLst>
                </a:gridCol>
                <a:gridCol w="667028">
                  <a:extLst>
                    <a:ext uri="{9D8B030D-6E8A-4147-A177-3AD203B41FA5}">
                      <a16:colId xmlns:a16="http://schemas.microsoft.com/office/drawing/2014/main" val="20001"/>
                    </a:ext>
                  </a:extLst>
                </a:gridCol>
                <a:gridCol w="829994">
                  <a:extLst>
                    <a:ext uri="{9D8B030D-6E8A-4147-A177-3AD203B41FA5}">
                      <a16:colId xmlns:a16="http://schemas.microsoft.com/office/drawing/2014/main" val="20002"/>
                    </a:ext>
                  </a:extLst>
                </a:gridCol>
                <a:gridCol w="872197">
                  <a:extLst>
                    <a:ext uri="{9D8B030D-6E8A-4147-A177-3AD203B41FA5}">
                      <a16:colId xmlns:a16="http://schemas.microsoft.com/office/drawing/2014/main" val="20003"/>
                    </a:ext>
                  </a:extLst>
                </a:gridCol>
                <a:gridCol w="647114">
                  <a:extLst>
                    <a:ext uri="{9D8B030D-6E8A-4147-A177-3AD203B41FA5}">
                      <a16:colId xmlns:a16="http://schemas.microsoft.com/office/drawing/2014/main" val="20004"/>
                    </a:ext>
                  </a:extLst>
                </a:gridCol>
                <a:gridCol w="689316">
                  <a:extLst>
                    <a:ext uri="{9D8B030D-6E8A-4147-A177-3AD203B41FA5}">
                      <a16:colId xmlns:a16="http://schemas.microsoft.com/office/drawing/2014/main" val="20005"/>
                    </a:ext>
                  </a:extLst>
                </a:gridCol>
                <a:gridCol w="1252025">
                  <a:extLst>
                    <a:ext uri="{9D8B030D-6E8A-4147-A177-3AD203B41FA5}">
                      <a16:colId xmlns:a16="http://schemas.microsoft.com/office/drawing/2014/main" val="20006"/>
                    </a:ext>
                  </a:extLst>
                </a:gridCol>
                <a:gridCol w="984739">
                  <a:extLst>
                    <a:ext uri="{9D8B030D-6E8A-4147-A177-3AD203B41FA5}">
                      <a16:colId xmlns:a16="http://schemas.microsoft.com/office/drawing/2014/main" val="20007"/>
                    </a:ext>
                  </a:extLst>
                </a:gridCol>
                <a:gridCol w="928467">
                  <a:extLst>
                    <a:ext uri="{9D8B030D-6E8A-4147-A177-3AD203B41FA5}">
                      <a16:colId xmlns:a16="http://schemas.microsoft.com/office/drawing/2014/main" val="20008"/>
                    </a:ext>
                  </a:extLst>
                </a:gridCol>
                <a:gridCol w="858129">
                  <a:extLst>
                    <a:ext uri="{9D8B030D-6E8A-4147-A177-3AD203B41FA5}">
                      <a16:colId xmlns:a16="http://schemas.microsoft.com/office/drawing/2014/main" val="20009"/>
                    </a:ext>
                  </a:extLst>
                </a:gridCol>
                <a:gridCol w="745588">
                  <a:extLst>
                    <a:ext uri="{9D8B030D-6E8A-4147-A177-3AD203B41FA5}">
                      <a16:colId xmlns:a16="http://schemas.microsoft.com/office/drawing/2014/main" val="20010"/>
                    </a:ext>
                  </a:extLst>
                </a:gridCol>
                <a:gridCol w="753052">
                  <a:extLst>
                    <a:ext uri="{9D8B030D-6E8A-4147-A177-3AD203B41FA5}">
                      <a16:colId xmlns:a16="http://schemas.microsoft.com/office/drawing/2014/main" val="20011"/>
                    </a:ext>
                  </a:extLst>
                </a:gridCol>
              </a:tblGrid>
              <a:tr h="48130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Объем чаши</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Тип управления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Материал корпуса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Размер изделия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Размер упаковки</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 нетто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 брутто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5073">
                <a:tc>
                  <a:txBody>
                    <a:bodyPr/>
                    <a:lstStyle/>
                    <a:p>
                      <a:pPr marL="0" algn="ctr" defTabSz="914400" rtl="0" eaLnBrk="1" fontAlgn="ctr" latinLnBrk="0" hangingPunct="1"/>
                      <a:r>
                        <a:rPr lang="ru-RU" sz="1000" b="1" i="1" u="none" strike="noStrike" kern="1200" dirty="0" smtClean="0">
                          <a:solidFill>
                            <a:srgbClr val="000000"/>
                          </a:solidFill>
                          <a:effectLst/>
                          <a:latin typeface="+mn-lt"/>
                          <a:ea typeface="+mn-ea"/>
                          <a:cs typeface="+mn-cs"/>
                        </a:rPr>
                        <a:t>75665/79325</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MC-</a:t>
                      </a:r>
                      <a:r>
                        <a:rPr lang="ru-RU" sz="1000" b="1" i="1" u="none" strike="noStrike" dirty="0" smtClean="0">
                          <a:solidFill>
                            <a:srgbClr val="000000"/>
                          </a:solidFill>
                          <a:effectLst/>
                          <a:latin typeface="+mn-lt"/>
                        </a:rPr>
                        <a:t>11</a:t>
                      </a:r>
                      <a:r>
                        <a:rPr lang="en-US" sz="1000" b="1" i="1" u="none" strike="noStrike" dirty="0" smtClean="0">
                          <a:solidFill>
                            <a:srgbClr val="000000"/>
                          </a:solidFill>
                          <a:effectLst/>
                          <a:latin typeface="+mn-lt"/>
                        </a:rPr>
                        <a:t>SB</a:t>
                      </a:r>
                      <a:endParaRPr lang="en-US" sz="1000" b="1" i="1" u="none" strike="noStrike" dirty="0">
                        <a:solidFill>
                          <a:srgbClr val="000000"/>
                        </a:solidFill>
                        <a:effectLst/>
                        <a:latin typeface="+mn-lt"/>
                      </a:endParaRPr>
                    </a:p>
                  </a:txBody>
                  <a:tcPr marL="9525" marR="9525" marT="9525" marB="0" anchor="ctr"/>
                </a:tc>
                <a:tc>
                  <a:txBody>
                    <a:bodyPr/>
                    <a:lstStyle/>
                    <a:p>
                      <a:pPr algn="ctr" fontAlgn="ctr"/>
                      <a:r>
                        <a:rPr lang="ru-RU" sz="1000" b="1" i="1" u="none" strike="noStrike" dirty="0" smtClean="0">
                          <a:solidFill>
                            <a:srgbClr val="000000"/>
                          </a:solidFill>
                          <a:effectLst/>
                          <a:latin typeface="+mn-lt"/>
                        </a:rPr>
                        <a:t>900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ru-RU" sz="1000" b="1" i="1" u="none" strike="noStrike" dirty="0" smtClean="0">
                          <a:solidFill>
                            <a:srgbClr val="000000"/>
                          </a:solidFill>
                          <a:effectLst/>
                          <a:latin typeface="Arial"/>
                        </a:rPr>
                        <a:t>~ 50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5 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электронное</a:t>
                      </a:r>
                      <a:endParaRPr lang="en-US" sz="1000" b="1" i="1" u="none" strike="noStrike" dirty="0" smtClean="0">
                        <a:solidFill>
                          <a:srgbClr val="000000"/>
                        </a:solidFill>
                        <a:effectLst/>
                        <a:latin typeface="Arial"/>
                      </a:endParaRPr>
                    </a:p>
                    <a:p>
                      <a:pPr algn="ctr" fontAlgn="b"/>
                      <a:r>
                        <a:rPr lang="ru-RU" sz="1000" b="1" i="1" u="none" strike="noStrike" dirty="0" smtClean="0">
                          <a:solidFill>
                            <a:srgbClr val="000000"/>
                          </a:solidFill>
                          <a:effectLst/>
                          <a:latin typeface="Arial"/>
                        </a:rPr>
                        <a:t>(</a:t>
                      </a:r>
                      <a:r>
                        <a:rPr lang="en-US" sz="1000" b="1" i="1" u="none" strike="noStrike" dirty="0" smtClean="0">
                          <a:solidFill>
                            <a:srgbClr val="000000"/>
                          </a:solidFill>
                          <a:effectLst/>
                          <a:latin typeface="Arial"/>
                        </a:rPr>
                        <a:t>LED - </a:t>
                      </a:r>
                      <a:r>
                        <a:rPr lang="ru-RU" sz="1000" b="1" i="1" u="none" strike="noStrike" dirty="0" smtClean="0">
                          <a:solidFill>
                            <a:srgbClr val="000000"/>
                          </a:solidFill>
                          <a:effectLst/>
                          <a:latin typeface="Arial"/>
                        </a:rPr>
                        <a:t>дисплей)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нержавеющая сталь и пластик</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280x280x290 </a:t>
                      </a:r>
                      <a:r>
                        <a:rPr lang="ru-RU" sz="1000" b="1" i="1" u="none" strike="noStrike" dirty="0" smtClean="0">
                          <a:solidFill>
                            <a:srgbClr val="000000"/>
                          </a:solidFill>
                          <a:effectLst/>
                          <a:latin typeface="Arial"/>
                        </a:rPr>
                        <a:t>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293x293x313 </a:t>
                      </a:r>
                      <a:r>
                        <a:rPr lang="ru-RU" sz="1000" b="1" i="1" u="none" strike="noStrike" dirty="0" smtClean="0">
                          <a:solidFill>
                            <a:srgbClr val="000000"/>
                          </a:solidFill>
                          <a:effectLst/>
                          <a:latin typeface="Arial"/>
                        </a:rPr>
                        <a:t>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2,9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3,6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7" name="Прямоугольник 6"/>
          <p:cNvSpPr/>
          <p:nvPr/>
        </p:nvSpPr>
        <p:spPr>
          <a:xfrm>
            <a:off x="3897121" y="1910846"/>
            <a:ext cx="6358561" cy="2800767"/>
          </a:xfrm>
          <a:prstGeom prst="rect">
            <a:avLst/>
          </a:prstGeom>
        </p:spPr>
        <p:txBody>
          <a:bodyPr wrap="square">
            <a:spAutoFit/>
          </a:bodyPr>
          <a:lstStyle/>
          <a:p>
            <a:r>
              <a:rPr lang="ru-RU" sz="1100" b="1" i="1" dirty="0" err="1">
                <a:solidFill>
                  <a:srgbClr val="4D4B4B"/>
                </a:solidFill>
              </a:rPr>
              <a:t>Мультиварки</a:t>
            </a:r>
            <a:r>
              <a:rPr lang="ru-RU" sz="1100" b="1" i="1" dirty="0">
                <a:solidFill>
                  <a:srgbClr val="4D4B4B"/>
                </a:solidFill>
              </a:rPr>
              <a:t> </a:t>
            </a:r>
            <a:r>
              <a:rPr lang="en-US" sz="1100" b="1" i="1" dirty="0">
                <a:solidFill>
                  <a:srgbClr val="4D4B4B"/>
                </a:solidFill>
              </a:rPr>
              <a:t>GRUNHELM </a:t>
            </a:r>
            <a:r>
              <a:rPr lang="ru-RU" sz="1100" b="1" i="1" dirty="0">
                <a:solidFill>
                  <a:srgbClr val="4D4B4B"/>
                </a:solidFill>
              </a:rPr>
              <a:t>становятся все более популярными среди ценителей здорового питания. Они созданы для того, чтобы Вы могли реализовать свой кулинарный талант в полном объеме. </a:t>
            </a:r>
          </a:p>
          <a:p>
            <a:r>
              <a:rPr lang="ru-RU" sz="1100" b="1" i="1" dirty="0">
                <a:solidFill>
                  <a:srgbClr val="4D4B4B"/>
                </a:solidFill>
              </a:rPr>
              <a:t>1.  Экономит время, проведенное у плиты. </a:t>
            </a:r>
          </a:p>
          <a:p>
            <a:r>
              <a:rPr lang="ru-RU" sz="1100" b="1" i="1" dirty="0">
                <a:solidFill>
                  <a:srgbClr val="4D4B4B"/>
                </a:solidFill>
              </a:rPr>
              <a:t>2.  Помогает тем, кто не любит или не умеет готовить. </a:t>
            </a:r>
          </a:p>
          <a:p>
            <a:r>
              <a:rPr lang="ru-RU" sz="1100" b="1" i="1" dirty="0">
                <a:solidFill>
                  <a:srgbClr val="4D4B4B"/>
                </a:solidFill>
              </a:rPr>
              <a:t>3.  Делает многие блюда значительно вкуснее, чем приготовленные другим способом (благодаря слаженным режимам готовки). </a:t>
            </a:r>
          </a:p>
          <a:p>
            <a:r>
              <a:rPr lang="ru-RU" sz="1100" b="1" i="1" dirty="0">
                <a:solidFill>
                  <a:srgbClr val="4D4B4B"/>
                </a:solidFill>
              </a:rPr>
              <a:t>4.  Безопасность: пища не пригорает, не выкипает. </a:t>
            </a:r>
          </a:p>
          <a:p>
            <a:r>
              <a:rPr lang="ru-RU" sz="1100" b="1" i="1" dirty="0">
                <a:solidFill>
                  <a:srgbClr val="4D4B4B"/>
                </a:solidFill>
              </a:rPr>
              <a:t>5.  Совмещает в себе функции нескольких кухонных проборов, тем самым экономя место на кухне.</a:t>
            </a:r>
          </a:p>
          <a:p>
            <a:r>
              <a:rPr lang="ru-RU" sz="1100" b="1" i="1" dirty="0" err="1">
                <a:solidFill>
                  <a:srgbClr val="4D4B4B"/>
                </a:solidFill>
              </a:rPr>
              <a:t>Мультиварка</a:t>
            </a:r>
            <a:r>
              <a:rPr lang="ru-RU" sz="1100" b="1" i="1" dirty="0">
                <a:solidFill>
                  <a:srgbClr val="4D4B4B"/>
                </a:solidFill>
              </a:rPr>
              <a:t> MC-11SB имеет антипригарное покрытие чаши, 11 автоматических программ,</a:t>
            </a:r>
          </a:p>
          <a:p>
            <a:r>
              <a:rPr lang="ru-RU" sz="1100" b="1" i="1" dirty="0">
                <a:solidFill>
                  <a:srgbClr val="4D4B4B"/>
                </a:solidFill>
              </a:rPr>
              <a:t>отсрочка старта до 24 часов, режим поддержания температуры до 24 часов,</a:t>
            </a:r>
          </a:p>
          <a:p>
            <a:r>
              <a:rPr lang="ru-RU" sz="1100" b="1" i="1" dirty="0">
                <a:solidFill>
                  <a:srgbClr val="4D4B4B"/>
                </a:solidFill>
              </a:rPr>
              <a:t>удобная герметизирующая крышка и отсек для сбора конденсата. </a:t>
            </a:r>
          </a:p>
          <a:p>
            <a:r>
              <a:rPr lang="ru-RU" sz="1100" b="1" i="1" dirty="0">
                <a:solidFill>
                  <a:srgbClr val="4D4B4B"/>
                </a:solidFill>
              </a:rPr>
              <a:t>Функции отсроченного старта и подогрева готовых блюд.</a:t>
            </a:r>
          </a:p>
          <a:p>
            <a:r>
              <a:rPr lang="ru-RU" sz="1100" b="1" i="1" dirty="0">
                <a:solidFill>
                  <a:srgbClr val="4D4B4B"/>
                </a:solidFill>
              </a:rPr>
              <a:t>Для удобства использования </a:t>
            </a:r>
            <a:r>
              <a:rPr lang="ru-RU" sz="1100" b="1" i="1" dirty="0" err="1">
                <a:solidFill>
                  <a:srgbClr val="4D4B4B"/>
                </a:solidFill>
              </a:rPr>
              <a:t>мультиварки</a:t>
            </a:r>
            <a:r>
              <a:rPr lang="ru-RU" sz="1100" b="1" i="1" dirty="0">
                <a:solidFill>
                  <a:srgbClr val="4D4B4B"/>
                </a:solidFill>
              </a:rPr>
              <a:t> оснащены цифровым дисплеем и панелью управления на украинском языке.</a:t>
            </a:r>
          </a:p>
        </p:txBody>
      </p:sp>
      <p:sp>
        <p:nvSpPr>
          <p:cNvPr id="16" name="TextBox 15"/>
          <p:cNvSpPr txBox="1"/>
          <p:nvPr/>
        </p:nvSpPr>
        <p:spPr>
          <a:xfrm>
            <a:off x="3917362" y="1653909"/>
            <a:ext cx="4745749" cy="276999"/>
          </a:xfrm>
          <a:prstGeom prst="rect">
            <a:avLst/>
          </a:prstGeom>
          <a:noFill/>
        </p:spPr>
        <p:txBody>
          <a:bodyPr wrap="square" rtlCol="0">
            <a:spAutoFit/>
          </a:bodyPr>
          <a:lstStyle/>
          <a:p>
            <a:r>
              <a:rPr lang="ru-RU" sz="1200" b="1" dirty="0">
                <a:solidFill>
                  <a:srgbClr val="FF0000"/>
                </a:solidFill>
                <a:latin typeface="Arial Black" pitchFamily="34" charset="0"/>
              </a:rPr>
              <a:t>ХАРАКТЕРИСТИКА </a:t>
            </a:r>
            <a:r>
              <a:rPr lang="ru-RU" sz="1200" b="1" dirty="0" smtClean="0">
                <a:solidFill>
                  <a:srgbClr val="FF0000"/>
                </a:solidFill>
                <a:latin typeface="Arial Black" pitchFamily="34" charset="0"/>
              </a:rPr>
              <a:t>МОДЕЛИ</a:t>
            </a:r>
            <a:endParaRPr lang="ru-RU" sz="1200" b="1" dirty="0">
              <a:solidFill>
                <a:srgbClr val="FF0000"/>
              </a:solidFill>
              <a:latin typeface="Arial Black" pitchFamily="34" charset="0"/>
            </a:endParaRPr>
          </a:p>
        </p:txBody>
      </p:sp>
      <p:sp>
        <p:nvSpPr>
          <p:cNvPr id="20" name="TextBox 19"/>
          <p:cNvSpPr txBox="1"/>
          <p:nvPr/>
        </p:nvSpPr>
        <p:spPr>
          <a:xfrm>
            <a:off x="5881918" y="4458056"/>
            <a:ext cx="1444459" cy="276999"/>
          </a:xfrm>
          <a:prstGeom prst="rect">
            <a:avLst/>
          </a:prstGeom>
          <a:noFill/>
        </p:spPr>
        <p:txBody>
          <a:bodyPr wrap="square" rtlCol="0">
            <a:spAutoFit/>
          </a:bodyPr>
          <a:lstStyle/>
          <a:p>
            <a:r>
              <a:rPr lang="ru-RU" sz="1200" b="1" dirty="0" smtClean="0">
                <a:solidFill>
                  <a:srgbClr val="FF0000"/>
                </a:solidFill>
                <a:latin typeface="Arial Black" pitchFamily="34" charset="0"/>
              </a:rPr>
              <a:t>ПРОГРАММЫ:</a:t>
            </a:r>
            <a:endParaRPr lang="ru-RU" sz="1200" b="1" dirty="0">
              <a:solidFill>
                <a:srgbClr val="FF0000"/>
              </a:solidFill>
              <a:latin typeface="Arial Black" pitchFamily="34" charset="0"/>
            </a:endParaRPr>
          </a:p>
        </p:txBody>
      </p:sp>
      <p:sp>
        <p:nvSpPr>
          <p:cNvPr id="23" name="Прямоугольник 22"/>
          <p:cNvSpPr/>
          <p:nvPr/>
        </p:nvSpPr>
        <p:spPr>
          <a:xfrm>
            <a:off x="5967575" y="4685481"/>
            <a:ext cx="1093783" cy="1615827"/>
          </a:xfrm>
          <a:prstGeom prst="rect">
            <a:avLst/>
          </a:prstGeom>
        </p:spPr>
        <p:txBody>
          <a:bodyPr wrap="square">
            <a:spAutoFit/>
          </a:bodyPr>
          <a:lstStyle/>
          <a:p>
            <a:pPr indent="-171450">
              <a:buFont typeface="Wingdings" panose="05000000000000000000" pitchFamily="2" charset="2"/>
              <a:buChar char="Ø"/>
            </a:pPr>
            <a:r>
              <a:rPr lang="ru-RU" sz="1100" b="1" i="1" dirty="0">
                <a:solidFill>
                  <a:srgbClr val="4D4B4B"/>
                </a:solidFill>
              </a:rPr>
              <a:t>Рис</a:t>
            </a:r>
          </a:p>
          <a:p>
            <a:pPr indent="-171450">
              <a:buFont typeface="Wingdings" panose="05000000000000000000" pitchFamily="2" charset="2"/>
              <a:buChar char="Ø"/>
            </a:pPr>
            <a:r>
              <a:rPr lang="ru-RU" sz="1100" b="1" i="1" dirty="0">
                <a:solidFill>
                  <a:srgbClr val="4D4B4B"/>
                </a:solidFill>
              </a:rPr>
              <a:t>Суп/каша</a:t>
            </a:r>
          </a:p>
          <a:p>
            <a:pPr indent="-171450">
              <a:buFont typeface="Wingdings" panose="05000000000000000000" pitchFamily="2" charset="2"/>
              <a:buChar char="Ø"/>
            </a:pPr>
            <a:r>
              <a:rPr lang="ru-RU" sz="1100" b="1" i="1" dirty="0">
                <a:solidFill>
                  <a:srgbClr val="4D4B4B"/>
                </a:solidFill>
              </a:rPr>
              <a:t>Пароварка</a:t>
            </a:r>
          </a:p>
          <a:p>
            <a:pPr indent="-171450">
              <a:buFont typeface="Wingdings" panose="05000000000000000000" pitchFamily="2" charset="2"/>
              <a:buChar char="Ø"/>
            </a:pPr>
            <a:r>
              <a:rPr lang="ru-RU" sz="1100" b="1" i="1" dirty="0">
                <a:solidFill>
                  <a:srgbClr val="4D4B4B"/>
                </a:solidFill>
              </a:rPr>
              <a:t>Тушение</a:t>
            </a:r>
          </a:p>
          <a:p>
            <a:pPr indent="-171450">
              <a:buFont typeface="Wingdings" panose="05000000000000000000" pitchFamily="2" charset="2"/>
              <a:buChar char="Ø"/>
            </a:pPr>
            <a:r>
              <a:rPr lang="ru-RU" sz="1100" b="1" i="1" dirty="0">
                <a:solidFill>
                  <a:srgbClr val="4D4B4B"/>
                </a:solidFill>
              </a:rPr>
              <a:t>Выпечка</a:t>
            </a:r>
          </a:p>
          <a:p>
            <a:pPr indent="-171450">
              <a:buFont typeface="Wingdings" panose="05000000000000000000" pitchFamily="2" charset="2"/>
              <a:buChar char="Ø"/>
            </a:pPr>
            <a:r>
              <a:rPr lang="ru-RU" sz="1100" b="1" i="1" dirty="0">
                <a:solidFill>
                  <a:srgbClr val="4D4B4B"/>
                </a:solidFill>
              </a:rPr>
              <a:t>Жарка</a:t>
            </a:r>
          </a:p>
          <a:p>
            <a:pPr indent="-171450">
              <a:buFont typeface="Wingdings" panose="05000000000000000000" pitchFamily="2" charset="2"/>
              <a:buChar char="Ø"/>
            </a:pPr>
            <a:r>
              <a:rPr lang="ru-RU" sz="1100" b="1" i="1" dirty="0">
                <a:solidFill>
                  <a:srgbClr val="4D4B4B"/>
                </a:solidFill>
              </a:rPr>
              <a:t>Рыба</a:t>
            </a:r>
          </a:p>
          <a:p>
            <a:pPr indent="-171450">
              <a:buFont typeface="Wingdings" panose="05000000000000000000" pitchFamily="2" charset="2"/>
              <a:buChar char="Ø"/>
            </a:pPr>
            <a:r>
              <a:rPr lang="ru-RU" sz="1100" b="1" i="1" dirty="0">
                <a:solidFill>
                  <a:srgbClr val="4D4B4B"/>
                </a:solidFill>
              </a:rPr>
              <a:t>Мясо</a:t>
            </a:r>
          </a:p>
          <a:p>
            <a:pPr indent="-171450">
              <a:buFont typeface="Wingdings" panose="05000000000000000000" pitchFamily="2" charset="2"/>
              <a:buChar char="Ø"/>
            </a:pPr>
            <a:r>
              <a:rPr lang="ru-RU" sz="1100" b="1" i="1" dirty="0">
                <a:solidFill>
                  <a:srgbClr val="4D4B4B"/>
                </a:solidFill>
              </a:rPr>
              <a:t>Паста</a:t>
            </a:r>
          </a:p>
        </p:txBody>
      </p:sp>
      <p:sp>
        <p:nvSpPr>
          <p:cNvPr id="25" name="Прямоугольник 24"/>
          <p:cNvSpPr/>
          <p:nvPr/>
        </p:nvSpPr>
        <p:spPr>
          <a:xfrm>
            <a:off x="7392449" y="4458056"/>
            <a:ext cx="1709122" cy="276999"/>
          </a:xfrm>
          <a:prstGeom prst="rect">
            <a:avLst/>
          </a:prstGeom>
        </p:spPr>
        <p:txBody>
          <a:bodyPr wrap="none">
            <a:spAutoFit/>
          </a:bodyPr>
          <a:lstStyle/>
          <a:p>
            <a:r>
              <a:rPr lang="ru-RU" sz="1200" b="1" dirty="0" smtClean="0">
                <a:solidFill>
                  <a:srgbClr val="FF0000"/>
                </a:solidFill>
                <a:latin typeface="Arial Black" pitchFamily="34" charset="0"/>
              </a:rPr>
              <a:t>КОМПЛЕКТАЦИЯ:</a:t>
            </a:r>
            <a:endParaRPr lang="ru-RU" sz="1200" b="1" dirty="0">
              <a:solidFill>
                <a:srgbClr val="FF0000"/>
              </a:solidFill>
              <a:latin typeface="Arial Black" pitchFamily="34" charset="0"/>
            </a:endParaRPr>
          </a:p>
        </p:txBody>
      </p:sp>
      <p:sp>
        <p:nvSpPr>
          <p:cNvPr id="31" name="Прямоугольник 30"/>
          <p:cNvSpPr/>
          <p:nvPr/>
        </p:nvSpPr>
        <p:spPr>
          <a:xfrm>
            <a:off x="332833" y="5229801"/>
            <a:ext cx="1387715" cy="923330"/>
          </a:xfrm>
          <a:prstGeom prst="rect">
            <a:avLst/>
          </a:prstGeom>
        </p:spPr>
        <p:txBody>
          <a:bodyPr wrap="square">
            <a:spAutoFit/>
          </a:bodyPr>
          <a:lstStyle/>
          <a:p>
            <a:r>
              <a:rPr lang="ru-RU" dirty="0">
                <a:solidFill>
                  <a:srgbClr val="006666"/>
                </a:solidFill>
                <a:latin typeface="EpsilonCTT" pitchFamily="2" charset="0"/>
              </a:rPr>
              <a:t>ПОЛЕЗНО! </a:t>
            </a:r>
            <a:endParaRPr lang="ru-RU" dirty="0" smtClean="0">
              <a:solidFill>
                <a:srgbClr val="006666"/>
              </a:solidFill>
              <a:latin typeface="EpsilonCTT" pitchFamily="2" charset="0"/>
            </a:endParaRPr>
          </a:p>
          <a:p>
            <a:r>
              <a:rPr lang="ru-RU" dirty="0" smtClean="0">
                <a:solidFill>
                  <a:srgbClr val="006666"/>
                </a:solidFill>
                <a:latin typeface="EpsilonCTT" pitchFamily="2" charset="0"/>
              </a:rPr>
              <a:t>БЫСТРО</a:t>
            </a:r>
            <a:r>
              <a:rPr lang="ru-RU" dirty="0">
                <a:solidFill>
                  <a:srgbClr val="006666"/>
                </a:solidFill>
                <a:latin typeface="EpsilonCTT" pitchFamily="2" charset="0"/>
              </a:rPr>
              <a:t>! </a:t>
            </a:r>
            <a:endParaRPr lang="ru-RU" dirty="0" smtClean="0">
              <a:solidFill>
                <a:srgbClr val="006666"/>
              </a:solidFill>
              <a:latin typeface="EpsilonCTT" pitchFamily="2" charset="0"/>
            </a:endParaRPr>
          </a:p>
          <a:p>
            <a:r>
              <a:rPr lang="ru-RU" dirty="0" smtClean="0">
                <a:solidFill>
                  <a:srgbClr val="006666"/>
                </a:solidFill>
                <a:latin typeface="EpsilonCTT" pitchFamily="2" charset="0"/>
              </a:rPr>
              <a:t>ВКУСНО</a:t>
            </a:r>
            <a:r>
              <a:rPr lang="ru-RU" dirty="0">
                <a:solidFill>
                  <a:srgbClr val="006666"/>
                </a:solidFill>
                <a:latin typeface="EpsilonCTT" pitchFamily="2" charset="0"/>
              </a:rPr>
              <a:t>!</a:t>
            </a:r>
          </a:p>
        </p:txBody>
      </p:sp>
      <p:pic>
        <p:nvPicPr>
          <p:cNvPr id="5" name="Рисунок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0945" y="1650604"/>
            <a:ext cx="3386176" cy="3721213"/>
          </a:xfrm>
          <a:prstGeom prst="rect">
            <a:avLst/>
          </a:prstGeom>
        </p:spPr>
      </p:pic>
      <p:grpSp>
        <p:nvGrpSpPr>
          <p:cNvPr id="12" name="Группа 11"/>
          <p:cNvGrpSpPr/>
          <p:nvPr/>
        </p:nvGrpSpPr>
        <p:grpSpPr>
          <a:xfrm>
            <a:off x="7147885" y="4669768"/>
            <a:ext cx="3094482" cy="1432667"/>
            <a:chOff x="6257526" y="5163396"/>
            <a:chExt cx="3094482" cy="1432667"/>
          </a:xfrm>
        </p:grpSpPr>
        <p:pic>
          <p:nvPicPr>
            <p:cNvPr id="29" name="Рисунок 2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257526" y="5163396"/>
              <a:ext cx="2353074" cy="1428663"/>
            </a:xfrm>
            <a:prstGeom prst="rect">
              <a:avLst/>
            </a:prstGeom>
          </p:spPr>
        </p:pic>
        <p:pic>
          <p:nvPicPr>
            <p:cNvPr id="1026" name="Picture 2"/>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8548733" y="5163396"/>
              <a:ext cx="803275" cy="1432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4" name="Рисунок 13"/>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908893" y="4691716"/>
            <a:ext cx="2046910" cy="1620777"/>
          </a:xfrm>
          <a:prstGeom prst="rect">
            <a:avLst/>
          </a:prstGeom>
        </p:spPr>
      </p:pic>
      <p:pic>
        <p:nvPicPr>
          <p:cNvPr id="15" name="Рисунок 14"/>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32833" y="3150961"/>
            <a:ext cx="1151919" cy="974758"/>
          </a:xfrm>
          <a:prstGeom prst="rect">
            <a:avLst/>
          </a:prstGeom>
        </p:spPr>
      </p:pic>
      <p:pic>
        <p:nvPicPr>
          <p:cNvPr id="1028" name="Picture 4"/>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2712766" y="5218180"/>
            <a:ext cx="1204596" cy="424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2735534" y="5606638"/>
            <a:ext cx="1161587" cy="49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276392" y="4063343"/>
            <a:ext cx="1024575" cy="121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9793693" y="1540570"/>
            <a:ext cx="941948" cy="794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58220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178388" y="1192551"/>
            <a:ext cx="9200269" cy="656090"/>
          </a:xfrm>
          <a:effectLst/>
        </p:spPr>
        <p:txBody>
          <a:bodyPr>
            <a:noAutofit/>
          </a:bodyPr>
          <a:lstStyle/>
          <a:p>
            <a:pPr>
              <a:lnSpc>
                <a:spcPct val="100000"/>
              </a:lnSpc>
            </a:pPr>
            <a:r>
              <a:rPr lang="ru-RU" sz="1600" b="1" spc="50" dirty="0" smtClean="0">
                <a:ln w="11430"/>
                <a:solidFill>
                  <a:srgbClr val="930D2D"/>
                </a:solidFill>
                <a:effectLst>
                  <a:outerShdw blurRad="38100" dist="38100" dir="2700000" algn="tl">
                    <a:srgbClr val="000000">
                      <a:alpha val="43137"/>
                    </a:srgbClr>
                  </a:outerShdw>
                </a:effectLst>
              </a:rPr>
              <a:t>ПЛИТА ГАЗОВАЯ НАСТОЛЬНАЯ </a:t>
            </a:r>
            <a:r>
              <a:rPr lang="en-US" sz="1600" b="1" spc="50" dirty="0" smtClean="0">
                <a:ln w="11430"/>
                <a:solidFill>
                  <a:srgbClr val="930D2D"/>
                </a:solidFill>
                <a:effectLst>
                  <a:outerShdw blurRad="38100" dist="38100" dir="2700000" algn="tl">
                    <a:srgbClr val="000000">
                      <a:alpha val="43137"/>
                    </a:srgbClr>
                  </a:outerShdw>
                </a:effectLst>
              </a:rPr>
              <a:t>GGP-60</a:t>
            </a:r>
            <a:r>
              <a:rPr lang="ru-RU" sz="1600" b="1" spc="50" dirty="0" smtClean="0">
                <a:ln w="11430"/>
                <a:solidFill>
                  <a:srgbClr val="930D2D"/>
                </a:solidFill>
                <a:effectLst>
                  <a:outerShdw blurRad="38100" dist="38100" dir="2700000" algn="tl">
                    <a:srgbClr val="000000">
                      <a:alpha val="43137"/>
                    </a:srgbClr>
                  </a:outerShdw>
                </a:effectLst>
              </a:rPr>
              <a:t>0</a:t>
            </a:r>
            <a:r>
              <a:rPr lang="en-US" sz="1600" b="1" spc="50" dirty="0" smtClean="0">
                <a:ln w="11430"/>
                <a:solidFill>
                  <a:srgbClr val="930D2D"/>
                </a:solidFill>
                <a:effectLst>
                  <a:outerShdw blurRad="38100" dist="38100" dir="2700000" algn="tl">
                    <a:srgbClr val="000000">
                      <a:alpha val="43137"/>
                    </a:srgbClr>
                  </a:outerShdw>
                </a:effectLst>
              </a:rPr>
              <a:t>2</a:t>
            </a:r>
            <a:endParaRPr lang="uk-UA" sz="16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256848" y="5826137"/>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4040747068"/>
              </p:ext>
            </p:extLst>
          </p:nvPr>
        </p:nvGraphicFramePr>
        <p:xfrm>
          <a:off x="3244" y="5772337"/>
          <a:ext cx="10686913" cy="1288495"/>
        </p:xfrm>
        <a:graphic>
          <a:graphicData uri="http://schemas.openxmlformats.org/drawingml/2006/table">
            <a:tbl>
              <a:tblPr>
                <a:tableStyleId>{616DA210-FB5B-4158-B5E0-FEB733F419BA}</a:tableStyleId>
              </a:tblPr>
              <a:tblGrid>
                <a:gridCol w="419516">
                  <a:extLst>
                    <a:ext uri="{9D8B030D-6E8A-4147-A177-3AD203B41FA5}">
                      <a16:colId xmlns:a16="http://schemas.microsoft.com/office/drawing/2014/main" val="20000"/>
                    </a:ext>
                  </a:extLst>
                </a:gridCol>
                <a:gridCol w="708162">
                  <a:extLst>
                    <a:ext uri="{9D8B030D-6E8A-4147-A177-3AD203B41FA5}">
                      <a16:colId xmlns:a16="http://schemas.microsoft.com/office/drawing/2014/main" val="20001"/>
                    </a:ext>
                  </a:extLst>
                </a:gridCol>
                <a:gridCol w="490992">
                  <a:extLst>
                    <a:ext uri="{9D8B030D-6E8A-4147-A177-3AD203B41FA5}">
                      <a16:colId xmlns:a16="http://schemas.microsoft.com/office/drawing/2014/main" val="20002"/>
                    </a:ext>
                  </a:extLst>
                </a:gridCol>
                <a:gridCol w="623182">
                  <a:extLst>
                    <a:ext uri="{9D8B030D-6E8A-4147-A177-3AD203B41FA5}">
                      <a16:colId xmlns:a16="http://schemas.microsoft.com/office/drawing/2014/main" val="20003"/>
                    </a:ext>
                  </a:extLst>
                </a:gridCol>
                <a:gridCol w="981983">
                  <a:extLst>
                    <a:ext uri="{9D8B030D-6E8A-4147-A177-3AD203B41FA5}">
                      <a16:colId xmlns:a16="http://schemas.microsoft.com/office/drawing/2014/main" val="20004"/>
                    </a:ext>
                  </a:extLst>
                </a:gridCol>
                <a:gridCol w="764815">
                  <a:extLst>
                    <a:ext uri="{9D8B030D-6E8A-4147-A177-3AD203B41FA5}">
                      <a16:colId xmlns:a16="http://schemas.microsoft.com/office/drawing/2014/main" val="20005"/>
                    </a:ext>
                  </a:extLst>
                </a:gridCol>
                <a:gridCol w="1085847">
                  <a:extLst>
                    <a:ext uri="{9D8B030D-6E8A-4147-A177-3AD203B41FA5}">
                      <a16:colId xmlns:a16="http://schemas.microsoft.com/office/drawing/2014/main" val="20006"/>
                    </a:ext>
                  </a:extLst>
                </a:gridCol>
                <a:gridCol w="755372">
                  <a:extLst>
                    <a:ext uri="{9D8B030D-6E8A-4147-A177-3AD203B41FA5}">
                      <a16:colId xmlns:a16="http://schemas.microsoft.com/office/drawing/2014/main" val="20009"/>
                    </a:ext>
                  </a:extLst>
                </a:gridCol>
                <a:gridCol w="897005">
                  <a:extLst>
                    <a:ext uri="{9D8B030D-6E8A-4147-A177-3AD203B41FA5}">
                      <a16:colId xmlns:a16="http://schemas.microsoft.com/office/drawing/2014/main" val="20014"/>
                    </a:ext>
                  </a:extLst>
                </a:gridCol>
                <a:gridCol w="840351">
                  <a:extLst>
                    <a:ext uri="{9D8B030D-6E8A-4147-A177-3AD203B41FA5}">
                      <a16:colId xmlns:a16="http://schemas.microsoft.com/office/drawing/2014/main" val="20010"/>
                    </a:ext>
                  </a:extLst>
                </a:gridCol>
                <a:gridCol w="585413">
                  <a:extLst>
                    <a:ext uri="{9D8B030D-6E8A-4147-A177-3AD203B41FA5}">
                      <a16:colId xmlns:a16="http://schemas.microsoft.com/office/drawing/2014/main" val="20011"/>
                    </a:ext>
                  </a:extLst>
                </a:gridCol>
                <a:gridCol w="1006406">
                  <a:extLst>
                    <a:ext uri="{9D8B030D-6E8A-4147-A177-3AD203B41FA5}">
                      <a16:colId xmlns:a16="http://schemas.microsoft.com/office/drawing/2014/main" val="20012"/>
                    </a:ext>
                  </a:extLst>
                </a:gridCol>
                <a:gridCol w="539496">
                  <a:extLst>
                    <a:ext uri="{9D8B030D-6E8A-4147-A177-3AD203B41FA5}">
                      <a16:colId xmlns:a16="http://schemas.microsoft.com/office/drawing/2014/main" val="20013"/>
                    </a:ext>
                  </a:extLst>
                </a:gridCol>
                <a:gridCol w="988373">
                  <a:extLst>
                    <a:ext uri="{9D8B030D-6E8A-4147-A177-3AD203B41FA5}">
                      <a16:colId xmlns:a16="http://schemas.microsoft.com/office/drawing/2014/main" val="3257657042"/>
                    </a:ext>
                  </a:extLst>
                </a:gridCol>
              </a:tblGrid>
              <a:tr h="767997">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chemeClr val="tx1"/>
                          </a:solidFill>
                          <a:effectLst/>
                          <a:latin typeface="+mn-lt"/>
                        </a:rPr>
                        <a:t>Тип</a:t>
                      </a:r>
                      <a:endParaRPr lang="ru-RU" sz="1100" b="1" i="0" u="none" strike="noStrike" dirty="0">
                        <a:solidFill>
                          <a:schemeClr val="tx1"/>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Газ-контроль</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Страна производитель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Тип управления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Вид газа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Количество конфорок</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Номинальное</a:t>
                      </a:r>
                      <a:r>
                        <a:rPr lang="ru-RU" sz="1100" b="1" i="0" u="none" strike="noStrike" baseline="0" dirty="0" smtClean="0">
                          <a:solidFill>
                            <a:srgbClr val="000000"/>
                          </a:solidFill>
                          <a:effectLst/>
                          <a:latin typeface="Calibri"/>
                        </a:rPr>
                        <a:t> давление</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Покрытие рабочей</a:t>
                      </a:r>
                      <a:r>
                        <a:rPr lang="ru-RU" sz="1100" b="1" i="0" u="none" strike="noStrike" baseline="0" dirty="0" smtClean="0">
                          <a:solidFill>
                            <a:srgbClr val="000000"/>
                          </a:solidFill>
                          <a:effectLst/>
                          <a:latin typeface="+mn-lt"/>
                        </a:rPr>
                        <a:t> поверхности </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Цвет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chemeClr val="tx1"/>
                          </a:solidFill>
                          <a:effectLst/>
                          <a:latin typeface="+mn-lt"/>
                        </a:rPr>
                        <a:t>Габариты</a:t>
                      </a:r>
                      <a:endParaRPr lang="ru-RU" sz="1100" b="1" i="0" u="none" strike="noStrike" dirty="0">
                        <a:solidFill>
                          <a:schemeClr val="tx1"/>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Регулирование мощности</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520498">
                <a:tc>
                  <a:txBody>
                    <a:bodyPr/>
                    <a:lstStyle/>
                    <a:p>
                      <a:pPr marL="0" algn="ctr" defTabSz="914400" rtl="0" eaLnBrk="1" fontAlgn="ctr" latinLnBrk="0" hangingPunct="1"/>
                      <a:r>
                        <a:rPr lang="ru-RU" sz="1050" b="0" i="1" u="none" strike="noStrike" kern="1200" dirty="0" smtClean="0">
                          <a:solidFill>
                            <a:srgbClr val="000000"/>
                          </a:solidFill>
                          <a:effectLst/>
                          <a:latin typeface="+mn-lt"/>
                          <a:ea typeface="+mn-ea"/>
                          <a:cs typeface="+mn-cs"/>
                        </a:rPr>
                        <a:t> 84059</a:t>
                      </a:r>
                      <a:endParaRPr lang="ru-RU" sz="1050" b="0"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50" b="1" i="1" spc="50" dirty="0" smtClean="0">
                          <a:ln w="11430"/>
                        </a:rPr>
                        <a:t>GGP-60</a:t>
                      </a:r>
                      <a:r>
                        <a:rPr lang="ru-RU" sz="1050" b="1" i="1" spc="50" dirty="0" smtClean="0">
                          <a:ln w="11430"/>
                        </a:rPr>
                        <a:t>0</a:t>
                      </a:r>
                      <a:r>
                        <a:rPr lang="en-US" sz="1050" b="1" i="1" spc="50" dirty="0" smtClean="0">
                          <a:ln w="11430"/>
                        </a:rPr>
                        <a:t>2</a:t>
                      </a:r>
                      <a:endParaRPr lang="en-US" sz="1050" b="1" i="1" dirty="0"/>
                    </a:p>
                  </a:txBody>
                  <a:tcPr marL="9525" marR="9525" marT="9525" marB="0" anchor="ctr"/>
                </a:tc>
                <a:tc>
                  <a:txBody>
                    <a:bodyPr/>
                    <a:lstStyle/>
                    <a:p>
                      <a:pPr algn="ctr" fontAlgn="ctr"/>
                      <a:r>
                        <a:rPr lang="ru-RU" sz="1050" b="1" i="1" u="none" strike="noStrike" dirty="0" smtClean="0">
                          <a:solidFill>
                            <a:schemeClr val="tx1"/>
                          </a:solidFill>
                          <a:effectLst/>
                          <a:latin typeface="+mn-lt"/>
                        </a:rPr>
                        <a:t>газовая</a:t>
                      </a:r>
                      <a:endParaRPr lang="en-US" sz="1050" b="1" i="1" u="none" strike="noStrike" dirty="0">
                        <a:solidFill>
                          <a:schemeClr val="tx1"/>
                        </a:solidFill>
                        <a:effectLst/>
                        <a:latin typeface="+mn-lt"/>
                      </a:endParaRPr>
                    </a:p>
                  </a:txBody>
                  <a:tcPr marL="9525" marR="9525" marT="9525" marB="0" anchor="ctr"/>
                </a:tc>
                <a:tc>
                  <a:txBody>
                    <a:bodyPr/>
                    <a:lstStyle/>
                    <a:p>
                      <a:pPr algn="ctr" fontAlgn="b"/>
                      <a:r>
                        <a:rPr lang="ru-RU" sz="1050" b="1" i="1" u="none" strike="noStrike" dirty="0" smtClean="0">
                          <a:solidFill>
                            <a:srgbClr val="000000"/>
                          </a:solidFill>
                          <a:effectLst/>
                          <a:latin typeface="+mn-lt"/>
                        </a:rPr>
                        <a:t>нет</a:t>
                      </a:r>
                      <a:endParaRPr lang="ru-RU" sz="105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ru-RU" sz="1050" b="1" i="1" u="none" strike="noStrike" dirty="0" smtClean="0">
                          <a:solidFill>
                            <a:srgbClr val="000000"/>
                          </a:solidFill>
                          <a:effectLst/>
                          <a:latin typeface="Arial"/>
                        </a:rPr>
                        <a:t>Китай</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dirty="0" err="1" smtClean="0">
                          <a:solidFill>
                            <a:srgbClr val="000000"/>
                          </a:solidFill>
                          <a:effectLst/>
                          <a:latin typeface="Arial"/>
                        </a:rPr>
                        <a:t>Механ</a:t>
                      </a:r>
                      <a:r>
                        <a:rPr lang="ru-RU" sz="1050" b="1" i="1" u="none" strike="noStrike" dirty="0" smtClean="0">
                          <a:solidFill>
                            <a:srgbClr val="000000"/>
                          </a:solidFill>
                          <a:effectLst/>
                          <a:latin typeface="Arial"/>
                        </a:rPr>
                        <a:t>.</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dirty="0" smtClean="0">
                          <a:solidFill>
                            <a:srgbClr val="000000"/>
                          </a:solidFill>
                          <a:effectLst/>
                          <a:latin typeface="Arial"/>
                        </a:rPr>
                        <a:t>Сжиженный газ (в</a:t>
                      </a:r>
                      <a:r>
                        <a:rPr lang="ru-RU" sz="1050" b="1" i="1" u="none" strike="noStrike" baseline="0" dirty="0" smtClean="0">
                          <a:solidFill>
                            <a:srgbClr val="000000"/>
                          </a:solidFill>
                          <a:effectLst/>
                          <a:latin typeface="Arial"/>
                        </a:rPr>
                        <a:t> </a:t>
                      </a:r>
                      <a:r>
                        <a:rPr lang="ru-RU" sz="1050" b="1" i="1" u="none" strike="noStrike" baseline="0" dirty="0" err="1" smtClean="0">
                          <a:solidFill>
                            <a:srgbClr val="000000"/>
                          </a:solidFill>
                          <a:effectLst/>
                          <a:latin typeface="Arial"/>
                        </a:rPr>
                        <a:t>балонах</a:t>
                      </a:r>
                      <a:r>
                        <a:rPr lang="ru-RU" sz="1050" b="1" i="1" u="none" strike="noStrike" baseline="0" dirty="0" smtClean="0">
                          <a:solidFill>
                            <a:srgbClr val="000000"/>
                          </a:solidFill>
                          <a:effectLst/>
                          <a:latin typeface="Arial"/>
                        </a:rPr>
                        <a:t>)</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dirty="0" smtClean="0">
                          <a:solidFill>
                            <a:srgbClr val="000000"/>
                          </a:solidFill>
                          <a:effectLst/>
                          <a:latin typeface="Arial"/>
                        </a:rPr>
                        <a:t>2</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kern="1200" dirty="0" smtClean="0">
                          <a:solidFill>
                            <a:srgbClr val="000000"/>
                          </a:solidFill>
                          <a:effectLst/>
                          <a:latin typeface="Arial"/>
                          <a:ea typeface="+mn-ea"/>
                          <a:cs typeface="+mn-cs"/>
                        </a:rPr>
                        <a:t>2940 Па</a:t>
                      </a:r>
                      <a:endParaRPr lang="ru-RU" sz="1050" b="1" i="1" u="none" strike="noStrike" kern="1200" dirty="0">
                        <a:solidFill>
                          <a:srgbClr val="000000"/>
                        </a:solidFill>
                        <a:effectLst/>
                        <a:latin typeface="Arial"/>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kern="1200" dirty="0" smtClean="0">
                          <a:solidFill>
                            <a:srgbClr val="000000"/>
                          </a:solidFill>
                          <a:effectLst/>
                          <a:latin typeface="Arial"/>
                          <a:ea typeface="+mn-ea"/>
                          <a:cs typeface="+mn-cs"/>
                        </a:rPr>
                        <a:t>эмаль</a:t>
                      </a:r>
                      <a:endParaRPr lang="ru-RU" sz="1050" b="1" i="1" u="none" strike="noStrike" kern="1200" dirty="0">
                        <a:solidFill>
                          <a:srgbClr val="000000"/>
                        </a:solidFill>
                        <a:effectLst/>
                        <a:latin typeface="Arial"/>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dirty="0" smtClean="0">
                          <a:solidFill>
                            <a:srgbClr val="000000"/>
                          </a:solidFill>
                          <a:effectLst/>
                          <a:latin typeface="Arial"/>
                        </a:rPr>
                        <a:t>черный</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kern="1200" dirty="0" smtClean="0">
                          <a:solidFill>
                            <a:srgbClr val="000000"/>
                          </a:solidFill>
                          <a:effectLst/>
                          <a:latin typeface="Arial"/>
                          <a:ea typeface="+mn-ea"/>
                          <a:cs typeface="+mn-cs"/>
                        </a:rPr>
                        <a:t>575х55х280мм</a:t>
                      </a:r>
                      <a:endParaRPr lang="ru-RU" sz="1050" b="1" i="1" u="none" strike="noStrike" kern="1200" dirty="0">
                        <a:solidFill>
                          <a:srgbClr val="000000"/>
                        </a:solidFill>
                        <a:effectLst/>
                        <a:latin typeface="Arial"/>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dirty="0" smtClean="0">
                          <a:solidFill>
                            <a:srgbClr val="000000"/>
                          </a:solidFill>
                          <a:effectLst/>
                          <a:latin typeface="Arial"/>
                        </a:rPr>
                        <a:t>2,5 кг</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dirty="0" smtClean="0">
                          <a:solidFill>
                            <a:srgbClr val="000000"/>
                          </a:solidFill>
                          <a:effectLst/>
                          <a:latin typeface="Arial"/>
                        </a:rPr>
                        <a:t>плавное</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16" name="TextBox 15"/>
          <p:cNvSpPr txBox="1"/>
          <p:nvPr/>
        </p:nvSpPr>
        <p:spPr>
          <a:xfrm>
            <a:off x="3618323" y="1857190"/>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31" name="Прямоугольник 30"/>
          <p:cNvSpPr/>
          <p:nvPr/>
        </p:nvSpPr>
        <p:spPr>
          <a:xfrm>
            <a:off x="3217692" y="5358469"/>
            <a:ext cx="3734830" cy="369332"/>
          </a:xfrm>
          <a:prstGeom prst="rect">
            <a:avLst/>
          </a:prstGeom>
        </p:spPr>
        <p:txBody>
          <a:bodyPr wrap="square">
            <a:spAutoFit/>
          </a:bodyPr>
          <a:lstStyle/>
          <a:p>
            <a:r>
              <a:rPr lang="ru-RU" dirty="0">
                <a:solidFill>
                  <a:srgbClr val="006666"/>
                </a:solidFill>
                <a:latin typeface="EpsilonCTT" pitchFamily="2" charset="0"/>
              </a:rPr>
              <a:t>ПОЛЕЗНО! БЫСТРО! </a:t>
            </a:r>
            <a:r>
              <a:rPr lang="ru-RU" dirty="0" smtClean="0">
                <a:solidFill>
                  <a:srgbClr val="006666"/>
                </a:solidFill>
                <a:latin typeface="EpsilonCTT" pitchFamily="2" charset="0"/>
              </a:rPr>
              <a:t>ВКУСНО!</a:t>
            </a:r>
            <a:endParaRPr lang="ru-RU" dirty="0">
              <a:solidFill>
                <a:srgbClr val="006666"/>
              </a:solidFill>
              <a:latin typeface="EpsilonCTT" pitchFamily="2" charset="0"/>
            </a:endParaRPr>
          </a:p>
        </p:txBody>
      </p:sp>
      <p:sp>
        <p:nvSpPr>
          <p:cNvPr id="7" name="Прямоугольник 6"/>
          <p:cNvSpPr/>
          <p:nvPr/>
        </p:nvSpPr>
        <p:spPr>
          <a:xfrm>
            <a:off x="3618323" y="2066148"/>
            <a:ext cx="7086216" cy="1985159"/>
          </a:xfrm>
          <a:prstGeom prst="rect">
            <a:avLst/>
          </a:prstGeom>
        </p:spPr>
        <p:txBody>
          <a:bodyPr wrap="square">
            <a:spAutoFit/>
          </a:bodyPr>
          <a:lstStyle/>
          <a:p>
            <a:r>
              <a:rPr lang="ru-RU" sz="1400" b="1" i="1" dirty="0">
                <a:solidFill>
                  <a:srgbClr val="4D4B4B"/>
                </a:solidFill>
              </a:rPr>
              <a:t>Плита газовая настольная </a:t>
            </a:r>
            <a:r>
              <a:rPr lang="ru-RU" sz="1400" b="1" i="1" spc="50" dirty="0" err="1">
                <a:ln w="11430"/>
                <a:solidFill>
                  <a:srgbClr val="930D2D"/>
                </a:solidFill>
                <a:effectLst>
                  <a:outerShdw blurRad="38100" dist="38100" dir="2700000" algn="tl">
                    <a:srgbClr val="000000">
                      <a:alpha val="43137"/>
                    </a:srgbClr>
                  </a:outerShdw>
                </a:effectLst>
              </a:rPr>
              <a:t>Grunhelm</a:t>
            </a:r>
            <a:r>
              <a:rPr lang="ru-RU" sz="1400" b="1" i="1" spc="50" dirty="0">
                <a:ln w="11430"/>
                <a:solidFill>
                  <a:srgbClr val="930D2D"/>
                </a:solidFill>
                <a:effectLst>
                  <a:outerShdw blurRad="38100" dist="38100" dir="2700000" algn="tl">
                    <a:srgbClr val="000000">
                      <a:alpha val="43137"/>
                    </a:srgbClr>
                  </a:outerShdw>
                </a:effectLst>
              </a:rPr>
              <a:t> GGP-6002 </a:t>
            </a:r>
            <a:r>
              <a:rPr lang="ru-RU" sz="1400" b="1" i="1" dirty="0">
                <a:solidFill>
                  <a:srgbClr val="4D4B4B"/>
                </a:solidFill>
              </a:rPr>
              <a:t>без крышки. </a:t>
            </a:r>
            <a:r>
              <a:rPr lang="ru-RU" sz="1400" b="1" i="1" dirty="0">
                <a:solidFill>
                  <a:srgbClr val="4D4B4B"/>
                </a:solidFill>
              </a:rPr>
              <a:t>Предназначена для использования с баллонами пропан (сжиженный газ ДСТУ 4047-2001), которые подсоединяются сзади, через штуцер.</a:t>
            </a:r>
            <a:br>
              <a:rPr lang="ru-RU" sz="1400" b="1" i="1" dirty="0">
                <a:solidFill>
                  <a:srgbClr val="4D4B4B"/>
                </a:solidFill>
              </a:rPr>
            </a:br>
            <a:r>
              <a:rPr lang="ru-RU" sz="1400" b="1" i="1" dirty="0">
                <a:solidFill>
                  <a:srgbClr val="4D4B4B"/>
                </a:solidFill>
              </a:rPr>
              <a:t>Таганок выполнен из стали, толщиной 0.45 мм, покрашен прочной молотковой краской.</a:t>
            </a:r>
            <a:br>
              <a:rPr lang="ru-RU" sz="1400" b="1" i="1" dirty="0">
                <a:solidFill>
                  <a:srgbClr val="4D4B4B"/>
                </a:solidFill>
              </a:rPr>
            </a:br>
            <a:r>
              <a:rPr lang="ru-RU" sz="1400" b="1" i="1" dirty="0">
                <a:solidFill>
                  <a:srgbClr val="4D4B4B"/>
                </a:solidFill>
              </a:rPr>
              <a:t>Имеет две конфорки одинаковой мощности. Пламя регулируется плавно, поворотными переключателями. Решетка съемная</a:t>
            </a:r>
            <a:r>
              <a:rPr lang="ru-RU" sz="1400" b="1" i="1" dirty="0">
                <a:solidFill>
                  <a:srgbClr val="4D4B4B"/>
                </a:solidFill>
              </a:rPr>
              <a:t>.</a:t>
            </a:r>
            <a:r>
              <a:rPr lang="ru-RU" sz="1400" b="1" i="1" dirty="0">
                <a:solidFill>
                  <a:srgbClr val="4D4B4B"/>
                </a:solidFill>
              </a:rPr>
              <a:t> Прорезиненные ножки, имеет малый вес и компактный размер. Высокая мощность </a:t>
            </a:r>
            <a:r>
              <a:rPr lang="ru-RU" sz="1400" b="1" i="1" dirty="0">
                <a:solidFill>
                  <a:srgbClr val="4D4B4B"/>
                </a:solidFill>
              </a:rPr>
              <a:t>- 2кВт</a:t>
            </a:r>
            <a:r>
              <a:rPr lang="ru-RU" sz="1400" b="1" i="1" dirty="0">
                <a:solidFill>
                  <a:srgbClr val="4D4B4B"/>
                </a:solidFill>
              </a:rPr>
              <a:t>.</a:t>
            </a:r>
          </a:p>
          <a:p>
            <a:endParaRPr lang="ru-RU" sz="1100" b="1" i="1" dirty="0">
              <a:solidFill>
                <a:srgbClr val="4D4B4B"/>
              </a:solidFill>
            </a:endParaRPr>
          </a:p>
        </p:txBody>
      </p:sp>
      <p:pic>
        <p:nvPicPr>
          <p:cNvPr id="5" name="Рисунок 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36576" y="2222809"/>
            <a:ext cx="3467363" cy="1808064"/>
          </a:xfrm>
          <a:prstGeom prst="rect">
            <a:avLst/>
          </a:prstGeom>
        </p:spPr>
      </p:pic>
    </p:spTree>
    <p:extLst>
      <p:ext uri="{BB962C8B-B14F-4D97-AF65-F5344CB8AC3E}">
        <p14:creationId xmlns:p14="http://schemas.microsoft.com/office/powerpoint/2010/main" val="9308540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178388" y="1192551"/>
            <a:ext cx="9200269" cy="656090"/>
          </a:xfrm>
          <a:effectLst/>
        </p:spPr>
        <p:txBody>
          <a:bodyPr>
            <a:noAutofit/>
          </a:bodyPr>
          <a:lstStyle/>
          <a:p>
            <a:pPr>
              <a:lnSpc>
                <a:spcPct val="100000"/>
              </a:lnSpc>
            </a:pPr>
            <a:r>
              <a:rPr lang="ru-RU" sz="1600" b="1" spc="50" dirty="0" smtClean="0">
                <a:ln w="11430"/>
                <a:solidFill>
                  <a:srgbClr val="930D2D"/>
                </a:solidFill>
                <a:effectLst>
                  <a:outerShdw blurRad="38100" dist="38100" dir="2700000" algn="tl">
                    <a:srgbClr val="000000">
                      <a:alpha val="43137"/>
                    </a:srgbClr>
                  </a:outerShdw>
                </a:effectLst>
              </a:rPr>
              <a:t>ПЛИТА ГАЗОВАЯ НАСТОЛЬНАЯ </a:t>
            </a:r>
            <a:r>
              <a:rPr lang="en-US" sz="1600" b="1" spc="50" dirty="0" smtClean="0">
                <a:ln w="11430"/>
                <a:solidFill>
                  <a:srgbClr val="930D2D"/>
                </a:solidFill>
                <a:effectLst>
                  <a:outerShdw blurRad="38100" dist="38100" dir="2700000" algn="tl">
                    <a:srgbClr val="000000">
                      <a:alpha val="43137"/>
                    </a:srgbClr>
                  </a:outerShdw>
                </a:effectLst>
              </a:rPr>
              <a:t>GGP-60</a:t>
            </a:r>
            <a:r>
              <a:rPr lang="ru-RU" sz="1600" b="1" spc="50" dirty="0" smtClean="0">
                <a:ln w="11430"/>
                <a:solidFill>
                  <a:srgbClr val="930D2D"/>
                </a:solidFill>
                <a:effectLst>
                  <a:outerShdw blurRad="38100" dist="38100" dir="2700000" algn="tl">
                    <a:srgbClr val="000000">
                      <a:alpha val="43137"/>
                    </a:srgbClr>
                  </a:outerShdw>
                </a:effectLst>
              </a:rPr>
              <a:t>01</a:t>
            </a:r>
            <a:endParaRPr lang="uk-UA" sz="16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256848" y="5826137"/>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4077920427"/>
              </p:ext>
            </p:extLst>
          </p:nvPr>
        </p:nvGraphicFramePr>
        <p:xfrm>
          <a:off x="3244" y="5772337"/>
          <a:ext cx="10686913" cy="1288495"/>
        </p:xfrm>
        <a:graphic>
          <a:graphicData uri="http://schemas.openxmlformats.org/drawingml/2006/table">
            <a:tbl>
              <a:tblPr>
                <a:tableStyleId>{616DA210-FB5B-4158-B5E0-FEB733F419BA}</a:tableStyleId>
              </a:tblPr>
              <a:tblGrid>
                <a:gridCol w="419516">
                  <a:extLst>
                    <a:ext uri="{9D8B030D-6E8A-4147-A177-3AD203B41FA5}">
                      <a16:colId xmlns:a16="http://schemas.microsoft.com/office/drawing/2014/main" val="20000"/>
                    </a:ext>
                  </a:extLst>
                </a:gridCol>
                <a:gridCol w="708162">
                  <a:extLst>
                    <a:ext uri="{9D8B030D-6E8A-4147-A177-3AD203B41FA5}">
                      <a16:colId xmlns:a16="http://schemas.microsoft.com/office/drawing/2014/main" val="20001"/>
                    </a:ext>
                  </a:extLst>
                </a:gridCol>
                <a:gridCol w="490992">
                  <a:extLst>
                    <a:ext uri="{9D8B030D-6E8A-4147-A177-3AD203B41FA5}">
                      <a16:colId xmlns:a16="http://schemas.microsoft.com/office/drawing/2014/main" val="20002"/>
                    </a:ext>
                  </a:extLst>
                </a:gridCol>
                <a:gridCol w="623182">
                  <a:extLst>
                    <a:ext uri="{9D8B030D-6E8A-4147-A177-3AD203B41FA5}">
                      <a16:colId xmlns:a16="http://schemas.microsoft.com/office/drawing/2014/main" val="20003"/>
                    </a:ext>
                  </a:extLst>
                </a:gridCol>
                <a:gridCol w="981983">
                  <a:extLst>
                    <a:ext uri="{9D8B030D-6E8A-4147-A177-3AD203B41FA5}">
                      <a16:colId xmlns:a16="http://schemas.microsoft.com/office/drawing/2014/main" val="20004"/>
                    </a:ext>
                  </a:extLst>
                </a:gridCol>
                <a:gridCol w="764815">
                  <a:extLst>
                    <a:ext uri="{9D8B030D-6E8A-4147-A177-3AD203B41FA5}">
                      <a16:colId xmlns:a16="http://schemas.microsoft.com/office/drawing/2014/main" val="20005"/>
                    </a:ext>
                  </a:extLst>
                </a:gridCol>
                <a:gridCol w="1085847">
                  <a:extLst>
                    <a:ext uri="{9D8B030D-6E8A-4147-A177-3AD203B41FA5}">
                      <a16:colId xmlns:a16="http://schemas.microsoft.com/office/drawing/2014/main" val="20006"/>
                    </a:ext>
                  </a:extLst>
                </a:gridCol>
                <a:gridCol w="755372">
                  <a:extLst>
                    <a:ext uri="{9D8B030D-6E8A-4147-A177-3AD203B41FA5}">
                      <a16:colId xmlns:a16="http://schemas.microsoft.com/office/drawing/2014/main" val="20009"/>
                    </a:ext>
                  </a:extLst>
                </a:gridCol>
                <a:gridCol w="897005">
                  <a:extLst>
                    <a:ext uri="{9D8B030D-6E8A-4147-A177-3AD203B41FA5}">
                      <a16:colId xmlns:a16="http://schemas.microsoft.com/office/drawing/2014/main" val="20014"/>
                    </a:ext>
                  </a:extLst>
                </a:gridCol>
                <a:gridCol w="840351">
                  <a:extLst>
                    <a:ext uri="{9D8B030D-6E8A-4147-A177-3AD203B41FA5}">
                      <a16:colId xmlns:a16="http://schemas.microsoft.com/office/drawing/2014/main" val="20010"/>
                    </a:ext>
                  </a:extLst>
                </a:gridCol>
                <a:gridCol w="585413">
                  <a:extLst>
                    <a:ext uri="{9D8B030D-6E8A-4147-A177-3AD203B41FA5}">
                      <a16:colId xmlns:a16="http://schemas.microsoft.com/office/drawing/2014/main" val="20011"/>
                    </a:ext>
                  </a:extLst>
                </a:gridCol>
                <a:gridCol w="1006406">
                  <a:extLst>
                    <a:ext uri="{9D8B030D-6E8A-4147-A177-3AD203B41FA5}">
                      <a16:colId xmlns:a16="http://schemas.microsoft.com/office/drawing/2014/main" val="20012"/>
                    </a:ext>
                  </a:extLst>
                </a:gridCol>
                <a:gridCol w="539496">
                  <a:extLst>
                    <a:ext uri="{9D8B030D-6E8A-4147-A177-3AD203B41FA5}">
                      <a16:colId xmlns:a16="http://schemas.microsoft.com/office/drawing/2014/main" val="20013"/>
                    </a:ext>
                  </a:extLst>
                </a:gridCol>
                <a:gridCol w="988373">
                  <a:extLst>
                    <a:ext uri="{9D8B030D-6E8A-4147-A177-3AD203B41FA5}">
                      <a16:colId xmlns:a16="http://schemas.microsoft.com/office/drawing/2014/main" val="3257657042"/>
                    </a:ext>
                  </a:extLst>
                </a:gridCol>
              </a:tblGrid>
              <a:tr h="767997">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chemeClr val="tx1"/>
                          </a:solidFill>
                          <a:effectLst/>
                          <a:latin typeface="+mn-lt"/>
                        </a:rPr>
                        <a:t>Тип</a:t>
                      </a:r>
                      <a:endParaRPr lang="ru-RU" sz="1100" b="1" i="0" u="none" strike="noStrike" dirty="0">
                        <a:solidFill>
                          <a:schemeClr val="tx1"/>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Газ-контроль</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Страна производитель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Тип управления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Вид газа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Количество конфорок</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Номинальное</a:t>
                      </a:r>
                      <a:r>
                        <a:rPr lang="ru-RU" sz="1100" b="1" i="0" u="none" strike="noStrike" baseline="0" dirty="0" smtClean="0">
                          <a:solidFill>
                            <a:srgbClr val="000000"/>
                          </a:solidFill>
                          <a:effectLst/>
                          <a:latin typeface="Calibri"/>
                        </a:rPr>
                        <a:t> давление</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Покрытие рабочей</a:t>
                      </a:r>
                      <a:r>
                        <a:rPr lang="ru-RU" sz="1100" b="1" i="0" u="none" strike="noStrike" baseline="0" dirty="0" smtClean="0">
                          <a:solidFill>
                            <a:srgbClr val="000000"/>
                          </a:solidFill>
                          <a:effectLst/>
                          <a:latin typeface="+mn-lt"/>
                        </a:rPr>
                        <a:t> поверхности </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Цвет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chemeClr val="tx1"/>
                          </a:solidFill>
                          <a:effectLst/>
                          <a:latin typeface="+mn-lt"/>
                        </a:rPr>
                        <a:t>Габариты</a:t>
                      </a:r>
                      <a:endParaRPr lang="ru-RU" sz="1100" b="1" i="0" u="none" strike="noStrike" dirty="0">
                        <a:solidFill>
                          <a:schemeClr val="tx1"/>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a:t>
                      </a:r>
                    </a:p>
                    <a:p>
                      <a:pPr algn="ctr" fontAlgn="ctr"/>
                      <a:r>
                        <a:rPr lang="ru-RU" sz="1100" b="1" i="0" u="none" strike="noStrike" dirty="0" smtClean="0">
                          <a:solidFill>
                            <a:srgbClr val="000000"/>
                          </a:solidFill>
                          <a:effectLst/>
                          <a:latin typeface="+mn-lt"/>
                        </a:rPr>
                        <a:t> </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Регулирование мощности</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520498">
                <a:tc>
                  <a:txBody>
                    <a:bodyPr/>
                    <a:lstStyle/>
                    <a:p>
                      <a:pPr marL="0" algn="ctr" defTabSz="914400" rtl="0" eaLnBrk="1" fontAlgn="ctr" latinLnBrk="0" hangingPunct="1"/>
                      <a:r>
                        <a:rPr lang="ru-RU" sz="1050" b="0" i="1" u="none" strike="noStrike" kern="1200" dirty="0" smtClean="0">
                          <a:solidFill>
                            <a:srgbClr val="000000"/>
                          </a:solidFill>
                          <a:effectLst/>
                          <a:latin typeface="+mn-lt"/>
                          <a:ea typeface="+mn-ea"/>
                          <a:cs typeface="+mn-cs"/>
                        </a:rPr>
                        <a:t> 84057</a:t>
                      </a:r>
                      <a:endParaRPr lang="ru-RU" sz="1050" b="0"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50" b="1" i="1" spc="50" dirty="0" smtClean="0">
                          <a:ln w="11430"/>
                        </a:rPr>
                        <a:t>GGP-60</a:t>
                      </a:r>
                      <a:r>
                        <a:rPr lang="ru-RU" sz="1050" b="1" i="1" spc="50" dirty="0" smtClean="0">
                          <a:ln w="11430"/>
                        </a:rPr>
                        <a:t>01</a:t>
                      </a:r>
                      <a:endParaRPr lang="en-US" sz="1050" b="1" i="1" dirty="0"/>
                    </a:p>
                  </a:txBody>
                  <a:tcPr marL="9525" marR="9525" marT="9525" marB="0" anchor="ctr"/>
                </a:tc>
                <a:tc>
                  <a:txBody>
                    <a:bodyPr/>
                    <a:lstStyle/>
                    <a:p>
                      <a:pPr algn="ctr" fontAlgn="ctr"/>
                      <a:r>
                        <a:rPr lang="ru-RU" sz="1050" b="1" i="1" u="none" strike="noStrike" dirty="0" smtClean="0">
                          <a:solidFill>
                            <a:schemeClr val="tx1"/>
                          </a:solidFill>
                          <a:effectLst/>
                          <a:latin typeface="+mn-lt"/>
                        </a:rPr>
                        <a:t>газовая</a:t>
                      </a:r>
                      <a:endParaRPr lang="en-US" sz="1050" b="1" i="1" u="none" strike="noStrike" dirty="0">
                        <a:solidFill>
                          <a:schemeClr val="tx1"/>
                        </a:solidFill>
                        <a:effectLst/>
                        <a:latin typeface="+mn-lt"/>
                      </a:endParaRPr>
                    </a:p>
                  </a:txBody>
                  <a:tcPr marL="9525" marR="9525" marT="9525" marB="0" anchor="ctr"/>
                </a:tc>
                <a:tc>
                  <a:txBody>
                    <a:bodyPr/>
                    <a:lstStyle/>
                    <a:p>
                      <a:pPr algn="ctr" fontAlgn="b"/>
                      <a:r>
                        <a:rPr lang="ru-RU" sz="1050" b="1" i="1" u="none" strike="noStrike" dirty="0" smtClean="0">
                          <a:solidFill>
                            <a:srgbClr val="000000"/>
                          </a:solidFill>
                          <a:effectLst/>
                          <a:latin typeface="+mn-lt"/>
                        </a:rPr>
                        <a:t>нет</a:t>
                      </a:r>
                      <a:endParaRPr lang="ru-RU" sz="105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ru-RU" sz="1050" b="1" i="1" u="none" strike="noStrike" dirty="0" smtClean="0">
                          <a:solidFill>
                            <a:srgbClr val="000000"/>
                          </a:solidFill>
                          <a:effectLst/>
                          <a:latin typeface="Arial"/>
                        </a:rPr>
                        <a:t>Китай</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dirty="0" err="1" smtClean="0">
                          <a:solidFill>
                            <a:srgbClr val="000000"/>
                          </a:solidFill>
                          <a:effectLst/>
                          <a:latin typeface="Arial"/>
                        </a:rPr>
                        <a:t>Механ</a:t>
                      </a:r>
                      <a:r>
                        <a:rPr lang="ru-RU" sz="1050" b="1" i="1" u="none" strike="noStrike" dirty="0" smtClean="0">
                          <a:solidFill>
                            <a:srgbClr val="000000"/>
                          </a:solidFill>
                          <a:effectLst/>
                          <a:latin typeface="Arial"/>
                        </a:rPr>
                        <a:t>.</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dirty="0" smtClean="0">
                          <a:solidFill>
                            <a:srgbClr val="000000"/>
                          </a:solidFill>
                          <a:effectLst/>
                          <a:latin typeface="Arial"/>
                        </a:rPr>
                        <a:t>Сжиженный газ (в</a:t>
                      </a:r>
                      <a:r>
                        <a:rPr lang="ru-RU" sz="1050" b="1" i="1" u="none" strike="noStrike" baseline="0" dirty="0" smtClean="0">
                          <a:solidFill>
                            <a:srgbClr val="000000"/>
                          </a:solidFill>
                          <a:effectLst/>
                          <a:latin typeface="Arial"/>
                        </a:rPr>
                        <a:t> </a:t>
                      </a:r>
                      <a:r>
                        <a:rPr lang="ru-RU" sz="1050" b="1" i="1" u="none" strike="noStrike" baseline="0" dirty="0" err="1" smtClean="0">
                          <a:solidFill>
                            <a:srgbClr val="000000"/>
                          </a:solidFill>
                          <a:effectLst/>
                          <a:latin typeface="Arial"/>
                        </a:rPr>
                        <a:t>балонах</a:t>
                      </a:r>
                      <a:r>
                        <a:rPr lang="ru-RU" sz="1050" b="1" i="1" u="none" strike="noStrike" baseline="0" dirty="0" smtClean="0">
                          <a:solidFill>
                            <a:srgbClr val="000000"/>
                          </a:solidFill>
                          <a:effectLst/>
                          <a:latin typeface="Arial"/>
                        </a:rPr>
                        <a:t>)</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dirty="0" smtClean="0">
                          <a:solidFill>
                            <a:srgbClr val="000000"/>
                          </a:solidFill>
                          <a:effectLst/>
                          <a:latin typeface="Arial"/>
                        </a:rPr>
                        <a:t>1</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kern="1200" dirty="0" smtClean="0">
                          <a:solidFill>
                            <a:srgbClr val="000000"/>
                          </a:solidFill>
                          <a:effectLst/>
                          <a:latin typeface="Arial"/>
                          <a:ea typeface="+mn-ea"/>
                          <a:cs typeface="+mn-cs"/>
                        </a:rPr>
                        <a:t>2940 Па</a:t>
                      </a:r>
                      <a:endParaRPr lang="ru-RU" sz="1050" b="1" i="1" u="none" strike="noStrike" kern="1200" dirty="0">
                        <a:solidFill>
                          <a:srgbClr val="000000"/>
                        </a:solidFill>
                        <a:effectLst/>
                        <a:latin typeface="Arial"/>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kern="1200" dirty="0" smtClean="0">
                          <a:solidFill>
                            <a:srgbClr val="000000"/>
                          </a:solidFill>
                          <a:effectLst/>
                          <a:latin typeface="Arial"/>
                          <a:ea typeface="+mn-ea"/>
                          <a:cs typeface="+mn-cs"/>
                        </a:rPr>
                        <a:t>эмаль</a:t>
                      </a:r>
                      <a:endParaRPr lang="ru-RU" sz="1050" b="1" i="1" u="none" strike="noStrike" kern="1200" dirty="0">
                        <a:solidFill>
                          <a:srgbClr val="000000"/>
                        </a:solidFill>
                        <a:effectLst/>
                        <a:latin typeface="Arial"/>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dirty="0" smtClean="0">
                          <a:solidFill>
                            <a:srgbClr val="000000"/>
                          </a:solidFill>
                          <a:effectLst/>
                          <a:latin typeface="Arial"/>
                        </a:rPr>
                        <a:t>черный</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ru-RU" sz="1050" b="1" i="1" u="none" strike="noStrike" kern="1200" dirty="0" smtClean="0">
                          <a:solidFill>
                            <a:srgbClr val="000000"/>
                          </a:solidFill>
                          <a:effectLst/>
                          <a:latin typeface="Arial"/>
                          <a:ea typeface="+mn-ea"/>
                          <a:cs typeface="+mn-cs"/>
                        </a:rPr>
                        <a:t>265х60х265 мм</a:t>
                      </a:r>
                      <a:endParaRPr lang="ru-RU" sz="1050" b="1" i="1" u="none" strike="noStrike" kern="1200" dirty="0">
                        <a:solidFill>
                          <a:srgbClr val="000000"/>
                        </a:solidFill>
                        <a:effectLst/>
                        <a:latin typeface="Arial"/>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50" b="1" i="1" u="none" strike="noStrike" dirty="0" smtClean="0">
                          <a:solidFill>
                            <a:srgbClr val="000000"/>
                          </a:solidFill>
                          <a:effectLst/>
                          <a:latin typeface="Arial"/>
                        </a:rPr>
                        <a:t>1,2</a:t>
                      </a:r>
                      <a:r>
                        <a:rPr lang="ru-RU" sz="1050" b="1" i="1" u="none" strike="noStrike" dirty="0" smtClean="0">
                          <a:solidFill>
                            <a:srgbClr val="000000"/>
                          </a:solidFill>
                          <a:effectLst/>
                          <a:latin typeface="Arial"/>
                        </a:rPr>
                        <a:t> кг</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dirty="0" smtClean="0">
                          <a:solidFill>
                            <a:srgbClr val="000000"/>
                          </a:solidFill>
                          <a:effectLst/>
                          <a:latin typeface="Arial"/>
                        </a:rPr>
                        <a:t>плавное</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16" name="TextBox 15"/>
          <p:cNvSpPr txBox="1"/>
          <p:nvPr/>
        </p:nvSpPr>
        <p:spPr>
          <a:xfrm>
            <a:off x="3618323" y="1857190"/>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31" name="Прямоугольник 30"/>
          <p:cNvSpPr/>
          <p:nvPr/>
        </p:nvSpPr>
        <p:spPr>
          <a:xfrm>
            <a:off x="3217692" y="5358469"/>
            <a:ext cx="3734830" cy="369332"/>
          </a:xfrm>
          <a:prstGeom prst="rect">
            <a:avLst/>
          </a:prstGeom>
        </p:spPr>
        <p:txBody>
          <a:bodyPr wrap="square">
            <a:spAutoFit/>
          </a:bodyPr>
          <a:lstStyle/>
          <a:p>
            <a:r>
              <a:rPr lang="ru-RU" dirty="0">
                <a:solidFill>
                  <a:srgbClr val="006666"/>
                </a:solidFill>
                <a:latin typeface="EpsilonCTT" pitchFamily="2" charset="0"/>
              </a:rPr>
              <a:t>ПОЛЕЗНО! БЫСТРО! </a:t>
            </a:r>
            <a:r>
              <a:rPr lang="ru-RU" dirty="0" smtClean="0">
                <a:solidFill>
                  <a:srgbClr val="006666"/>
                </a:solidFill>
                <a:latin typeface="EpsilonCTT" pitchFamily="2" charset="0"/>
              </a:rPr>
              <a:t>ВКУСНО!</a:t>
            </a:r>
            <a:endParaRPr lang="ru-RU" dirty="0">
              <a:solidFill>
                <a:srgbClr val="006666"/>
              </a:solidFill>
              <a:latin typeface="EpsilonCTT" pitchFamily="2" charset="0"/>
            </a:endParaRPr>
          </a:p>
        </p:txBody>
      </p:sp>
      <p:sp>
        <p:nvSpPr>
          <p:cNvPr id="7" name="Прямоугольник 6"/>
          <p:cNvSpPr/>
          <p:nvPr/>
        </p:nvSpPr>
        <p:spPr>
          <a:xfrm>
            <a:off x="3618323" y="2066148"/>
            <a:ext cx="7086216" cy="1600438"/>
          </a:xfrm>
          <a:prstGeom prst="rect">
            <a:avLst/>
          </a:prstGeom>
        </p:spPr>
        <p:txBody>
          <a:bodyPr wrap="square">
            <a:spAutoFit/>
          </a:bodyPr>
          <a:lstStyle/>
          <a:p>
            <a:r>
              <a:rPr lang="ru-RU" sz="1400" b="1" i="1" dirty="0">
                <a:solidFill>
                  <a:srgbClr val="4D4B4B"/>
                </a:solidFill>
              </a:rPr>
              <a:t>Плита газовая настольная </a:t>
            </a:r>
            <a:r>
              <a:rPr lang="ru-RU" sz="1400" b="1" i="1" dirty="0" err="1">
                <a:solidFill>
                  <a:srgbClr val="4D4B4B"/>
                </a:solidFill>
              </a:rPr>
              <a:t>Grunhelm</a:t>
            </a:r>
            <a:r>
              <a:rPr lang="ru-RU" sz="1400" b="1" i="1" spc="50" dirty="0">
                <a:ln w="11430"/>
                <a:solidFill>
                  <a:srgbClr val="930D2D"/>
                </a:solidFill>
                <a:effectLst>
                  <a:outerShdw blurRad="38100" dist="38100" dir="2700000" algn="tl">
                    <a:srgbClr val="000000">
                      <a:alpha val="43137"/>
                    </a:srgbClr>
                  </a:outerShdw>
                </a:effectLst>
              </a:rPr>
              <a:t> GGP-6001 </a:t>
            </a:r>
            <a:r>
              <a:rPr lang="ru-RU" sz="1400" b="1" i="1" dirty="0">
                <a:solidFill>
                  <a:srgbClr val="4D4B4B"/>
                </a:solidFill>
              </a:rPr>
              <a:t>одноконфорочная без крышки. </a:t>
            </a:r>
            <a:r>
              <a:rPr lang="ru-RU" sz="1400" b="1" i="1" dirty="0">
                <a:solidFill>
                  <a:srgbClr val="4D4B4B"/>
                </a:solidFill>
              </a:rPr>
              <a:t>Предназначена для использования с баллонами пропан (сжиженный газ ДСТУ 4047-2001), которые подсоединяются сзади, через штуцер.</a:t>
            </a:r>
            <a:br>
              <a:rPr lang="ru-RU" sz="1400" b="1" i="1" dirty="0">
                <a:solidFill>
                  <a:srgbClr val="4D4B4B"/>
                </a:solidFill>
              </a:rPr>
            </a:br>
            <a:r>
              <a:rPr lang="ru-RU" sz="1400" b="1" i="1" dirty="0">
                <a:solidFill>
                  <a:srgbClr val="4D4B4B"/>
                </a:solidFill>
              </a:rPr>
              <a:t>Таганок выполнен из стали, толщиной 0.45 мм, покрашен прочной молотковой краской.</a:t>
            </a:r>
            <a:br>
              <a:rPr lang="ru-RU" sz="1400" b="1" i="1" dirty="0">
                <a:solidFill>
                  <a:srgbClr val="4D4B4B"/>
                </a:solidFill>
              </a:rPr>
            </a:br>
            <a:r>
              <a:rPr lang="ru-RU" sz="1400" b="1" i="1" dirty="0">
                <a:solidFill>
                  <a:srgbClr val="4D4B4B"/>
                </a:solidFill>
              </a:rPr>
              <a:t>Имеет одну конфорку. Пламя регулируется плавно, поворотным </a:t>
            </a:r>
            <a:r>
              <a:rPr lang="ru-RU" sz="1400" b="1" i="1" dirty="0" err="1">
                <a:solidFill>
                  <a:srgbClr val="4D4B4B"/>
                </a:solidFill>
              </a:rPr>
              <a:t>переключателeм</a:t>
            </a:r>
            <a:r>
              <a:rPr lang="ru-RU" sz="1400" b="1" i="1" dirty="0">
                <a:solidFill>
                  <a:srgbClr val="4D4B4B"/>
                </a:solidFill>
              </a:rPr>
              <a:t>. Решетка съемная.</a:t>
            </a: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059" y="2440897"/>
            <a:ext cx="2457450" cy="1933575"/>
          </a:xfrm>
          <a:prstGeom prst="rect">
            <a:avLst/>
          </a:prstGeom>
        </p:spPr>
      </p:pic>
    </p:spTree>
    <p:extLst>
      <p:ext uri="{BB962C8B-B14F-4D97-AF65-F5344CB8AC3E}">
        <p14:creationId xmlns:p14="http://schemas.microsoft.com/office/powerpoint/2010/main" val="18721996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178388" y="1192551"/>
            <a:ext cx="9200269" cy="656090"/>
          </a:xfrm>
          <a:effectLst/>
        </p:spPr>
        <p:txBody>
          <a:bodyPr>
            <a:noAutofit/>
          </a:bodyPr>
          <a:lstStyle/>
          <a:p>
            <a:pPr>
              <a:lnSpc>
                <a:spcPct val="100000"/>
              </a:lnSpc>
            </a:pPr>
            <a:r>
              <a:rPr lang="ru-RU" sz="1600" b="1" spc="50" dirty="0" smtClean="0">
                <a:ln w="11430"/>
                <a:solidFill>
                  <a:srgbClr val="930D2D"/>
                </a:solidFill>
                <a:effectLst>
                  <a:outerShdw blurRad="38100" dist="38100" dir="2700000" algn="tl">
                    <a:srgbClr val="000000">
                      <a:alpha val="43137"/>
                    </a:srgbClr>
                  </a:outerShdw>
                </a:effectLst>
              </a:rPr>
              <a:t>ЭЛЕКТРОПЛИТА ДИСКОВАЯ </a:t>
            </a:r>
            <a:r>
              <a:rPr lang="en-US" sz="1600" b="1" spc="50" dirty="0" smtClean="0">
                <a:ln w="11430"/>
                <a:solidFill>
                  <a:srgbClr val="930D2D"/>
                </a:solidFill>
                <a:effectLst>
                  <a:outerShdw blurRad="38100" dist="38100" dir="2700000" algn="tl">
                    <a:srgbClr val="000000">
                      <a:alpha val="43137"/>
                    </a:srgbClr>
                  </a:outerShdw>
                </a:effectLst>
              </a:rPr>
              <a:t>GHP-5812</a:t>
            </a:r>
            <a:endParaRPr lang="uk-UA" sz="16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256848" y="5826137"/>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95171184"/>
              </p:ext>
            </p:extLst>
          </p:nvPr>
        </p:nvGraphicFramePr>
        <p:xfrm>
          <a:off x="3246" y="5772337"/>
          <a:ext cx="10686910" cy="1241111"/>
        </p:xfrm>
        <a:graphic>
          <a:graphicData uri="http://schemas.openxmlformats.org/drawingml/2006/table">
            <a:tbl>
              <a:tblPr>
                <a:tableStyleId>{616DA210-FB5B-4158-B5E0-FEB733F419BA}</a:tableStyleId>
              </a:tblPr>
              <a:tblGrid>
                <a:gridCol w="362514">
                  <a:extLst>
                    <a:ext uri="{9D8B030D-6E8A-4147-A177-3AD203B41FA5}">
                      <a16:colId xmlns:a16="http://schemas.microsoft.com/office/drawing/2014/main" val="20000"/>
                    </a:ext>
                  </a:extLst>
                </a:gridCol>
                <a:gridCol w="512064">
                  <a:extLst>
                    <a:ext uri="{9D8B030D-6E8A-4147-A177-3AD203B41FA5}">
                      <a16:colId xmlns:a16="http://schemas.microsoft.com/office/drawing/2014/main" val="20001"/>
                    </a:ext>
                  </a:extLst>
                </a:gridCol>
                <a:gridCol w="758952">
                  <a:extLst>
                    <a:ext uri="{9D8B030D-6E8A-4147-A177-3AD203B41FA5}">
                      <a16:colId xmlns:a16="http://schemas.microsoft.com/office/drawing/2014/main" val="20002"/>
                    </a:ext>
                  </a:extLst>
                </a:gridCol>
                <a:gridCol w="1069848">
                  <a:extLst>
                    <a:ext uri="{9D8B030D-6E8A-4147-A177-3AD203B41FA5}">
                      <a16:colId xmlns:a16="http://schemas.microsoft.com/office/drawing/2014/main" val="20003"/>
                    </a:ext>
                  </a:extLst>
                </a:gridCol>
                <a:gridCol w="658368">
                  <a:extLst>
                    <a:ext uri="{9D8B030D-6E8A-4147-A177-3AD203B41FA5}">
                      <a16:colId xmlns:a16="http://schemas.microsoft.com/office/drawing/2014/main" val="20004"/>
                    </a:ext>
                  </a:extLst>
                </a:gridCol>
                <a:gridCol w="1005840">
                  <a:extLst>
                    <a:ext uri="{9D8B030D-6E8A-4147-A177-3AD203B41FA5}">
                      <a16:colId xmlns:a16="http://schemas.microsoft.com/office/drawing/2014/main" val="20005"/>
                    </a:ext>
                  </a:extLst>
                </a:gridCol>
                <a:gridCol w="960120">
                  <a:extLst>
                    <a:ext uri="{9D8B030D-6E8A-4147-A177-3AD203B41FA5}">
                      <a16:colId xmlns:a16="http://schemas.microsoft.com/office/drawing/2014/main" val="20006"/>
                    </a:ext>
                  </a:extLst>
                </a:gridCol>
                <a:gridCol w="740664">
                  <a:extLst>
                    <a:ext uri="{9D8B030D-6E8A-4147-A177-3AD203B41FA5}">
                      <a16:colId xmlns:a16="http://schemas.microsoft.com/office/drawing/2014/main" val="20009"/>
                    </a:ext>
                  </a:extLst>
                </a:gridCol>
                <a:gridCol w="667512">
                  <a:extLst>
                    <a:ext uri="{9D8B030D-6E8A-4147-A177-3AD203B41FA5}">
                      <a16:colId xmlns:a16="http://schemas.microsoft.com/office/drawing/2014/main" val="20014"/>
                    </a:ext>
                  </a:extLst>
                </a:gridCol>
                <a:gridCol w="832104">
                  <a:extLst>
                    <a:ext uri="{9D8B030D-6E8A-4147-A177-3AD203B41FA5}">
                      <a16:colId xmlns:a16="http://schemas.microsoft.com/office/drawing/2014/main" val="20010"/>
                    </a:ext>
                  </a:extLst>
                </a:gridCol>
                <a:gridCol w="813816">
                  <a:extLst>
                    <a:ext uri="{9D8B030D-6E8A-4147-A177-3AD203B41FA5}">
                      <a16:colId xmlns:a16="http://schemas.microsoft.com/office/drawing/2014/main" val="20011"/>
                    </a:ext>
                  </a:extLst>
                </a:gridCol>
                <a:gridCol w="777240">
                  <a:extLst>
                    <a:ext uri="{9D8B030D-6E8A-4147-A177-3AD203B41FA5}">
                      <a16:colId xmlns:a16="http://schemas.microsoft.com/office/drawing/2014/main" val="20012"/>
                    </a:ext>
                  </a:extLst>
                </a:gridCol>
                <a:gridCol w="274320">
                  <a:extLst>
                    <a:ext uri="{9D8B030D-6E8A-4147-A177-3AD203B41FA5}">
                      <a16:colId xmlns:a16="http://schemas.microsoft.com/office/drawing/2014/main" val="20013"/>
                    </a:ext>
                  </a:extLst>
                </a:gridCol>
                <a:gridCol w="1253548">
                  <a:extLst>
                    <a:ext uri="{9D8B030D-6E8A-4147-A177-3AD203B41FA5}">
                      <a16:colId xmlns:a16="http://schemas.microsoft.com/office/drawing/2014/main" val="3553353245"/>
                    </a:ext>
                  </a:extLst>
                </a:gridCol>
              </a:tblGrid>
              <a:tr h="739754">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chemeClr val="tx1"/>
                          </a:solidFill>
                          <a:effectLst/>
                          <a:latin typeface="+mn-lt"/>
                        </a:rPr>
                        <a:t>Тип</a:t>
                      </a:r>
                      <a:endParaRPr lang="ru-RU" sz="1100" b="1" i="0" u="none" strike="noStrike" dirty="0">
                        <a:solidFill>
                          <a:schemeClr val="tx1"/>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Нагревательный</a:t>
                      </a:r>
                      <a:r>
                        <a:rPr lang="ru-RU" sz="1100" b="1" u="none" strike="noStrike" baseline="0" dirty="0" smtClean="0">
                          <a:effectLst/>
                        </a:rPr>
                        <a:t> </a:t>
                      </a:r>
                      <a:r>
                        <a:rPr lang="ru-RU" sz="1100" b="1" u="none" strike="noStrike" baseline="0" dirty="0" smtClean="0">
                          <a:effectLst/>
                        </a:rPr>
                        <a:t>элемент</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Диаметр конфорки</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Тип управления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Регулирование</a:t>
                      </a:r>
                      <a:r>
                        <a:rPr lang="ru-RU" sz="1100" b="1" i="0" u="none" strike="noStrike" baseline="0" dirty="0" smtClean="0">
                          <a:solidFill>
                            <a:srgbClr val="000000"/>
                          </a:solidFill>
                          <a:effectLst/>
                          <a:latin typeface="+mn-lt"/>
                        </a:rPr>
                        <a:t> мощности</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Количество конфорок</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Покрытие рабочей</a:t>
                      </a:r>
                      <a:r>
                        <a:rPr lang="ru-RU" sz="1100" b="1" i="0" u="none" strike="noStrike" baseline="0" dirty="0" smtClean="0">
                          <a:solidFill>
                            <a:srgbClr val="000000"/>
                          </a:solidFill>
                          <a:effectLst/>
                          <a:latin typeface="+mn-lt"/>
                        </a:rPr>
                        <a:t> поверхности </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Цвет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chemeClr val="tx1"/>
                          </a:solidFill>
                          <a:effectLst/>
                          <a:latin typeface="+mn-lt"/>
                        </a:rPr>
                        <a:t>Габариты</a:t>
                      </a:r>
                      <a:endParaRPr lang="ru-RU" sz="1100" b="1" i="0" u="none" strike="noStrike" dirty="0">
                        <a:solidFill>
                          <a:schemeClr val="tx1"/>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a:t>
                      </a:r>
                    </a:p>
                    <a:p>
                      <a:pPr algn="ctr" fontAlgn="ctr"/>
                      <a:r>
                        <a:rPr lang="ru-RU" sz="1100" b="1" i="0" u="none" strike="noStrike" dirty="0" smtClean="0">
                          <a:solidFill>
                            <a:srgbClr val="000000"/>
                          </a:solidFill>
                          <a:effectLst/>
                          <a:latin typeface="+mn-lt"/>
                        </a:rPr>
                        <a:t> </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Откидной нагревательный элемент/Индикатор</a:t>
                      </a:r>
                      <a:r>
                        <a:rPr lang="ru-RU" sz="1100" b="1" i="0" u="none" strike="noStrike" baseline="0" dirty="0" smtClean="0">
                          <a:solidFill>
                            <a:srgbClr val="000000"/>
                          </a:solidFill>
                          <a:effectLst/>
                          <a:latin typeface="Calibri"/>
                        </a:rPr>
                        <a:t> остаточного тепла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501357">
                <a:tc>
                  <a:txBody>
                    <a:bodyPr/>
                    <a:lstStyle/>
                    <a:p>
                      <a:pPr marL="0" algn="ctr" defTabSz="914400" rtl="0" eaLnBrk="1" fontAlgn="ctr" latinLnBrk="0" hangingPunct="1"/>
                      <a:r>
                        <a:rPr lang="ru-RU" sz="1050" b="0" i="1" u="none" strike="noStrike" kern="1200" dirty="0" smtClean="0">
                          <a:solidFill>
                            <a:srgbClr val="000000"/>
                          </a:solidFill>
                          <a:effectLst/>
                          <a:latin typeface="+mn-lt"/>
                          <a:ea typeface="+mn-ea"/>
                          <a:cs typeface="+mn-cs"/>
                        </a:rPr>
                        <a:t> 84051</a:t>
                      </a:r>
                      <a:endParaRPr lang="ru-RU" sz="1050" b="0"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50" b="1" i="1" spc="50" dirty="0" smtClean="0">
                          <a:ln w="11430"/>
                        </a:rPr>
                        <a:t>GHP-5812</a:t>
                      </a:r>
                      <a:endParaRPr lang="en-US" sz="1050" b="1" i="1" dirty="0"/>
                    </a:p>
                  </a:txBody>
                  <a:tcPr marL="9525" marR="9525" marT="9525" marB="0" anchor="ctr"/>
                </a:tc>
                <a:tc>
                  <a:txBody>
                    <a:bodyPr/>
                    <a:lstStyle/>
                    <a:p>
                      <a:pPr algn="ctr" fontAlgn="ctr"/>
                      <a:r>
                        <a:rPr lang="uk-UA" sz="1050" b="1" i="1" u="none" strike="noStrike" dirty="0" err="1" smtClean="0">
                          <a:solidFill>
                            <a:schemeClr val="tx1"/>
                          </a:solidFill>
                          <a:effectLst/>
                          <a:latin typeface="+mn-lt"/>
                        </a:rPr>
                        <a:t>Настольная</a:t>
                      </a:r>
                      <a:r>
                        <a:rPr lang="uk-UA" sz="1050" b="1" i="1" u="none" strike="noStrike" baseline="0" dirty="0" smtClean="0">
                          <a:solidFill>
                            <a:schemeClr val="tx1"/>
                          </a:solidFill>
                          <a:effectLst/>
                          <a:latin typeface="+mn-lt"/>
                        </a:rPr>
                        <a:t> плита</a:t>
                      </a:r>
                      <a:endParaRPr lang="en-US" sz="1050" b="1" i="1" u="none" strike="noStrike" dirty="0">
                        <a:solidFill>
                          <a:schemeClr val="tx1"/>
                        </a:solidFill>
                        <a:effectLst/>
                        <a:latin typeface="+mn-lt"/>
                      </a:endParaRPr>
                    </a:p>
                  </a:txBody>
                  <a:tcPr marL="9525" marR="9525" marT="9525" marB="0" anchor="ctr"/>
                </a:tc>
                <a:tc>
                  <a:txBody>
                    <a:bodyPr/>
                    <a:lstStyle/>
                    <a:p>
                      <a:pPr algn="ctr" fontAlgn="b"/>
                      <a:r>
                        <a:rPr lang="ru-RU" sz="1050" b="1" i="1" u="none" strike="noStrike" dirty="0" smtClean="0">
                          <a:solidFill>
                            <a:srgbClr val="000000"/>
                          </a:solidFill>
                          <a:effectLst/>
                          <a:latin typeface="+mn-lt"/>
                        </a:rPr>
                        <a:t>Чугунный</a:t>
                      </a:r>
                      <a:r>
                        <a:rPr lang="ru-RU" sz="1050" b="1" i="1" u="none" strike="noStrike" baseline="0" dirty="0" smtClean="0">
                          <a:solidFill>
                            <a:srgbClr val="000000"/>
                          </a:solidFill>
                          <a:effectLst/>
                          <a:latin typeface="+mn-lt"/>
                        </a:rPr>
                        <a:t> блин</a:t>
                      </a:r>
                      <a:endParaRPr lang="ru-RU" sz="105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ru-RU" sz="1050" b="1" i="1" u="none" strike="noStrike" dirty="0" smtClean="0">
                          <a:solidFill>
                            <a:srgbClr val="000000"/>
                          </a:solidFill>
                          <a:effectLst/>
                          <a:latin typeface="Arial"/>
                        </a:rPr>
                        <a:t>15 см</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dirty="0" err="1" smtClean="0">
                          <a:solidFill>
                            <a:srgbClr val="000000"/>
                          </a:solidFill>
                          <a:effectLst/>
                          <a:latin typeface="Arial"/>
                        </a:rPr>
                        <a:t>Механ</a:t>
                      </a:r>
                      <a:r>
                        <a:rPr lang="ru-RU" sz="1050" b="1" i="1" u="none" strike="noStrike" dirty="0" smtClean="0">
                          <a:solidFill>
                            <a:srgbClr val="000000"/>
                          </a:solidFill>
                          <a:effectLst/>
                          <a:latin typeface="Arial"/>
                        </a:rPr>
                        <a:t>.</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dirty="0" smtClean="0">
                          <a:solidFill>
                            <a:srgbClr val="000000"/>
                          </a:solidFill>
                          <a:effectLst/>
                          <a:latin typeface="Arial"/>
                        </a:rPr>
                        <a:t>ступенчатая</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dirty="0" smtClean="0">
                          <a:solidFill>
                            <a:srgbClr val="000000"/>
                          </a:solidFill>
                          <a:effectLst/>
                          <a:latin typeface="Arial"/>
                        </a:rPr>
                        <a:t>1</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kern="1200" dirty="0" smtClean="0">
                          <a:solidFill>
                            <a:srgbClr val="000000"/>
                          </a:solidFill>
                          <a:effectLst/>
                          <a:latin typeface="Arial"/>
                          <a:ea typeface="+mn-ea"/>
                          <a:cs typeface="+mn-cs"/>
                        </a:rPr>
                        <a:t>1,2кВт</a:t>
                      </a:r>
                      <a:endParaRPr lang="ru-RU" sz="1050" b="1" i="1" u="none" strike="noStrike" kern="1200" dirty="0">
                        <a:solidFill>
                          <a:srgbClr val="000000"/>
                        </a:solidFill>
                        <a:effectLst/>
                        <a:latin typeface="Arial"/>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kern="1200" dirty="0" smtClean="0">
                          <a:solidFill>
                            <a:srgbClr val="000000"/>
                          </a:solidFill>
                          <a:effectLst/>
                          <a:latin typeface="Arial"/>
                          <a:ea typeface="+mn-ea"/>
                          <a:cs typeface="+mn-cs"/>
                        </a:rPr>
                        <a:t>эмаль</a:t>
                      </a:r>
                      <a:endParaRPr lang="ru-RU" sz="1050" b="1" i="1" u="none" strike="noStrike" kern="1200" dirty="0">
                        <a:solidFill>
                          <a:srgbClr val="000000"/>
                        </a:solidFill>
                        <a:effectLst/>
                        <a:latin typeface="Arial"/>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dirty="0" smtClean="0">
                          <a:solidFill>
                            <a:srgbClr val="000000"/>
                          </a:solidFill>
                          <a:effectLst/>
                          <a:latin typeface="Arial"/>
                        </a:rPr>
                        <a:t>нержавейка</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ru-RU" sz="1050" b="1" i="1" u="none" strike="noStrike" kern="1200" dirty="0" smtClean="0">
                          <a:solidFill>
                            <a:srgbClr val="000000"/>
                          </a:solidFill>
                          <a:effectLst/>
                          <a:latin typeface="Arial"/>
                          <a:ea typeface="+mn-ea"/>
                          <a:cs typeface="+mn-cs"/>
                        </a:rPr>
                        <a:t>265х60х265</a:t>
                      </a:r>
                      <a:endParaRPr lang="ru-RU" sz="1050" b="1" i="1" u="none" strike="noStrike" kern="1200" dirty="0">
                        <a:solidFill>
                          <a:srgbClr val="000000"/>
                        </a:solidFill>
                        <a:effectLst/>
                        <a:latin typeface="Arial"/>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50" b="1" i="1" u="none" strike="noStrike" dirty="0" smtClean="0">
                          <a:solidFill>
                            <a:srgbClr val="000000"/>
                          </a:solidFill>
                          <a:effectLst/>
                          <a:latin typeface="Arial"/>
                        </a:rPr>
                        <a:t>1,</a:t>
                      </a:r>
                      <a:r>
                        <a:rPr lang="ru-RU" sz="1050" b="1" i="1" u="none" strike="noStrike" dirty="0" smtClean="0">
                          <a:solidFill>
                            <a:srgbClr val="000000"/>
                          </a:solidFill>
                          <a:effectLst/>
                          <a:latin typeface="Arial"/>
                        </a:rPr>
                        <a:t>7 кг</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dirty="0" smtClean="0">
                          <a:solidFill>
                            <a:srgbClr val="000000"/>
                          </a:solidFill>
                          <a:effectLst/>
                          <a:latin typeface="Arial"/>
                        </a:rPr>
                        <a:t>+/+</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bl>
          </a:graphicData>
        </a:graphic>
      </p:graphicFrame>
      <p:sp>
        <p:nvSpPr>
          <p:cNvPr id="16" name="TextBox 15"/>
          <p:cNvSpPr txBox="1"/>
          <p:nvPr/>
        </p:nvSpPr>
        <p:spPr>
          <a:xfrm>
            <a:off x="3618323" y="1857190"/>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31" name="Прямоугольник 30"/>
          <p:cNvSpPr/>
          <p:nvPr/>
        </p:nvSpPr>
        <p:spPr>
          <a:xfrm>
            <a:off x="3217692" y="5358469"/>
            <a:ext cx="3734830" cy="369332"/>
          </a:xfrm>
          <a:prstGeom prst="rect">
            <a:avLst/>
          </a:prstGeom>
        </p:spPr>
        <p:txBody>
          <a:bodyPr wrap="square">
            <a:spAutoFit/>
          </a:bodyPr>
          <a:lstStyle/>
          <a:p>
            <a:r>
              <a:rPr lang="ru-RU" dirty="0">
                <a:solidFill>
                  <a:srgbClr val="006666"/>
                </a:solidFill>
                <a:latin typeface="EpsilonCTT" pitchFamily="2" charset="0"/>
              </a:rPr>
              <a:t>ПОЛЕЗНО! БЫСТРО! </a:t>
            </a:r>
            <a:r>
              <a:rPr lang="ru-RU" dirty="0" smtClean="0">
                <a:solidFill>
                  <a:srgbClr val="006666"/>
                </a:solidFill>
                <a:latin typeface="EpsilonCTT" pitchFamily="2" charset="0"/>
              </a:rPr>
              <a:t>ВКУСНО!</a:t>
            </a:r>
            <a:endParaRPr lang="ru-RU" dirty="0">
              <a:solidFill>
                <a:srgbClr val="006666"/>
              </a:solidFill>
              <a:latin typeface="EpsilonCTT" pitchFamily="2" charset="0"/>
            </a:endParaRPr>
          </a:p>
        </p:txBody>
      </p:sp>
      <p:sp>
        <p:nvSpPr>
          <p:cNvPr id="7" name="Прямоугольник 6"/>
          <p:cNvSpPr/>
          <p:nvPr/>
        </p:nvSpPr>
        <p:spPr>
          <a:xfrm>
            <a:off x="3618323" y="2066148"/>
            <a:ext cx="7086216" cy="2708434"/>
          </a:xfrm>
          <a:prstGeom prst="rect">
            <a:avLst/>
          </a:prstGeom>
        </p:spPr>
        <p:txBody>
          <a:bodyPr wrap="square">
            <a:spAutoFit/>
          </a:bodyPr>
          <a:lstStyle/>
          <a:p>
            <a:r>
              <a:rPr lang="ru-RU" sz="1400" b="1" i="1" spc="50" dirty="0" err="1">
                <a:ln w="11430"/>
                <a:solidFill>
                  <a:srgbClr val="930D2D"/>
                </a:solidFill>
                <a:effectLst>
                  <a:outerShdw blurRad="38100" dist="38100" dir="2700000" algn="tl">
                    <a:srgbClr val="000000">
                      <a:alpha val="43137"/>
                    </a:srgbClr>
                  </a:outerShdw>
                </a:effectLst>
              </a:rPr>
              <a:t>Grunhelm</a:t>
            </a:r>
            <a:r>
              <a:rPr lang="ru-RU" sz="1600" dirty="0" smtClean="0"/>
              <a:t> </a:t>
            </a:r>
            <a:r>
              <a:rPr lang="ru-RU" sz="1400" b="1" i="1" spc="50" dirty="0">
                <a:ln w="11430"/>
                <a:solidFill>
                  <a:srgbClr val="930D2D"/>
                </a:solidFill>
                <a:effectLst>
                  <a:outerShdw blurRad="38100" dist="38100" dir="2700000" algn="tl">
                    <a:srgbClr val="000000">
                      <a:alpha val="43137"/>
                    </a:srgbClr>
                  </a:outerShdw>
                </a:effectLst>
              </a:rPr>
              <a:t>GHP-5812</a:t>
            </a:r>
            <a:r>
              <a:rPr lang="ru-RU" sz="1600" dirty="0" smtClean="0"/>
              <a:t>. </a:t>
            </a:r>
            <a:r>
              <a:rPr lang="ru-RU" sz="1400" b="1" i="1" dirty="0">
                <a:solidFill>
                  <a:srgbClr val="4D4B4B"/>
                </a:solidFill>
              </a:rPr>
              <a:t>Оборудована одной конфоркой мощностью 1200 Вт, благодаря чему Вы сможете быстро разогреть или приготовить пищу. Управляется поворотным переключателем, который выполняет ступенчатая регулировка мощности нагрева. Для Вашей безопасности плитка обладает индикатором остаточного тепла. После отключения конфорки индикатор сообщает о наличии остаточного тепла. Таким образом, можно экономно использовать остаточное тепло для завершения приготовления блюда или для поддержания блюда в теплом состоянии, а также уберечь себя от случайного прикосновения к горячей поверхности. Диаметр конфорки составляет 15,5 см. Корпус электроплиты изготовлен из металла, а конфорка из качественного чугуна. Рабочая поверхность изготовлена ​​из эмали, благодаря чему Вы сможете легко очистить плиту от загрязнений</a:t>
            </a:r>
            <a:endParaRPr lang="ru-RU" sz="1400" b="1" i="1" dirty="0">
              <a:solidFill>
                <a:srgbClr val="4D4B4B"/>
              </a:solidFill>
            </a:endParaRPr>
          </a:p>
        </p:txBody>
      </p:sp>
      <p:pic>
        <p:nvPicPr>
          <p:cNvPr id="5" name="Рисунок 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244" y="2066148"/>
            <a:ext cx="3449328" cy="2155830"/>
          </a:xfrm>
          <a:prstGeom prst="rect">
            <a:avLst/>
          </a:prstGeom>
        </p:spPr>
      </p:pic>
    </p:spTree>
    <p:extLst>
      <p:ext uri="{BB962C8B-B14F-4D97-AF65-F5344CB8AC3E}">
        <p14:creationId xmlns:p14="http://schemas.microsoft.com/office/powerpoint/2010/main" val="2003525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178388" y="1192551"/>
            <a:ext cx="9200269" cy="656090"/>
          </a:xfrm>
          <a:effectLst/>
        </p:spPr>
        <p:txBody>
          <a:bodyPr>
            <a:noAutofit/>
          </a:bodyPr>
          <a:lstStyle/>
          <a:p>
            <a:pPr>
              <a:lnSpc>
                <a:spcPct val="100000"/>
              </a:lnSpc>
            </a:pPr>
            <a:r>
              <a:rPr lang="ru-RU" sz="1600" b="1" spc="50" dirty="0" smtClean="0">
                <a:ln w="11430"/>
                <a:solidFill>
                  <a:srgbClr val="930D2D"/>
                </a:solidFill>
                <a:effectLst>
                  <a:outerShdw blurRad="38100" dist="38100" dir="2700000" algn="tl">
                    <a:srgbClr val="000000">
                      <a:alpha val="43137"/>
                    </a:srgbClr>
                  </a:outerShdw>
                </a:effectLst>
              </a:rPr>
              <a:t>ЭЛЕКТРОПЛИТА ДИСКОВАЯ </a:t>
            </a:r>
            <a:r>
              <a:rPr lang="en-US" sz="1600" b="1" spc="50" dirty="0" smtClean="0">
                <a:ln w="11430"/>
                <a:solidFill>
                  <a:srgbClr val="930D2D"/>
                </a:solidFill>
                <a:effectLst>
                  <a:outerShdw blurRad="38100" dist="38100" dir="2700000" algn="tl">
                    <a:srgbClr val="000000">
                      <a:alpha val="43137"/>
                    </a:srgbClr>
                  </a:outerShdw>
                </a:effectLst>
              </a:rPr>
              <a:t>GHP-581</a:t>
            </a:r>
            <a:r>
              <a:rPr lang="ru-RU" sz="1600" b="1" spc="50" dirty="0" smtClean="0">
                <a:ln w="11430"/>
                <a:solidFill>
                  <a:srgbClr val="930D2D"/>
                </a:solidFill>
                <a:effectLst>
                  <a:outerShdw blurRad="38100" dist="38100" dir="2700000" algn="tl">
                    <a:srgbClr val="000000">
                      <a:alpha val="43137"/>
                    </a:srgbClr>
                  </a:outerShdw>
                </a:effectLst>
              </a:rPr>
              <a:t>4</a:t>
            </a:r>
            <a:endParaRPr lang="uk-UA" sz="16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256848" y="5826137"/>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1371501515"/>
              </p:ext>
            </p:extLst>
          </p:nvPr>
        </p:nvGraphicFramePr>
        <p:xfrm>
          <a:off x="3246" y="5772337"/>
          <a:ext cx="10686910" cy="1241111"/>
        </p:xfrm>
        <a:graphic>
          <a:graphicData uri="http://schemas.openxmlformats.org/drawingml/2006/table">
            <a:tbl>
              <a:tblPr>
                <a:tableStyleId>{616DA210-FB5B-4158-B5E0-FEB733F419BA}</a:tableStyleId>
              </a:tblPr>
              <a:tblGrid>
                <a:gridCol w="362514">
                  <a:extLst>
                    <a:ext uri="{9D8B030D-6E8A-4147-A177-3AD203B41FA5}">
                      <a16:colId xmlns:a16="http://schemas.microsoft.com/office/drawing/2014/main" val="20000"/>
                    </a:ext>
                  </a:extLst>
                </a:gridCol>
                <a:gridCol w="512064">
                  <a:extLst>
                    <a:ext uri="{9D8B030D-6E8A-4147-A177-3AD203B41FA5}">
                      <a16:colId xmlns:a16="http://schemas.microsoft.com/office/drawing/2014/main" val="20001"/>
                    </a:ext>
                  </a:extLst>
                </a:gridCol>
                <a:gridCol w="758952">
                  <a:extLst>
                    <a:ext uri="{9D8B030D-6E8A-4147-A177-3AD203B41FA5}">
                      <a16:colId xmlns:a16="http://schemas.microsoft.com/office/drawing/2014/main" val="20002"/>
                    </a:ext>
                  </a:extLst>
                </a:gridCol>
                <a:gridCol w="1069848">
                  <a:extLst>
                    <a:ext uri="{9D8B030D-6E8A-4147-A177-3AD203B41FA5}">
                      <a16:colId xmlns:a16="http://schemas.microsoft.com/office/drawing/2014/main" val="20003"/>
                    </a:ext>
                  </a:extLst>
                </a:gridCol>
                <a:gridCol w="658368">
                  <a:extLst>
                    <a:ext uri="{9D8B030D-6E8A-4147-A177-3AD203B41FA5}">
                      <a16:colId xmlns:a16="http://schemas.microsoft.com/office/drawing/2014/main" val="20004"/>
                    </a:ext>
                  </a:extLst>
                </a:gridCol>
                <a:gridCol w="1005840">
                  <a:extLst>
                    <a:ext uri="{9D8B030D-6E8A-4147-A177-3AD203B41FA5}">
                      <a16:colId xmlns:a16="http://schemas.microsoft.com/office/drawing/2014/main" val="20005"/>
                    </a:ext>
                  </a:extLst>
                </a:gridCol>
                <a:gridCol w="960120">
                  <a:extLst>
                    <a:ext uri="{9D8B030D-6E8A-4147-A177-3AD203B41FA5}">
                      <a16:colId xmlns:a16="http://schemas.microsoft.com/office/drawing/2014/main" val="20006"/>
                    </a:ext>
                  </a:extLst>
                </a:gridCol>
                <a:gridCol w="740664">
                  <a:extLst>
                    <a:ext uri="{9D8B030D-6E8A-4147-A177-3AD203B41FA5}">
                      <a16:colId xmlns:a16="http://schemas.microsoft.com/office/drawing/2014/main" val="20009"/>
                    </a:ext>
                  </a:extLst>
                </a:gridCol>
                <a:gridCol w="667512">
                  <a:extLst>
                    <a:ext uri="{9D8B030D-6E8A-4147-A177-3AD203B41FA5}">
                      <a16:colId xmlns:a16="http://schemas.microsoft.com/office/drawing/2014/main" val="20014"/>
                    </a:ext>
                  </a:extLst>
                </a:gridCol>
                <a:gridCol w="832104">
                  <a:extLst>
                    <a:ext uri="{9D8B030D-6E8A-4147-A177-3AD203B41FA5}">
                      <a16:colId xmlns:a16="http://schemas.microsoft.com/office/drawing/2014/main" val="20010"/>
                    </a:ext>
                  </a:extLst>
                </a:gridCol>
                <a:gridCol w="813816">
                  <a:extLst>
                    <a:ext uri="{9D8B030D-6E8A-4147-A177-3AD203B41FA5}">
                      <a16:colId xmlns:a16="http://schemas.microsoft.com/office/drawing/2014/main" val="20011"/>
                    </a:ext>
                  </a:extLst>
                </a:gridCol>
                <a:gridCol w="777240">
                  <a:extLst>
                    <a:ext uri="{9D8B030D-6E8A-4147-A177-3AD203B41FA5}">
                      <a16:colId xmlns:a16="http://schemas.microsoft.com/office/drawing/2014/main" val="20012"/>
                    </a:ext>
                  </a:extLst>
                </a:gridCol>
                <a:gridCol w="274320">
                  <a:extLst>
                    <a:ext uri="{9D8B030D-6E8A-4147-A177-3AD203B41FA5}">
                      <a16:colId xmlns:a16="http://schemas.microsoft.com/office/drawing/2014/main" val="20013"/>
                    </a:ext>
                  </a:extLst>
                </a:gridCol>
                <a:gridCol w="1253548">
                  <a:extLst>
                    <a:ext uri="{9D8B030D-6E8A-4147-A177-3AD203B41FA5}">
                      <a16:colId xmlns:a16="http://schemas.microsoft.com/office/drawing/2014/main" val="3553353245"/>
                    </a:ext>
                  </a:extLst>
                </a:gridCol>
              </a:tblGrid>
              <a:tr h="739754">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chemeClr val="tx1"/>
                          </a:solidFill>
                          <a:effectLst/>
                          <a:latin typeface="+mn-lt"/>
                        </a:rPr>
                        <a:t>Тип</a:t>
                      </a:r>
                      <a:endParaRPr lang="ru-RU" sz="1100" b="1" i="0" u="none" strike="noStrike" dirty="0">
                        <a:solidFill>
                          <a:schemeClr val="tx1"/>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Нагревательный</a:t>
                      </a:r>
                      <a:r>
                        <a:rPr lang="ru-RU" sz="1100" b="1" u="none" strike="noStrike" baseline="0" dirty="0" smtClean="0">
                          <a:effectLst/>
                        </a:rPr>
                        <a:t> </a:t>
                      </a:r>
                      <a:r>
                        <a:rPr lang="ru-RU" sz="1100" b="1" u="none" strike="noStrike" baseline="0" dirty="0" smtClean="0">
                          <a:effectLst/>
                        </a:rPr>
                        <a:t>элемент</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Диаметр конфорки</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Тип управления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Регулирование</a:t>
                      </a:r>
                      <a:r>
                        <a:rPr lang="ru-RU" sz="1100" b="1" i="0" u="none" strike="noStrike" baseline="0" dirty="0" smtClean="0">
                          <a:solidFill>
                            <a:srgbClr val="000000"/>
                          </a:solidFill>
                          <a:effectLst/>
                          <a:latin typeface="+mn-lt"/>
                        </a:rPr>
                        <a:t> мощности</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Количество конфорок</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Покрытие рабочей</a:t>
                      </a:r>
                      <a:r>
                        <a:rPr lang="ru-RU" sz="1100" b="1" i="0" u="none" strike="noStrike" baseline="0" dirty="0" smtClean="0">
                          <a:solidFill>
                            <a:srgbClr val="000000"/>
                          </a:solidFill>
                          <a:effectLst/>
                          <a:latin typeface="+mn-lt"/>
                        </a:rPr>
                        <a:t> поверхности </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Цвет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chemeClr val="tx1"/>
                          </a:solidFill>
                          <a:effectLst/>
                          <a:latin typeface="+mn-lt"/>
                        </a:rPr>
                        <a:t>Габариты</a:t>
                      </a:r>
                      <a:endParaRPr lang="ru-RU" sz="1100" b="1" i="0" u="none" strike="noStrike" dirty="0">
                        <a:solidFill>
                          <a:schemeClr val="tx1"/>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a:t>
                      </a:r>
                    </a:p>
                    <a:p>
                      <a:pPr algn="ctr" fontAlgn="ctr"/>
                      <a:r>
                        <a:rPr lang="ru-RU" sz="1100" b="1" i="0" u="none" strike="noStrike" dirty="0" smtClean="0">
                          <a:solidFill>
                            <a:srgbClr val="000000"/>
                          </a:solidFill>
                          <a:effectLst/>
                          <a:latin typeface="+mn-lt"/>
                        </a:rPr>
                        <a:t> </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Откидной нагревательный элемент/Индикатор</a:t>
                      </a:r>
                      <a:r>
                        <a:rPr lang="ru-RU" sz="1100" b="1" i="0" u="none" strike="noStrike" baseline="0" dirty="0" smtClean="0">
                          <a:solidFill>
                            <a:srgbClr val="000000"/>
                          </a:solidFill>
                          <a:effectLst/>
                          <a:latin typeface="Calibri"/>
                        </a:rPr>
                        <a:t> остаточного тепла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501357">
                <a:tc>
                  <a:txBody>
                    <a:bodyPr/>
                    <a:lstStyle/>
                    <a:p>
                      <a:pPr marL="0" algn="ctr" defTabSz="914400" rtl="0" eaLnBrk="1" fontAlgn="ctr" latinLnBrk="0" hangingPunct="1"/>
                      <a:r>
                        <a:rPr lang="ru-RU" sz="1050" b="0" i="1" u="none" strike="noStrike" kern="1200" dirty="0" smtClean="0">
                          <a:solidFill>
                            <a:srgbClr val="000000"/>
                          </a:solidFill>
                          <a:effectLst/>
                          <a:latin typeface="+mn-lt"/>
                          <a:ea typeface="+mn-ea"/>
                          <a:cs typeface="+mn-cs"/>
                        </a:rPr>
                        <a:t> 84052</a:t>
                      </a:r>
                      <a:endParaRPr lang="ru-RU" sz="1050" b="0"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50" b="1" i="1" spc="50" dirty="0" smtClean="0">
                          <a:ln w="11430"/>
                        </a:rPr>
                        <a:t>GHP-581</a:t>
                      </a:r>
                      <a:r>
                        <a:rPr lang="ru-RU" sz="1050" b="1" i="1" spc="50" dirty="0" smtClean="0">
                          <a:ln w="11430"/>
                        </a:rPr>
                        <a:t>4</a:t>
                      </a:r>
                      <a:endParaRPr lang="en-US" sz="1050" b="1" i="1" dirty="0"/>
                    </a:p>
                  </a:txBody>
                  <a:tcPr marL="9525" marR="9525" marT="9525" marB="0" anchor="ctr"/>
                </a:tc>
                <a:tc>
                  <a:txBody>
                    <a:bodyPr/>
                    <a:lstStyle/>
                    <a:p>
                      <a:pPr algn="ctr" fontAlgn="ctr"/>
                      <a:r>
                        <a:rPr lang="uk-UA" sz="1050" b="1" i="1" u="none" strike="noStrike" dirty="0" err="1" smtClean="0">
                          <a:solidFill>
                            <a:schemeClr val="tx1"/>
                          </a:solidFill>
                          <a:effectLst/>
                          <a:latin typeface="+mn-lt"/>
                        </a:rPr>
                        <a:t>Настольная</a:t>
                      </a:r>
                      <a:r>
                        <a:rPr lang="uk-UA" sz="1050" b="1" i="1" u="none" strike="noStrike" baseline="0" dirty="0" smtClean="0">
                          <a:solidFill>
                            <a:schemeClr val="tx1"/>
                          </a:solidFill>
                          <a:effectLst/>
                          <a:latin typeface="+mn-lt"/>
                        </a:rPr>
                        <a:t> плита</a:t>
                      </a:r>
                      <a:endParaRPr lang="en-US" sz="1050" b="1" i="1" u="none" strike="noStrike" dirty="0">
                        <a:solidFill>
                          <a:schemeClr val="tx1"/>
                        </a:solidFill>
                        <a:effectLst/>
                        <a:latin typeface="+mn-lt"/>
                      </a:endParaRPr>
                    </a:p>
                  </a:txBody>
                  <a:tcPr marL="9525" marR="9525" marT="9525" marB="0" anchor="ctr"/>
                </a:tc>
                <a:tc>
                  <a:txBody>
                    <a:bodyPr/>
                    <a:lstStyle/>
                    <a:p>
                      <a:pPr algn="ctr" fontAlgn="b"/>
                      <a:r>
                        <a:rPr lang="ru-RU" sz="1050" b="1" i="1" u="none" strike="noStrike" dirty="0" smtClean="0">
                          <a:solidFill>
                            <a:srgbClr val="000000"/>
                          </a:solidFill>
                          <a:effectLst/>
                          <a:latin typeface="+mn-lt"/>
                        </a:rPr>
                        <a:t>Чугунный</a:t>
                      </a:r>
                      <a:r>
                        <a:rPr lang="ru-RU" sz="1050" b="1" i="1" u="none" strike="noStrike" baseline="0" dirty="0" smtClean="0">
                          <a:solidFill>
                            <a:srgbClr val="000000"/>
                          </a:solidFill>
                          <a:effectLst/>
                          <a:latin typeface="+mn-lt"/>
                        </a:rPr>
                        <a:t> блин</a:t>
                      </a:r>
                      <a:endParaRPr lang="ru-RU" sz="105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ru-RU" sz="1050" b="1" i="1" u="none" strike="noStrike" dirty="0" smtClean="0">
                          <a:solidFill>
                            <a:srgbClr val="000000"/>
                          </a:solidFill>
                          <a:effectLst/>
                          <a:latin typeface="Arial"/>
                        </a:rPr>
                        <a:t>15 см</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dirty="0" err="1" smtClean="0">
                          <a:solidFill>
                            <a:srgbClr val="000000"/>
                          </a:solidFill>
                          <a:effectLst/>
                          <a:latin typeface="Arial"/>
                        </a:rPr>
                        <a:t>Механ</a:t>
                      </a:r>
                      <a:r>
                        <a:rPr lang="ru-RU" sz="1050" b="1" i="1" u="none" strike="noStrike" dirty="0" smtClean="0">
                          <a:solidFill>
                            <a:srgbClr val="000000"/>
                          </a:solidFill>
                          <a:effectLst/>
                          <a:latin typeface="Arial"/>
                        </a:rPr>
                        <a:t>.</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dirty="0" smtClean="0">
                          <a:solidFill>
                            <a:srgbClr val="000000"/>
                          </a:solidFill>
                          <a:effectLst/>
                          <a:latin typeface="Arial"/>
                        </a:rPr>
                        <a:t>ступенчатая</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dirty="0" smtClean="0">
                          <a:solidFill>
                            <a:srgbClr val="000000"/>
                          </a:solidFill>
                          <a:effectLst/>
                          <a:latin typeface="Arial"/>
                        </a:rPr>
                        <a:t>2</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kern="1200" dirty="0" smtClean="0">
                          <a:solidFill>
                            <a:srgbClr val="000000"/>
                          </a:solidFill>
                          <a:effectLst/>
                          <a:latin typeface="Arial"/>
                          <a:ea typeface="+mn-ea"/>
                          <a:cs typeface="+mn-cs"/>
                        </a:rPr>
                        <a:t>2,4кВт</a:t>
                      </a:r>
                      <a:endParaRPr lang="ru-RU" sz="1050" b="1" i="1" u="none" strike="noStrike" kern="1200" dirty="0">
                        <a:solidFill>
                          <a:srgbClr val="000000"/>
                        </a:solidFill>
                        <a:effectLst/>
                        <a:latin typeface="Arial"/>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kern="1200" dirty="0" smtClean="0">
                          <a:solidFill>
                            <a:srgbClr val="000000"/>
                          </a:solidFill>
                          <a:effectLst/>
                          <a:latin typeface="Arial"/>
                          <a:ea typeface="+mn-ea"/>
                          <a:cs typeface="+mn-cs"/>
                        </a:rPr>
                        <a:t>эмаль</a:t>
                      </a:r>
                      <a:endParaRPr lang="ru-RU" sz="1050" b="1" i="1" u="none" strike="noStrike" kern="1200" dirty="0">
                        <a:solidFill>
                          <a:srgbClr val="000000"/>
                        </a:solidFill>
                        <a:effectLst/>
                        <a:latin typeface="Arial"/>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dirty="0" smtClean="0">
                          <a:solidFill>
                            <a:srgbClr val="000000"/>
                          </a:solidFill>
                          <a:effectLst/>
                          <a:latin typeface="Arial"/>
                        </a:rPr>
                        <a:t>нержавейка</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ru-RU" sz="1050" b="1" i="1" u="none" strike="noStrike" kern="1200" dirty="0" smtClean="0">
                          <a:solidFill>
                            <a:srgbClr val="000000"/>
                          </a:solidFill>
                          <a:effectLst/>
                          <a:latin typeface="Arial"/>
                          <a:ea typeface="+mn-ea"/>
                          <a:cs typeface="+mn-cs"/>
                        </a:rPr>
                        <a:t>490х90х310 мм</a:t>
                      </a:r>
                      <a:endParaRPr lang="ru-RU" sz="1050" b="1" i="1" u="none" strike="noStrike" kern="1200" dirty="0">
                        <a:solidFill>
                          <a:srgbClr val="000000"/>
                        </a:solidFill>
                        <a:effectLst/>
                        <a:latin typeface="Arial"/>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dirty="0" smtClean="0">
                          <a:solidFill>
                            <a:srgbClr val="000000"/>
                          </a:solidFill>
                          <a:effectLst/>
                          <a:latin typeface="Arial"/>
                        </a:rPr>
                        <a:t>2</a:t>
                      </a:r>
                      <a:r>
                        <a:rPr lang="en-US" sz="1050" b="1" i="1" u="none" strike="noStrike" dirty="0" smtClean="0">
                          <a:solidFill>
                            <a:srgbClr val="000000"/>
                          </a:solidFill>
                          <a:effectLst/>
                          <a:latin typeface="Arial"/>
                        </a:rPr>
                        <a:t>,</a:t>
                      </a:r>
                      <a:r>
                        <a:rPr lang="ru-RU" sz="1050" b="1" i="1" u="none" strike="noStrike" dirty="0" smtClean="0">
                          <a:solidFill>
                            <a:srgbClr val="000000"/>
                          </a:solidFill>
                          <a:effectLst/>
                          <a:latin typeface="Arial"/>
                        </a:rPr>
                        <a:t>5 кг</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dirty="0" smtClean="0">
                          <a:solidFill>
                            <a:srgbClr val="000000"/>
                          </a:solidFill>
                          <a:effectLst/>
                          <a:latin typeface="Arial"/>
                        </a:rPr>
                        <a:t>+/+</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bl>
          </a:graphicData>
        </a:graphic>
      </p:graphicFrame>
      <p:sp>
        <p:nvSpPr>
          <p:cNvPr id="16" name="TextBox 15"/>
          <p:cNvSpPr txBox="1"/>
          <p:nvPr/>
        </p:nvSpPr>
        <p:spPr>
          <a:xfrm>
            <a:off x="3618323" y="1857190"/>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31" name="Прямоугольник 30"/>
          <p:cNvSpPr/>
          <p:nvPr/>
        </p:nvSpPr>
        <p:spPr>
          <a:xfrm>
            <a:off x="3217692" y="5358469"/>
            <a:ext cx="3734830" cy="369332"/>
          </a:xfrm>
          <a:prstGeom prst="rect">
            <a:avLst/>
          </a:prstGeom>
        </p:spPr>
        <p:txBody>
          <a:bodyPr wrap="square">
            <a:spAutoFit/>
          </a:bodyPr>
          <a:lstStyle/>
          <a:p>
            <a:r>
              <a:rPr lang="ru-RU" dirty="0">
                <a:solidFill>
                  <a:srgbClr val="006666"/>
                </a:solidFill>
                <a:latin typeface="EpsilonCTT" pitchFamily="2" charset="0"/>
              </a:rPr>
              <a:t>ПОЛЕЗНО! БЫСТРО! </a:t>
            </a:r>
            <a:r>
              <a:rPr lang="ru-RU" dirty="0" smtClean="0">
                <a:solidFill>
                  <a:srgbClr val="006666"/>
                </a:solidFill>
                <a:latin typeface="EpsilonCTT" pitchFamily="2" charset="0"/>
              </a:rPr>
              <a:t>ВКУСНО!</a:t>
            </a:r>
            <a:endParaRPr lang="ru-RU" dirty="0">
              <a:solidFill>
                <a:srgbClr val="006666"/>
              </a:solidFill>
              <a:latin typeface="EpsilonCTT" pitchFamily="2" charset="0"/>
            </a:endParaRPr>
          </a:p>
        </p:txBody>
      </p:sp>
      <p:sp>
        <p:nvSpPr>
          <p:cNvPr id="7" name="Прямоугольник 6"/>
          <p:cNvSpPr/>
          <p:nvPr/>
        </p:nvSpPr>
        <p:spPr>
          <a:xfrm>
            <a:off x="3618323" y="2066148"/>
            <a:ext cx="7086216" cy="2677656"/>
          </a:xfrm>
          <a:prstGeom prst="rect">
            <a:avLst/>
          </a:prstGeom>
        </p:spPr>
        <p:txBody>
          <a:bodyPr wrap="square">
            <a:spAutoFit/>
          </a:bodyPr>
          <a:lstStyle/>
          <a:p>
            <a:r>
              <a:rPr lang="ru-RU" sz="1400" b="1" i="1" dirty="0" err="1">
                <a:solidFill>
                  <a:srgbClr val="4D4B4B"/>
                </a:solidFill>
              </a:rPr>
              <a:t>Grunhelm</a:t>
            </a:r>
            <a:r>
              <a:rPr lang="ru-RU" sz="1400" b="1" i="1" dirty="0">
                <a:solidFill>
                  <a:srgbClr val="4D4B4B"/>
                </a:solidFill>
              </a:rPr>
              <a:t> </a:t>
            </a:r>
            <a:r>
              <a:rPr lang="ru-RU" sz="1400" b="1" i="1" spc="50" dirty="0">
                <a:ln w="11430"/>
                <a:solidFill>
                  <a:srgbClr val="930D2D"/>
                </a:solidFill>
                <a:effectLst>
                  <a:outerShdw blurRad="38100" dist="38100" dir="2700000" algn="tl">
                    <a:srgbClr val="000000">
                      <a:alpha val="43137"/>
                    </a:srgbClr>
                  </a:outerShdw>
                </a:effectLst>
              </a:rPr>
              <a:t>GHP-5814. </a:t>
            </a:r>
            <a:r>
              <a:rPr lang="ru-RU" sz="1400" b="1" i="1" dirty="0">
                <a:solidFill>
                  <a:srgbClr val="4D4B4B"/>
                </a:solidFill>
              </a:rPr>
              <a:t>Оборудована двумя конфорками мощностью 2400 Вт, благодаря чему Вы сможете быстро разогреть или приготовить пищу. Управляется поворотным переключателем, который выполняет ступенчатая регулировка мощности нагрева. Для Вашей безопасности плитка обладает индикатором остаточного тепла. После отключения конфорки индикатор сообщает о наличии остаточного тепла. Таким образом, можно экономно использовать остаточное тепло для завершения приготовления блюда или для поддержания блюда в теплом состоянии, а также уберечь себя от случайного прикосновения к горячей поверхности. Диаметр конфорки составляет 15,5 см. Корпус электроплиты изготовлен из металла, а конфорка из качественного чугуна. Рабочая поверхность изготовлена ​​из эмали, благодаря чему Вы сможете легко очистить плиту от загрязнений</a:t>
            </a:r>
            <a:endParaRPr lang="ru-RU" sz="1400" b="1" i="1" dirty="0">
              <a:solidFill>
                <a:srgbClr val="4D4B4B"/>
              </a:solidFill>
            </a:endParaRP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798" y="2810363"/>
            <a:ext cx="3438525" cy="1000125"/>
          </a:xfrm>
          <a:prstGeom prst="rect">
            <a:avLst/>
          </a:prstGeom>
        </p:spPr>
      </p:pic>
    </p:spTree>
    <p:extLst>
      <p:ext uri="{BB962C8B-B14F-4D97-AF65-F5344CB8AC3E}">
        <p14:creationId xmlns:p14="http://schemas.microsoft.com/office/powerpoint/2010/main" val="41104373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178388" y="1192551"/>
            <a:ext cx="9200269" cy="656090"/>
          </a:xfrm>
          <a:effectLst/>
        </p:spPr>
        <p:txBody>
          <a:bodyPr>
            <a:noAutofit/>
          </a:bodyPr>
          <a:lstStyle/>
          <a:p>
            <a:pPr>
              <a:lnSpc>
                <a:spcPct val="100000"/>
              </a:lnSpc>
            </a:pPr>
            <a:r>
              <a:rPr lang="ru-RU" sz="1600" b="1" spc="50" dirty="0" smtClean="0">
                <a:ln w="11430"/>
                <a:solidFill>
                  <a:srgbClr val="930D2D"/>
                </a:solidFill>
                <a:effectLst>
                  <a:outerShdw blurRad="38100" dist="38100" dir="2700000" algn="tl">
                    <a:srgbClr val="000000">
                      <a:alpha val="43137"/>
                    </a:srgbClr>
                  </a:outerShdw>
                </a:effectLst>
              </a:rPr>
              <a:t>ЭЛЕКТРОПЛИТА СПИРАЛЬНАЯ </a:t>
            </a:r>
            <a:r>
              <a:rPr lang="en-US" sz="1600" b="1" spc="50" dirty="0" smtClean="0">
                <a:ln w="11430"/>
                <a:solidFill>
                  <a:srgbClr val="930D2D"/>
                </a:solidFill>
                <a:effectLst>
                  <a:outerShdw blurRad="38100" dist="38100" dir="2700000" algn="tl">
                    <a:srgbClr val="000000">
                      <a:alpha val="43137"/>
                    </a:srgbClr>
                  </a:outerShdw>
                </a:effectLst>
              </a:rPr>
              <a:t>GHP-5</a:t>
            </a:r>
            <a:r>
              <a:rPr lang="ru-RU" sz="1600" b="1" spc="50" dirty="0" smtClean="0">
                <a:ln w="11430"/>
                <a:solidFill>
                  <a:srgbClr val="930D2D"/>
                </a:solidFill>
                <a:effectLst>
                  <a:outerShdw blurRad="38100" dist="38100" dir="2700000" algn="tl">
                    <a:srgbClr val="000000">
                      <a:alpha val="43137"/>
                    </a:srgbClr>
                  </a:outerShdw>
                </a:effectLst>
              </a:rPr>
              <a:t>7</a:t>
            </a:r>
            <a:r>
              <a:rPr lang="en-US" sz="1600" b="1" spc="50" dirty="0" smtClean="0">
                <a:ln w="11430"/>
                <a:solidFill>
                  <a:srgbClr val="930D2D"/>
                </a:solidFill>
                <a:effectLst>
                  <a:outerShdw blurRad="38100" dist="38100" dir="2700000" algn="tl">
                    <a:srgbClr val="000000">
                      <a:alpha val="43137"/>
                    </a:srgbClr>
                  </a:outerShdw>
                </a:effectLst>
              </a:rPr>
              <a:t>1</a:t>
            </a:r>
            <a:r>
              <a:rPr lang="ru-RU" sz="1600" b="1" spc="50" dirty="0" smtClean="0">
                <a:ln w="11430"/>
                <a:solidFill>
                  <a:srgbClr val="930D2D"/>
                </a:solidFill>
                <a:effectLst>
                  <a:outerShdw blurRad="38100" dist="38100" dir="2700000" algn="tl">
                    <a:srgbClr val="000000">
                      <a:alpha val="43137"/>
                    </a:srgbClr>
                  </a:outerShdw>
                </a:effectLst>
              </a:rPr>
              <a:t>2</a:t>
            </a:r>
            <a:endParaRPr lang="uk-UA" sz="16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256848" y="5826137"/>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1509929811"/>
              </p:ext>
            </p:extLst>
          </p:nvPr>
        </p:nvGraphicFramePr>
        <p:xfrm>
          <a:off x="3246" y="5772337"/>
          <a:ext cx="10686910" cy="1241111"/>
        </p:xfrm>
        <a:graphic>
          <a:graphicData uri="http://schemas.openxmlformats.org/drawingml/2006/table">
            <a:tbl>
              <a:tblPr>
                <a:tableStyleId>{616DA210-FB5B-4158-B5E0-FEB733F419BA}</a:tableStyleId>
              </a:tblPr>
              <a:tblGrid>
                <a:gridCol w="362514">
                  <a:extLst>
                    <a:ext uri="{9D8B030D-6E8A-4147-A177-3AD203B41FA5}">
                      <a16:colId xmlns:a16="http://schemas.microsoft.com/office/drawing/2014/main" val="20000"/>
                    </a:ext>
                  </a:extLst>
                </a:gridCol>
                <a:gridCol w="512064">
                  <a:extLst>
                    <a:ext uri="{9D8B030D-6E8A-4147-A177-3AD203B41FA5}">
                      <a16:colId xmlns:a16="http://schemas.microsoft.com/office/drawing/2014/main" val="20001"/>
                    </a:ext>
                  </a:extLst>
                </a:gridCol>
                <a:gridCol w="758952">
                  <a:extLst>
                    <a:ext uri="{9D8B030D-6E8A-4147-A177-3AD203B41FA5}">
                      <a16:colId xmlns:a16="http://schemas.microsoft.com/office/drawing/2014/main" val="20002"/>
                    </a:ext>
                  </a:extLst>
                </a:gridCol>
                <a:gridCol w="1069848">
                  <a:extLst>
                    <a:ext uri="{9D8B030D-6E8A-4147-A177-3AD203B41FA5}">
                      <a16:colId xmlns:a16="http://schemas.microsoft.com/office/drawing/2014/main" val="20003"/>
                    </a:ext>
                  </a:extLst>
                </a:gridCol>
                <a:gridCol w="658368">
                  <a:extLst>
                    <a:ext uri="{9D8B030D-6E8A-4147-A177-3AD203B41FA5}">
                      <a16:colId xmlns:a16="http://schemas.microsoft.com/office/drawing/2014/main" val="20004"/>
                    </a:ext>
                  </a:extLst>
                </a:gridCol>
                <a:gridCol w="1005840">
                  <a:extLst>
                    <a:ext uri="{9D8B030D-6E8A-4147-A177-3AD203B41FA5}">
                      <a16:colId xmlns:a16="http://schemas.microsoft.com/office/drawing/2014/main" val="20005"/>
                    </a:ext>
                  </a:extLst>
                </a:gridCol>
                <a:gridCol w="960120">
                  <a:extLst>
                    <a:ext uri="{9D8B030D-6E8A-4147-A177-3AD203B41FA5}">
                      <a16:colId xmlns:a16="http://schemas.microsoft.com/office/drawing/2014/main" val="20006"/>
                    </a:ext>
                  </a:extLst>
                </a:gridCol>
                <a:gridCol w="740664">
                  <a:extLst>
                    <a:ext uri="{9D8B030D-6E8A-4147-A177-3AD203B41FA5}">
                      <a16:colId xmlns:a16="http://schemas.microsoft.com/office/drawing/2014/main" val="20009"/>
                    </a:ext>
                  </a:extLst>
                </a:gridCol>
                <a:gridCol w="667512">
                  <a:extLst>
                    <a:ext uri="{9D8B030D-6E8A-4147-A177-3AD203B41FA5}">
                      <a16:colId xmlns:a16="http://schemas.microsoft.com/office/drawing/2014/main" val="20014"/>
                    </a:ext>
                  </a:extLst>
                </a:gridCol>
                <a:gridCol w="832104">
                  <a:extLst>
                    <a:ext uri="{9D8B030D-6E8A-4147-A177-3AD203B41FA5}">
                      <a16:colId xmlns:a16="http://schemas.microsoft.com/office/drawing/2014/main" val="20010"/>
                    </a:ext>
                  </a:extLst>
                </a:gridCol>
                <a:gridCol w="813816">
                  <a:extLst>
                    <a:ext uri="{9D8B030D-6E8A-4147-A177-3AD203B41FA5}">
                      <a16:colId xmlns:a16="http://schemas.microsoft.com/office/drawing/2014/main" val="20011"/>
                    </a:ext>
                  </a:extLst>
                </a:gridCol>
                <a:gridCol w="777240">
                  <a:extLst>
                    <a:ext uri="{9D8B030D-6E8A-4147-A177-3AD203B41FA5}">
                      <a16:colId xmlns:a16="http://schemas.microsoft.com/office/drawing/2014/main" val="20012"/>
                    </a:ext>
                  </a:extLst>
                </a:gridCol>
                <a:gridCol w="274320">
                  <a:extLst>
                    <a:ext uri="{9D8B030D-6E8A-4147-A177-3AD203B41FA5}">
                      <a16:colId xmlns:a16="http://schemas.microsoft.com/office/drawing/2014/main" val="20013"/>
                    </a:ext>
                  </a:extLst>
                </a:gridCol>
                <a:gridCol w="1253548">
                  <a:extLst>
                    <a:ext uri="{9D8B030D-6E8A-4147-A177-3AD203B41FA5}">
                      <a16:colId xmlns:a16="http://schemas.microsoft.com/office/drawing/2014/main" val="3553353245"/>
                    </a:ext>
                  </a:extLst>
                </a:gridCol>
              </a:tblGrid>
              <a:tr h="739754">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chemeClr val="tx1"/>
                          </a:solidFill>
                          <a:effectLst/>
                          <a:latin typeface="+mn-lt"/>
                        </a:rPr>
                        <a:t>Тип</a:t>
                      </a:r>
                      <a:endParaRPr lang="ru-RU" sz="1100" b="1" i="0" u="none" strike="noStrike" dirty="0">
                        <a:solidFill>
                          <a:schemeClr val="tx1"/>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Нагревательный</a:t>
                      </a:r>
                      <a:r>
                        <a:rPr lang="ru-RU" sz="1100" b="1" u="none" strike="noStrike" baseline="0" dirty="0" smtClean="0">
                          <a:effectLst/>
                        </a:rPr>
                        <a:t> </a:t>
                      </a:r>
                      <a:r>
                        <a:rPr lang="ru-RU" sz="1100" b="1" u="none" strike="noStrike" baseline="0" dirty="0" smtClean="0">
                          <a:effectLst/>
                        </a:rPr>
                        <a:t>элемент</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Диаметр конфорки</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Тип управления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Регулирование</a:t>
                      </a:r>
                      <a:r>
                        <a:rPr lang="ru-RU" sz="1100" b="1" i="0" u="none" strike="noStrike" baseline="0" dirty="0" smtClean="0">
                          <a:solidFill>
                            <a:srgbClr val="000000"/>
                          </a:solidFill>
                          <a:effectLst/>
                          <a:latin typeface="+mn-lt"/>
                        </a:rPr>
                        <a:t> мощности</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Количество конфорок</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Покрытие рабочей</a:t>
                      </a:r>
                      <a:r>
                        <a:rPr lang="ru-RU" sz="1100" b="1" i="0" u="none" strike="noStrike" baseline="0" dirty="0" smtClean="0">
                          <a:solidFill>
                            <a:srgbClr val="000000"/>
                          </a:solidFill>
                          <a:effectLst/>
                          <a:latin typeface="+mn-lt"/>
                        </a:rPr>
                        <a:t> поверхности </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Цвет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chemeClr val="tx1"/>
                          </a:solidFill>
                          <a:effectLst/>
                          <a:latin typeface="+mn-lt"/>
                        </a:rPr>
                        <a:t>Габариты</a:t>
                      </a:r>
                      <a:endParaRPr lang="ru-RU" sz="1100" b="1" i="0" u="none" strike="noStrike" dirty="0">
                        <a:solidFill>
                          <a:schemeClr val="tx1"/>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a:t>
                      </a:r>
                    </a:p>
                    <a:p>
                      <a:pPr algn="ctr" fontAlgn="ctr"/>
                      <a:r>
                        <a:rPr lang="ru-RU" sz="1100" b="1" i="0" u="none" strike="noStrike" dirty="0" smtClean="0">
                          <a:solidFill>
                            <a:srgbClr val="000000"/>
                          </a:solidFill>
                          <a:effectLst/>
                          <a:latin typeface="+mn-lt"/>
                        </a:rPr>
                        <a:t> </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Откидной нагревательный элемент/Индикатор</a:t>
                      </a:r>
                      <a:r>
                        <a:rPr lang="ru-RU" sz="1100" b="1" i="0" u="none" strike="noStrike" baseline="0" dirty="0" smtClean="0">
                          <a:solidFill>
                            <a:srgbClr val="000000"/>
                          </a:solidFill>
                          <a:effectLst/>
                          <a:latin typeface="Calibri"/>
                        </a:rPr>
                        <a:t> остаточного тепла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501357">
                <a:tc>
                  <a:txBody>
                    <a:bodyPr/>
                    <a:lstStyle/>
                    <a:p>
                      <a:pPr marL="0" algn="ctr" defTabSz="914400" rtl="0" eaLnBrk="1" fontAlgn="ctr" latinLnBrk="0" hangingPunct="1"/>
                      <a:r>
                        <a:rPr lang="ru-RU" sz="1050" b="0" i="1" u="none" strike="noStrike" kern="1200" dirty="0" smtClean="0">
                          <a:solidFill>
                            <a:srgbClr val="000000"/>
                          </a:solidFill>
                          <a:effectLst/>
                          <a:latin typeface="+mn-lt"/>
                          <a:ea typeface="+mn-ea"/>
                          <a:cs typeface="+mn-cs"/>
                        </a:rPr>
                        <a:t> 84054</a:t>
                      </a:r>
                      <a:endParaRPr lang="ru-RU" sz="1050" b="0"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50" b="1" i="1" spc="50" dirty="0" smtClean="0">
                          <a:ln w="11430"/>
                        </a:rPr>
                        <a:t>GHP-5</a:t>
                      </a:r>
                      <a:r>
                        <a:rPr lang="ru-RU" sz="1050" b="1" i="1" spc="50" dirty="0" smtClean="0">
                          <a:ln w="11430"/>
                        </a:rPr>
                        <a:t>7</a:t>
                      </a:r>
                      <a:r>
                        <a:rPr lang="en-US" sz="1050" b="1" i="1" spc="50" dirty="0" smtClean="0">
                          <a:ln w="11430"/>
                        </a:rPr>
                        <a:t>1</a:t>
                      </a:r>
                      <a:r>
                        <a:rPr lang="ru-RU" sz="1050" b="1" i="1" spc="50" dirty="0" smtClean="0">
                          <a:ln w="11430"/>
                        </a:rPr>
                        <a:t>2</a:t>
                      </a:r>
                      <a:endParaRPr lang="en-US" sz="1050" b="1" i="1" dirty="0"/>
                    </a:p>
                  </a:txBody>
                  <a:tcPr marL="9525" marR="9525" marT="9525" marB="0" anchor="ctr"/>
                </a:tc>
                <a:tc>
                  <a:txBody>
                    <a:bodyPr/>
                    <a:lstStyle/>
                    <a:p>
                      <a:pPr algn="ctr" fontAlgn="ctr"/>
                      <a:r>
                        <a:rPr lang="uk-UA" sz="1050" b="1" i="1" u="none" strike="noStrike" dirty="0" err="1" smtClean="0">
                          <a:solidFill>
                            <a:schemeClr val="tx1"/>
                          </a:solidFill>
                          <a:effectLst/>
                          <a:latin typeface="+mn-lt"/>
                        </a:rPr>
                        <a:t>Настольная</a:t>
                      </a:r>
                      <a:r>
                        <a:rPr lang="uk-UA" sz="1050" b="1" i="1" u="none" strike="noStrike" baseline="0" dirty="0" smtClean="0">
                          <a:solidFill>
                            <a:schemeClr val="tx1"/>
                          </a:solidFill>
                          <a:effectLst/>
                          <a:latin typeface="+mn-lt"/>
                        </a:rPr>
                        <a:t> плита</a:t>
                      </a:r>
                      <a:endParaRPr lang="en-US" sz="1050" b="1" i="1" u="none" strike="noStrike" dirty="0">
                        <a:solidFill>
                          <a:schemeClr val="tx1"/>
                        </a:solidFill>
                        <a:effectLst/>
                        <a:latin typeface="+mn-lt"/>
                      </a:endParaRPr>
                    </a:p>
                  </a:txBody>
                  <a:tcPr marL="9525" marR="9525" marT="9525" marB="0" anchor="ctr"/>
                </a:tc>
                <a:tc>
                  <a:txBody>
                    <a:bodyPr/>
                    <a:lstStyle/>
                    <a:p>
                      <a:pPr algn="ctr" fontAlgn="b"/>
                      <a:r>
                        <a:rPr lang="ru-RU" sz="1050" b="1" i="1" u="none" strike="noStrike" baseline="0" dirty="0" smtClean="0">
                          <a:solidFill>
                            <a:srgbClr val="000000"/>
                          </a:solidFill>
                          <a:effectLst/>
                          <a:latin typeface="+mn-lt"/>
                        </a:rPr>
                        <a:t>Широкий ТЭН</a:t>
                      </a:r>
                      <a:endParaRPr lang="ru-RU" sz="105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ru-RU" sz="1050" b="1" i="1" u="none" strike="noStrike" dirty="0" smtClean="0">
                          <a:solidFill>
                            <a:srgbClr val="000000"/>
                          </a:solidFill>
                          <a:effectLst/>
                          <a:latin typeface="Arial"/>
                        </a:rPr>
                        <a:t>18 см</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dirty="0" err="1" smtClean="0">
                          <a:solidFill>
                            <a:srgbClr val="000000"/>
                          </a:solidFill>
                          <a:effectLst/>
                          <a:latin typeface="Arial"/>
                        </a:rPr>
                        <a:t>Механ</a:t>
                      </a:r>
                      <a:r>
                        <a:rPr lang="ru-RU" sz="1050" b="1" i="1" u="none" strike="noStrike" dirty="0" smtClean="0">
                          <a:solidFill>
                            <a:srgbClr val="000000"/>
                          </a:solidFill>
                          <a:effectLst/>
                          <a:latin typeface="Arial"/>
                        </a:rPr>
                        <a:t>.</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dirty="0" smtClean="0">
                          <a:solidFill>
                            <a:srgbClr val="000000"/>
                          </a:solidFill>
                          <a:effectLst/>
                          <a:latin typeface="Arial"/>
                        </a:rPr>
                        <a:t>ступенчатая</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dirty="0" smtClean="0">
                          <a:solidFill>
                            <a:srgbClr val="000000"/>
                          </a:solidFill>
                          <a:effectLst/>
                          <a:latin typeface="Arial"/>
                        </a:rPr>
                        <a:t>2</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kern="1200" dirty="0" smtClean="0">
                          <a:solidFill>
                            <a:srgbClr val="000000"/>
                          </a:solidFill>
                          <a:effectLst/>
                          <a:latin typeface="Arial"/>
                          <a:ea typeface="+mn-ea"/>
                          <a:cs typeface="+mn-cs"/>
                        </a:rPr>
                        <a:t>2кВт</a:t>
                      </a:r>
                      <a:endParaRPr lang="ru-RU" sz="1050" b="1" i="1" u="none" strike="noStrike" kern="1200" dirty="0">
                        <a:solidFill>
                          <a:srgbClr val="000000"/>
                        </a:solidFill>
                        <a:effectLst/>
                        <a:latin typeface="Arial"/>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kern="1200" dirty="0" smtClean="0">
                          <a:solidFill>
                            <a:srgbClr val="000000"/>
                          </a:solidFill>
                          <a:effectLst/>
                          <a:latin typeface="Arial"/>
                          <a:ea typeface="+mn-ea"/>
                          <a:cs typeface="+mn-cs"/>
                        </a:rPr>
                        <a:t>эмаль</a:t>
                      </a:r>
                      <a:endParaRPr lang="ru-RU" sz="1050" b="1" i="1" u="none" strike="noStrike" kern="1200" dirty="0">
                        <a:solidFill>
                          <a:srgbClr val="000000"/>
                        </a:solidFill>
                        <a:effectLst/>
                        <a:latin typeface="Arial"/>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dirty="0" smtClean="0">
                          <a:solidFill>
                            <a:srgbClr val="000000"/>
                          </a:solidFill>
                          <a:effectLst/>
                          <a:latin typeface="Arial"/>
                        </a:rPr>
                        <a:t>нержавейка</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ru-RU" sz="1050" b="1" i="1" u="none" strike="noStrike" kern="1200" dirty="0" smtClean="0">
                          <a:solidFill>
                            <a:srgbClr val="000000"/>
                          </a:solidFill>
                          <a:effectLst/>
                          <a:latin typeface="Arial"/>
                          <a:ea typeface="+mn-ea"/>
                          <a:cs typeface="+mn-cs"/>
                        </a:rPr>
                        <a:t>600х70х330 мм</a:t>
                      </a:r>
                      <a:endParaRPr lang="ru-RU" sz="1050" b="1" i="1" u="none" strike="noStrike" kern="1200" dirty="0">
                        <a:solidFill>
                          <a:srgbClr val="000000"/>
                        </a:solidFill>
                        <a:effectLst/>
                        <a:latin typeface="Arial"/>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dirty="0" smtClean="0">
                          <a:solidFill>
                            <a:srgbClr val="000000"/>
                          </a:solidFill>
                          <a:effectLst/>
                          <a:latin typeface="Arial"/>
                        </a:rPr>
                        <a:t>3</a:t>
                      </a:r>
                      <a:r>
                        <a:rPr lang="en-US" sz="1050" b="1" i="1" u="none" strike="noStrike" dirty="0" smtClean="0">
                          <a:solidFill>
                            <a:srgbClr val="000000"/>
                          </a:solidFill>
                          <a:effectLst/>
                          <a:latin typeface="Arial"/>
                        </a:rPr>
                        <a:t>,</a:t>
                      </a:r>
                      <a:r>
                        <a:rPr lang="ru-RU" sz="1050" b="1" i="1" u="none" strike="noStrike" dirty="0" smtClean="0">
                          <a:solidFill>
                            <a:srgbClr val="000000"/>
                          </a:solidFill>
                          <a:effectLst/>
                          <a:latin typeface="Arial"/>
                        </a:rPr>
                        <a:t>2 кг</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dirty="0" smtClean="0">
                          <a:solidFill>
                            <a:srgbClr val="000000"/>
                          </a:solidFill>
                          <a:effectLst/>
                          <a:latin typeface="Arial"/>
                        </a:rPr>
                        <a:t>+/+</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bl>
          </a:graphicData>
        </a:graphic>
      </p:graphicFrame>
      <p:sp>
        <p:nvSpPr>
          <p:cNvPr id="16" name="TextBox 15"/>
          <p:cNvSpPr txBox="1"/>
          <p:nvPr/>
        </p:nvSpPr>
        <p:spPr>
          <a:xfrm>
            <a:off x="3618323" y="1857190"/>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31" name="Прямоугольник 30"/>
          <p:cNvSpPr/>
          <p:nvPr/>
        </p:nvSpPr>
        <p:spPr>
          <a:xfrm>
            <a:off x="3217692" y="5358469"/>
            <a:ext cx="3734830" cy="369332"/>
          </a:xfrm>
          <a:prstGeom prst="rect">
            <a:avLst/>
          </a:prstGeom>
        </p:spPr>
        <p:txBody>
          <a:bodyPr wrap="square">
            <a:spAutoFit/>
          </a:bodyPr>
          <a:lstStyle/>
          <a:p>
            <a:r>
              <a:rPr lang="ru-RU" dirty="0">
                <a:solidFill>
                  <a:srgbClr val="006666"/>
                </a:solidFill>
                <a:latin typeface="EpsilonCTT" pitchFamily="2" charset="0"/>
              </a:rPr>
              <a:t>ПОЛЕЗНО! БЫСТРО! </a:t>
            </a:r>
            <a:r>
              <a:rPr lang="ru-RU" dirty="0" smtClean="0">
                <a:solidFill>
                  <a:srgbClr val="006666"/>
                </a:solidFill>
                <a:latin typeface="EpsilonCTT" pitchFamily="2" charset="0"/>
              </a:rPr>
              <a:t>ВКУСНО!</a:t>
            </a:r>
            <a:endParaRPr lang="ru-RU" dirty="0">
              <a:solidFill>
                <a:srgbClr val="006666"/>
              </a:solidFill>
              <a:latin typeface="EpsilonCTT" pitchFamily="2" charset="0"/>
            </a:endParaRPr>
          </a:p>
        </p:txBody>
      </p:sp>
      <p:sp>
        <p:nvSpPr>
          <p:cNvPr id="7" name="Прямоугольник 6"/>
          <p:cNvSpPr/>
          <p:nvPr/>
        </p:nvSpPr>
        <p:spPr>
          <a:xfrm>
            <a:off x="3618323" y="2066148"/>
            <a:ext cx="7086216" cy="2677656"/>
          </a:xfrm>
          <a:prstGeom prst="rect">
            <a:avLst/>
          </a:prstGeom>
        </p:spPr>
        <p:txBody>
          <a:bodyPr wrap="square">
            <a:spAutoFit/>
          </a:bodyPr>
          <a:lstStyle/>
          <a:p>
            <a:r>
              <a:rPr lang="ru-RU" sz="1400" b="1" i="1" spc="50" dirty="0" err="1">
                <a:ln w="11430"/>
                <a:solidFill>
                  <a:srgbClr val="930D2D"/>
                </a:solidFill>
                <a:effectLst>
                  <a:outerShdw blurRad="38100" dist="38100" dir="2700000" algn="tl">
                    <a:srgbClr val="000000">
                      <a:alpha val="43137"/>
                    </a:srgbClr>
                  </a:outerShdw>
                </a:effectLst>
              </a:rPr>
              <a:t>Grunhelm</a:t>
            </a:r>
            <a:r>
              <a:rPr lang="ru-RU" sz="1400" b="1" i="1" spc="50" dirty="0">
                <a:ln w="11430"/>
                <a:solidFill>
                  <a:srgbClr val="930D2D"/>
                </a:solidFill>
                <a:effectLst>
                  <a:outerShdw blurRad="38100" dist="38100" dir="2700000" algn="tl">
                    <a:srgbClr val="000000">
                      <a:alpha val="43137"/>
                    </a:srgbClr>
                  </a:outerShdw>
                </a:effectLst>
              </a:rPr>
              <a:t> GHP-5712. </a:t>
            </a:r>
            <a:r>
              <a:rPr lang="ru-RU" sz="1400" b="1" i="1" dirty="0">
                <a:solidFill>
                  <a:srgbClr val="4D4B4B"/>
                </a:solidFill>
              </a:rPr>
              <a:t>Оборудована двумя конфорками мощностью 2000 Вт, благодаря чему Вы сможете быстро разогреть или приготовить пищу. Управляется поворотным переключателем, который выполняет ступенчатая регулировка мощности нагрева. Для Вашей безопасности плитка обладает индикатором остаточного тепла. После отключения конфорки индикатор сообщает о наличии остаточного тепла. Таким образом, можно экономно использовать остаточное тепло для завершения приготовления блюда или для поддержания блюда в теплом состоянии, а также уберечь себя от случайного прикосновения к горячей поверхности. Диаметр конфорки составляет 18 см. Корпус электроплиты изготовлен из металла, а конфорка из качественного широкого </a:t>
            </a:r>
            <a:r>
              <a:rPr lang="ru-RU" sz="1400" b="1" i="1" dirty="0" err="1">
                <a:solidFill>
                  <a:srgbClr val="4D4B4B"/>
                </a:solidFill>
              </a:rPr>
              <a:t>ТЭНа</a:t>
            </a:r>
            <a:r>
              <a:rPr lang="ru-RU" sz="1400" b="1" i="1" dirty="0">
                <a:solidFill>
                  <a:srgbClr val="4D4B4B"/>
                </a:solidFill>
              </a:rPr>
              <a:t>. Рабочая поверхность изготовлена ​​из эмали, благодаря чему Вы сможете легко очистить плиту от загрязнений</a:t>
            </a:r>
            <a:endParaRPr lang="ru-RU" sz="1400" b="1" i="1" dirty="0">
              <a:solidFill>
                <a:srgbClr val="4D4B4B"/>
              </a:solidFill>
            </a:endParaRPr>
          </a:p>
        </p:txBody>
      </p:sp>
      <p:pic>
        <p:nvPicPr>
          <p:cNvPr id="5" name="Рисунок 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243" y="2886341"/>
            <a:ext cx="3403564" cy="1406601"/>
          </a:xfrm>
          <a:prstGeom prst="rect">
            <a:avLst/>
          </a:prstGeom>
        </p:spPr>
      </p:pic>
    </p:spTree>
    <p:extLst>
      <p:ext uri="{BB962C8B-B14F-4D97-AF65-F5344CB8AC3E}">
        <p14:creationId xmlns:p14="http://schemas.microsoft.com/office/powerpoint/2010/main" val="28676822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178388" y="1192551"/>
            <a:ext cx="9200269" cy="656090"/>
          </a:xfrm>
          <a:effectLst/>
        </p:spPr>
        <p:txBody>
          <a:bodyPr>
            <a:noAutofit/>
          </a:bodyPr>
          <a:lstStyle/>
          <a:p>
            <a:pPr>
              <a:lnSpc>
                <a:spcPct val="100000"/>
              </a:lnSpc>
            </a:pPr>
            <a:r>
              <a:rPr lang="ru-RU" sz="1600" b="1" spc="50" dirty="0" smtClean="0">
                <a:ln w="11430"/>
                <a:solidFill>
                  <a:srgbClr val="930D2D"/>
                </a:solidFill>
                <a:effectLst>
                  <a:outerShdw blurRad="38100" dist="38100" dir="2700000" algn="tl">
                    <a:srgbClr val="000000">
                      <a:alpha val="43137"/>
                    </a:srgbClr>
                  </a:outerShdw>
                </a:effectLst>
              </a:rPr>
              <a:t>ЭЛЕКТРОПЛИТА СПИРАЛЬНАЯ </a:t>
            </a:r>
            <a:r>
              <a:rPr lang="en-US" sz="1600" b="1" spc="50" dirty="0" smtClean="0">
                <a:ln w="11430"/>
                <a:solidFill>
                  <a:srgbClr val="930D2D"/>
                </a:solidFill>
                <a:effectLst>
                  <a:outerShdw blurRad="38100" dist="38100" dir="2700000" algn="tl">
                    <a:srgbClr val="000000">
                      <a:alpha val="43137"/>
                    </a:srgbClr>
                  </a:outerShdw>
                </a:effectLst>
              </a:rPr>
              <a:t>GHP-5</a:t>
            </a:r>
            <a:r>
              <a:rPr lang="ru-RU" sz="1600" b="1" spc="50" dirty="0" smtClean="0">
                <a:ln w="11430"/>
                <a:solidFill>
                  <a:srgbClr val="930D2D"/>
                </a:solidFill>
                <a:effectLst>
                  <a:outerShdw blurRad="38100" dist="38100" dir="2700000" algn="tl">
                    <a:srgbClr val="000000">
                      <a:alpha val="43137"/>
                    </a:srgbClr>
                  </a:outerShdw>
                </a:effectLst>
              </a:rPr>
              <a:t>7</a:t>
            </a:r>
            <a:r>
              <a:rPr lang="en-US" sz="1600" b="1" spc="50" dirty="0" smtClean="0">
                <a:ln w="11430"/>
                <a:solidFill>
                  <a:srgbClr val="930D2D"/>
                </a:solidFill>
                <a:effectLst>
                  <a:outerShdw blurRad="38100" dist="38100" dir="2700000" algn="tl">
                    <a:srgbClr val="000000">
                      <a:alpha val="43137"/>
                    </a:srgbClr>
                  </a:outerShdw>
                </a:effectLst>
              </a:rPr>
              <a:t>1</a:t>
            </a:r>
            <a:r>
              <a:rPr lang="ru-RU" sz="1600" b="1" spc="50" dirty="0" smtClean="0">
                <a:ln w="11430"/>
                <a:solidFill>
                  <a:srgbClr val="930D2D"/>
                </a:solidFill>
                <a:effectLst>
                  <a:outerShdw blurRad="38100" dist="38100" dir="2700000" algn="tl">
                    <a:srgbClr val="000000">
                      <a:alpha val="43137"/>
                    </a:srgbClr>
                  </a:outerShdw>
                </a:effectLst>
              </a:rPr>
              <a:t>3</a:t>
            </a:r>
            <a:endParaRPr lang="uk-UA" sz="16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256848" y="5826137"/>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3571272011"/>
              </p:ext>
            </p:extLst>
          </p:nvPr>
        </p:nvGraphicFramePr>
        <p:xfrm>
          <a:off x="3246" y="5772337"/>
          <a:ext cx="10686910" cy="1241111"/>
        </p:xfrm>
        <a:graphic>
          <a:graphicData uri="http://schemas.openxmlformats.org/drawingml/2006/table">
            <a:tbl>
              <a:tblPr>
                <a:tableStyleId>{616DA210-FB5B-4158-B5E0-FEB733F419BA}</a:tableStyleId>
              </a:tblPr>
              <a:tblGrid>
                <a:gridCol w="362514">
                  <a:extLst>
                    <a:ext uri="{9D8B030D-6E8A-4147-A177-3AD203B41FA5}">
                      <a16:colId xmlns:a16="http://schemas.microsoft.com/office/drawing/2014/main" val="20000"/>
                    </a:ext>
                  </a:extLst>
                </a:gridCol>
                <a:gridCol w="512064">
                  <a:extLst>
                    <a:ext uri="{9D8B030D-6E8A-4147-A177-3AD203B41FA5}">
                      <a16:colId xmlns:a16="http://schemas.microsoft.com/office/drawing/2014/main" val="20001"/>
                    </a:ext>
                  </a:extLst>
                </a:gridCol>
                <a:gridCol w="758952">
                  <a:extLst>
                    <a:ext uri="{9D8B030D-6E8A-4147-A177-3AD203B41FA5}">
                      <a16:colId xmlns:a16="http://schemas.microsoft.com/office/drawing/2014/main" val="20002"/>
                    </a:ext>
                  </a:extLst>
                </a:gridCol>
                <a:gridCol w="1069848">
                  <a:extLst>
                    <a:ext uri="{9D8B030D-6E8A-4147-A177-3AD203B41FA5}">
                      <a16:colId xmlns:a16="http://schemas.microsoft.com/office/drawing/2014/main" val="20003"/>
                    </a:ext>
                  </a:extLst>
                </a:gridCol>
                <a:gridCol w="658368">
                  <a:extLst>
                    <a:ext uri="{9D8B030D-6E8A-4147-A177-3AD203B41FA5}">
                      <a16:colId xmlns:a16="http://schemas.microsoft.com/office/drawing/2014/main" val="20004"/>
                    </a:ext>
                  </a:extLst>
                </a:gridCol>
                <a:gridCol w="1005840">
                  <a:extLst>
                    <a:ext uri="{9D8B030D-6E8A-4147-A177-3AD203B41FA5}">
                      <a16:colId xmlns:a16="http://schemas.microsoft.com/office/drawing/2014/main" val="20005"/>
                    </a:ext>
                  </a:extLst>
                </a:gridCol>
                <a:gridCol w="960120">
                  <a:extLst>
                    <a:ext uri="{9D8B030D-6E8A-4147-A177-3AD203B41FA5}">
                      <a16:colId xmlns:a16="http://schemas.microsoft.com/office/drawing/2014/main" val="20006"/>
                    </a:ext>
                  </a:extLst>
                </a:gridCol>
                <a:gridCol w="722376">
                  <a:extLst>
                    <a:ext uri="{9D8B030D-6E8A-4147-A177-3AD203B41FA5}">
                      <a16:colId xmlns:a16="http://schemas.microsoft.com/office/drawing/2014/main" val="20009"/>
                    </a:ext>
                  </a:extLst>
                </a:gridCol>
                <a:gridCol w="649224">
                  <a:extLst>
                    <a:ext uri="{9D8B030D-6E8A-4147-A177-3AD203B41FA5}">
                      <a16:colId xmlns:a16="http://schemas.microsoft.com/office/drawing/2014/main" val="20014"/>
                    </a:ext>
                  </a:extLst>
                </a:gridCol>
                <a:gridCol w="804672">
                  <a:extLst>
                    <a:ext uri="{9D8B030D-6E8A-4147-A177-3AD203B41FA5}">
                      <a16:colId xmlns:a16="http://schemas.microsoft.com/office/drawing/2014/main" val="20010"/>
                    </a:ext>
                  </a:extLst>
                </a:gridCol>
                <a:gridCol w="832104">
                  <a:extLst>
                    <a:ext uri="{9D8B030D-6E8A-4147-A177-3AD203B41FA5}">
                      <a16:colId xmlns:a16="http://schemas.microsoft.com/office/drawing/2014/main" val="20011"/>
                    </a:ext>
                  </a:extLst>
                </a:gridCol>
                <a:gridCol w="768096">
                  <a:extLst>
                    <a:ext uri="{9D8B030D-6E8A-4147-A177-3AD203B41FA5}">
                      <a16:colId xmlns:a16="http://schemas.microsoft.com/office/drawing/2014/main" val="20012"/>
                    </a:ext>
                  </a:extLst>
                </a:gridCol>
                <a:gridCol w="329184">
                  <a:extLst>
                    <a:ext uri="{9D8B030D-6E8A-4147-A177-3AD203B41FA5}">
                      <a16:colId xmlns:a16="http://schemas.microsoft.com/office/drawing/2014/main" val="20013"/>
                    </a:ext>
                  </a:extLst>
                </a:gridCol>
                <a:gridCol w="1253548">
                  <a:extLst>
                    <a:ext uri="{9D8B030D-6E8A-4147-A177-3AD203B41FA5}">
                      <a16:colId xmlns:a16="http://schemas.microsoft.com/office/drawing/2014/main" val="3553353245"/>
                    </a:ext>
                  </a:extLst>
                </a:gridCol>
              </a:tblGrid>
              <a:tr h="739754">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chemeClr val="tx1"/>
                          </a:solidFill>
                          <a:effectLst/>
                          <a:latin typeface="+mn-lt"/>
                        </a:rPr>
                        <a:t>Тип</a:t>
                      </a:r>
                      <a:endParaRPr lang="ru-RU" sz="1100" b="1" i="0" u="none" strike="noStrike" dirty="0">
                        <a:solidFill>
                          <a:schemeClr val="tx1"/>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Нагревательный</a:t>
                      </a:r>
                      <a:r>
                        <a:rPr lang="ru-RU" sz="1100" b="1" u="none" strike="noStrike" baseline="0" dirty="0" smtClean="0">
                          <a:effectLst/>
                        </a:rPr>
                        <a:t> </a:t>
                      </a:r>
                      <a:r>
                        <a:rPr lang="ru-RU" sz="1100" b="1" u="none" strike="noStrike" baseline="0" dirty="0" smtClean="0">
                          <a:effectLst/>
                        </a:rPr>
                        <a:t>элемент</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Диаметр конфорки</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Тип управления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Регулирование</a:t>
                      </a:r>
                      <a:r>
                        <a:rPr lang="ru-RU" sz="1100" b="1" i="0" u="none" strike="noStrike" baseline="0" dirty="0" smtClean="0">
                          <a:solidFill>
                            <a:srgbClr val="000000"/>
                          </a:solidFill>
                          <a:effectLst/>
                          <a:latin typeface="+mn-lt"/>
                        </a:rPr>
                        <a:t> мощности</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Количество конфорок</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Покрытие рабочей</a:t>
                      </a:r>
                      <a:r>
                        <a:rPr lang="ru-RU" sz="1100" b="1" i="0" u="none" strike="noStrike" baseline="0" dirty="0" smtClean="0">
                          <a:solidFill>
                            <a:srgbClr val="000000"/>
                          </a:solidFill>
                          <a:effectLst/>
                          <a:latin typeface="+mn-lt"/>
                        </a:rPr>
                        <a:t> поверхности </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Цвет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chemeClr val="tx1"/>
                          </a:solidFill>
                          <a:effectLst/>
                          <a:latin typeface="+mn-lt"/>
                        </a:rPr>
                        <a:t>Габариты</a:t>
                      </a:r>
                      <a:endParaRPr lang="ru-RU" sz="1100" b="1" i="0" u="none" strike="noStrike" dirty="0">
                        <a:solidFill>
                          <a:schemeClr val="tx1"/>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a:t>
                      </a:r>
                    </a:p>
                    <a:p>
                      <a:pPr algn="ctr" fontAlgn="ctr"/>
                      <a:r>
                        <a:rPr lang="ru-RU" sz="1100" b="1" i="0" u="none" strike="noStrike" dirty="0" smtClean="0">
                          <a:solidFill>
                            <a:srgbClr val="000000"/>
                          </a:solidFill>
                          <a:effectLst/>
                          <a:latin typeface="+mn-lt"/>
                        </a:rPr>
                        <a:t> </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Откидной нагревательный элемент/Индикатор</a:t>
                      </a:r>
                      <a:r>
                        <a:rPr lang="ru-RU" sz="1100" b="1" i="0" u="none" strike="noStrike" baseline="0" dirty="0" smtClean="0">
                          <a:solidFill>
                            <a:srgbClr val="000000"/>
                          </a:solidFill>
                          <a:effectLst/>
                          <a:latin typeface="Calibri"/>
                        </a:rPr>
                        <a:t> остаточного тепла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501357">
                <a:tc>
                  <a:txBody>
                    <a:bodyPr/>
                    <a:lstStyle/>
                    <a:p>
                      <a:pPr marL="0" algn="ctr" defTabSz="914400" rtl="0" eaLnBrk="1" fontAlgn="ctr" latinLnBrk="0" hangingPunct="1"/>
                      <a:r>
                        <a:rPr lang="ru-RU" sz="1050" b="0" i="1" u="none" strike="noStrike" kern="1200" dirty="0" smtClean="0">
                          <a:solidFill>
                            <a:srgbClr val="000000"/>
                          </a:solidFill>
                          <a:effectLst/>
                          <a:latin typeface="+mn-lt"/>
                          <a:ea typeface="+mn-ea"/>
                          <a:cs typeface="+mn-cs"/>
                        </a:rPr>
                        <a:t> 84053</a:t>
                      </a:r>
                      <a:endParaRPr lang="ru-RU" sz="1050" b="0"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50" b="1" i="1" spc="50" dirty="0" smtClean="0">
                          <a:ln w="11430"/>
                        </a:rPr>
                        <a:t>GHP-5</a:t>
                      </a:r>
                      <a:r>
                        <a:rPr lang="ru-RU" sz="1050" b="1" i="1" spc="50" dirty="0" smtClean="0">
                          <a:ln w="11430"/>
                        </a:rPr>
                        <a:t>7</a:t>
                      </a:r>
                      <a:r>
                        <a:rPr lang="en-US" sz="1050" b="1" i="1" spc="50" dirty="0" smtClean="0">
                          <a:ln w="11430"/>
                        </a:rPr>
                        <a:t>1</a:t>
                      </a:r>
                      <a:r>
                        <a:rPr lang="ru-RU" sz="1050" b="1" i="1" spc="50" dirty="0" smtClean="0">
                          <a:ln w="11430"/>
                        </a:rPr>
                        <a:t>3</a:t>
                      </a:r>
                      <a:endParaRPr lang="en-US" sz="1050" b="1" i="1" dirty="0"/>
                    </a:p>
                  </a:txBody>
                  <a:tcPr marL="9525" marR="9525" marT="9525" marB="0" anchor="ctr"/>
                </a:tc>
                <a:tc>
                  <a:txBody>
                    <a:bodyPr/>
                    <a:lstStyle/>
                    <a:p>
                      <a:pPr algn="ctr" fontAlgn="ctr"/>
                      <a:r>
                        <a:rPr lang="uk-UA" sz="1050" b="1" i="1" u="none" strike="noStrike" dirty="0" err="1" smtClean="0">
                          <a:solidFill>
                            <a:schemeClr val="tx1"/>
                          </a:solidFill>
                          <a:effectLst/>
                          <a:latin typeface="+mn-lt"/>
                        </a:rPr>
                        <a:t>Настольная</a:t>
                      </a:r>
                      <a:r>
                        <a:rPr lang="uk-UA" sz="1050" b="1" i="1" u="none" strike="noStrike" baseline="0" dirty="0" smtClean="0">
                          <a:solidFill>
                            <a:schemeClr val="tx1"/>
                          </a:solidFill>
                          <a:effectLst/>
                          <a:latin typeface="+mn-lt"/>
                        </a:rPr>
                        <a:t> плита</a:t>
                      </a:r>
                      <a:endParaRPr lang="en-US" sz="1050" b="1" i="1" u="none" strike="noStrike" dirty="0">
                        <a:solidFill>
                          <a:schemeClr val="tx1"/>
                        </a:solidFill>
                        <a:effectLst/>
                        <a:latin typeface="+mn-lt"/>
                      </a:endParaRPr>
                    </a:p>
                  </a:txBody>
                  <a:tcPr marL="9525" marR="9525" marT="9525" marB="0" anchor="ctr"/>
                </a:tc>
                <a:tc>
                  <a:txBody>
                    <a:bodyPr/>
                    <a:lstStyle/>
                    <a:p>
                      <a:pPr algn="ctr" fontAlgn="b"/>
                      <a:r>
                        <a:rPr lang="ru-RU" sz="1050" b="1" i="1" u="none" strike="noStrike" baseline="0" dirty="0" smtClean="0">
                          <a:solidFill>
                            <a:srgbClr val="000000"/>
                          </a:solidFill>
                          <a:effectLst/>
                          <a:latin typeface="+mn-lt"/>
                        </a:rPr>
                        <a:t>Широкий ТЭН</a:t>
                      </a:r>
                      <a:endParaRPr lang="ru-RU" sz="105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ru-RU" sz="1050" b="1" i="1" u="none" strike="noStrike" dirty="0" smtClean="0">
                          <a:solidFill>
                            <a:srgbClr val="000000"/>
                          </a:solidFill>
                          <a:effectLst/>
                          <a:latin typeface="Arial"/>
                        </a:rPr>
                        <a:t>18 см</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dirty="0" err="1" smtClean="0">
                          <a:solidFill>
                            <a:srgbClr val="000000"/>
                          </a:solidFill>
                          <a:effectLst/>
                          <a:latin typeface="Arial"/>
                        </a:rPr>
                        <a:t>Механ</a:t>
                      </a:r>
                      <a:r>
                        <a:rPr lang="ru-RU" sz="1050" b="1" i="1" u="none" strike="noStrike" dirty="0" smtClean="0">
                          <a:solidFill>
                            <a:srgbClr val="000000"/>
                          </a:solidFill>
                          <a:effectLst/>
                          <a:latin typeface="Arial"/>
                        </a:rPr>
                        <a:t>.</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dirty="0" smtClean="0">
                          <a:solidFill>
                            <a:srgbClr val="000000"/>
                          </a:solidFill>
                          <a:effectLst/>
                          <a:latin typeface="Arial"/>
                        </a:rPr>
                        <a:t>ступенчатая</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dirty="0" smtClean="0">
                          <a:solidFill>
                            <a:srgbClr val="000000"/>
                          </a:solidFill>
                          <a:effectLst/>
                          <a:latin typeface="Arial"/>
                        </a:rPr>
                        <a:t>1</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kern="1200" dirty="0" smtClean="0">
                          <a:solidFill>
                            <a:srgbClr val="000000"/>
                          </a:solidFill>
                          <a:effectLst/>
                          <a:latin typeface="Arial"/>
                          <a:ea typeface="+mn-ea"/>
                          <a:cs typeface="+mn-cs"/>
                        </a:rPr>
                        <a:t>1кВт</a:t>
                      </a:r>
                      <a:endParaRPr lang="ru-RU" sz="1050" b="1" i="1" u="none" strike="noStrike" kern="1200" dirty="0">
                        <a:solidFill>
                          <a:srgbClr val="000000"/>
                        </a:solidFill>
                        <a:effectLst/>
                        <a:latin typeface="Arial"/>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kern="1200" dirty="0" smtClean="0">
                          <a:solidFill>
                            <a:srgbClr val="000000"/>
                          </a:solidFill>
                          <a:effectLst/>
                          <a:latin typeface="Arial"/>
                          <a:ea typeface="+mn-ea"/>
                          <a:cs typeface="+mn-cs"/>
                        </a:rPr>
                        <a:t>эмаль</a:t>
                      </a:r>
                      <a:endParaRPr lang="ru-RU" sz="1050" b="1" i="1" u="none" strike="noStrike" kern="1200" dirty="0">
                        <a:solidFill>
                          <a:srgbClr val="000000"/>
                        </a:solidFill>
                        <a:effectLst/>
                        <a:latin typeface="Arial"/>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dirty="0" smtClean="0">
                          <a:solidFill>
                            <a:srgbClr val="000000"/>
                          </a:solidFill>
                          <a:effectLst/>
                          <a:latin typeface="Arial"/>
                        </a:rPr>
                        <a:t>нержавейка</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ru-RU" sz="1050" b="1" i="1" u="none" strike="noStrike" kern="1200" dirty="0" smtClean="0">
                          <a:solidFill>
                            <a:srgbClr val="000000"/>
                          </a:solidFill>
                          <a:effectLst/>
                          <a:latin typeface="Arial"/>
                          <a:ea typeface="+mn-ea"/>
                          <a:cs typeface="+mn-cs"/>
                        </a:rPr>
                        <a:t>250х90х160 мм</a:t>
                      </a:r>
                      <a:endParaRPr lang="ru-RU" sz="1050" b="1" i="1" u="none" strike="noStrike" kern="1200" dirty="0">
                        <a:solidFill>
                          <a:srgbClr val="000000"/>
                        </a:solidFill>
                        <a:effectLst/>
                        <a:latin typeface="Arial"/>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dirty="0" smtClean="0">
                          <a:solidFill>
                            <a:srgbClr val="000000"/>
                          </a:solidFill>
                          <a:effectLst/>
                          <a:latin typeface="Arial"/>
                        </a:rPr>
                        <a:t>1</a:t>
                      </a:r>
                      <a:r>
                        <a:rPr lang="en-US" sz="1050" b="1" i="1" u="none" strike="noStrike" dirty="0" smtClean="0">
                          <a:solidFill>
                            <a:srgbClr val="000000"/>
                          </a:solidFill>
                          <a:effectLst/>
                          <a:latin typeface="Arial"/>
                        </a:rPr>
                        <a:t>,</a:t>
                      </a:r>
                      <a:r>
                        <a:rPr lang="ru-RU" sz="1050" b="1" i="1" u="none" strike="noStrike" dirty="0" smtClean="0">
                          <a:solidFill>
                            <a:srgbClr val="000000"/>
                          </a:solidFill>
                          <a:effectLst/>
                          <a:latin typeface="Arial"/>
                        </a:rPr>
                        <a:t>68 кг</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dirty="0" smtClean="0">
                          <a:solidFill>
                            <a:srgbClr val="000000"/>
                          </a:solidFill>
                          <a:effectLst/>
                          <a:latin typeface="Arial"/>
                        </a:rPr>
                        <a:t>+/+</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bl>
          </a:graphicData>
        </a:graphic>
      </p:graphicFrame>
      <p:sp>
        <p:nvSpPr>
          <p:cNvPr id="16" name="TextBox 15"/>
          <p:cNvSpPr txBox="1"/>
          <p:nvPr/>
        </p:nvSpPr>
        <p:spPr>
          <a:xfrm>
            <a:off x="3618323" y="1857190"/>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31" name="Прямоугольник 30"/>
          <p:cNvSpPr/>
          <p:nvPr/>
        </p:nvSpPr>
        <p:spPr>
          <a:xfrm>
            <a:off x="3217692" y="5358469"/>
            <a:ext cx="3734830" cy="369332"/>
          </a:xfrm>
          <a:prstGeom prst="rect">
            <a:avLst/>
          </a:prstGeom>
        </p:spPr>
        <p:txBody>
          <a:bodyPr wrap="square">
            <a:spAutoFit/>
          </a:bodyPr>
          <a:lstStyle/>
          <a:p>
            <a:r>
              <a:rPr lang="ru-RU" dirty="0">
                <a:solidFill>
                  <a:srgbClr val="006666"/>
                </a:solidFill>
                <a:latin typeface="EpsilonCTT" pitchFamily="2" charset="0"/>
              </a:rPr>
              <a:t>ПОЛЕЗНО! БЫСТРО! </a:t>
            </a:r>
            <a:r>
              <a:rPr lang="ru-RU" dirty="0" smtClean="0">
                <a:solidFill>
                  <a:srgbClr val="006666"/>
                </a:solidFill>
                <a:latin typeface="EpsilonCTT" pitchFamily="2" charset="0"/>
              </a:rPr>
              <a:t>ВКУСНО!</a:t>
            </a:r>
            <a:endParaRPr lang="ru-RU" dirty="0">
              <a:solidFill>
                <a:srgbClr val="006666"/>
              </a:solidFill>
              <a:latin typeface="EpsilonCTT" pitchFamily="2" charset="0"/>
            </a:endParaRPr>
          </a:p>
        </p:txBody>
      </p:sp>
      <p:sp>
        <p:nvSpPr>
          <p:cNvPr id="7" name="Прямоугольник 6"/>
          <p:cNvSpPr/>
          <p:nvPr/>
        </p:nvSpPr>
        <p:spPr>
          <a:xfrm>
            <a:off x="3618323" y="2066148"/>
            <a:ext cx="7086216" cy="2708434"/>
          </a:xfrm>
          <a:prstGeom prst="rect">
            <a:avLst/>
          </a:prstGeom>
        </p:spPr>
        <p:txBody>
          <a:bodyPr wrap="square">
            <a:spAutoFit/>
          </a:bodyPr>
          <a:lstStyle/>
          <a:p>
            <a:r>
              <a:rPr lang="ru-RU" sz="1600" dirty="0" err="1" smtClean="0"/>
              <a:t>Grunhelm</a:t>
            </a:r>
            <a:r>
              <a:rPr lang="ru-RU" sz="1600" dirty="0" smtClean="0"/>
              <a:t> </a:t>
            </a:r>
            <a:r>
              <a:rPr lang="ru-RU" sz="1400" b="1" i="1" spc="50" dirty="0">
                <a:ln w="11430"/>
                <a:solidFill>
                  <a:srgbClr val="930D2D"/>
                </a:solidFill>
                <a:effectLst>
                  <a:outerShdw blurRad="38100" dist="38100" dir="2700000" algn="tl">
                    <a:srgbClr val="000000">
                      <a:alpha val="43137"/>
                    </a:srgbClr>
                  </a:outerShdw>
                </a:effectLst>
              </a:rPr>
              <a:t>GHP-5713. </a:t>
            </a:r>
            <a:r>
              <a:rPr lang="ru-RU" sz="1400" b="1" i="1" dirty="0">
                <a:solidFill>
                  <a:srgbClr val="4D4B4B"/>
                </a:solidFill>
              </a:rPr>
              <a:t>Оборудована одной конфоркой мощностью 1000 Вт, благодаря чему Вы сможете быстро разогреть или приготовить пищу. Управляется поворотным переключателем, который выполняет ступенчатая регулировка мощности нагрева. Для Вашей безопасности плитка обладает индикатором остаточного тепла. После отключения конфорки индикатор сообщает о наличии остаточного тепла. Таким образом, можно экономно использовать остаточное тепло для завершения приготовления блюда или для поддержания блюда в теплом состоянии, а также уберечь себя от случайного прикосновения к горячей поверхности. Диаметр конфорки составляет 18 см. Корпус электроплиты изготовлен из металла, а конфорка из качественного широкого </a:t>
            </a:r>
            <a:r>
              <a:rPr lang="ru-RU" sz="1400" b="1" i="1" dirty="0" err="1">
                <a:solidFill>
                  <a:srgbClr val="4D4B4B"/>
                </a:solidFill>
              </a:rPr>
              <a:t>ТЭНа</a:t>
            </a:r>
            <a:r>
              <a:rPr lang="ru-RU" sz="1400" b="1" i="1" dirty="0">
                <a:solidFill>
                  <a:srgbClr val="4D4B4B"/>
                </a:solidFill>
              </a:rPr>
              <a:t>. Рабочая поверхность изготовлена ​​из эмали, благодаря чему Вы сможете легко очистить плиту от загрязнений</a:t>
            </a:r>
            <a:endParaRPr lang="ru-RU" sz="1400" b="1" i="1" dirty="0">
              <a:solidFill>
                <a:srgbClr val="4D4B4B"/>
              </a:solidFill>
            </a:endParaRPr>
          </a:p>
        </p:txBody>
      </p:sp>
      <p:pic>
        <p:nvPicPr>
          <p:cNvPr id="4" name="Рисунок 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25129" y="2867378"/>
            <a:ext cx="3384196" cy="1757902"/>
          </a:xfrm>
          <a:prstGeom prst="rect">
            <a:avLst/>
          </a:prstGeom>
        </p:spPr>
      </p:pic>
    </p:spTree>
    <p:extLst>
      <p:ext uri="{BB962C8B-B14F-4D97-AF65-F5344CB8AC3E}">
        <p14:creationId xmlns:p14="http://schemas.microsoft.com/office/powerpoint/2010/main" val="24031264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178388" y="1192551"/>
            <a:ext cx="9200269" cy="656090"/>
          </a:xfrm>
          <a:effectLst/>
        </p:spPr>
        <p:txBody>
          <a:bodyPr>
            <a:noAutofit/>
          </a:bodyPr>
          <a:lstStyle/>
          <a:p>
            <a:pPr>
              <a:lnSpc>
                <a:spcPct val="100000"/>
              </a:lnSpc>
            </a:pPr>
            <a:r>
              <a:rPr lang="ru-RU" sz="1600" b="1" spc="50" dirty="0" smtClean="0">
                <a:ln w="11430"/>
                <a:solidFill>
                  <a:srgbClr val="930D2D"/>
                </a:solidFill>
                <a:effectLst>
                  <a:outerShdw blurRad="38100" dist="38100" dir="2700000" algn="tl">
                    <a:srgbClr val="000000">
                      <a:alpha val="43137"/>
                    </a:srgbClr>
                  </a:outerShdw>
                </a:effectLst>
              </a:rPr>
              <a:t>ЭЛЕКТРОПЛИТА СПИРАЛЬНАЯ </a:t>
            </a:r>
            <a:r>
              <a:rPr lang="en-US" sz="1600" b="1" spc="50" dirty="0" smtClean="0">
                <a:ln w="11430"/>
                <a:solidFill>
                  <a:srgbClr val="930D2D"/>
                </a:solidFill>
                <a:effectLst>
                  <a:outerShdw blurRad="38100" dist="38100" dir="2700000" algn="tl">
                    <a:srgbClr val="000000">
                      <a:alpha val="43137"/>
                    </a:srgbClr>
                  </a:outerShdw>
                </a:effectLst>
              </a:rPr>
              <a:t>GHP-5</a:t>
            </a:r>
            <a:r>
              <a:rPr lang="ru-RU" sz="1600" b="1" spc="50" dirty="0" smtClean="0">
                <a:ln w="11430"/>
                <a:solidFill>
                  <a:srgbClr val="930D2D"/>
                </a:solidFill>
                <a:effectLst>
                  <a:outerShdw blurRad="38100" dist="38100" dir="2700000" algn="tl">
                    <a:srgbClr val="000000">
                      <a:alpha val="43137"/>
                    </a:srgbClr>
                  </a:outerShdw>
                </a:effectLst>
              </a:rPr>
              <a:t>8</a:t>
            </a:r>
            <a:r>
              <a:rPr lang="en-US" sz="1600" b="1" spc="50" dirty="0" smtClean="0">
                <a:ln w="11430"/>
                <a:solidFill>
                  <a:srgbClr val="930D2D"/>
                </a:solidFill>
                <a:effectLst>
                  <a:outerShdw blurRad="38100" dist="38100" dir="2700000" algn="tl">
                    <a:srgbClr val="000000">
                      <a:alpha val="43137"/>
                    </a:srgbClr>
                  </a:outerShdw>
                </a:effectLst>
              </a:rPr>
              <a:t>1</a:t>
            </a:r>
            <a:r>
              <a:rPr lang="ru-RU" sz="1600" b="1" spc="50" dirty="0" smtClean="0">
                <a:ln w="11430"/>
                <a:solidFill>
                  <a:srgbClr val="930D2D"/>
                </a:solidFill>
                <a:effectLst>
                  <a:outerShdw blurRad="38100" dist="38100" dir="2700000" algn="tl">
                    <a:srgbClr val="000000">
                      <a:alpha val="43137"/>
                    </a:srgbClr>
                  </a:outerShdw>
                </a:effectLst>
              </a:rPr>
              <a:t>1</a:t>
            </a:r>
            <a:endParaRPr lang="uk-UA" sz="16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256848" y="5826137"/>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2457794155"/>
              </p:ext>
            </p:extLst>
          </p:nvPr>
        </p:nvGraphicFramePr>
        <p:xfrm>
          <a:off x="3246" y="5772337"/>
          <a:ext cx="10686910" cy="1241111"/>
        </p:xfrm>
        <a:graphic>
          <a:graphicData uri="http://schemas.openxmlformats.org/drawingml/2006/table">
            <a:tbl>
              <a:tblPr>
                <a:tableStyleId>{616DA210-FB5B-4158-B5E0-FEB733F419BA}</a:tableStyleId>
              </a:tblPr>
              <a:tblGrid>
                <a:gridCol w="360402">
                  <a:extLst>
                    <a:ext uri="{9D8B030D-6E8A-4147-A177-3AD203B41FA5}">
                      <a16:colId xmlns:a16="http://schemas.microsoft.com/office/drawing/2014/main" val="20000"/>
                    </a:ext>
                  </a:extLst>
                </a:gridCol>
                <a:gridCol w="510249">
                  <a:extLst>
                    <a:ext uri="{9D8B030D-6E8A-4147-A177-3AD203B41FA5}">
                      <a16:colId xmlns:a16="http://schemas.microsoft.com/office/drawing/2014/main" val="20001"/>
                    </a:ext>
                  </a:extLst>
                </a:gridCol>
                <a:gridCol w="755544">
                  <a:extLst>
                    <a:ext uri="{9D8B030D-6E8A-4147-A177-3AD203B41FA5}">
                      <a16:colId xmlns:a16="http://schemas.microsoft.com/office/drawing/2014/main" val="20002"/>
                    </a:ext>
                  </a:extLst>
                </a:gridCol>
                <a:gridCol w="1052338">
                  <a:extLst>
                    <a:ext uri="{9D8B030D-6E8A-4147-A177-3AD203B41FA5}">
                      <a16:colId xmlns:a16="http://schemas.microsoft.com/office/drawing/2014/main" val="20003"/>
                    </a:ext>
                  </a:extLst>
                </a:gridCol>
                <a:gridCol w="636349">
                  <a:extLst>
                    <a:ext uri="{9D8B030D-6E8A-4147-A177-3AD203B41FA5}">
                      <a16:colId xmlns:a16="http://schemas.microsoft.com/office/drawing/2014/main" val="20004"/>
                    </a:ext>
                  </a:extLst>
                </a:gridCol>
                <a:gridCol w="845436">
                  <a:extLst>
                    <a:ext uri="{9D8B030D-6E8A-4147-A177-3AD203B41FA5}">
                      <a16:colId xmlns:a16="http://schemas.microsoft.com/office/drawing/2014/main" val="20005"/>
                    </a:ext>
                  </a:extLst>
                </a:gridCol>
                <a:gridCol w="945433">
                  <a:extLst>
                    <a:ext uri="{9D8B030D-6E8A-4147-A177-3AD203B41FA5}">
                      <a16:colId xmlns:a16="http://schemas.microsoft.com/office/drawing/2014/main" val="20006"/>
                    </a:ext>
                  </a:extLst>
                </a:gridCol>
                <a:gridCol w="736347">
                  <a:extLst>
                    <a:ext uri="{9D8B030D-6E8A-4147-A177-3AD203B41FA5}">
                      <a16:colId xmlns:a16="http://schemas.microsoft.com/office/drawing/2014/main" val="20009"/>
                    </a:ext>
                  </a:extLst>
                </a:gridCol>
                <a:gridCol w="636349">
                  <a:extLst>
                    <a:ext uri="{9D8B030D-6E8A-4147-A177-3AD203B41FA5}">
                      <a16:colId xmlns:a16="http://schemas.microsoft.com/office/drawing/2014/main" val="20014"/>
                    </a:ext>
                  </a:extLst>
                </a:gridCol>
                <a:gridCol w="818163">
                  <a:extLst>
                    <a:ext uri="{9D8B030D-6E8A-4147-A177-3AD203B41FA5}">
                      <a16:colId xmlns:a16="http://schemas.microsoft.com/office/drawing/2014/main" val="20010"/>
                    </a:ext>
                  </a:extLst>
                </a:gridCol>
                <a:gridCol w="838880">
                  <a:extLst>
                    <a:ext uri="{9D8B030D-6E8A-4147-A177-3AD203B41FA5}">
                      <a16:colId xmlns:a16="http://schemas.microsoft.com/office/drawing/2014/main" val="20011"/>
                    </a:ext>
                  </a:extLst>
                </a:gridCol>
                <a:gridCol w="868104">
                  <a:extLst>
                    <a:ext uri="{9D8B030D-6E8A-4147-A177-3AD203B41FA5}">
                      <a16:colId xmlns:a16="http://schemas.microsoft.com/office/drawing/2014/main" val="20012"/>
                    </a:ext>
                  </a:extLst>
                </a:gridCol>
                <a:gridCol w="310896">
                  <a:extLst>
                    <a:ext uri="{9D8B030D-6E8A-4147-A177-3AD203B41FA5}">
                      <a16:colId xmlns:a16="http://schemas.microsoft.com/office/drawing/2014/main" val="20013"/>
                    </a:ext>
                  </a:extLst>
                </a:gridCol>
                <a:gridCol w="1372420">
                  <a:extLst>
                    <a:ext uri="{9D8B030D-6E8A-4147-A177-3AD203B41FA5}">
                      <a16:colId xmlns:a16="http://schemas.microsoft.com/office/drawing/2014/main" val="3553353245"/>
                    </a:ext>
                  </a:extLst>
                </a:gridCol>
              </a:tblGrid>
              <a:tr h="739754">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chemeClr val="tx1"/>
                          </a:solidFill>
                          <a:effectLst/>
                          <a:latin typeface="+mn-lt"/>
                        </a:rPr>
                        <a:t>Тип</a:t>
                      </a:r>
                      <a:endParaRPr lang="ru-RU" sz="1100" b="1" i="0" u="none" strike="noStrike" dirty="0">
                        <a:solidFill>
                          <a:schemeClr val="tx1"/>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Нагревательный</a:t>
                      </a:r>
                      <a:r>
                        <a:rPr lang="ru-RU" sz="1100" b="1" u="none" strike="noStrike" baseline="0" dirty="0" smtClean="0">
                          <a:effectLst/>
                        </a:rPr>
                        <a:t> </a:t>
                      </a:r>
                      <a:r>
                        <a:rPr lang="ru-RU" sz="1100" b="1" u="none" strike="noStrike" baseline="0" dirty="0" smtClean="0">
                          <a:effectLst/>
                        </a:rPr>
                        <a:t>элемент</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Диаметр конфорки</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Тип управления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Регулирование</a:t>
                      </a:r>
                      <a:r>
                        <a:rPr lang="ru-RU" sz="1100" b="1" i="0" u="none" strike="noStrike" baseline="0" dirty="0" smtClean="0">
                          <a:solidFill>
                            <a:srgbClr val="000000"/>
                          </a:solidFill>
                          <a:effectLst/>
                          <a:latin typeface="+mn-lt"/>
                        </a:rPr>
                        <a:t> мощности</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Количество конфорок</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Покрытие рабочей</a:t>
                      </a:r>
                      <a:r>
                        <a:rPr lang="ru-RU" sz="1100" b="1" i="0" u="none" strike="noStrike" baseline="0" dirty="0" smtClean="0">
                          <a:solidFill>
                            <a:srgbClr val="000000"/>
                          </a:solidFill>
                          <a:effectLst/>
                          <a:latin typeface="+mn-lt"/>
                        </a:rPr>
                        <a:t> поверхности </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Цвет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chemeClr val="tx1"/>
                          </a:solidFill>
                          <a:effectLst/>
                          <a:latin typeface="+mn-lt"/>
                        </a:rPr>
                        <a:t>Габариты</a:t>
                      </a:r>
                      <a:endParaRPr lang="ru-RU" sz="1100" b="1" i="0" u="none" strike="noStrike" dirty="0">
                        <a:solidFill>
                          <a:schemeClr val="tx1"/>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a:t>
                      </a:r>
                    </a:p>
                    <a:p>
                      <a:pPr algn="ctr" fontAlgn="ctr"/>
                      <a:r>
                        <a:rPr lang="ru-RU" sz="1100" b="1" i="0" u="none" strike="noStrike" dirty="0" smtClean="0">
                          <a:solidFill>
                            <a:srgbClr val="000000"/>
                          </a:solidFill>
                          <a:effectLst/>
                          <a:latin typeface="+mn-lt"/>
                        </a:rPr>
                        <a:t> </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Откидной нагревательный элемент/Индикатор</a:t>
                      </a:r>
                      <a:r>
                        <a:rPr lang="ru-RU" sz="1100" b="1" i="0" u="none" strike="noStrike" baseline="0" dirty="0" smtClean="0">
                          <a:solidFill>
                            <a:srgbClr val="000000"/>
                          </a:solidFill>
                          <a:effectLst/>
                          <a:latin typeface="Calibri"/>
                        </a:rPr>
                        <a:t> остаточного тепла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501357">
                <a:tc>
                  <a:txBody>
                    <a:bodyPr/>
                    <a:lstStyle/>
                    <a:p>
                      <a:pPr marL="0" algn="ctr" defTabSz="914400" rtl="0" eaLnBrk="1" fontAlgn="ctr" latinLnBrk="0" hangingPunct="1"/>
                      <a:r>
                        <a:rPr lang="ru-RU" sz="1050" b="0" i="1" u="none" strike="noStrike" kern="1200" dirty="0" smtClean="0">
                          <a:solidFill>
                            <a:srgbClr val="000000"/>
                          </a:solidFill>
                          <a:effectLst/>
                          <a:latin typeface="+mn-lt"/>
                          <a:ea typeface="+mn-ea"/>
                          <a:cs typeface="+mn-cs"/>
                        </a:rPr>
                        <a:t> 84055</a:t>
                      </a:r>
                      <a:endParaRPr lang="ru-RU" sz="1050" b="0"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50" b="1" i="1" spc="50" dirty="0" smtClean="0">
                          <a:ln w="11430"/>
                        </a:rPr>
                        <a:t>GHP-5</a:t>
                      </a:r>
                      <a:r>
                        <a:rPr lang="ru-RU" sz="1050" b="1" i="1" spc="50" dirty="0" smtClean="0">
                          <a:ln w="11430"/>
                        </a:rPr>
                        <a:t>8</a:t>
                      </a:r>
                      <a:r>
                        <a:rPr lang="en-US" sz="1050" b="1" i="1" spc="50" dirty="0" smtClean="0">
                          <a:ln w="11430"/>
                        </a:rPr>
                        <a:t>1</a:t>
                      </a:r>
                      <a:r>
                        <a:rPr lang="ru-RU" sz="1050" b="1" i="1" spc="50" dirty="0" smtClean="0">
                          <a:ln w="11430"/>
                        </a:rPr>
                        <a:t>1</a:t>
                      </a:r>
                      <a:endParaRPr lang="en-US" sz="1050" b="1" i="1" dirty="0"/>
                    </a:p>
                  </a:txBody>
                  <a:tcPr marL="9525" marR="9525" marT="9525" marB="0" anchor="ctr"/>
                </a:tc>
                <a:tc>
                  <a:txBody>
                    <a:bodyPr/>
                    <a:lstStyle/>
                    <a:p>
                      <a:pPr algn="ctr" fontAlgn="ctr"/>
                      <a:r>
                        <a:rPr lang="uk-UA" sz="1050" b="1" i="1" u="none" strike="noStrike" dirty="0" err="1" smtClean="0">
                          <a:solidFill>
                            <a:schemeClr val="tx1"/>
                          </a:solidFill>
                          <a:effectLst/>
                          <a:latin typeface="+mn-lt"/>
                        </a:rPr>
                        <a:t>Настольная</a:t>
                      </a:r>
                      <a:r>
                        <a:rPr lang="uk-UA" sz="1050" b="1" i="1" u="none" strike="noStrike" baseline="0" dirty="0" smtClean="0">
                          <a:solidFill>
                            <a:schemeClr val="tx1"/>
                          </a:solidFill>
                          <a:effectLst/>
                          <a:latin typeface="+mn-lt"/>
                        </a:rPr>
                        <a:t> плита</a:t>
                      </a:r>
                      <a:endParaRPr lang="en-US" sz="1050" b="1" i="1" u="none" strike="noStrike" dirty="0">
                        <a:solidFill>
                          <a:schemeClr val="tx1"/>
                        </a:solidFill>
                        <a:effectLst/>
                        <a:latin typeface="+mn-lt"/>
                      </a:endParaRPr>
                    </a:p>
                  </a:txBody>
                  <a:tcPr marL="9525" marR="9525" marT="9525" marB="0" anchor="ctr"/>
                </a:tc>
                <a:tc>
                  <a:txBody>
                    <a:bodyPr/>
                    <a:lstStyle/>
                    <a:p>
                      <a:pPr algn="ctr" fontAlgn="b"/>
                      <a:r>
                        <a:rPr lang="ru-RU" sz="1050" b="1" i="1" u="none" strike="noStrike" dirty="0" smtClean="0">
                          <a:solidFill>
                            <a:srgbClr val="000000"/>
                          </a:solidFill>
                          <a:effectLst/>
                          <a:latin typeface="+mn-lt"/>
                        </a:rPr>
                        <a:t>Узкий</a:t>
                      </a:r>
                      <a:r>
                        <a:rPr lang="ru-RU" sz="1050" b="1" i="1" u="none" strike="noStrike" baseline="0" dirty="0" smtClean="0">
                          <a:solidFill>
                            <a:srgbClr val="000000"/>
                          </a:solidFill>
                          <a:effectLst/>
                          <a:latin typeface="+mn-lt"/>
                        </a:rPr>
                        <a:t> ТЭН</a:t>
                      </a:r>
                      <a:endParaRPr lang="ru-RU" sz="105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ru-RU" sz="1050" b="1" i="1" u="none" strike="noStrike" dirty="0" smtClean="0">
                          <a:solidFill>
                            <a:srgbClr val="000000"/>
                          </a:solidFill>
                          <a:effectLst/>
                          <a:latin typeface="Arial"/>
                        </a:rPr>
                        <a:t>17 см</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dirty="0" err="1" smtClean="0">
                          <a:solidFill>
                            <a:srgbClr val="000000"/>
                          </a:solidFill>
                          <a:effectLst/>
                          <a:latin typeface="Arial"/>
                        </a:rPr>
                        <a:t>Механ</a:t>
                      </a:r>
                      <a:r>
                        <a:rPr lang="ru-RU" sz="1050" b="1" i="1" u="none" strike="noStrike" dirty="0" smtClean="0">
                          <a:solidFill>
                            <a:srgbClr val="000000"/>
                          </a:solidFill>
                          <a:effectLst/>
                          <a:latin typeface="Arial"/>
                        </a:rPr>
                        <a:t>.</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dirty="0" smtClean="0">
                          <a:solidFill>
                            <a:srgbClr val="000000"/>
                          </a:solidFill>
                          <a:effectLst/>
                          <a:latin typeface="Arial"/>
                        </a:rPr>
                        <a:t>ступенчатая</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dirty="0" smtClean="0">
                          <a:solidFill>
                            <a:srgbClr val="000000"/>
                          </a:solidFill>
                          <a:effectLst/>
                          <a:latin typeface="Arial"/>
                        </a:rPr>
                        <a:t>1</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kern="1200" dirty="0" smtClean="0">
                          <a:solidFill>
                            <a:srgbClr val="000000"/>
                          </a:solidFill>
                          <a:effectLst/>
                          <a:latin typeface="Arial"/>
                          <a:ea typeface="+mn-ea"/>
                          <a:cs typeface="+mn-cs"/>
                        </a:rPr>
                        <a:t>1кВт</a:t>
                      </a:r>
                      <a:endParaRPr lang="ru-RU" sz="1050" b="1" i="1" u="none" strike="noStrike" kern="1200" dirty="0">
                        <a:solidFill>
                          <a:srgbClr val="000000"/>
                        </a:solidFill>
                        <a:effectLst/>
                        <a:latin typeface="Arial"/>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kern="1200" dirty="0" smtClean="0">
                          <a:solidFill>
                            <a:srgbClr val="000000"/>
                          </a:solidFill>
                          <a:effectLst/>
                          <a:latin typeface="Arial"/>
                          <a:ea typeface="+mn-ea"/>
                          <a:cs typeface="+mn-cs"/>
                        </a:rPr>
                        <a:t>эмаль</a:t>
                      </a:r>
                      <a:endParaRPr lang="ru-RU" sz="1050" b="1" i="1" u="none" strike="noStrike" kern="1200" dirty="0">
                        <a:solidFill>
                          <a:srgbClr val="000000"/>
                        </a:solidFill>
                        <a:effectLst/>
                        <a:latin typeface="Arial"/>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dirty="0" smtClean="0">
                          <a:solidFill>
                            <a:srgbClr val="000000"/>
                          </a:solidFill>
                          <a:effectLst/>
                          <a:latin typeface="Arial"/>
                        </a:rPr>
                        <a:t>нержавейка</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ru-RU" sz="1050" b="1" i="1" u="none" strike="noStrike" kern="1200" dirty="0" smtClean="0">
                          <a:solidFill>
                            <a:srgbClr val="000000"/>
                          </a:solidFill>
                          <a:effectLst/>
                          <a:latin typeface="Arial"/>
                          <a:ea typeface="+mn-ea"/>
                          <a:cs typeface="+mn-cs"/>
                        </a:rPr>
                        <a:t>250х120х160 мм</a:t>
                      </a:r>
                      <a:endParaRPr lang="ru-RU" sz="1050" b="1" i="1" u="none" strike="noStrike" kern="1200" dirty="0">
                        <a:solidFill>
                          <a:srgbClr val="000000"/>
                        </a:solidFill>
                        <a:effectLst/>
                        <a:latin typeface="Arial"/>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dirty="0" smtClean="0">
                          <a:solidFill>
                            <a:srgbClr val="000000"/>
                          </a:solidFill>
                          <a:effectLst/>
                          <a:latin typeface="Arial"/>
                        </a:rPr>
                        <a:t>1</a:t>
                      </a:r>
                      <a:r>
                        <a:rPr lang="en-US" sz="1050" b="1" i="1" u="none" strike="noStrike" dirty="0" smtClean="0">
                          <a:solidFill>
                            <a:srgbClr val="000000"/>
                          </a:solidFill>
                          <a:effectLst/>
                          <a:latin typeface="Arial"/>
                        </a:rPr>
                        <a:t>,</a:t>
                      </a:r>
                      <a:r>
                        <a:rPr lang="ru-RU" sz="1050" b="1" i="1" u="none" strike="noStrike" dirty="0" smtClean="0">
                          <a:solidFill>
                            <a:srgbClr val="000000"/>
                          </a:solidFill>
                          <a:effectLst/>
                          <a:latin typeface="Arial"/>
                        </a:rPr>
                        <a:t>35 кг</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dirty="0" smtClean="0">
                          <a:solidFill>
                            <a:srgbClr val="000000"/>
                          </a:solidFill>
                          <a:effectLst/>
                          <a:latin typeface="Arial"/>
                        </a:rPr>
                        <a:t>+/+</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bl>
          </a:graphicData>
        </a:graphic>
      </p:graphicFrame>
      <p:sp>
        <p:nvSpPr>
          <p:cNvPr id="16" name="TextBox 15"/>
          <p:cNvSpPr txBox="1"/>
          <p:nvPr/>
        </p:nvSpPr>
        <p:spPr>
          <a:xfrm>
            <a:off x="3618323" y="1857190"/>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31" name="Прямоугольник 30"/>
          <p:cNvSpPr/>
          <p:nvPr/>
        </p:nvSpPr>
        <p:spPr>
          <a:xfrm>
            <a:off x="3217692" y="5358469"/>
            <a:ext cx="3734830" cy="369332"/>
          </a:xfrm>
          <a:prstGeom prst="rect">
            <a:avLst/>
          </a:prstGeom>
        </p:spPr>
        <p:txBody>
          <a:bodyPr wrap="square">
            <a:spAutoFit/>
          </a:bodyPr>
          <a:lstStyle/>
          <a:p>
            <a:r>
              <a:rPr lang="ru-RU" dirty="0">
                <a:solidFill>
                  <a:srgbClr val="006666"/>
                </a:solidFill>
                <a:latin typeface="EpsilonCTT" pitchFamily="2" charset="0"/>
              </a:rPr>
              <a:t>ПОЛЕЗНО! БЫСТРО! </a:t>
            </a:r>
            <a:r>
              <a:rPr lang="ru-RU" dirty="0" smtClean="0">
                <a:solidFill>
                  <a:srgbClr val="006666"/>
                </a:solidFill>
                <a:latin typeface="EpsilonCTT" pitchFamily="2" charset="0"/>
              </a:rPr>
              <a:t>ВКУСНО!</a:t>
            </a:r>
            <a:endParaRPr lang="ru-RU" dirty="0">
              <a:solidFill>
                <a:srgbClr val="006666"/>
              </a:solidFill>
              <a:latin typeface="EpsilonCTT" pitchFamily="2" charset="0"/>
            </a:endParaRPr>
          </a:p>
        </p:txBody>
      </p:sp>
      <p:sp>
        <p:nvSpPr>
          <p:cNvPr id="7" name="Прямоугольник 6"/>
          <p:cNvSpPr/>
          <p:nvPr/>
        </p:nvSpPr>
        <p:spPr>
          <a:xfrm>
            <a:off x="3618323" y="2066148"/>
            <a:ext cx="7086216" cy="3093154"/>
          </a:xfrm>
          <a:prstGeom prst="rect">
            <a:avLst/>
          </a:prstGeom>
        </p:spPr>
        <p:txBody>
          <a:bodyPr wrap="square">
            <a:spAutoFit/>
          </a:bodyPr>
          <a:lstStyle/>
          <a:p>
            <a:pPr fontAlgn="base">
              <a:lnSpc>
                <a:spcPct val="150000"/>
              </a:lnSpc>
            </a:pPr>
            <a:r>
              <a:rPr lang="ru-RU" sz="1400" b="1" i="1" dirty="0">
                <a:solidFill>
                  <a:srgbClr val="4D4B4B"/>
                </a:solidFill>
              </a:rPr>
              <a:t>Настольная электрическая плита </a:t>
            </a:r>
            <a:r>
              <a:rPr lang="ru-RU" sz="1400" b="1" i="1" spc="50" dirty="0" err="1">
                <a:ln w="11430"/>
                <a:solidFill>
                  <a:srgbClr val="930D2D"/>
                </a:solidFill>
                <a:effectLst>
                  <a:outerShdw blurRad="38100" dist="38100" dir="2700000" algn="tl">
                    <a:srgbClr val="000000">
                      <a:alpha val="43137"/>
                    </a:srgbClr>
                  </a:outerShdw>
                </a:effectLst>
              </a:rPr>
              <a:t>Grunhelm</a:t>
            </a:r>
            <a:r>
              <a:rPr lang="ru-RU" sz="1400" b="1" i="1" spc="50" dirty="0">
                <a:ln w="11430"/>
                <a:solidFill>
                  <a:srgbClr val="930D2D"/>
                </a:solidFill>
                <a:effectLst>
                  <a:outerShdw blurRad="38100" dist="38100" dir="2700000" algn="tl">
                    <a:srgbClr val="000000">
                      <a:alpha val="43137"/>
                    </a:srgbClr>
                  </a:outerShdw>
                </a:effectLst>
              </a:rPr>
              <a:t> GHP-5811 </a:t>
            </a:r>
            <a:r>
              <a:rPr lang="ru-RU" sz="1400" b="1" i="1" dirty="0">
                <a:solidFill>
                  <a:srgbClr val="4D4B4B"/>
                </a:solidFill>
              </a:rPr>
              <a:t>компактна и найдёт применение на небольшой кухне, даче, базе отдыха или в длительных командировках. Модель выполнена из нержавеющей стали с эмалевым покрытием рабочей поверхности. В ней применена электрическая конфорка диаметром 170 мм и мощностью 1 кВт с откидным </a:t>
            </a:r>
            <a:r>
              <a:rPr lang="ru-RU" sz="1400" b="1" i="1" dirty="0" err="1">
                <a:solidFill>
                  <a:srgbClr val="4D4B4B"/>
                </a:solidFill>
              </a:rPr>
              <a:t>ТЭНом</a:t>
            </a:r>
            <a:r>
              <a:rPr lang="ru-RU" sz="1400" b="1" i="1" dirty="0">
                <a:solidFill>
                  <a:srgbClr val="4D4B4B"/>
                </a:solidFill>
              </a:rPr>
              <a:t> быстрого разогрева. Уберечься от ожогов поможет индикатор остаточного тепла конфорки. Электрическая плита </a:t>
            </a:r>
            <a:r>
              <a:rPr lang="ru-RU" sz="1400" b="1" i="1" dirty="0" err="1">
                <a:solidFill>
                  <a:srgbClr val="4D4B4B"/>
                </a:solidFill>
              </a:rPr>
              <a:t>Grunhelm</a:t>
            </a:r>
            <a:r>
              <a:rPr lang="ru-RU" sz="1400" b="1" i="1" dirty="0">
                <a:solidFill>
                  <a:srgbClr val="4D4B4B"/>
                </a:solidFill>
              </a:rPr>
              <a:t> GHP-5811 управляется механическим поворотным переключателем, ступенчато регулирующим мощность </a:t>
            </a:r>
            <a:r>
              <a:rPr lang="ru-RU" sz="1400" b="1" i="1" dirty="0">
                <a:solidFill>
                  <a:srgbClr val="4D4B4B"/>
                </a:solidFill>
              </a:rPr>
              <a:t>конфорки.</a:t>
            </a:r>
            <a:r>
              <a:rPr lang="ru-RU" dirty="0"/>
              <a:t/>
            </a:r>
            <a:br>
              <a:rPr lang="ru-RU" dirty="0"/>
            </a:br>
            <a:endParaRPr lang="ru-RU" dirty="0"/>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180" y="2692508"/>
            <a:ext cx="2392790" cy="1495494"/>
          </a:xfrm>
          <a:prstGeom prst="rect">
            <a:avLst/>
          </a:prstGeom>
        </p:spPr>
      </p:pic>
    </p:spTree>
    <p:extLst>
      <p:ext uri="{BB962C8B-B14F-4D97-AF65-F5344CB8AC3E}">
        <p14:creationId xmlns:p14="http://schemas.microsoft.com/office/powerpoint/2010/main" val="11981634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178388" y="1192551"/>
            <a:ext cx="9200269" cy="656090"/>
          </a:xfrm>
          <a:effectLst/>
        </p:spPr>
        <p:txBody>
          <a:bodyPr>
            <a:noAutofit/>
          </a:bodyPr>
          <a:lstStyle/>
          <a:p>
            <a:pPr>
              <a:lnSpc>
                <a:spcPct val="100000"/>
              </a:lnSpc>
            </a:pPr>
            <a:r>
              <a:rPr lang="ru-RU" sz="1600" b="1" spc="50" dirty="0" smtClean="0">
                <a:ln w="11430"/>
                <a:solidFill>
                  <a:srgbClr val="930D2D"/>
                </a:solidFill>
                <a:effectLst>
                  <a:outerShdw blurRad="38100" dist="38100" dir="2700000" algn="tl">
                    <a:srgbClr val="000000">
                      <a:alpha val="43137"/>
                    </a:srgbClr>
                  </a:outerShdw>
                </a:effectLst>
              </a:rPr>
              <a:t>ЭЛЕКТРОПЛИТА СПИРАЛЬНАЯ </a:t>
            </a:r>
            <a:r>
              <a:rPr lang="en-US" sz="1600" b="1" spc="50" dirty="0" smtClean="0">
                <a:ln w="11430"/>
                <a:solidFill>
                  <a:srgbClr val="930D2D"/>
                </a:solidFill>
                <a:effectLst>
                  <a:outerShdw blurRad="38100" dist="38100" dir="2700000" algn="tl">
                    <a:srgbClr val="000000">
                      <a:alpha val="43137"/>
                    </a:srgbClr>
                  </a:outerShdw>
                </a:effectLst>
              </a:rPr>
              <a:t>GHP-5</a:t>
            </a:r>
            <a:r>
              <a:rPr lang="ru-RU" sz="1600" b="1" spc="50" dirty="0" smtClean="0">
                <a:ln w="11430"/>
                <a:solidFill>
                  <a:srgbClr val="930D2D"/>
                </a:solidFill>
                <a:effectLst>
                  <a:outerShdw blurRad="38100" dist="38100" dir="2700000" algn="tl">
                    <a:srgbClr val="000000">
                      <a:alpha val="43137"/>
                    </a:srgbClr>
                  </a:outerShdw>
                </a:effectLst>
              </a:rPr>
              <a:t>8</a:t>
            </a:r>
            <a:r>
              <a:rPr lang="en-US" sz="1600" b="1" spc="50" dirty="0" smtClean="0">
                <a:ln w="11430"/>
                <a:solidFill>
                  <a:srgbClr val="930D2D"/>
                </a:solidFill>
                <a:effectLst>
                  <a:outerShdw blurRad="38100" dist="38100" dir="2700000" algn="tl">
                    <a:srgbClr val="000000">
                      <a:alpha val="43137"/>
                    </a:srgbClr>
                  </a:outerShdw>
                </a:effectLst>
              </a:rPr>
              <a:t>1</a:t>
            </a:r>
            <a:r>
              <a:rPr lang="ru-RU" sz="1600" b="1" spc="50" dirty="0" smtClean="0">
                <a:ln w="11430"/>
                <a:solidFill>
                  <a:srgbClr val="930D2D"/>
                </a:solidFill>
                <a:effectLst>
                  <a:outerShdw blurRad="38100" dist="38100" dir="2700000" algn="tl">
                    <a:srgbClr val="000000">
                      <a:alpha val="43137"/>
                    </a:srgbClr>
                  </a:outerShdw>
                </a:effectLst>
              </a:rPr>
              <a:t>3</a:t>
            </a:r>
            <a:endParaRPr lang="uk-UA" sz="16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256848" y="5826137"/>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2575832012"/>
              </p:ext>
            </p:extLst>
          </p:nvPr>
        </p:nvGraphicFramePr>
        <p:xfrm>
          <a:off x="3245" y="5772337"/>
          <a:ext cx="10701293" cy="1241111"/>
        </p:xfrm>
        <a:graphic>
          <a:graphicData uri="http://schemas.openxmlformats.org/drawingml/2006/table">
            <a:tbl>
              <a:tblPr>
                <a:tableStyleId>{616DA210-FB5B-4158-B5E0-FEB733F419BA}</a:tableStyleId>
              </a:tblPr>
              <a:tblGrid>
                <a:gridCol w="362515">
                  <a:extLst>
                    <a:ext uri="{9D8B030D-6E8A-4147-A177-3AD203B41FA5}">
                      <a16:colId xmlns:a16="http://schemas.microsoft.com/office/drawing/2014/main" val="20000"/>
                    </a:ext>
                  </a:extLst>
                </a:gridCol>
                <a:gridCol w="513240">
                  <a:extLst>
                    <a:ext uri="{9D8B030D-6E8A-4147-A177-3AD203B41FA5}">
                      <a16:colId xmlns:a16="http://schemas.microsoft.com/office/drawing/2014/main" val="20001"/>
                    </a:ext>
                  </a:extLst>
                </a:gridCol>
                <a:gridCol w="759973">
                  <a:extLst>
                    <a:ext uri="{9D8B030D-6E8A-4147-A177-3AD203B41FA5}">
                      <a16:colId xmlns:a16="http://schemas.microsoft.com/office/drawing/2014/main" val="20002"/>
                    </a:ext>
                  </a:extLst>
                </a:gridCol>
                <a:gridCol w="1058507">
                  <a:extLst>
                    <a:ext uri="{9D8B030D-6E8A-4147-A177-3AD203B41FA5}">
                      <a16:colId xmlns:a16="http://schemas.microsoft.com/office/drawing/2014/main" val="20003"/>
                    </a:ext>
                  </a:extLst>
                </a:gridCol>
                <a:gridCol w="640080">
                  <a:extLst>
                    <a:ext uri="{9D8B030D-6E8A-4147-A177-3AD203B41FA5}">
                      <a16:colId xmlns:a16="http://schemas.microsoft.com/office/drawing/2014/main" val="20004"/>
                    </a:ext>
                  </a:extLst>
                </a:gridCol>
                <a:gridCol w="850392">
                  <a:extLst>
                    <a:ext uri="{9D8B030D-6E8A-4147-A177-3AD203B41FA5}">
                      <a16:colId xmlns:a16="http://schemas.microsoft.com/office/drawing/2014/main" val="20005"/>
                    </a:ext>
                  </a:extLst>
                </a:gridCol>
                <a:gridCol w="950976">
                  <a:extLst>
                    <a:ext uri="{9D8B030D-6E8A-4147-A177-3AD203B41FA5}">
                      <a16:colId xmlns:a16="http://schemas.microsoft.com/office/drawing/2014/main" val="20006"/>
                    </a:ext>
                  </a:extLst>
                </a:gridCol>
                <a:gridCol w="740664">
                  <a:extLst>
                    <a:ext uri="{9D8B030D-6E8A-4147-A177-3AD203B41FA5}">
                      <a16:colId xmlns:a16="http://schemas.microsoft.com/office/drawing/2014/main" val="20009"/>
                    </a:ext>
                  </a:extLst>
                </a:gridCol>
                <a:gridCol w="640080">
                  <a:extLst>
                    <a:ext uri="{9D8B030D-6E8A-4147-A177-3AD203B41FA5}">
                      <a16:colId xmlns:a16="http://schemas.microsoft.com/office/drawing/2014/main" val="20014"/>
                    </a:ext>
                  </a:extLst>
                </a:gridCol>
                <a:gridCol w="822960">
                  <a:extLst>
                    <a:ext uri="{9D8B030D-6E8A-4147-A177-3AD203B41FA5}">
                      <a16:colId xmlns:a16="http://schemas.microsoft.com/office/drawing/2014/main" val="20010"/>
                    </a:ext>
                  </a:extLst>
                </a:gridCol>
                <a:gridCol w="832104">
                  <a:extLst>
                    <a:ext uri="{9D8B030D-6E8A-4147-A177-3AD203B41FA5}">
                      <a16:colId xmlns:a16="http://schemas.microsoft.com/office/drawing/2014/main" val="20011"/>
                    </a:ext>
                  </a:extLst>
                </a:gridCol>
                <a:gridCol w="850392">
                  <a:extLst>
                    <a:ext uri="{9D8B030D-6E8A-4147-A177-3AD203B41FA5}">
                      <a16:colId xmlns:a16="http://schemas.microsoft.com/office/drawing/2014/main" val="20012"/>
                    </a:ext>
                  </a:extLst>
                </a:gridCol>
                <a:gridCol w="292608">
                  <a:extLst>
                    <a:ext uri="{9D8B030D-6E8A-4147-A177-3AD203B41FA5}">
                      <a16:colId xmlns:a16="http://schemas.microsoft.com/office/drawing/2014/main" val="20013"/>
                    </a:ext>
                  </a:extLst>
                </a:gridCol>
                <a:gridCol w="1386802">
                  <a:extLst>
                    <a:ext uri="{9D8B030D-6E8A-4147-A177-3AD203B41FA5}">
                      <a16:colId xmlns:a16="http://schemas.microsoft.com/office/drawing/2014/main" val="3553353245"/>
                    </a:ext>
                  </a:extLst>
                </a:gridCol>
              </a:tblGrid>
              <a:tr h="739754">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chemeClr val="tx1"/>
                          </a:solidFill>
                          <a:effectLst/>
                          <a:latin typeface="+mn-lt"/>
                        </a:rPr>
                        <a:t>Тип</a:t>
                      </a:r>
                      <a:endParaRPr lang="ru-RU" sz="1100" b="1" i="0" u="none" strike="noStrike" dirty="0">
                        <a:solidFill>
                          <a:schemeClr val="tx1"/>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Нагревательный</a:t>
                      </a:r>
                      <a:r>
                        <a:rPr lang="ru-RU" sz="1100" b="1" u="none" strike="noStrike" baseline="0" dirty="0" smtClean="0">
                          <a:effectLst/>
                        </a:rPr>
                        <a:t> </a:t>
                      </a:r>
                      <a:r>
                        <a:rPr lang="ru-RU" sz="1100" b="1" u="none" strike="noStrike" baseline="0" dirty="0" smtClean="0">
                          <a:effectLst/>
                        </a:rPr>
                        <a:t>элемент</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Диаметр конфорки</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Тип управления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Регулирование</a:t>
                      </a:r>
                      <a:r>
                        <a:rPr lang="ru-RU" sz="1100" b="1" i="0" u="none" strike="noStrike" baseline="0" dirty="0" smtClean="0">
                          <a:solidFill>
                            <a:srgbClr val="000000"/>
                          </a:solidFill>
                          <a:effectLst/>
                          <a:latin typeface="+mn-lt"/>
                        </a:rPr>
                        <a:t> мощности</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Количество конфорок</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Покрытие рабочей</a:t>
                      </a:r>
                      <a:r>
                        <a:rPr lang="ru-RU" sz="1100" b="1" i="0" u="none" strike="noStrike" baseline="0" dirty="0" smtClean="0">
                          <a:solidFill>
                            <a:srgbClr val="000000"/>
                          </a:solidFill>
                          <a:effectLst/>
                          <a:latin typeface="+mn-lt"/>
                        </a:rPr>
                        <a:t> поверхности </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Цвет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chemeClr val="tx1"/>
                          </a:solidFill>
                          <a:effectLst/>
                          <a:latin typeface="+mn-lt"/>
                        </a:rPr>
                        <a:t>Габариты</a:t>
                      </a:r>
                      <a:endParaRPr lang="ru-RU" sz="1100" b="1" i="0" u="none" strike="noStrike" dirty="0">
                        <a:solidFill>
                          <a:schemeClr val="tx1"/>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a:t>
                      </a:r>
                    </a:p>
                    <a:p>
                      <a:pPr algn="ctr" fontAlgn="ctr"/>
                      <a:r>
                        <a:rPr lang="ru-RU" sz="1100" b="1" i="0" u="none" strike="noStrike" dirty="0" smtClean="0">
                          <a:solidFill>
                            <a:srgbClr val="000000"/>
                          </a:solidFill>
                          <a:effectLst/>
                          <a:latin typeface="+mn-lt"/>
                        </a:rPr>
                        <a:t> </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Откидной нагревательный элемент/Индикатор</a:t>
                      </a:r>
                      <a:r>
                        <a:rPr lang="ru-RU" sz="1100" b="1" i="0" u="none" strike="noStrike" baseline="0" dirty="0" smtClean="0">
                          <a:solidFill>
                            <a:srgbClr val="000000"/>
                          </a:solidFill>
                          <a:effectLst/>
                          <a:latin typeface="Calibri"/>
                        </a:rPr>
                        <a:t> остаточного тепла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501357">
                <a:tc>
                  <a:txBody>
                    <a:bodyPr/>
                    <a:lstStyle/>
                    <a:p>
                      <a:pPr marL="0" algn="ctr" defTabSz="914400" rtl="0" eaLnBrk="1" fontAlgn="ctr" latinLnBrk="0" hangingPunct="1"/>
                      <a:r>
                        <a:rPr lang="ru-RU" sz="1050" b="0" i="1" u="none" strike="noStrike" kern="1200" dirty="0" smtClean="0">
                          <a:solidFill>
                            <a:srgbClr val="000000"/>
                          </a:solidFill>
                          <a:effectLst/>
                          <a:latin typeface="+mn-lt"/>
                          <a:ea typeface="+mn-ea"/>
                          <a:cs typeface="+mn-cs"/>
                        </a:rPr>
                        <a:t> 84056</a:t>
                      </a:r>
                      <a:endParaRPr lang="ru-RU" sz="1050" b="0"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50" b="1" i="1" spc="50" dirty="0" smtClean="0">
                          <a:ln w="11430"/>
                        </a:rPr>
                        <a:t>GHP-5</a:t>
                      </a:r>
                      <a:r>
                        <a:rPr lang="ru-RU" sz="1050" b="1" i="1" spc="50" dirty="0" smtClean="0">
                          <a:ln w="11430"/>
                        </a:rPr>
                        <a:t>8</a:t>
                      </a:r>
                      <a:r>
                        <a:rPr lang="en-US" sz="1050" b="1" i="1" spc="50" dirty="0" smtClean="0">
                          <a:ln w="11430"/>
                        </a:rPr>
                        <a:t>1</a:t>
                      </a:r>
                      <a:r>
                        <a:rPr lang="ru-RU" sz="1050" b="1" i="1" spc="50" dirty="0" smtClean="0">
                          <a:ln w="11430"/>
                        </a:rPr>
                        <a:t>3</a:t>
                      </a:r>
                      <a:endParaRPr lang="en-US" sz="1050" b="1" i="1" dirty="0"/>
                    </a:p>
                  </a:txBody>
                  <a:tcPr marL="9525" marR="9525" marT="9525" marB="0" anchor="ctr"/>
                </a:tc>
                <a:tc>
                  <a:txBody>
                    <a:bodyPr/>
                    <a:lstStyle/>
                    <a:p>
                      <a:pPr algn="ctr" fontAlgn="ctr"/>
                      <a:r>
                        <a:rPr lang="uk-UA" sz="1050" b="1" i="1" u="none" strike="noStrike" dirty="0" err="1" smtClean="0">
                          <a:solidFill>
                            <a:schemeClr val="tx1"/>
                          </a:solidFill>
                          <a:effectLst/>
                          <a:latin typeface="+mn-lt"/>
                        </a:rPr>
                        <a:t>Настольная</a:t>
                      </a:r>
                      <a:r>
                        <a:rPr lang="uk-UA" sz="1050" b="1" i="1" u="none" strike="noStrike" baseline="0" dirty="0" smtClean="0">
                          <a:solidFill>
                            <a:schemeClr val="tx1"/>
                          </a:solidFill>
                          <a:effectLst/>
                          <a:latin typeface="+mn-lt"/>
                        </a:rPr>
                        <a:t> плита</a:t>
                      </a:r>
                      <a:endParaRPr lang="en-US" sz="1050" b="1" i="1" u="none" strike="noStrike" dirty="0">
                        <a:solidFill>
                          <a:schemeClr val="tx1"/>
                        </a:solidFill>
                        <a:effectLst/>
                        <a:latin typeface="+mn-lt"/>
                      </a:endParaRPr>
                    </a:p>
                  </a:txBody>
                  <a:tcPr marL="9525" marR="9525" marT="9525" marB="0" anchor="ctr"/>
                </a:tc>
                <a:tc>
                  <a:txBody>
                    <a:bodyPr/>
                    <a:lstStyle/>
                    <a:p>
                      <a:pPr algn="ctr" fontAlgn="b"/>
                      <a:r>
                        <a:rPr lang="ru-RU" sz="1050" b="1" i="1" u="none" strike="noStrike" dirty="0" smtClean="0">
                          <a:solidFill>
                            <a:srgbClr val="000000"/>
                          </a:solidFill>
                          <a:effectLst/>
                          <a:latin typeface="+mn-lt"/>
                        </a:rPr>
                        <a:t>Узкий</a:t>
                      </a:r>
                      <a:r>
                        <a:rPr lang="ru-RU" sz="1050" b="1" i="1" u="none" strike="noStrike" baseline="0" dirty="0" smtClean="0">
                          <a:solidFill>
                            <a:srgbClr val="000000"/>
                          </a:solidFill>
                          <a:effectLst/>
                          <a:latin typeface="+mn-lt"/>
                        </a:rPr>
                        <a:t> ТЭН</a:t>
                      </a:r>
                      <a:endParaRPr lang="ru-RU" sz="105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ru-RU" sz="1050" b="1" i="1" u="none" strike="noStrike" dirty="0" smtClean="0">
                          <a:solidFill>
                            <a:srgbClr val="000000"/>
                          </a:solidFill>
                          <a:effectLst/>
                          <a:latin typeface="Arial"/>
                        </a:rPr>
                        <a:t>17 см</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dirty="0" err="1" smtClean="0">
                          <a:solidFill>
                            <a:srgbClr val="000000"/>
                          </a:solidFill>
                          <a:effectLst/>
                          <a:latin typeface="Arial"/>
                        </a:rPr>
                        <a:t>Механ</a:t>
                      </a:r>
                      <a:r>
                        <a:rPr lang="ru-RU" sz="1050" b="1" i="1" u="none" strike="noStrike" dirty="0" smtClean="0">
                          <a:solidFill>
                            <a:srgbClr val="000000"/>
                          </a:solidFill>
                          <a:effectLst/>
                          <a:latin typeface="Arial"/>
                        </a:rPr>
                        <a:t>.</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dirty="0" smtClean="0">
                          <a:solidFill>
                            <a:srgbClr val="000000"/>
                          </a:solidFill>
                          <a:effectLst/>
                          <a:latin typeface="Arial"/>
                        </a:rPr>
                        <a:t>ступенчатая</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dirty="0" smtClean="0">
                          <a:solidFill>
                            <a:srgbClr val="000000"/>
                          </a:solidFill>
                          <a:effectLst/>
                          <a:latin typeface="Arial"/>
                        </a:rPr>
                        <a:t>2</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kern="1200" dirty="0" smtClean="0">
                          <a:solidFill>
                            <a:srgbClr val="000000"/>
                          </a:solidFill>
                          <a:effectLst/>
                          <a:latin typeface="Arial"/>
                          <a:ea typeface="+mn-ea"/>
                          <a:cs typeface="+mn-cs"/>
                        </a:rPr>
                        <a:t>2кВт</a:t>
                      </a:r>
                      <a:endParaRPr lang="ru-RU" sz="1050" b="1" i="1" u="none" strike="noStrike" kern="1200" dirty="0">
                        <a:solidFill>
                          <a:srgbClr val="000000"/>
                        </a:solidFill>
                        <a:effectLst/>
                        <a:latin typeface="Arial"/>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kern="1200" dirty="0" smtClean="0">
                          <a:solidFill>
                            <a:srgbClr val="000000"/>
                          </a:solidFill>
                          <a:effectLst/>
                          <a:latin typeface="Arial"/>
                          <a:ea typeface="+mn-ea"/>
                          <a:cs typeface="+mn-cs"/>
                        </a:rPr>
                        <a:t>эмаль</a:t>
                      </a:r>
                      <a:endParaRPr lang="ru-RU" sz="1050" b="1" i="1" u="none" strike="noStrike" kern="1200" dirty="0">
                        <a:solidFill>
                          <a:srgbClr val="000000"/>
                        </a:solidFill>
                        <a:effectLst/>
                        <a:latin typeface="Arial"/>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dirty="0" smtClean="0">
                          <a:solidFill>
                            <a:srgbClr val="000000"/>
                          </a:solidFill>
                          <a:effectLst/>
                          <a:latin typeface="Arial"/>
                        </a:rPr>
                        <a:t>нержавейка</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ru-RU" sz="1050" b="1" i="1" u="none" strike="noStrike" kern="1200" dirty="0" smtClean="0">
                          <a:solidFill>
                            <a:srgbClr val="000000"/>
                          </a:solidFill>
                          <a:effectLst/>
                          <a:latin typeface="Arial"/>
                          <a:ea typeface="+mn-ea"/>
                          <a:cs typeface="+mn-cs"/>
                        </a:rPr>
                        <a:t>530х120х300 мм</a:t>
                      </a:r>
                      <a:endParaRPr lang="ru-RU" sz="1050" b="1" i="1" u="none" strike="noStrike" kern="1200" dirty="0">
                        <a:solidFill>
                          <a:srgbClr val="000000"/>
                        </a:solidFill>
                        <a:effectLst/>
                        <a:latin typeface="Arial"/>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dirty="0" smtClean="0">
                          <a:solidFill>
                            <a:srgbClr val="000000"/>
                          </a:solidFill>
                          <a:effectLst/>
                          <a:latin typeface="Arial"/>
                        </a:rPr>
                        <a:t>1</a:t>
                      </a:r>
                      <a:r>
                        <a:rPr lang="en-US" sz="1050" b="1" i="1" u="none" strike="noStrike" dirty="0" smtClean="0">
                          <a:solidFill>
                            <a:srgbClr val="000000"/>
                          </a:solidFill>
                          <a:effectLst/>
                          <a:latin typeface="Arial"/>
                        </a:rPr>
                        <a:t>,</a:t>
                      </a:r>
                      <a:r>
                        <a:rPr lang="ru-RU" sz="1050" b="1" i="1" u="none" strike="noStrike" dirty="0" smtClean="0">
                          <a:solidFill>
                            <a:srgbClr val="000000"/>
                          </a:solidFill>
                          <a:effectLst/>
                          <a:latin typeface="Arial"/>
                        </a:rPr>
                        <a:t>9 кг</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dirty="0" smtClean="0">
                          <a:solidFill>
                            <a:srgbClr val="000000"/>
                          </a:solidFill>
                          <a:effectLst/>
                          <a:latin typeface="Arial"/>
                        </a:rPr>
                        <a:t>+/+</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bl>
          </a:graphicData>
        </a:graphic>
      </p:graphicFrame>
      <p:sp>
        <p:nvSpPr>
          <p:cNvPr id="16" name="TextBox 15"/>
          <p:cNvSpPr txBox="1"/>
          <p:nvPr/>
        </p:nvSpPr>
        <p:spPr>
          <a:xfrm>
            <a:off x="3618323" y="1857190"/>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31" name="Прямоугольник 30"/>
          <p:cNvSpPr/>
          <p:nvPr/>
        </p:nvSpPr>
        <p:spPr>
          <a:xfrm>
            <a:off x="3217692" y="5358469"/>
            <a:ext cx="3734830" cy="369332"/>
          </a:xfrm>
          <a:prstGeom prst="rect">
            <a:avLst/>
          </a:prstGeom>
        </p:spPr>
        <p:txBody>
          <a:bodyPr wrap="square">
            <a:spAutoFit/>
          </a:bodyPr>
          <a:lstStyle/>
          <a:p>
            <a:r>
              <a:rPr lang="ru-RU" dirty="0">
                <a:solidFill>
                  <a:srgbClr val="006666"/>
                </a:solidFill>
                <a:latin typeface="EpsilonCTT" pitchFamily="2" charset="0"/>
              </a:rPr>
              <a:t>ПОЛЕЗНО! БЫСТРО! </a:t>
            </a:r>
            <a:r>
              <a:rPr lang="ru-RU" dirty="0" smtClean="0">
                <a:solidFill>
                  <a:srgbClr val="006666"/>
                </a:solidFill>
                <a:latin typeface="EpsilonCTT" pitchFamily="2" charset="0"/>
              </a:rPr>
              <a:t>ВКУСНО!</a:t>
            </a:r>
            <a:endParaRPr lang="ru-RU" dirty="0">
              <a:solidFill>
                <a:srgbClr val="006666"/>
              </a:solidFill>
              <a:latin typeface="EpsilonCTT" pitchFamily="2" charset="0"/>
            </a:endParaRPr>
          </a:p>
        </p:txBody>
      </p:sp>
      <p:sp>
        <p:nvSpPr>
          <p:cNvPr id="7" name="Прямоугольник 6"/>
          <p:cNvSpPr/>
          <p:nvPr/>
        </p:nvSpPr>
        <p:spPr>
          <a:xfrm>
            <a:off x="3618323" y="2066148"/>
            <a:ext cx="7086216" cy="3323987"/>
          </a:xfrm>
          <a:prstGeom prst="rect">
            <a:avLst/>
          </a:prstGeom>
        </p:spPr>
        <p:txBody>
          <a:bodyPr wrap="square">
            <a:spAutoFit/>
          </a:bodyPr>
          <a:lstStyle/>
          <a:p>
            <a:pPr fontAlgn="base">
              <a:lnSpc>
                <a:spcPct val="150000"/>
              </a:lnSpc>
            </a:pPr>
            <a:r>
              <a:rPr lang="ru-RU" sz="1400" b="1" i="1" dirty="0">
                <a:solidFill>
                  <a:srgbClr val="4D4B4B"/>
                </a:solidFill>
              </a:rPr>
              <a:t>Настольная электрическая плита </a:t>
            </a:r>
            <a:r>
              <a:rPr lang="ru-RU" sz="1400" b="1" i="1" spc="50" dirty="0" err="1">
                <a:ln w="11430"/>
                <a:solidFill>
                  <a:srgbClr val="930D2D"/>
                </a:solidFill>
                <a:effectLst>
                  <a:outerShdw blurRad="38100" dist="38100" dir="2700000" algn="tl">
                    <a:srgbClr val="000000">
                      <a:alpha val="43137"/>
                    </a:srgbClr>
                  </a:outerShdw>
                </a:effectLst>
              </a:rPr>
              <a:t>Grunhelm</a:t>
            </a:r>
            <a:r>
              <a:rPr lang="ru-RU" sz="1400" b="1" i="1" spc="50" dirty="0">
                <a:ln w="11430"/>
                <a:solidFill>
                  <a:srgbClr val="930D2D"/>
                </a:solidFill>
                <a:effectLst>
                  <a:outerShdw blurRad="38100" dist="38100" dir="2700000" algn="tl">
                    <a:srgbClr val="000000">
                      <a:alpha val="43137"/>
                    </a:srgbClr>
                  </a:outerShdw>
                </a:effectLst>
              </a:rPr>
              <a:t> GHP-5813 </a:t>
            </a:r>
            <a:r>
              <a:rPr lang="ru-RU" sz="1400" b="1" i="1" dirty="0">
                <a:solidFill>
                  <a:srgbClr val="4D4B4B"/>
                </a:solidFill>
              </a:rPr>
              <a:t>является бюджетной моделью, которая пригодится на небольшой кухне, где отсутствует газ, и поможет приготовить еду для завтрака, обеда и ужина. Корпус модели выполнен из нержавеющей стали с эмалевой рабочей поверхностью. Устройство оснащено 2 электрическими конфорками с откидными </a:t>
            </a:r>
            <a:r>
              <a:rPr lang="ru-RU" sz="1400" b="1" i="1" dirty="0" err="1">
                <a:solidFill>
                  <a:srgbClr val="4D4B4B"/>
                </a:solidFill>
              </a:rPr>
              <a:t>ТЭНами</a:t>
            </a:r>
            <a:r>
              <a:rPr lang="ru-RU" sz="1400" b="1" i="1" dirty="0">
                <a:solidFill>
                  <a:srgbClr val="4D4B4B"/>
                </a:solidFill>
              </a:rPr>
              <a:t>. Диаметр каждой конфорки составляет 170 мм, а мощность - по 1 кВт. Они снабжены индикацией остаточного тепла, чтобы предотвратить ожоги. Регулировка мощности нагрева выполняется ступенчато механическими переключателями. Настольная электроплита </a:t>
            </a:r>
            <a:r>
              <a:rPr lang="ru-RU" sz="1400" b="1" i="1" dirty="0" err="1">
                <a:solidFill>
                  <a:srgbClr val="4D4B4B"/>
                </a:solidFill>
              </a:rPr>
              <a:t>Grunhelm</a:t>
            </a:r>
            <a:r>
              <a:rPr lang="ru-RU" sz="1400" b="1" i="1" dirty="0">
                <a:solidFill>
                  <a:srgbClr val="4D4B4B"/>
                </a:solidFill>
              </a:rPr>
              <a:t> GHP-5813 - это надёжный и компактный прибор, рассчитанный на длительный срок </a:t>
            </a:r>
            <a:r>
              <a:rPr lang="ru-RU" sz="1400" b="1" i="1" dirty="0">
                <a:solidFill>
                  <a:srgbClr val="4D4B4B"/>
                </a:solidFill>
              </a:rPr>
              <a:t>эксплуатации.</a:t>
            </a:r>
            <a:endParaRPr lang="ru-RU" sz="1400" b="1" i="1" dirty="0">
              <a:solidFill>
                <a:srgbClr val="4D4B4B"/>
              </a:solidFill>
            </a:endParaRPr>
          </a:p>
        </p:txBody>
      </p:sp>
      <p:pic>
        <p:nvPicPr>
          <p:cNvPr id="5" name="Рисунок 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127" y="3036221"/>
            <a:ext cx="3601314" cy="1237456"/>
          </a:xfrm>
          <a:prstGeom prst="rect">
            <a:avLst/>
          </a:prstGeom>
        </p:spPr>
      </p:pic>
    </p:spTree>
    <p:extLst>
      <p:ext uri="{BB962C8B-B14F-4D97-AF65-F5344CB8AC3E}">
        <p14:creationId xmlns:p14="http://schemas.microsoft.com/office/powerpoint/2010/main" val="38017781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178388" y="1192551"/>
            <a:ext cx="9200269" cy="656090"/>
          </a:xfrm>
          <a:effectLst/>
        </p:spPr>
        <p:txBody>
          <a:bodyPr>
            <a:noAutofit/>
          </a:bodyPr>
          <a:lstStyle/>
          <a:p>
            <a:pPr>
              <a:lnSpc>
                <a:spcPct val="100000"/>
              </a:lnSpc>
            </a:pPr>
            <a:r>
              <a:rPr lang="ru-RU" sz="1600" b="1" spc="50" dirty="0" smtClean="0">
                <a:ln w="11430"/>
                <a:solidFill>
                  <a:srgbClr val="930D2D"/>
                </a:solidFill>
                <a:effectLst>
                  <a:outerShdw blurRad="38100" dist="38100" dir="2700000" algn="tl">
                    <a:srgbClr val="000000">
                      <a:alpha val="43137"/>
                    </a:srgbClr>
                  </a:outerShdw>
                </a:effectLst>
              </a:rPr>
              <a:t>Индукционная плита </a:t>
            </a:r>
            <a:r>
              <a:rPr lang="en-US" sz="1600" b="1" spc="50" dirty="0">
                <a:ln w="11430"/>
                <a:solidFill>
                  <a:srgbClr val="930D2D"/>
                </a:solidFill>
                <a:effectLst>
                  <a:outerShdw blurRad="38100" dist="38100" dir="2700000" algn="tl">
                    <a:srgbClr val="000000">
                      <a:alpha val="43137"/>
                    </a:srgbClr>
                  </a:outerShdw>
                </a:effectLst>
              </a:rPr>
              <a:t>GI-A2009 </a:t>
            </a:r>
            <a:endParaRPr lang="uk-UA" sz="16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256848" y="5826137"/>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2345422081"/>
              </p:ext>
            </p:extLst>
          </p:nvPr>
        </p:nvGraphicFramePr>
        <p:xfrm>
          <a:off x="3244" y="5772337"/>
          <a:ext cx="10686911" cy="1241111"/>
        </p:xfrm>
        <a:graphic>
          <a:graphicData uri="http://schemas.openxmlformats.org/drawingml/2006/table">
            <a:tbl>
              <a:tblPr>
                <a:tableStyleId>{616DA210-FB5B-4158-B5E0-FEB733F419BA}</a:tableStyleId>
              </a:tblPr>
              <a:tblGrid>
                <a:gridCol w="530522">
                  <a:extLst>
                    <a:ext uri="{9D8B030D-6E8A-4147-A177-3AD203B41FA5}">
                      <a16:colId xmlns:a16="http://schemas.microsoft.com/office/drawing/2014/main" val="20001"/>
                    </a:ext>
                  </a:extLst>
                </a:gridCol>
                <a:gridCol w="893360">
                  <a:extLst>
                    <a:ext uri="{9D8B030D-6E8A-4147-A177-3AD203B41FA5}">
                      <a16:colId xmlns:a16="http://schemas.microsoft.com/office/drawing/2014/main" val="20002"/>
                    </a:ext>
                  </a:extLst>
                </a:gridCol>
                <a:gridCol w="1096420">
                  <a:extLst>
                    <a:ext uri="{9D8B030D-6E8A-4147-A177-3AD203B41FA5}">
                      <a16:colId xmlns:a16="http://schemas.microsoft.com/office/drawing/2014/main" val="20003"/>
                    </a:ext>
                  </a:extLst>
                </a:gridCol>
                <a:gridCol w="1070046">
                  <a:extLst>
                    <a:ext uri="{9D8B030D-6E8A-4147-A177-3AD203B41FA5}">
                      <a16:colId xmlns:a16="http://schemas.microsoft.com/office/drawing/2014/main" val="20004"/>
                    </a:ext>
                  </a:extLst>
                </a:gridCol>
                <a:gridCol w="1024128">
                  <a:extLst>
                    <a:ext uri="{9D8B030D-6E8A-4147-A177-3AD203B41FA5}">
                      <a16:colId xmlns:a16="http://schemas.microsoft.com/office/drawing/2014/main" val="20005"/>
                    </a:ext>
                  </a:extLst>
                </a:gridCol>
                <a:gridCol w="905256">
                  <a:extLst>
                    <a:ext uri="{9D8B030D-6E8A-4147-A177-3AD203B41FA5}">
                      <a16:colId xmlns:a16="http://schemas.microsoft.com/office/drawing/2014/main" val="20006"/>
                    </a:ext>
                  </a:extLst>
                </a:gridCol>
                <a:gridCol w="777240">
                  <a:extLst>
                    <a:ext uri="{9D8B030D-6E8A-4147-A177-3AD203B41FA5}">
                      <a16:colId xmlns:a16="http://schemas.microsoft.com/office/drawing/2014/main" val="20009"/>
                    </a:ext>
                  </a:extLst>
                </a:gridCol>
                <a:gridCol w="694944">
                  <a:extLst>
                    <a:ext uri="{9D8B030D-6E8A-4147-A177-3AD203B41FA5}">
                      <a16:colId xmlns:a16="http://schemas.microsoft.com/office/drawing/2014/main" val="20014"/>
                    </a:ext>
                  </a:extLst>
                </a:gridCol>
                <a:gridCol w="539496">
                  <a:extLst>
                    <a:ext uri="{9D8B030D-6E8A-4147-A177-3AD203B41FA5}">
                      <a16:colId xmlns:a16="http://schemas.microsoft.com/office/drawing/2014/main" val="20010"/>
                    </a:ext>
                  </a:extLst>
                </a:gridCol>
                <a:gridCol w="932688">
                  <a:extLst>
                    <a:ext uri="{9D8B030D-6E8A-4147-A177-3AD203B41FA5}">
                      <a16:colId xmlns:a16="http://schemas.microsoft.com/office/drawing/2014/main" val="20011"/>
                    </a:ext>
                  </a:extLst>
                </a:gridCol>
                <a:gridCol w="886968">
                  <a:extLst>
                    <a:ext uri="{9D8B030D-6E8A-4147-A177-3AD203B41FA5}">
                      <a16:colId xmlns:a16="http://schemas.microsoft.com/office/drawing/2014/main" val="20012"/>
                    </a:ext>
                  </a:extLst>
                </a:gridCol>
                <a:gridCol w="384048">
                  <a:extLst>
                    <a:ext uri="{9D8B030D-6E8A-4147-A177-3AD203B41FA5}">
                      <a16:colId xmlns:a16="http://schemas.microsoft.com/office/drawing/2014/main" val="20013"/>
                    </a:ext>
                  </a:extLst>
                </a:gridCol>
                <a:gridCol w="951795">
                  <a:extLst>
                    <a:ext uri="{9D8B030D-6E8A-4147-A177-3AD203B41FA5}">
                      <a16:colId xmlns:a16="http://schemas.microsoft.com/office/drawing/2014/main" val="3553353245"/>
                    </a:ext>
                  </a:extLst>
                </a:gridCol>
              </a:tblGrid>
              <a:tr h="739754">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chemeClr val="tx1"/>
                          </a:solidFill>
                          <a:effectLst/>
                          <a:latin typeface="+mn-lt"/>
                        </a:rPr>
                        <a:t>Тип</a:t>
                      </a:r>
                      <a:endParaRPr lang="ru-RU" sz="1100" b="1" i="0" u="none" strike="noStrike" dirty="0">
                        <a:solidFill>
                          <a:schemeClr val="tx1"/>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дисплей</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Таймер</a:t>
                      </a:r>
                      <a:r>
                        <a:rPr lang="ru-RU" sz="1100" b="1" u="none" strike="noStrike" baseline="0" dirty="0" smtClean="0">
                          <a:effectLst/>
                        </a:rPr>
                        <a:t> </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НАГРЕВ. ЭЛЕМЕНТ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Поверхность </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Количество конфорок</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цвет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Материал</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chemeClr val="tx1"/>
                          </a:solidFill>
                          <a:effectLst/>
                          <a:latin typeface="+mn-lt"/>
                        </a:rPr>
                        <a:t>Габариты</a:t>
                      </a:r>
                      <a:endParaRPr lang="ru-RU" sz="1100" b="1" i="0" u="none" strike="noStrike" dirty="0">
                        <a:solidFill>
                          <a:schemeClr val="tx1"/>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a:t>
                      </a:r>
                    </a:p>
                    <a:p>
                      <a:pPr algn="ctr" fontAlgn="ctr"/>
                      <a:r>
                        <a:rPr lang="ru-RU" sz="1100" b="1" i="0" u="none" strike="noStrike" dirty="0" smtClean="0">
                          <a:solidFill>
                            <a:srgbClr val="000000"/>
                          </a:solidFill>
                          <a:effectLst/>
                          <a:latin typeface="+mn-lt"/>
                        </a:rPr>
                        <a:t> </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Регулировка</a:t>
                      </a:r>
                      <a:r>
                        <a:rPr lang="ru-RU" sz="1100" b="1" i="0" u="none" strike="noStrike" baseline="0" dirty="0" smtClean="0">
                          <a:solidFill>
                            <a:srgbClr val="000000"/>
                          </a:solidFill>
                          <a:effectLst/>
                          <a:latin typeface="Calibri"/>
                        </a:rPr>
                        <a:t> температуры, 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501357">
                <a:tc>
                  <a:txBody>
                    <a:bodyPr/>
                    <a:lstStyle/>
                    <a:p>
                      <a:pPr algn="ctr" fontAlgn="ctr"/>
                      <a:r>
                        <a:rPr lang="en-US" sz="1050" b="1" spc="50" dirty="0" smtClean="0">
                          <a:ln w="11430"/>
                          <a:solidFill>
                            <a:srgbClr val="930D2D"/>
                          </a:solidFill>
                          <a:effectLst>
                            <a:outerShdw blurRad="38100" dist="38100" dir="2700000" algn="tl">
                              <a:srgbClr val="000000">
                                <a:alpha val="43137"/>
                              </a:srgbClr>
                            </a:outerShdw>
                          </a:effectLst>
                        </a:rPr>
                        <a:t>GI-A2009 </a:t>
                      </a:r>
                      <a:endParaRPr lang="en-US" sz="1050" b="1" i="1" dirty="0"/>
                    </a:p>
                  </a:txBody>
                  <a:tcPr marL="9525" marR="9525" marT="9525" marB="0" anchor="ctr"/>
                </a:tc>
                <a:tc>
                  <a:txBody>
                    <a:bodyPr/>
                    <a:lstStyle/>
                    <a:p>
                      <a:pPr algn="ctr" fontAlgn="ctr"/>
                      <a:r>
                        <a:rPr lang="ru-RU" sz="1050" b="1" i="1" u="none" strike="noStrike" baseline="0" dirty="0" smtClean="0">
                          <a:solidFill>
                            <a:schemeClr val="tx1"/>
                          </a:solidFill>
                          <a:effectLst/>
                          <a:latin typeface="+mn-lt"/>
                        </a:rPr>
                        <a:t>индукционная</a:t>
                      </a:r>
                      <a:r>
                        <a:rPr lang="uk-UA" sz="1050" b="1" i="1" u="none" strike="noStrike" baseline="0" dirty="0" smtClean="0">
                          <a:solidFill>
                            <a:schemeClr val="tx1"/>
                          </a:solidFill>
                          <a:effectLst/>
                          <a:latin typeface="+mn-lt"/>
                        </a:rPr>
                        <a:t> плита</a:t>
                      </a:r>
                      <a:endParaRPr lang="en-US" sz="1050" b="1" i="1" u="none" strike="noStrike" dirty="0">
                        <a:solidFill>
                          <a:schemeClr val="tx1"/>
                        </a:solidFill>
                        <a:effectLst/>
                        <a:latin typeface="+mn-lt"/>
                      </a:endParaRPr>
                    </a:p>
                  </a:txBody>
                  <a:tcPr marL="9525" marR="9525" marT="9525" marB="0" anchor="ctr"/>
                </a:tc>
                <a:tc>
                  <a:txBody>
                    <a:bodyPr/>
                    <a:lstStyle/>
                    <a:p>
                      <a:pPr algn="ctr" fontAlgn="b"/>
                      <a:r>
                        <a:rPr lang="ru-RU" sz="1050" b="1" i="1" u="none" strike="noStrike" dirty="0" smtClean="0">
                          <a:solidFill>
                            <a:srgbClr val="000000"/>
                          </a:solidFill>
                          <a:effectLst/>
                          <a:latin typeface="+mn-lt"/>
                        </a:rPr>
                        <a:t>ЖК</a:t>
                      </a:r>
                      <a:endParaRPr lang="ru-RU" sz="105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ru-RU" sz="1050" b="1" i="1" u="none" strike="noStrike" dirty="0" smtClean="0">
                          <a:solidFill>
                            <a:srgbClr val="000000"/>
                          </a:solidFill>
                          <a:effectLst/>
                          <a:latin typeface="Arial"/>
                        </a:rPr>
                        <a:t>До 180 минут</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uk-UA" sz="1050" b="1" i="1" u="none" strike="noStrike" dirty="0" err="1" smtClean="0">
                          <a:solidFill>
                            <a:srgbClr val="000000"/>
                          </a:solidFill>
                          <a:effectLst/>
                          <a:latin typeface="Arial"/>
                        </a:rPr>
                        <a:t>Двойная</a:t>
                      </a:r>
                      <a:r>
                        <a:rPr lang="uk-UA" sz="1050" b="1" i="1" u="none" strike="noStrike" baseline="0" dirty="0" smtClean="0">
                          <a:solidFill>
                            <a:srgbClr val="000000"/>
                          </a:solidFill>
                          <a:effectLst/>
                          <a:latin typeface="Arial"/>
                        </a:rPr>
                        <a:t> </a:t>
                      </a:r>
                      <a:r>
                        <a:rPr lang="uk-UA" sz="1050" b="1" i="1" u="none" strike="noStrike" baseline="0" dirty="0" err="1" smtClean="0">
                          <a:solidFill>
                            <a:srgbClr val="000000"/>
                          </a:solidFill>
                          <a:effectLst/>
                          <a:latin typeface="Arial"/>
                        </a:rPr>
                        <a:t>медная</a:t>
                      </a:r>
                      <a:r>
                        <a:rPr lang="uk-UA" sz="1050" b="1" i="1" u="none" strike="noStrike" baseline="0" dirty="0" smtClean="0">
                          <a:solidFill>
                            <a:srgbClr val="000000"/>
                          </a:solidFill>
                          <a:effectLst/>
                          <a:latin typeface="Arial"/>
                        </a:rPr>
                        <a:t> </a:t>
                      </a:r>
                      <a:r>
                        <a:rPr lang="uk-UA" sz="1050" b="1" i="1" u="none" strike="noStrike" baseline="0" dirty="0" err="1" smtClean="0">
                          <a:solidFill>
                            <a:srgbClr val="000000"/>
                          </a:solidFill>
                          <a:effectLst/>
                          <a:latin typeface="Arial"/>
                        </a:rPr>
                        <a:t>катушка</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dirty="0" smtClean="0">
                          <a:solidFill>
                            <a:srgbClr val="000000"/>
                          </a:solidFill>
                          <a:effectLst/>
                          <a:latin typeface="Arial"/>
                        </a:rPr>
                        <a:t>стекло</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dirty="0" smtClean="0">
                          <a:solidFill>
                            <a:srgbClr val="000000"/>
                          </a:solidFill>
                          <a:effectLst/>
                          <a:latin typeface="Arial"/>
                        </a:rPr>
                        <a:t>1</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kern="1200" dirty="0" smtClean="0">
                          <a:solidFill>
                            <a:srgbClr val="000000"/>
                          </a:solidFill>
                          <a:effectLst/>
                          <a:latin typeface="Arial"/>
                          <a:ea typeface="+mn-ea"/>
                          <a:cs typeface="+mn-cs"/>
                        </a:rPr>
                        <a:t>2</a:t>
                      </a:r>
                      <a:r>
                        <a:rPr lang="ru-RU" sz="1050" b="1" i="1" u="none" strike="noStrike" kern="1200" baseline="0" dirty="0" smtClean="0">
                          <a:solidFill>
                            <a:srgbClr val="000000"/>
                          </a:solidFill>
                          <a:effectLst/>
                          <a:latin typeface="Arial"/>
                          <a:ea typeface="+mn-ea"/>
                          <a:cs typeface="+mn-cs"/>
                        </a:rPr>
                        <a:t> к</a:t>
                      </a:r>
                      <a:r>
                        <a:rPr lang="ru-RU" sz="1050" b="1" i="1" u="none" strike="noStrike" kern="1200" dirty="0" smtClean="0">
                          <a:solidFill>
                            <a:srgbClr val="000000"/>
                          </a:solidFill>
                          <a:effectLst/>
                          <a:latin typeface="Arial"/>
                          <a:ea typeface="+mn-ea"/>
                          <a:cs typeface="+mn-cs"/>
                        </a:rPr>
                        <a:t>Вт</a:t>
                      </a:r>
                      <a:endParaRPr lang="ru-RU" sz="1050" b="1" i="1" u="none" strike="noStrike" kern="1200" dirty="0">
                        <a:solidFill>
                          <a:srgbClr val="000000"/>
                        </a:solidFill>
                        <a:effectLst/>
                        <a:latin typeface="Arial"/>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kern="1200" dirty="0" smtClean="0">
                          <a:solidFill>
                            <a:srgbClr val="000000"/>
                          </a:solidFill>
                          <a:effectLst/>
                          <a:latin typeface="Arial"/>
                          <a:ea typeface="+mn-ea"/>
                          <a:cs typeface="+mn-cs"/>
                        </a:rPr>
                        <a:t>черный</a:t>
                      </a:r>
                      <a:endParaRPr lang="ru-RU" sz="1050" b="1" i="1" u="none" strike="noStrike" kern="1200" dirty="0">
                        <a:solidFill>
                          <a:srgbClr val="000000"/>
                        </a:solidFill>
                        <a:effectLst/>
                        <a:latin typeface="Arial"/>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50" b="1" i="1" u="none" strike="noStrike" dirty="0" smtClean="0">
                          <a:solidFill>
                            <a:srgbClr val="000000"/>
                          </a:solidFill>
                          <a:effectLst/>
                          <a:latin typeface="Arial"/>
                        </a:rPr>
                        <a:t>Abs</a:t>
                      </a:r>
                      <a:r>
                        <a:rPr lang="en-US" sz="1050" b="1" i="1" u="none" strike="noStrike" baseline="0" dirty="0" smtClean="0">
                          <a:solidFill>
                            <a:srgbClr val="000000"/>
                          </a:solidFill>
                          <a:effectLst/>
                          <a:latin typeface="Arial"/>
                        </a:rPr>
                        <a:t> - </a:t>
                      </a:r>
                      <a:r>
                        <a:rPr lang="ru-RU" sz="1050" b="1" i="1" u="none" strike="noStrike" baseline="0" dirty="0" smtClean="0">
                          <a:solidFill>
                            <a:srgbClr val="000000"/>
                          </a:solidFill>
                          <a:effectLst/>
                          <a:latin typeface="Arial"/>
                        </a:rPr>
                        <a:t>пластик</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ru-RU" sz="1050" b="1" i="1" u="none" strike="noStrike" kern="1200" dirty="0" smtClean="0">
                          <a:solidFill>
                            <a:srgbClr val="000000"/>
                          </a:solidFill>
                          <a:effectLst/>
                          <a:latin typeface="Arial"/>
                          <a:ea typeface="+mn-ea"/>
                          <a:cs typeface="+mn-cs"/>
                        </a:rPr>
                        <a:t>290х370х50 мм</a:t>
                      </a:r>
                      <a:endParaRPr lang="ru-RU" sz="1050" b="1" i="1" u="none" strike="noStrike" kern="1200" dirty="0">
                        <a:solidFill>
                          <a:srgbClr val="000000"/>
                        </a:solidFill>
                        <a:effectLst/>
                        <a:latin typeface="Arial"/>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dirty="0" smtClean="0">
                          <a:solidFill>
                            <a:srgbClr val="000000"/>
                          </a:solidFill>
                          <a:effectLst/>
                          <a:latin typeface="Arial"/>
                        </a:rPr>
                        <a:t>2</a:t>
                      </a:r>
                      <a:r>
                        <a:rPr lang="en-US" sz="1050" b="1" i="1" u="none" strike="noStrike" dirty="0" smtClean="0">
                          <a:solidFill>
                            <a:srgbClr val="000000"/>
                          </a:solidFill>
                          <a:effectLst/>
                          <a:latin typeface="Arial"/>
                        </a:rPr>
                        <a:t>,</a:t>
                      </a:r>
                      <a:r>
                        <a:rPr lang="ru-RU" sz="1050" b="1" i="1" u="none" strike="noStrike" dirty="0" smtClean="0">
                          <a:solidFill>
                            <a:srgbClr val="000000"/>
                          </a:solidFill>
                          <a:effectLst/>
                          <a:latin typeface="Arial"/>
                        </a:rPr>
                        <a:t>5 кг</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dirty="0" smtClean="0">
                          <a:solidFill>
                            <a:srgbClr val="000000"/>
                          </a:solidFill>
                          <a:effectLst/>
                          <a:latin typeface="Arial"/>
                        </a:rPr>
                        <a:t>60-200 </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bl>
          </a:graphicData>
        </a:graphic>
      </p:graphicFrame>
      <p:sp>
        <p:nvSpPr>
          <p:cNvPr id="16" name="TextBox 15"/>
          <p:cNvSpPr txBox="1"/>
          <p:nvPr/>
        </p:nvSpPr>
        <p:spPr>
          <a:xfrm>
            <a:off x="3618323" y="1857190"/>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31" name="Прямоугольник 30"/>
          <p:cNvSpPr/>
          <p:nvPr/>
        </p:nvSpPr>
        <p:spPr>
          <a:xfrm>
            <a:off x="3217692" y="5358469"/>
            <a:ext cx="3734830" cy="369332"/>
          </a:xfrm>
          <a:prstGeom prst="rect">
            <a:avLst/>
          </a:prstGeom>
        </p:spPr>
        <p:txBody>
          <a:bodyPr wrap="square">
            <a:spAutoFit/>
          </a:bodyPr>
          <a:lstStyle/>
          <a:p>
            <a:r>
              <a:rPr lang="ru-RU" dirty="0">
                <a:solidFill>
                  <a:srgbClr val="006666"/>
                </a:solidFill>
                <a:latin typeface="EpsilonCTT" pitchFamily="2" charset="0"/>
              </a:rPr>
              <a:t>ПОЛЕЗНО! БЫСТРО! </a:t>
            </a:r>
            <a:r>
              <a:rPr lang="ru-RU" dirty="0" smtClean="0">
                <a:solidFill>
                  <a:srgbClr val="006666"/>
                </a:solidFill>
                <a:latin typeface="EpsilonCTT" pitchFamily="2" charset="0"/>
              </a:rPr>
              <a:t>ВКУСНО!</a:t>
            </a:r>
            <a:endParaRPr lang="ru-RU" dirty="0">
              <a:solidFill>
                <a:srgbClr val="006666"/>
              </a:solidFill>
              <a:latin typeface="EpsilonCTT" pitchFamily="2" charset="0"/>
            </a:endParaRPr>
          </a:p>
        </p:txBody>
      </p:sp>
      <p:sp>
        <p:nvSpPr>
          <p:cNvPr id="7" name="Прямоугольник 6"/>
          <p:cNvSpPr/>
          <p:nvPr/>
        </p:nvSpPr>
        <p:spPr>
          <a:xfrm>
            <a:off x="3618323" y="2066148"/>
            <a:ext cx="7086216" cy="2967415"/>
          </a:xfrm>
          <a:prstGeom prst="rect">
            <a:avLst/>
          </a:prstGeom>
        </p:spPr>
        <p:txBody>
          <a:bodyPr wrap="square">
            <a:spAutoFit/>
          </a:bodyPr>
          <a:lstStyle/>
          <a:p>
            <a:pPr fontAlgn="base">
              <a:lnSpc>
                <a:spcPct val="150000"/>
              </a:lnSpc>
            </a:pPr>
            <a:r>
              <a:rPr lang="ru-RU" sz="1400" b="1" i="1" dirty="0">
                <a:solidFill>
                  <a:srgbClr val="4D4B4B"/>
                </a:solidFill>
              </a:rPr>
              <a:t>модель имеет дисплей и функцию </a:t>
            </a:r>
            <a:r>
              <a:rPr lang="ru-RU" sz="1400" b="1" i="1" dirty="0" err="1">
                <a:solidFill>
                  <a:srgbClr val="4D4B4B"/>
                </a:solidFill>
              </a:rPr>
              <a:t>автоопределения</a:t>
            </a:r>
            <a:r>
              <a:rPr lang="ru-RU" sz="1400" b="1" i="1" dirty="0">
                <a:solidFill>
                  <a:srgbClr val="4D4B4B"/>
                </a:solidFill>
              </a:rPr>
              <a:t> наличия посуды на нагревательной поверхности.</a:t>
            </a:r>
          </a:p>
          <a:p>
            <a:pPr fontAlgn="base">
              <a:lnSpc>
                <a:spcPct val="150000"/>
              </a:lnSpc>
            </a:pPr>
            <a:endParaRPr lang="ru-RU" sz="1400" b="1" i="1" dirty="0">
              <a:solidFill>
                <a:srgbClr val="4D4B4B"/>
              </a:solidFill>
            </a:endParaRPr>
          </a:p>
          <a:p>
            <a:pPr fontAlgn="base">
              <a:lnSpc>
                <a:spcPct val="150000"/>
              </a:lnSpc>
            </a:pPr>
            <a:r>
              <a:rPr lang="ru-RU" sz="1400" b="1" i="1" dirty="0">
                <a:solidFill>
                  <a:srgbClr val="4D4B4B"/>
                </a:solidFill>
              </a:rPr>
              <a:t>Индукционная плита прекрасно подходит для сбережения энергии и времени приготовления. Он нагревает только основу кухонной утвари и только зону, где используется. Благодаря своим специальным функциям вы можете выбрать процесс приготовления и температуру, нажав лишь одну кнопку. Вы хотите кипятить воду, приготовить суп, приготовить рис, съесть горячий горшок и многое другое? Легко, только одна кнопка!</a:t>
            </a:r>
          </a:p>
        </p:txBody>
      </p:sp>
      <p:pic>
        <p:nvPicPr>
          <p:cNvPr id="4" name="Рисунок 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40870" y="2066148"/>
            <a:ext cx="2188852" cy="2966312"/>
          </a:xfrm>
          <a:prstGeom prst="rect">
            <a:avLst/>
          </a:prstGeom>
        </p:spPr>
      </p:pic>
    </p:spTree>
    <p:extLst>
      <p:ext uri="{BB962C8B-B14F-4D97-AF65-F5344CB8AC3E}">
        <p14:creationId xmlns:p14="http://schemas.microsoft.com/office/powerpoint/2010/main" val="145427460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178388" y="1192551"/>
            <a:ext cx="9200269" cy="656090"/>
          </a:xfrm>
          <a:effectLst/>
        </p:spPr>
        <p:txBody>
          <a:bodyPr>
            <a:noAutofit/>
          </a:bodyPr>
          <a:lstStyle/>
          <a:p>
            <a:pPr>
              <a:lnSpc>
                <a:spcPct val="100000"/>
              </a:lnSpc>
            </a:pPr>
            <a:r>
              <a:rPr lang="ru-RU" sz="1600" b="1" spc="50" dirty="0" smtClean="0">
                <a:ln w="11430"/>
                <a:solidFill>
                  <a:srgbClr val="930D2D"/>
                </a:solidFill>
                <a:effectLst>
                  <a:outerShdw blurRad="38100" dist="38100" dir="2700000" algn="tl">
                    <a:srgbClr val="000000">
                      <a:alpha val="43137"/>
                    </a:srgbClr>
                  </a:outerShdw>
                </a:effectLst>
              </a:rPr>
              <a:t>Индукционная плита </a:t>
            </a:r>
            <a:r>
              <a:rPr lang="en-US" sz="1600" b="1" spc="50" dirty="0">
                <a:ln w="11430"/>
                <a:solidFill>
                  <a:srgbClr val="930D2D"/>
                </a:solidFill>
                <a:effectLst>
                  <a:outerShdw blurRad="38100" dist="38100" dir="2700000" algn="tl">
                    <a:srgbClr val="000000">
                      <a:alpha val="43137"/>
                    </a:srgbClr>
                  </a:outerShdw>
                </a:effectLst>
              </a:rPr>
              <a:t>GI-A2018 </a:t>
            </a:r>
            <a:endParaRPr lang="uk-UA" sz="16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256848" y="5826137"/>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sp>
        <p:nvSpPr>
          <p:cNvPr id="16" name="TextBox 15"/>
          <p:cNvSpPr txBox="1"/>
          <p:nvPr/>
        </p:nvSpPr>
        <p:spPr>
          <a:xfrm>
            <a:off x="3618323" y="1857190"/>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31" name="Прямоугольник 30"/>
          <p:cNvSpPr/>
          <p:nvPr/>
        </p:nvSpPr>
        <p:spPr>
          <a:xfrm>
            <a:off x="3217692" y="5358469"/>
            <a:ext cx="3734830" cy="369332"/>
          </a:xfrm>
          <a:prstGeom prst="rect">
            <a:avLst/>
          </a:prstGeom>
        </p:spPr>
        <p:txBody>
          <a:bodyPr wrap="square">
            <a:spAutoFit/>
          </a:bodyPr>
          <a:lstStyle/>
          <a:p>
            <a:r>
              <a:rPr lang="ru-RU" dirty="0">
                <a:solidFill>
                  <a:srgbClr val="006666"/>
                </a:solidFill>
                <a:latin typeface="EpsilonCTT" pitchFamily="2" charset="0"/>
              </a:rPr>
              <a:t>ПОЛЕЗНО! БЫСТРО! </a:t>
            </a:r>
            <a:r>
              <a:rPr lang="ru-RU" dirty="0" smtClean="0">
                <a:solidFill>
                  <a:srgbClr val="006666"/>
                </a:solidFill>
                <a:latin typeface="EpsilonCTT" pitchFamily="2" charset="0"/>
              </a:rPr>
              <a:t>ВКУСНО!</a:t>
            </a:r>
            <a:endParaRPr lang="ru-RU" dirty="0">
              <a:solidFill>
                <a:srgbClr val="006666"/>
              </a:solidFill>
              <a:latin typeface="EpsilonCTT" pitchFamily="2" charset="0"/>
            </a:endParaRPr>
          </a:p>
        </p:txBody>
      </p:sp>
      <p:sp>
        <p:nvSpPr>
          <p:cNvPr id="7" name="Прямоугольник 6"/>
          <p:cNvSpPr/>
          <p:nvPr/>
        </p:nvSpPr>
        <p:spPr>
          <a:xfrm>
            <a:off x="3618323" y="2066148"/>
            <a:ext cx="7086216" cy="1674754"/>
          </a:xfrm>
          <a:prstGeom prst="rect">
            <a:avLst/>
          </a:prstGeom>
        </p:spPr>
        <p:txBody>
          <a:bodyPr wrap="square">
            <a:spAutoFit/>
          </a:bodyPr>
          <a:lstStyle/>
          <a:p>
            <a:pPr fontAlgn="base">
              <a:lnSpc>
                <a:spcPct val="150000"/>
              </a:lnSpc>
            </a:pPr>
            <a:r>
              <a:rPr lang="ru-RU" sz="1400" b="1" i="1" dirty="0">
                <a:solidFill>
                  <a:srgbClr val="4D4B4B"/>
                </a:solidFill>
              </a:rPr>
              <a:t>стильная настольная модель с прочной стеклокерамики. Ее можно использовать дома, на природе, в туристической поездке. Благодаря индукционной типа работы она безопасна и удобна в эксплуатации: мгновенно нагревается и автоматически выключается, если используется неподходящий посуду или если большая часть конфорки не закрыто дном (в частности - если посуда снят с поверхности).</a:t>
            </a:r>
          </a:p>
        </p:txBody>
      </p:sp>
      <p:pic>
        <p:nvPicPr>
          <p:cNvPr id="5" name="Рисунок 4"/>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25831" y="2480096"/>
            <a:ext cx="2991861" cy="1822076"/>
          </a:xfrm>
          <a:prstGeom prst="rect">
            <a:avLst/>
          </a:prstGeom>
        </p:spPr>
      </p:pic>
      <p:graphicFrame>
        <p:nvGraphicFramePr>
          <p:cNvPr id="6" name="Таблица 5"/>
          <p:cNvGraphicFramePr>
            <a:graphicFrameLocks noGrp="1"/>
          </p:cNvGraphicFramePr>
          <p:nvPr>
            <p:extLst>
              <p:ext uri="{D42A27DB-BD31-4B8C-83A1-F6EECF244321}">
                <p14:modId xmlns:p14="http://schemas.microsoft.com/office/powerpoint/2010/main" val="4024189603"/>
              </p:ext>
            </p:extLst>
          </p:nvPr>
        </p:nvGraphicFramePr>
        <p:xfrm>
          <a:off x="0" y="6227745"/>
          <a:ext cx="10686911" cy="1241111"/>
        </p:xfrm>
        <a:graphic>
          <a:graphicData uri="http://schemas.openxmlformats.org/drawingml/2006/table">
            <a:tbl>
              <a:tblPr>
                <a:tableStyleId>{616DA210-FB5B-4158-B5E0-FEB733F419BA}</a:tableStyleId>
              </a:tblPr>
              <a:tblGrid>
                <a:gridCol w="530522">
                  <a:extLst>
                    <a:ext uri="{9D8B030D-6E8A-4147-A177-3AD203B41FA5}">
                      <a16:colId xmlns:a16="http://schemas.microsoft.com/office/drawing/2014/main" val="1828948078"/>
                    </a:ext>
                  </a:extLst>
                </a:gridCol>
                <a:gridCol w="893360">
                  <a:extLst>
                    <a:ext uri="{9D8B030D-6E8A-4147-A177-3AD203B41FA5}">
                      <a16:colId xmlns:a16="http://schemas.microsoft.com/office/drawing/2014/main" val="1334599835"/>
                    </a:ext>
                  </a:extLst>
                </a:gridCol>
                <a:gridCol w="1096420">
                  <a:extLst>
                    <a:ext uri="{9D8B030D-6E8A-4147-A177-3AD203B41FA5}">
                      <a16:colId xmlns:a16="http://schemas.microsoft.com/office/drawing/2014/main" val="2164357524"/>
                    </a:ext>
                  </a:extLst>
                </a:gridCol>
                <a:gridCol w="1070046">
                  <a:extLst>
                    <a:ext uri="{9D8B030D-6E8A-4147-A177-3AD203B41FA5}">
                      <a16:colId xmlns:a16="http://schemas.microsoft.com/office/drawing/2014/main" val="835266671"/>
                    </a:ext>
                  </a:extLst>
                </a:gridCol>
                <a:gridCol w="1024128">
                  <a:extLst>
                    <a:ext uri="{9D8B030D-6E8A-4147-A177-3AD203B41FA5}">
                      <a16:colId xmlns:a16="http://schemas.microsoft.com/office/drawing/2014/main" val="3276227073"/>
                    </a:ext>
                  </a:extLst>
                </a:gridCol>
                <a:gridCol w="905256">
                  <a:extLst>
                    <a:ext uri="{9D8B030D-6E8A-4147-A177-3AD203B41FA5}">
                      <a16:colId xmlns:a16="http://schemas.microsoft.com/office/drawing/2014/main" val="1269371726"/>
                    </a:ext>
                  </a:extLst>
                </a:gridCol>
                <a:gridCol w="777240">
                  <a:extLst>
                    <a:ext uri="{9D8B030D-6E8A-4147-A177-3AD203B41FA5}">
                      <a16:colId xmlns:a16="http://schemas.microsoft.com/office/drawing/2014/main" val="2739251183"/>
                    </a:ext>
                  </a:extLst>
                </a:gridCol>
                <a:gridCol w="694944">
                  <a:extLst>
                    <a:ext uri="{9D8B030D-6E8A-4147-A177-3AD203B41FA5}">
                      <a16:colId xmlns:a16="http://schemas.microsoft.com/office/drawing/2014/main" val="1142036451"/>
                    </a:ext>
                  </a:extLst>
                </a:gridCol>
                <a:gridCol w="539496">
                  <a:extLst>
                    <a:ext uri="{9D8B030D-6E8A-4147-A177-3AD203B41FA5}">
                      <a16:colId xmlns:a16="http://schemas.microsoft.com/office/drawing/2014/main" val="1134622333"/>
                    </a:ext>
                  </a:extLst>
                </a:gridCol>
                <a:gridCol w="932688">
                  <a:extLst>
                    <a:ext uri="{9D8B030D-6E8A-4147-A177-3AD203B41FA5}">
                      <a16:colId xmlns:a16="http://schemas.microsoft.com/office/drawing/2014/main" val="1240695987"/>
                    </a:ext>
                  </a:extLst>
                </a:gridCol>
                <a:gridCol w="886968">
                  <a:extLst>
                    <a:ext uri="{9D8B030D-6E8A-4147-A177-3AD203B41FA5}">
                      <a16:colId xmlns:a16="http://schemas.microsoft.com/office/drawing/2014/main" val="2913290018"/>
                    </a:ext>
                  </a:extLst>
                </a:gridCol>
                <a:gridCol w="384048">
                  <a:extLst>
                    <a:ext uri="{9D8B030D-6E8A-4147-A177-3AD203B41FA5}">
                      <a16:colId xmlns:a16="http://schemas.microsoft.com/office/drawing/2014/main" val="2032465889"/>
                    </a:ext>
                  </a:extLst>
                </a:gridCol>
                <a:gridCol w="951795">
                  <a:extLst>
                    <a:ext uri="{9D8B030D-6E8A-4147-A177-3AD203B41FA5}">
                      <a16:colId xmlns:a16="http://schemas.microsoft.com/office/drawing/2014/main" val="2667621041"/>
                    </a:ext>
                  </a:extLst>
                </a:gridCol>
              </a:tblGrid>
              <a:tr h="739754">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chemeClr val="tx1"/>
                          </a:solidFill>
                          <a:effectLst/>
                          <a:latin typeface="+mn-lt"/>
                        </a:rPr>
                        <a:t>Тип</a:t>
                      </a:r>
                      <a:endParaRPr lang="ru-RU" sz="1100" b="1" i="0" u="none" strike="noStrike" dirty="0">
                        <a:solidFill>
                          <a:schemeClr val="tx1"/>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дисплей</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таймер</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НАГРЕВ. ЭЛЕМЕНТ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Поверхность </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Количество конфорок</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цвет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Материал</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chemeClr val="tx1"/>
                          </a:solidFill>
                          <a:effectLst/>
                          <a:latin typeface="+mn-lt"/>
                        </a:rPr>
                        <a:t>Габариты</a:t>
                      </a:r>
                      <a:endParaRPr lang="ru-RU" sz="1100" b="1" i="0" u="none" strike="noStrike" dirty="0">
                        <a:solidFill>
                          <a:schemeClr val="tx1"/>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a:t>
                      </a:r>
                    </a:p>
                    <a:p>
                      <a:pPr algn="ctr" fontAlgn="ctr"/>
                      <a:r>
                        <a:rPr lang="ru-RU" sz="1100" b="1" i="0" u="none" strike="noStrike" dirty="0" smtClean="0">
                          <a:solidFill>
                            <a:srgbClr val="000000"/>
                          </a:solidFill>
                          <a:effectLst/>
                          <a:latin typeface="+mn-lt"/>
                        </a:rPr>
                        <a:t> </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Регулировка</a:t>
                      </a:r>
                      <a:r>
                        <a:rPr lang="ru-RU" sz="1100" b="1" i="0" u="none" strike="noStrike" baseline="0" dirty="0" smtClean="0">
                          <a:solidFill>
                            <a:srgbClr val="000000"/>
                          </a:solidFill>
                          <a:effectLst/>
                          <a:latin typeface="Calibri"/>
                        </a:rPr>
                        <a:t> температуры, 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2693248378"/>
                  </a:ext>
                </a:extLst>
              </a:tr>
              <a:tr h="501357">
                <a:tc>
                  <a:txBody>
                    <a:bodyPr/>
                    <a:lstStyle/>
                    <a:p>
                      <a:pPr algn="ctr" fontAlgn="ctr"/>
                      <a:r>
                        <a:rPr lang="en-US" sz="1050" b="1" spc="50" dirty="0" smtClean="0">
                          <a:ln w="11430"/>
                          <a:solidFill>
                            <a:srgbClr val="930D2D"/>
                          </a:solidFill>
                          <a:effectLst>
                            <a:outerShdw blurRad="38100" dist="38100" dir="2700000" algn="tl">
                              <a:srgbClr val="000000">
                                <a:alpha val="43137"/>
                              </a:srgbClr>
                            </a:outerShdw>
                          </a:effectLst>
                        </a:rPr>
                        <a:t>GI-A20</a:t>
                      </a:r>
                      <a:r>
                        <a:rPr lang="uk-UA" sz="1050" b="1" spc="50" dirty="0" smtClean="0">
                          <a:ln w="11430"/>
                          <a:solidFill>
                            <a:srgbClr val="930D2D"/>
                          </a:solidFill>
                          <a:effectLst>
                            <a:outerShdw blurRad="38100" dist="38100" dir="2700000" algn="tl">
                              <a:srgbClr val="000000">
                                <a:alpha val="43137"/>
                              </a:srgbClr>
                            </a:outerShdw>
                          </a:effectLst>
                        </a:rPr>
                        <a:t>18</a:t>
                      </a:r>
                      <a:r>
                        <a:rPr lang="en-US" sz="1050" b="1" spc="50" dirty="0" smtClean="0">
                          <a:ln w="11430"/>
                          <a:solidFill>
                            <a:srgbClr val="930D2D"/>
                          </a:solidFill>
                          <a:effectLst>
                            <a:outerShdw blurRad="38100" dist="38100" dir="2700000" algn="tl">
                              <a:srgbClr val="000000">
                                <a:alpha val="43137"/>
                              </a:srgbClr>
                            </a:outerShdw>
                          </a:effectLst>
                        </a:rPr>
                        <a:t> </a:t>
                      </a:r>
                      <a:endParaRPr lang="en-US" sz="1050" b="1" i="1" dirty="0"/>
                    </a:p>
                  </a:txBody>
                  <a:tcPr marL="9525" marR="9525" marT="9525" marB="0" anchor="ctr"/>
                </a:tc>
                <a:tc>
                  <a:txBody>
                    <a:bodyPr/>
                    <a:lstStyle/>
                    <a:p>
                      <a:pPr algn="ctr" fontAlgn="ctr"/>
                      <a:r>
                        <a:rPr lang="ru-RU" sz="1050" b="1" i="1" u="none" strike="noStrike" baseline="0" dirty="0" smtClean="0">
                          <a:solidFill>
                            <a:schemeClr val="tx1"/>
                          </a:solidFill>
                          <a:effectLst/>
                          <a:latin typeface="+mn-lt"/>
                        </a:rPr>
                        <a:t>индукционная</a:t>
                      </a:r>
                      <a:r>
                        <a:rPr lang="uk-UA" sz="1050" b="1" i="1" u="none" strike="noStrike" baseline="0" dirty="0" smtClean="0">
                          <a:solidFill>
                            <a:schemeClr val="tx1"/>
                          </a:solidFill>
                          <a:effectLst/>
                          <a:latin typeface="+mn-lt"/>
                        </a:rPr>
                        <a:t> плита</a:t>
                      </a:r>
                      <a:endParaRPr lang="en-US" sz="1050" b="1" i="1" u="none" strike="noStrike" dirty="0">
                        <a:solidFill>
                          <a:schemeClr val="tx1"/>
                        </a:solidFill>
                        <a:effectLst/>
                        <a:latin typeface="+mn-lt"/>
                      </a:endParaRPr>
                    </a:p>
                  </a:txBody>
                  <a:tcPr marL="9525" marR="9525" marT="9525" marB="0" anchor="ctr"/>
                </a:tc>
                <a:tc>
                  <a:txBody>
                    <a:bodyPr/>
                    <a:lstStyle/>
                    <a:p>
                      <a:pPr algn="ctr" fontAlgn="b"/>
                      <a:r>
                        <a:rPr lang="ru-RU" sz="1050" b="1" i="1" u="none" strike="noStrike" dirty="0" smtClean="0">
                          <a:solidFill>
                            <a:srgbClr val="000000"/>
                          </a:solidFill>
                          <a:effectLst/>
                          <a:latin typeface="+mn-lt"/>
                        </a:rPr>
                        <a:t>ЖК</a:t>
                      </a:r>
                      <a:endParaRPr lang="ru-RU" sz="105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ru-RU" sz="1050" b="1" i="1" u="none" strike="noStrike" dirty="0" smtClean="0">
                          <a:solidFill>
                            <a:srgbClr val="000000"/>
                          </a:solidFill>
                          <a:effectLst/>
                          <a:latin typeface="Arial"/>
                        </a:rPr>
                        <a:t>До 180</a:t>
                      </a:r>
                      <a:r>
                        <a:rPr lang="ru-RU" sz="1050" b="1" i="1" u="none" strike="noStrike" baseline="0" dirty="0" smtClean="0">
                          <a:solidFill>
                            <a:srgbClr val="000000"/>
                          </a:solidFill>
                          <a:effectLst/>
                          <a:latin typeface="Arial"/>
                        </a:rPr>
                        <a:t> </a:t>
                      </a:r>
                      <a:r>
                        <a:rPr lang="ru-RU" sz="1050" b="1" i="1" u="none" strike="noStrike" baseline="0" dirty="0" err="1" smtClean="0">
                          <a:solidFill>
                            <a:srgbClr val="000000"/>
                          </a:solidFill>
                          <a:effectLst/>
                          <a:latin typeface="Arial"/>
                        </a:rPr>
                        <a:t>инут</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uk-UA" sz="1050" b="1" i="1" u="none" strike="noStrike" dirty="0" err="1" smtClean="0">
                          <a:solidFill>
                            <a:srgbClr val="000000"/>
                          </a:solidFill>
                          <a:effectLst/>
                          <a:latin typeface="Arial"/>
                        </a:rPr>
                        <a:t>Двойная</a:t>
                      </a:r>
                      <a:r>
                        <a:rPr lang="uk-UA" sz="1050" b="1" i="1" u="none" strike="noStrike" baseline="0" dirty="0" smtClean="0">
                          <a:solidFill>
                            <a:srgbClr val="000000"/>
                          </a:solidFill>
                          <a:effectLst/>
                          <a:latin typeface="Arial"/>
                        </a:rPr>
                        <a:t> </a:t>
                      </a:r>
                      <a:r>
                        <a:rPr lang="uk-UA" sz="1050" b="1" i="1" u="none" strike="noStrike" baseline="0" dirty="0" err="1" smtClean="0">
                          <a:solidFill>
                            <a:srgbClr val="000000"/>
                          </a:solidFill>
                          <a:effectLst/>
                          <a:latin typeface="Arial"/>
                        </a:rPr>
                        <a:t>медная</a:t>
                      </a:r>
                      <a:r>
                        <a:rPr lang="uk-UA" sz="1050" b="1" i="1" u="none" strike="noStrike" baseline="0" dirty="0" smtClean="0">
                          <a:solidFill>
                            <a:srgbClr val="000000"/>
                          </a:solidFill>
                          <a:effectLst/>
                          <a:latin typeface="Arial"/>
                        </a:rPr>
                        <a:t> </a:t>
                      </a:r>
                      <a:r>
                        <a:rPr lang="uk-UA" sz="1050" b="1" i="1" u="none" strike="noStrike" baseline="0" dirty="0" err="1" smtClean="0">
                          <a:solidFill>
                            <a:srgbClr val="000000"/>
                          </a:solidFill>
                          <a:effectLst/>
                          <a:latin typeface="Arial"/>
                        </a:rPr>
                        <a:t>катушка</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dirty="0" smtClean="0">
                          <a:solidFill>
                            <a:srgbClr val="000000"/>
                          </a:solidFill>
                          <a:effectLst/>
                          <a:latin typeface="Arial"/>
                        </a:rPr>
                        <a:t>стекло</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dirty="0" smtClean="0">
                          <a:solidFill>
                            <a:srgbClr val="000000"/>
                          </a:solidFill>
                          <a:effectLst/>
                          <a:latin typeface="Arial"/>
                        </a:rPr>
                        <a:t>1</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kern="1200" dirty="0" smtClean="0">
                          <a:solidFill>
                            <a:srgbClr val="000000"/>
                          </a:solidFill>
                          <a:effectLst/>
                          <a:latin typeface="Arial"/>
                          <a:ea typeface="+mn-ea"/>
                          <a:cs typeface="+mn-cs"/>
                        </a:rPr>
                        <a:t>2</a:t>
                      </a:r>
                      <a:r>
                        <a:rPr lang="ru-RU" sz="1050" b="1" i="1" u="none" strike="noStrike" kern="1200" baseline="0" dirty="0" smtClean="0">
                          <a:solidFill>
                            <a:srgbClr val="000000"/>
                          </a:solidFill>
                          <a:effectLst/>
                          <a:latin typeface="Arial"/>
                          <a:ea typeface="+mn-ea"/>
                          <a:cs typeface="+mn-cs"/>
                        </a:rPr>
                        <a:t> к</a:t>
                      </a:r>
                      <a:r>
                        <a:rPr lang="ru-RU" sz="1050" b="1" i="1" u="none" strike="noStrike" kern="1200" dirty="0" smtClean="0">
                          <a:solidFill>
                            <a:srgbClr val="000000"/>
                          </a:solidFill>
                          <a:effectLst/>
                          <a:latin typeface="Arial"/>
                          <a:ea typeface="+mn-ea"/>
                          <a:cs typeface="+mn-cs"/>
                        </a:rPr>
                        <a:t>Вт</a:t>
                      </a:r>
                      <a:endParaRPr lang="ru-RU" sz="1050" b="1" i="1" u="none" strike="noStrike" kern="1200" dirty="0">
                        <a:solidFill>
                          <a:srgbClr val="000000"/>
                        </a:solidFill>
                        <a:effectLst/>
                        <a:latin typeface="Arial"/>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kern="1200" dirty="0" smtClean="0">
                          <a:solidFill>
                            <a:srgbClr val="000000"/>
                          </a:solidFill>
                          <a:effectLst/>
                          <a:latin typeface="Arial"/>
                          <a:ea typeface="+mn-ea"/>
                          <a:cs typeface="+mn-cs"/>
                        </a:rPr>
                        <a:t>черный</a:t>
                      </a:r>
                      <a:endParaRPr lang="ru-RU" sz="1050" b="1" i="1" u="none" strike="noStrike" kern="1200" dirty="0">
                        <a:solidFill>
                          <a:srgbClr val="000000"/>
                        </a:solidFill>
                        <a:effectLst/>
                        <a:latin typeface="Arial"/>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50" b="1" i="1" u="none" strike="noStrike" dirty="0" smtClean="0">
                          <a:solidFill>
                            <a:srgbClr val="000000"/>
                          </a:solidFill>
                          <a:effectLst/>
                          <a:latin typeface="Arial"/>
                        </a:rPr>
                        <a:t>Abs</a:t>
                      </a:r>
                      <a:r>
                        <a:rPr lang="en-US" sz="1050" b="1" i="1" u="none" strike="noStrike" baseline="0" dirty="0" smtClean="0">
                          <a:solidFill>
                            <a:srgbClr val="000000"/>
                          </a:solidFill>
                          <a:effectLst/>
                          <a:latin typeface="Arial"/>
                        </a:rPr>
                        <a:t> - </a:t>
                      </a:r>
                      <a:r>
                        <a:rPr lang="ru-RU" sz="1050" b="1" i="1" u="none" strike="noStrike" baseline="0" dirty="0" smtClean="0">
                          <a:solidFill>
                            <a:srgbClr val="000000"/>
                          </a:solidFill>
                          <a:effectLst/>
                          <a:latin typeface="Arial"/>
                        </a:rPr>
                        <a:t>пластик</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ru-RU" sz="1050" b="1" i="1" u="none" strike="noStrike" kern="1200" dirty="0" smtClean="0">
                          <a:solidFill>
                            <a:srgbClr val="000000"/>
                          </a:solidFill>
                          <a:effectLst/>
                          <a:latin typeface="Arial"/>
                          <a:ea typeface="+mn-ea"/>
                          <a:cs typeface="+mn-cs"/>
                        </a:rPr>
                        <a:t>420х320х85 мм</a:t>
                      </a:r>
                      <a:endParaRPr lang="ru-RU" sz="1050" b="1" i="1" u="none" strike="noStrike" kern="1200" dirty="0">
                        <a:solidFill>
                          <a:srgbClr val="000000"/>
                        </a:solidFill>
                        <a:effectLst/>
                        <a:latin typeface="Arial"/>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dirty="0" smtClean="0">
                          <a:solidFill>
                            <a:srgbClr val="000000"/>
                          </a:solidFill>
                          <a:effectLst/>
                          <a:latin typeface="Arial"/>
                        </a:rPr>
                        <a:t>1</a:t>
                      </a:r>
                      <a:r>
                        <a:rPr lang="en-US" sz="1050" b="1" i="1" u="none" strike="noStrike" dirty="0" smtClean="0">
                          <a:solidFill>
                            <a:srgbClr val="000000"/>
                          </a:solidFill>
                          <a:effectLst/>
                          <a:latin typeface="Arial"/>
                        </a:rPr>
                        <a:t>,</a:t>
                      </a:r>
                      <a:r>
                        <a:rPr lang="ru-RU" sz="1050" b="1" i="1" u="none" strike="noStrike" dirty="0" smtClean="0">
                          <a:solidFill>
                            <a:srgbClr val="000000"/>
                          </a:solidFill>
                          <a:effectLst/>
                          <a:latin typeface="Arial"/>
                        </a:rPr>
                        <a:t>7 кг</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dirty="0" smtClean="0">
                          <a:solidFill>
                            <a:srgbClr val="000000"/>
                          </a:solidFill>
                          <a:effectLst/>
                          <a:latin typeface="Arial"/>
                        </a:rPr>
                        <a:t>60-200 </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867675514"/>
                  </a:ext>
                </a:extLst>
              </a:tr>
            </a:tbl>
          </a:graphicData>
        </a:graphic>
      </p:graphicFrame>
    </p:spTree>
    <p:extLst>
      <p:ext uri="{BB962C8B-B14F-4D97-AF65-F5344CB8AC3E}">
        <p14:creationId xmlns:p14="http://schemas.microsoft.com/office/powerpoint/2010/main" val="26657892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90156" cy="7563559"/>
          </a:xfrm>
          <a:prstGeom prst="rect">
            <a:avLst/>
          </a:prstGeom>
        </p:spPr>
      </p:pic>
      <p:sp>
        <p:nvSpPr>
          <p:cNvPr id="2" name="Заголовок 1"/>
          <p:cNvSpPr>
            <a:spLocks noGrp="1"/>
          </p:cNvSpPr>
          <p:nvPr>
            <p:ph type="title"/>
          </p:nvPr>
        </p:nvSpPr>
        <p:spPr>
          <a:xfrm>
            <a:off x="346588" y="769584"/>
            <a:ext cx="5310253" cy="332743"/>
          </a:xfrm>
          <a:effectLst/>
        </p:spPr>
        <p:txBody>
          <a:bodyPr>
            <a:normAutofit fontScale="90000"/>
          </a:bodyPr>
          <a:lstStyle/>
          <a:p>
            <a:pPr>
              <a:lnSpc>
                <a:spcPct val="100000"/>
              </a:lnSpc>
            </a:pPr>
            <a:r>
              <a:rPr lang="ru-RU" sz="2000" b="1" spc="50" dirty="0">
                <a:ln w="11430"/>
                <a:solidFill>
                  <a:srgbClr val="930D2D"/>
                </a:solidFill>
                <a:effectLst>
                  <a:outerShdw blurRad="38100" dist="38100" dir="2700000" algn="tl">
                    <a:srgbClr val="000000">
                      <a:alpha val="43137"/>
                    </a:srgbClr>
                  </a:outerShdw>
                </a:effectLst>
              </a:rPr>
              <a:t>МУЛЬТИВАРКА </a:t>
            </a:r>
            <a:r>
              <a:rPr lang="en-US" sz="2000" b="1" spc="50" dirty="0">
                <a:ln w="11430"/>
                <a:solidFill>
                  <a:srgbClr val="930D2D"/>
                </a:solidFill>
                <a:effectLst>
                  <a:outerShdw blurRad="38100" dist="38100" dir="2700000" algn="tl">
                    <a:srgbClr val="000000">
                      <a:alpha val="43137"/>
                    </a:srgbClr>
                  </a:outerShdw>
                </a:effectLst>
              </a:rPr>
              <a:t>MC-</a:t>
            </a:r>
            <a:r>
              <a:rPr lang="ru-RU" sz="2000" b="1" spc="50" dirty="0">
                <a:ln w="11430"/>
                <a:solidFill>
                  <a:srgbClr val="930D2D"/>
                </a:solidFill>
                <a:effectLst>
                  <a:outerShdw blurRad="38100" dist="38100" dir="2700000" algn="tl">
                    <a:srgbClr val="000000">
                      <a:alpha val="43137"/>
                    </a:srgbClr>
                  </a:outerShdw>
                </a:effectLst>
              </a:rPr>
              <a:t>108 900Вт 18 программ</a:t>
            </a:r>
            <a:endParaRPr lang="uk-UA" sz="20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276392" y="6163801"/>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nvPr>
        </p:nvGraphicFramePr>
        <p:xfrm>
          <a:off x="346588" y="6459168"/>
          <a:ext cx="10011361" cy="947655"/>
        </p:xfrm>
        <a:graphic>
          <a:graphicData uri="http://schemas.openxmlformats.org/drawingml/2006/table">
            <a:tbl>
              <a:tblPr>
                <a:tableStyleId>{616DA210-FB5B-4158-B5E0-FEB733F419BA}</a:tableStyleId>
              </a:tblPr>
              <a:tblGrid>
                <a:gridCol w="783712">
                  <a:extLst>
                    <a:ext uri="{9D8B030D-6E8A-4147-A177-3AD203B41FA5}">
                      <a16:colId xmlns:a16="http://schemas.microsoft.com/office/drawing/2014/main" val="20000"/>
                    </a:ext>
                  </a:extLst>
                </a:gridCol>
                <a:gridCol w="667028">
                  <a:extLst>
                    <a:ext uri="{9D8B030D-6E8A-4147-A177-3AD203B41FA5}">
                      <a16:colId xmlns:a16="http://schemas.microsoft.com/office/drawing/2014/main" val="20001"/>
                    </a:ext>
                  </a:extLst>
                </a:gridCol>
                <a:gridCol w="829994">
                  <a:extLst>
                    <a:ext uri="{9D8B030D-6E8A-4147-A177-3AD203B41FA5}">
                      <a16:colId xmlns:a16="http://schemas.microsoft.com/office/drawing/2014/main" val="20002"/>
                    </a:ext>
                  </a:extLst>
                </a:gridCol>
                <a:gridCol w="872197">
                  <a:extLst>
                    <a:ext uri="{9D8B030D-6E8A-4147-A177-3AD203B41FA5}">
                      <a16:colId xmlns:a16="http://schemas.microsoft.com/office/drawing/2014/main" val="20003"/>
                    </a:ext>
                  </a:extLst>
                </a:gridCol>
                <a:gridCol w="647114">
                  <a:extLst>
                    <a:ext uri="{9D8B030D-6E8A-4147-A177-3AD203B41FA5}">
                      <a16:colId xmlns:a16="http://schemas.microsoft.com/office/drawing/2014/main" val="20004"/>
                    </a:ext>
                  </a:extLst>
                </a:gridCol>
                <a:gridCol w="689316">
                  <a:extLst>
                    <a:ext uri="{9D8B030D-6E8A-4147-A177-3AD203B41FA5}">
                      <a16:colId xmlns:a16="http://schemas.microsoft.com/office/drawing/2014/main" val="20005"/>
                    </a:ext>
                  </a:extLst>
                </a:gridCol>
                <a:gridCol w="1252025">
                  <a:extLst>
                    <a:ext uri="{9D8B030D-6E8A-4147-A177-3AD203B41FA5}">
                      <a16:colId xmlns:a16="http://schemas.microsoft.com/office/drawing/2014/main" val="20006"/>
                    </a:ext>
                  </a:extLst>
                </a:gridCol>
                <a:gridCol w="984739">
                  <a:extLst>
                    <a:ext uri="{9D8B030D-6E8A-4147-A177-3AD203B41FA5}">
                      <a16:colId xmlns:a16="http://schemas.microsoft.com/office/drawing/2014/main" val="20007"/>
                    </a:ext>
                  </a:extLst>
                </a:gridCol>
                <a:gridCol w="928467">
                  <a:extLst>
                    <a:ext uri="{9D8B030D-6E8A-4147-A177-3AD203B41FA5}">
                      <a16:colId xmlns:a16="http://schemas.microsoft.com/office/drawing/2014/main" val="20008"/>
                    </a:ext>
                  </a:extLst>
                </a:gridCol>
                <a:gridCol w="858129">
                  <a:extLst>
                    <a:ext uri="{9D8B030D-6E8A-4147-A177-3AD203B41FA5}">
                      <a16:colId xmlns:a16="http://schemas.microsoft.com/office/drawing/2014/main" val="20009"/>
                    </a:ext>
                  </a:extLst>
                </a:gridCol>
                <a:gridCol w="745588">
                  <a:extLst>
                    <a:ext uri="{9D8B030D-6E8A-4147-A177-3AD203B41FA5}">
                      <a16:colId xmlns:a16="http://schemas.microsoft.com/office/drawing/2014/main" val="20010"/>
                    </a:ext>
                  </a:extLst>
                </a:gridCol>
                <a:gridCol w="753052">
                  <a:extLst>
                    <a:ext uri="{9D8B030D-6E8A-4147-A177-3AD203B41FA5}">
                      <a16:colId xmlns:a16="http://schemas.microsoft.com/office/drawing/2014/main" val="20011"/>
                    </a:ext>
                  </a:extLst>
                </a:gridCol>
              </a:tblGrid>
              <a:tr h="48130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Объем чаши</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Тип управления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Материал корпуса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Размер изделия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Размер упаковки</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 нетто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 брутто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5073">
                <a:tc>
                  <a:txBody>
                    <a:bodyPr/>
                    <a:lstStyle/>
                    <a:p>
                      <a:pPr marL="0" algn="ctr" defTabSz="914400" rtl="0" eaLnBrk="1" fontAlgn="ctr" latinLnBrk="0" hangingPunct="1"/>
                      <a:r>
                        <a:rPr lang="ru-RU" sz="1000" b="1" i="1" u="none" strike="noStrike" kern="1200" dirty="0" smtClean="0">
                          <a:solidFill>
                            <a:srgbClr val="000000"/>
                          </a:solidFill>
                          <a:effectLst/>
                          <a:latin typeface="+mn-lt"/>
                          <a:ea typeface="+mn-ea"/>
                          <a:cs typeface="+mn-cs"/>
                        </a:rPr>
                        <a:t>85771</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MC-</a:t>
                      </a:r>
                      <a:r>
                        <a:rPr lang="ru-RU" sz="1000" b="1" i="1" u="none" strike="noStrike" dirty="0" smtClean="0">
                          <a:solidFill>
                            <a:srgbClr val="000000"/>
                          </a:solidFill>
                          <a:effectLst/>
                          <a:latin typeface="+mn-lt"/>
                        </a:rPr>
                        <a:t>108</a:t>
                      </a:r>
                      <a:endParaRPr lang="en-US" sz="1000" b="1" i="1" u="none" strike="noStrike" dirty="0">
                        <a:solidFill>
                          <a:srgbClr val="000000"/>
                        </a:solidFill>
                        <a:effectLst/>
                        <a:latin typeface="+mn-lt"/>
                      </a:endParaRPr>
                    </a:p>
                  </a:txBody>
                  <a:tcPr marL="9525" marR="9525" marT="9525" marB="0" anchor="ctr"/>
                </a:tc>
                <a:tc>
                  <a:txBody>
                    <a:bodyPr/>
                    <a:lstStyle/>
                    <a:p>
                      <a:pPr algn="ctr" fontAlgn="ctr"/>
                      <a:r>
                        <a:rPr lang="ru-RU" sz="1000" b="1" i="1" u="none" strike="noStrike" dirty="0" smtClean="0">
                          <a:solidFill>
                            <a:srgbClr val="000000"/>
                          </a:solidFill>
                          <a:effectLst/>
                          <a:latin typeface="+mn-lt"/>
                        </a:rPr>
                        <a:t>900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ru-RU" sz="1000" b="1" i="1" u="none" strike="noStrike" dirty="0" smtClean="0">
                          <a:solidFill>
                            <a:srgbClr val="000000"/>
                          </a:solidFill>
                          <a:effectLst/>
                          <a:latin typeface="Arial"/>
                        </a:rPr>
                        <a:t>~ 50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4 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электронное</a:t>
                      </a:r>
                      <a:endParaRPr lang="en-US" sz="1000" b="1" i="1" u="none" strike="noStrike" dirty="0" smtClean="0">
                        <a:solidFill>
                          <a:srgbClr val="000000"/>
                        </a:solidFill>
                        <a:effectLst/>
                        <a:latin typeface="Arial"/>
                      </a:endParaRPr>
                    </a:p>
                    <a:p>
                      <a:pPr algn="ctr" fontAlgn="b"/>
                      <a:r>
                        <a:rPr lang="ru-RU" sz="1000" b="1" i="1" u="none" strike="noStrike" dirty="0" smtClean="0">
                          <a:solidFill>
                            <a:srgbClr val="000000"/>
                          </a:solidFill>
                          <a:effectLst/>
                          <a:latin typeface="Arial"/>
                        </a:rPr>
                        <a:t>(</a:t>
                      </a:r>
                      <a:r>
                        <a:rPr lang="en-US" sz="1000" b="1" i="1" u="none" strike="noStrike" dirty="0" smtClean="0">
                          <a:solidFill>
                            <a:srgbClr val="000000"/>
                          </a:solidFill>
                          <a:effectLst/>
                          <a:latin typeface="Arial"/>
                        </a:rPr>
                        <a:t>LED - </a:t>
                      </a:r>
                      <a:r>
                        <a:rPr lang="ru-RU" sz="1000" b="1" i="1" u="none" strike="noStrike" dirty="0" smtClean="0">
                          <a:solidFill>
                            <a:srgbClr val="000000"/>
                          </a:solidFill>
                          <a:effectLst/>
                          <a:latin typeface="Arial"/>
                        </a:rPr>
                        <a:t>дисплей)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нержавеющая сталь и пластик</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280x280x2</a:t>
                      </a:r>
                      <a:r>
                        <a:rPr lang="ru-RU" sz="1000" b="1" i="1" u="none" strike="noStrike" dirty="0" smtClean="0">
                          <a:solidFill>
                            <a:srgbClr val="000000"/>
                          </a:solidFill>
                          <a:effectLst/>
                          <a:latin typeface="Arial"/>
                        </a:rPr>
                        <a:t>85</a:t>
                      </a:r>
                      <a:r>
                        <a:rPr lang="en-US" sz="1000" b="1" i="1" u="none" strike="noStrike" dirty="0" smtClean="0">
                          <a:solidFill>
                            <a:srgbClr val="000000"/>
                          </a:solidFill>
                          <a:effectLst/>
                          <a:latin typeface="Arial"/>
                        </a:rPr>
                        <a:t> </a:t>
                      </a:r>
                      <a:r>
                        <a:rPr lang="ru-RU" sz="1000" b="1" i="1" u="none" strike="noStrike" dirty="0" smtClean="0">
                          <a:solidFill>
                            <a:srgbClr val="000000"/>
                          </a:solidFill>
                          <a:effectLst/>
                          <a:latin typeface="Arial"/>
                        </a:rPr>
                        <a:t>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29</a:t>
                      </a:r>
                      <a:r>
                        <a:rPr lang="ru-RU" sz="1000" b="1" i="1" u="none" strike="noStrike" dirty="0" smtClean="0">
                          <a:solidFill>
                            <a:srgbClr val="000000"/>
                          </a:solidFill>
                          <a:effectLst/>
                          <a:latin typeface="Arial"/>
                        </a:rPr>
                        <a:t>0</a:t>
                      </a:r>
                      <a:r>
                        <a:rPr lang="en-US" sz="1000" b="1" i="1" u="none" strike="noStrike" dirty="0" smtClean="0">
                          <a:solidFill>
                            <a:srgbClr val="000000"/>
                          </a:solidFill>
                          <a:effectLst/>
                          <a:latin typeface="Arial"/>
                        </a:rPr>
                        <a:t>x2</a:t>
                      </a:r>
                      <a:r>
                        <a:rPr lang="ru-RU" sz="1000" b="1" i="1" u="none" strike="noStrike" dirty="0" smtClean="0">
                          <a:solidFill>
                            <a:srgbClr val="000000"/>
                          </a:solidFill>
                          <a:effectLst/>
                          <a:latin typeface="Arial"/>
                        </a:rPr>
                        <a:t>90</a:t>
                      </a:r>
                      <a:r>
                        <a:rPr lang="en-US" sz="1000" b="1" i="1" u="none" strike="noStrike" dirty="0" smtClean="0">
                          <a:solidFill>
                            <a:srgbClr val="000000"/>
                          </a:solidFill>
                          <a:effectLst/>
                          <a:latin typeface="Arial"/>
                        </a:rPr>
                        <a:t>x</a:t>
                      </a:r>
                      <a:r>
                        <a:rPr lang="ru-RU" sz="1000" b="1" i="1" u="none" strike="noStrike" dirty="0" smtClean="0">
                          <a:solidFill>
                            <a:srgbClr val="000000"/>
                          </a:solidFill>
                          <a:effectLst/>
                          <a:latin typeface="Arial"/>
                        </a:rPr>
                        <a:t>290</a:t>
                      </a:r>
                      <a:r>
                        <a:rPr lang="en-US" sz="1000" b="1" i="1" u="none" strike="noStrike" dirty="0" smtClean="0">
                          <a:solidFill>
                            <a:srgbClr val="000000"/>
                          </a:solidFill>
                          <a:effectLst/>
                          <a:latin typeface="Arial"/>
                        </a:rPr>
                        <a:t> </a:t>
                      </a:r>
                      <a:r>
                        <a:rPr lang="ru-RU" sz="1000" b="1" i="1" u="none" strike="noStrike" dirty="0" smtClean="0">
                          <a:solidFill>
                            <a:srgbClr val="000000"/>
                          </a:solidFill>
                          <a:effectLst/>
                          <a:latin typeface="Arial"/>
                        </a:rPr>
                        <a:t>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2,45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3,25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7" name="Прямоугольник 6"/>
          <p:cNvSpPr/>
          <p:nvPr/>
        </p:nvSpPr>
        <p:spPr>
          <a:xfrm>
            <a:off x="3992100" y="1728298"/>
            <a:ext cx="6358561" cy="2800767"/>
          </a:xfrm>
          <a:prstGeom prst="rect">
            <a:avLst/>
          </a:prstGeom>
        </p:spPr>
        <p:txBody>
          <a:bodyPr wrap="square">
            <a:spAutoFit/>
          </a:bodyPr>
          <a:lstStyle/>
          <a:p>
            <a:r>
              <a:rPr lang="ru-RU" sz="1100" b="1" i="1" dirty="0" err="1">
                <a:solidFill>
                  <a:srgbClr val="4D4B4B"/>
                </a:solidFill>
              </a:rPr>
              <a:t>Мультиварки</a:t>
            </a:r>
            <a:r>
              <a:rPr lang="ru-RU" sz="1100" b="1" i="1" dirty="0">
                <a:solidFill>
                  <a:srgbClr val="4D4B4B"/>
                </a:solidFill>
              </a:rPr>
              <a:t> </a:t>
            </a:r>
            <a:r>
              <a:rPr lang="en-US" sz="1100" b="1" i="1" dirty="0">
                <a:solidFill>
                  <a:srgbClr val="4D4B4B"/>
                </a:solidFill>
              </a:rPr>
              <a:t>GRUNHELM </a:t>
            </a:r>
            <a:r>
              <a:rPr lang="ru-RU" sz="1100" b="1" i="1" dirty="0">
                <a:solidFill>
                  <a:srgbClr val="4D4B4B"/>
                </a:solidFill>
              </a:rPr>
              <a:t>становятся все более популярными среди ценителей здорового питания. Они созданы для того, чтобы Вы могли реализовать свой кулинарный талант в полном объеме. </a:t>
            </a:r>
          </a:p>
          <a:p>
            <a:r>
              <a:rPr lang="ru-RU" sz="1100" b="1" i="1" dirty="0">
                <a:solidFill>
                  <a:srgbClr val="4D4B4B"/>
                </a:solidFill>
              </a:rPr>
              <a:t>1.  Экономит время, проведенное у плиты. </a:t>
            </a:r>
          </a:p>
          <a:p>
            <a:r>
              <a:rPr lang="ru-RU" sz="1100" b="1" i="1" dirty="0">
                <a:solidFill>
                  <a:srgbClr val="4D4B4B"/>
                </a:solidFill>
              </a:rPr>
              <a:t>2.  Помогает тем, кто не любит или не умеет готовить. </a:t>
            </a:r>
          </a:p>
          <a:p>
            <a:r>
              <a:rPr lang="ru-RU" sz="1100" b="1" i="1" dirty="0">
                <a:solidFill>
                  <a:srgbClr val="4D4B4B"/>
                </a:solidFill>
              </a:rPr>
              <a:t>3.  Делает многие блюда значительно вкуснее, чем приготовленные другим способом (благодаря слаженным режимам готовки). </a:t>
            </a:r>
          </a:p>
          <a:p>
            <a:r>
              <a:rPr lang="ru-RU" sz="1100" b="1" i="1" dirty="0">
                <a:solidFill>
                  <a:srgbClr val="4D4B4B"/>
                </a:solidFill>
              </a:rPr>
              <a:t>4.  Безопасность: пища не пригорает, не выкипает. </a:t>
            </a:r>
          </a:p>
          <a:p>
            <a:r>
              <a:rPr lang="ru-RU" sz="1100" b="1" i="1" dirty="0">
                <a:solidFill>
                  <a:srgbClr val="4D4B4B"/>
                </a:solidFill>
              </a:rPr>
              <a:t>5.  Совмещает в себе функции нескольких кухонных проборов, тем самым экономя место на кухне.</a:t>
            </a:r>
          </a:p>
          <a:p>
            <a:r>
              <a:rPr lang="ru-RU" sz="1100" b="1" i="1" dirty="0" err="1">
                <a:solidFill>
                  <a:srgbClr val="4D4B4B"/>
                </a:solidFill>
              </a:rPr>
              <a:t>Мультиварка</a:t>
            </a:r>
            <a:r>
              <a:rPr lang="ru-RU" sz="1100" b="1" i="1" dirty="0">
                <a:solidFill>
                  <a:srgbClr val="4D4B4B"/>
                </a:solidFill>
              </a:rPr>
              <a:t> MC-108 имеет антипригарное покрытие чаши, 10 автоматических программ,</a:t>
            </a:r>
          </a:p>
          <a:p>
            <a:r>
              <a:rPr lang="ru-RU" sz="1100" b="1" i="1" dirty="0">
                <a:solidFill>
                  <a:srgbClr val="4D4B4B"/>
                </a:solidFill>
              </a:rPr>
              <a:t>отсрочка старта до 24 часов, режим поддержания температуры до 24 часов,</a:t>
            </a:r>
          </a:p>
          <a:p>
            <a:r>
              <a:rPr lang="ru-RU" sz="1100" b="1" i="1" dirty="0">
                <a:solidFill>
                  <a:srgbClr val="4D4B4B"/>
                </a:solidFill>
              </a:rPr>
              <a:t>удобная герметизирующая крышка и отсек для сбора конденсата. </a:t>
            </a:r>
          </a:p>
          <a:p>
            <a:r>
              <a:rPr lang="ru-RU" sz="1100" b="1" i="1" dirty="0">
                <a:solidFill>
                  <a:srgbClr val="4D4B4B"/>
                </a:solidFill>
              </a:rPr>
              <a:t>Функции отсроченного старта и подогрева готовых блюд.</a:t>
            </a:r>
          </a:p>
          <a:p>
            <a:r>
              <a:rPr lang="ru-RU" sz="1100" b="1" i="1" dirty="0">
                <a:solidFill>
                  <a:srgbClr val="4D4B4B"/>
                </a:solidFill>
              </a:rPr>
              <a:t>Для удобства использования </a:t>
            </a:r>
            <a:r>
              <a:rPr lang="ru-RU" sz="1100" b="1" i="1" dirty="0" err="1">
                <a:solidFill>
                  <a:srgbClr val="4D4B4B"/>
                </a:solidFill>
              </a:rPr>
              <a:t>мультиварки</a:t>
            </a:r>
            <a:r>
              <a:rPr lang="ru-RU" sz="1100" b="1" i="1" dirty="0">
                <a:solidFill>
                  <a:srgbClr val="4D4B4B"/>
                </a:solidFill>
              </a:rPr>
              <a:t> оснащены цифровым дисплеем и панелью управления на украинском языке.</a:t>
            </a:r>
          </a:p>
        </p:txBody>
      </p:sp>
      <p:sp>
        <p:nvSpPr>
          <p:cNvPr id="16" name="TextBox 15"/>
          <p:cNvSpPr txBox="1"/>
          <p:nvPr/>
        </p:nvSpPr>
        <p:spPr>
          <a:xfrm>
            <a:off x="4064922" y="1442620"/>
            <a:ext cx="4745749" cy="276999"/>
          </a:xfrm>
          <a:prstGeom prst="rect">
            <a:avLst/>
          </a:prstGeom>
          <a:noFill/>
        </p:spPr>
        <p:txBody>
          <a:bodyPr wrap="square" rtlCol="0">
            <a:spAutoFit/>
          </a:bodyPr>
          <a:lstStyle/>
          <a:p>
            <a:r>
              <a:rPr lang="ru-RU" sz="1200" b="1" dirty="0">
                <a:solidFill>
                  <a:srgbClr val="FF0000"/>
                </a:solidFill>
                <a:latin typeface="Arial Black" pitchFamily="34" charset="0"/>
              </a:rPr>
              <a:t>ХАРАКТЕРИСТИКА </a:t>
            </a:r>
            <a:r>
              <a:rPr lang="ru-RU" sz="1200" b="1" dirty="0" smtClean="0">
                <a:solidFill>
                  <a:srgbClr val="FF0000"/>
                </a:solidFill>
                <a:latin typeface="Arial Black" pitchFamily="34" charset="0"/>
              </a:rPr>
              <a:t>МОДЕЛИ</a:t>
            </a:r>
            <a:endParaRPr lang="ru-RU" sz="1200" b="1" dirty="0">
              <a:solidFill>
                <a:srgbClr val="FF0000"/>
              </a:solidFill>
              <a:latin typeface="Arial Black" pitchFamily="34" charset="0"/>
            </a:endParaRPr>
          </a:p>
        </p:txBody>
      </p:sp>
      <p:sp>
        <p:nvSpPr>
          <p:cNvPr id="20" name="TextBox 19"/>
          <p:cNvSpPr txBox="1"/>
          <p:nvPr/>
        </p:nvSpPr>
        <p:spPr>
          <a:xfrm>
            <a:off x="6133908" y="4316730"/>
            <a:ext cx="1444459" cy="276999"/>
          </a:xfrm>
          <a:prstGeom prst="rect">
            <a:avLst/>
          </a:prstGeom>
          <a:noFill/>
        </p:spPr>
        <p:txBody>
          <a:bodyPr wrap="square" rtlCol="0">
            <a:spAutoFit/>
          </a:bodyPr>
          <a:lstStyle/>
          <a:p>
            <a:r>
              <a:rPr lang="ru-RU" sz="1200" b="1" dirty="0" smtClean="0">
                <a:solidFill>
                  <a:srgbClr val="FF0000"/>
                </a:solidFill>
                <a:latin typeface="Arial Black" pitchFamily="34" charset="0"/>
              </a:rPr>
              <a:t>ПРОГРАММЫ:</a:t>
            </a:r>
            <a:endParaRPr lang="ru-RU" sz="1200" b="1" dirty="0">
              <a:solidFill>
                <a:srgbClr val="FF0000"/>
              </a:solidFill>
              <a:latin typeface="Arial Black" pitchFamily="34" charset="0"/>
            </a:endParaRPr>
          </a:p>
        </p:txBody>
      </p:sp>
      <p:sp>
        <p:nvSpPr>
          <p:cNvPr id="23" name="Прямоугольник 22"/>
          <p:cNvSpPr/>
          <p:nvPr/>
        </p:nvSpPr>
        <p:spPr>
          <a:xfrm>
            <a:off x="5984420" y="4577635"/>
            <a:ext cx="1624188" cy="1785104"/>
          </a:xfrm>
          <a:prstGeom prst="rect">
            <a:avLst/>
          </a:prstGeom>
        </p:spPr>
        <p:txBody>
          <a:bodyPr wrap="square">
            <a:spAutoFit/>
          </a:bodyPr>
          <a:lstStyle/>
          <a:p>
            <a:pPr indent="-171450">
              <a:buFont typeface="Wingdings" panose="05000000000000000000" pitchFamily="2" charset="2"/>
              <a:buChar char="Ø"/>
            </a:pPr>
            <a:r>
              <a:rPr lang="ru-RU" sz="1100" b="1" i="1" dirty="0">
                <a:solidFill>
                  <a:srgbClr val="4D4B4B"/>
                </a:solidFill>
              </a:rPr>
              <a:t>Рис/крупы</a:t>
            </a:r>
          </a:p>
          <a:p>
            <a:pPr indent="-171450">
              <a:buFont typeface="Wingdings" panose="05000000000000000000" pitchFamily="2" charset="2"/>
              <a:buChar char="Ø"/>
            </a:pPr>
            <a:r>
              <a:rPr lang="ru-RU" sz="1100" b="1" i="1" dirty="0">
                <a:solidFill>
                  <a:srgbClr val="4D4B4B"/>
                </a:solidFill>
              </a:rPr>
              <a:t>Плов</a:t>
            </a:r>
          </a:p>
          <a:p>
            <a:pPr indent="-171450">
              <a:buFont typeface="Wingdings" panose="05000000000000000000" pitchFamily="2" charset="2"/>
              <a:buChar char="Ø"/>
            </a:pPr>
            <a:r>
              <a:rPr lang="ru-RU" sz="1100" b="1" i="1" dirty="0">
                <a:solidFill>
                  <a:srgbClr val="4D4B4B"/>
                </a:solidFill>
              </a:rPr>
              <a:t>Жарка</a:t>
            </a:r>
          </a:p>
          <a:p>
            <a:pPr indent="-171450">
              <a:buFont typeface="Wingdings" panose="05000000000000000000" pitchFamily="2" charset="2"/>
              <a:buChar char="Ø"/>
            </a:pPr>
            <a:r>
              <a:rPr lang="ru-RU" sz="1100" b="1" i="1" dirty="0" err="1">
                <a:solidFill>
                  <a:srgbClr val="4D4B4B"/>
                </a:solidFill>
              </a:rPr>
              <a:t>Мол.каша</a:t>
            </a:r>
            <a:r>
              <a:rPr lang="ru-RU" sz="1100" b="1" i="1" dirty="0">
                <a:solidFill>
                  <a:srgbClr val="4D4B4B"/>
                </a:solidFill>
              </a:rPr>
              <a:t>/десерты</a:t>
            </a:r>
          </a:p>
          <a:p>
            <a:pPr indent="-171450">
              <a:buFont typeface="Wingdings" panose="05000000000000000000" pitchFamily="2" charset="2"/>
              <a:buChar char="Ø"/>
            </a:pPr>
            <a:r>
              <a:rPr lang="ru-RU" sz="1100" b="1" i="1" dirty="0">
                <a:solidFill>
                  <a:srgbClr val="4D4B4B"/>
                </a:solidFill>
              </a:rPr>
              <a:t>Йогурт/тесто</a:t>
            </a:r>
          </a:p>
          <a:p>
            <a:pPr indent="-171450">
              <a:buFont typeface="Wingdings" panose="05000000000000000000" pitchFamily="2" charset="2"/>
              <a:buChar char="Ø"/>
            </a:pPr>
            <a:r>
              <a:rPr lang="ru-RU" sz="1100" b="1" i="1" dirty="0">
                <a:solidFill>
                  <a:srgbClr val="4D4B4B"/>
                </a:solidFill>
              </a:rPr>
              <a:t>Выпечка/хлеб</a:t>
            </a:r>
          </a:p>
          <a:p>
            <a:pPr indent="-171450">
              <a:buFont typeface="Wingdings" panose="05000000000000000000" pitchFamily="2" charset="2"/>
              <a:buChar char="Ø"/>
            </a:pPr>
            <a:r>
              <a:rPr lang="ru-RU" sz="1100" b="1" i="1" dirty="0">
                <a:solidFill>
                  <a:srgbClr val="4D4B4B"/>
                </a:solidFill>
              </a:rPr>
              <a:t>Тушение/холодец</a:t>
            </a:r>
          </a:p>
          <a:p>
            <a:pPr indent="-171450">
              <a:buFont typeface="Wingdings" panose="05000000000000000000" pitchFamily="2" charset="2"/>
              <a:buChar char="Ø"/>
            </a:pPr>
            <a:r>
              <a:rPr lang="ru-RU" sz="1100" b="1" i="1" dirty="0">
                <a:solidFill>
                  <a:srgbClr val="4D4B4B"/>
                </a:solidFill>
              </a:rPr>
              <a:t>Суп/бобы</a:t>
            </a:r>
          </a:p>
          <a:p>
            <a:pPr indent="-171450">
              <a:buFont typeface="Wingdings" panose="05000000000000000000" pitchFamily="2" charset="2"/>
              <a:buChar char="Ø"/>
            </a:pPr>
            <a:r>
              <a:rPr lang="ru-RU" sz="1100" b="1" i="1" dirty="0">
                <a:solidFill>
                  <a:srgbClr val="4D4B4B"/>
                </a:solidFill>
              </a:rPr>
              <a:t>Пар/Варка</a:t>
            </a:r>
          </a:p>
          <a:p>
            <a:pPr indent="-171450">
              <a:buFont typeface="Wingdings" panose="05000000000000000000" pitchFamily="2" charset="2"/>
              <a:buChar char="Ø"/>
            </a:pPr>
            <a:r>
              <a:rPr lang="ru-RU" sz="1100" b="1" i="1" dirty="0">
                <a:solidFill>
                  <a:srgbClr val="4D4B4B"/>
                </a:solidFill>
              </a:rPr>
              <a:t>Подогрев</a:t>
            </a:r>
          </a:p>
        </p:txBody>
      </p:sp>
      <p:sp>
        <p:nvSpPr>
          <p:cNvPr id="25" name="Прямоугольник 24"/>
          <p:cNvSpPr/>
          <p:nvPr/>
        </p:nvSpPr>
        <p:spPr>
          <a:xfrm>
            <a:off x="7515663" y="4316085"/>
            <a:ext cx="1709122" cy="276999"/>
          </a:xfrm>
          <a:prstGeom prst="rect">
            <a:avLst/>
          </a:prstGeom>
        </p:spPr>
        <p:txBody>
          <a:bodyPr wrap="none">
            <a:spAutoFit/>
          </a:bodyPr>
          <a:lstStyle/>
          <a:p>
            <a:r>
              <a:rPr lang="ru-RU" sz="1200" b="1" dirty="0" smtClean="0">
                <a:solidFill>
                  <a:srgbClr val="FF0000"/>
                </a:solidFill>
                <a:latin typeface="Arial Black" pitchFamily="34" charset="0"/>
              </a:rPr>
              <a:t>КОМПЛЕКТАЦИЯ:</a:t>
            </a:r>
            <a:endParaRPr lang="ru-RU" sz="1200" b="1" dirty="0">
              <a:solidFill>
                <a:srgbClr val="FF0000"/>
              </a:solidFill>
              <a:latin typeface="Arial Black" pitchFamily="34" charset="0"/>
            </a:endParaRPr>
          </a:p>
        </p:txBody>
      </p:sp>
      <p:sp>
        <p:nvSpPr>
          <p:cNvPr id="31" name="Прямоугольник 30"/>
          <p:cNvSpPr/>
          <p:nvPr/>
        </p:nvSpPr>
        <p:spPr>
          <a:xfrm>
            <a:off x="332833" y="5229801"/>
            <a:ext cx="1387715" cy="923330"/>
          </a:xfrm>
          <a:prstGeom prst="rect">
            <a:avLst/>
          </a:prstGeom>
        </p:spPr>
        <p:txBody>
          <a:bodyPr wrap="square">
            <a:spAutoFit/>
          </a:bodyPr>
          <a:lstStyle/>
          <a:p>
            <a:r>
              <a:rPr lang="ru-RU" dirty="0">
                <a:solidFill>
                  <a:srgbClr val="006666"/>
                </a:solidFill>
                <a:latin typeface="EpsilonCTT" pitchFamily="2" charset="0"/>
              </a:rPr>
              <a:t>ПОЛЕЗНО! </a:t>
            </a:r>
            <a:endParaRPr lang="ru-RU" dirty="0" smtClean="0">
              <a:solidFill>
                <a:srgbClr val="006666"/>
              </a:solidFill>
              <a:latin typeface="EpsilonCTT" pitchFamily="2" charset="0"/>
            </a:endParaRPr>
          </a:p>
          <a:p>
            <a:r>
              <a:rPr lang="ru-RU" dirty="0" smtClean="0">
                <a:solidFill>
                  <a:srgbClr val="006666"/>
                </a:solidFill>
                <a:latin typeface="EpsilonCTT" pitchFamily="2" charset="0"/>
              </a:rPr>
              <a:t>БЫСТРО</a:t>
            </a:r>
            <a:r>
              <a:rPr lang="ru-RU" dirty="0">
                <a:solidFill>
                  <a:srgbClr val="006666"/>
                </a:solidFill>
                <a:latin typeface="EpsilonCTT" pitchFamily="2" charset="0"/>
              </a:rPr>
              <a:t>! </a:t>
            </a:r>
            <a:endParaRPr lang="ru-RU" dirty="0" smtClean="0">
              <a:solidFill>
                <a:srgbClr val="006666"/>
              </a:solidFill>
              <a:latin typeface="EpsilonCTT" pitchFamily="2" charset="0"/>
            </a:endParaRPr>
          </a:p>
          <a:p>
            <a:r>
              <a:rPr lang="ru-RU" dirty="0" smtClean="0">
                <a:solidFill>
                  <a:srgbClr val="006666"/>
                </a:solidFill>
                <a:latin typeface="EpsilonCTT" pitchFamily="2" charset="0"/>
              </a:rPr>
              <a:t>ВКУСНО</a:t>
            </a:r>
            <a:r>
              <a:rPr lang="ru-RU" dirty="0">
                <a:solidFill>
                  <a:srgbClr val="006666"/>
                </a:solidFill>
                <a:latin typeface="EpsilonCTT" pitchFamily="2" charset="0"/>
              </a:rPr>
              <a:t>!</a:t>
            </a:r>
          </a:p>
        </p:txBody>
      </p:sp>
      <p:grpSp>
        <p:nvGrpSpPr>
          <p:cNvPr id="12" name="Группа 11"/>
          <p:cNvGrpSpPr/>
          <p:nvPr/>
        </p:nvGrpSpPr>
        <p:grpSpPr>
          <a:xfrm>
            <a:off x="7474320" y="4518623"/>
            <a:ext cx="3083565" cy="1498469"/>
            <a:chOff x="6257526" y="5163396"/>
            <a:chExt cx="3094482" cy="1432667"/>
          </a:xfrm>
        </p:grpSpPr>
        <p:pic>
          <p:nvPicPr>
            <p:cNvPr id="29" name="Рисунок 2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57526" y="5163396"/>
              <a:ext cx="2353074" cy="1428663"/>
            </a:xfrm>
            <a:prstGeom prst="rect">
              <a:avLst/>
            </a:prstGeom>
          </p:spPr>
        </p:pic>
        <p:pic>
          <p:nvPicPr>
            <p:cNvPr id="1026"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8548733" y="5163396"/>
              <a:ext cx="803275" cy="1432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31" name="Picture 7"/>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643471" y="1231147"/>
            <a:ext cx="941948" cy="794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204691" y="1259063"/>
            <a:ext cx="3749975" cy="4157715"/>
          </a:xfrm>
          <a:prstGeom prst="rect">
            <a:avLst/>
          </a:prstGeom>
        </p:spPr>
      </p:pic>
      <p:pic>
        <p:nvPicPr>
          <p:cNvPr id="18" name="Рисунок 17"/>
          <p:cNvPicPr>
            <a:picLocks noChangeAspect="1"/>
          </p:cNvPicPr>
          <p:nvPr/>
        </p:nvPicPr>
        <p:blipFill rotWithShape="1">
          <a:blip r:embed="rId7" cstate="screen">
            <a:extLst>
              <a:ext uri="{28A0092B-C50C-407E-A947-70E740481C1C}">
                <a14:useLocalDpi xmlns:a14="http://schemas.microsoft.com/office/drawing/2010/main" val="0"/>
              </a:ext>
            </a:extLst>
          </a:blip>
          <a:srcRect b="43006"/>
          <a:stretch/>
        </p:blipFill>
        <p:spPr>
          <a:xfrm>
            <a:off x="3856936" y="4619689"/>
            <a:ext cx="2187613" cy="1783569"/>
          </a:xfrm>
          <a:prstGeom prst="rect">
            <a:avLst/>
          </a:prstGeom>
        </p:spPr>
      </p:pic>
      <p:pic>
        <p:nvPicPr>
          <p:cNvPr id="35" name="Рисунок 34"/>
          <p:cNvPicPr>
            <a:picLocks noChangeAspect="1"/>
          </p:cNvPicPr>
          <p:nvPr/>
        </p:nvPicPr>
        <p:blipFill rotWithShape="1">
          <a:blip r:embed="rId8" cstate="screen">
            <a:extLst>
              <a:ext uri="{28A0092B-C50C-407E-A947-70E740481C1C}">
                <a14:useLocalDpi xmlns:a14="http://schemas.microsoft.com/office/drawing/2010/main" val="0"/>
              </a:ext>
            </a:extLst>
          </a:blip>
          <a:srcRect l="5901" t="70282" r="51167" b="1"/>
          <a:stretch/>
        </p:blipFill>
        <p:spPr>
          <a:xfrm>
            <a:off x="2341079" y="4519679"/>
            <a:ext cx="1526500" cy="1511546"/>
          </a:xfrm>
          <a:prstGeom prst="rect">
            <a:avLst/>
          </a:prstGeom>
        </p:spPr>
      </p:pic>
    </p:spTree>
    <p:extLst>
      <p:ext uri="{BB962C8B-B14F-4D97-AF65-F5344CB8AC3E}">
        <p14:creationId xmlns:p14="http://schemas.microsoft.com/office/powerpoint/2010/main" val="22644320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178388" y="1192551"/>
            <a:ext cx="9200269" cy="656090"/>
          </a:xfrm>
          <a:effectLst/>
        </p:spPr>
        <p:txBody>
          <a:bodyPr>
            <a:noAutofit/>
          </a:bodyPr>
          <a:lstStyle/>
          <a:p>
            <a:pPr>
              <a:lnSpc>
                <a:spcPct val="100000"/>
              </a:lnSpc>
            </a:pPr>
            <a:r>
              <a:rPr lang="ru-RU" sz="1600" b="1" spc="50" dirty="0" smtClean="0">
                <a:ln w="11430"/>
                <a:solidFill>
                  <a:srgbClr val="930D2D"/>
                </a:solidFill>
                <a:effectLst>
                  <a:outerShdw blurRad="38100" dist="38100" dir="2700000" algn="tl">
                    <a:srgbClr val="000000">
                      <a:alpha val="43137"/>
                    </a:srgbClr>
                  </a:outerShdw>
                </a:effectLst>
              </a:rPr>
              <a:t>Индукционная плита </a:t>
            </a:r>
            <a:r>
              <a:rPr lang="en-US" sz="1600" b="1" spc="50" dirty="0">
                <a:ln w="11430"/>
                <a:solidFill>
                  <a:srgbClr val="930D2D"/>
                </a:solidFill>
                <a:effectLst>
                  <a:outerShdw blurRad="38100" dist="38100" dir="2700000" algn="tl">
                    <a:srgbClr val="000000">
                      <a:alpha val="43137"/>
                    </a:srgbClr>
                  </a:outerShdw>
                </a:effectLst>
              </a:rPr>
              <a:t>GI-A2213 </a:t>
            </a:r>
            <a:endParaRPr lang="uk-UA" sz="16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256848" y="5826137"/>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sp>
        <p:nvSpPr>
          <p:cNvPr id="16" name="TextBox 15"/>
          <p:cNvSpPr txBox="1"/>
          <p:nvPr/>
        </p:nvSpPr>
        <p:spPr>
          <a:xfrm>
            <a:off x="3618323" y="1857190"/>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31" name="Прямоугольник 30"/>
          <p:cNvSpPr/>
          <p:nvPr/>
        </p:nvSpPr>
        <p:spPr>
          <a:xfrm>
            <a:off x="3217692" y="5358469"/>
            <a:ext cx="3734830" cy="369332"/>
          </a:xfrm>
          <a:prstGeom prst="rect">
            <a:avLst/>
          </a:prstGeom>
        </p:spPr>
        <p:txBody>
          <a:bodyPr wrap="square">
            <a:spAutoFit/>
          </a:bodyPr>
          <a:lstStyle/>
          <a:p>
            <a:r>
              <a:rPr lang="ru-RU" dirty="0">
                <a:solidFill>
                  <a:srgbClr val="006666"/>
                </a:solidFill>
                <a:latin typeface="EpsilonCTT" pitchFamily="2" charset="0"/>
              </a:rPr>
              <a:t>ПОЛЕЗНО! БЫСТРО! </a:t>
            </a:r>
            <a:r>
              <a:rPr lang="ru-RU" dirty="0" smtClean="0">
                <a:solidFill>
                  <a:srgbClr val="006666"/>
                </a:solidFill>
                <a:latin typeface="EpsilonCTT" pitchFamily="2" charset="0"/>
              </a:rPr>
              <a:t>ВКУСНО!</a:t>
            </a:r>
            <a:endParaRPr lang="ru-RU" dirty="0">
              <a:solidFill>
                <a:srgbClr val="006666"/>
              </a:solidFill>
              <a:latin typeface="EpsilonCTT" pitchFamily="2" charset="0"/>
            </a:endParaRPr>
          </a:p>
        </p:txBody>
      </p:sp>
      <p:sp>
        <p:nvSpPr>
          <p:cNvPr id="7" name="Прямоугольник 6"/>
          <p:cNvSpPr/>
          <p:nvPr/>
        </p:nvSpPr>
        <p:spPr>
          <a:xfrm>
            <a:off x="3618323" y="2066148"/>
            <a:ext cx="7086216" cy="2644250"/>
          </a:xfrm>
          <a:prstGeom prst="rect">
            <a:avLst/>
          </a:prstGeom>
        </p:spPr>
        <p:txBody>
          <a:bodyPr wrap="square">
            <a:spAutoFit/>
          </a:bodyPr>
          <a:lstStyle/>
          <a:p>
            <a:pPr>
              <a:lnSpc>
                <a:spcPct val="150000"/>
              </a:lnSpc>
            </a:pPr>
            <a:r>
              <a:rPr lang="ru-RU" sz="1400" b="1" i="1" dirty="0">
                <a:solidFill>
                  <a:srgbClr val="4D4B4B"/>
                </a:solidFill>
              </a:rPr>
              <a:t>это кухонная электрическая плита, разогревающая металлическую посуду индуцированными вихревыми токами, создаваемыми высокочастотным магнитным полем. Для разогрева плиты требуется не более секунды, она начнет эффективно работать сразу же, как вы поставите на нее посуду.</a:t>
            </a:r>
          </a:p>
          <a:p>
            <a:pPr>
              <a:lnSpc>
                <a:spcPct val="150000"/>
              </a:lnSpc>
            </a:pPr>
            <a:r>
              <a:rPr lang="ru-RU" sz="1400" b="1" i="1" dirty="0">
                <a:solidFill>
                  <a:srgbClr val="4D4B4B"/>
                </a:solidFill>
              </a:rPr>
              <a:t>Индукционная плита </a:t>
            </a:r>
            <a:r>
              <a:rPr lang="ru-RU" sz="1400" b="1" i="1" dirty="0">
                <a:solidFill>
                  <a:srgbClr val="4D4B4B"/>
                </a:solidFill>
              </a:rPr>
              <a:t>имеет </a:t>
            </a:r>
            <a:r>
              <a:rPr lang="ru-RU" sz="1400" b="1" i="1" dirty="0">
                <a:solidFill>
                  <a:srgbClr val="4D4B4B"/>
                </a:solidFill>
              </a:rPr>
              <a:t>массу преимуществ перед газовыми и электрическими аналогами. Она отличается экономичностью (существенная экономия электроэнергии и времени, за счет уменьшения потерь тепла), комфортом использования, безопасностью, практичностью и имеет непревзойденный дизайн.</a:t>
            </a:r>
          </a:p>
        </p:txBody>
      </p:sp>
      <p:pic>
        <p:nvPicPr>
          <p:cNvPr id="5" name="Рисунок 4"/>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243" y="2066148"/>
            <a:ext cx="3543527" cy="2059514"/>
          </a:xfrm>
          <a:prstGeom prst="rect">
            <a:avLst/>
          </a:prstGeom>
        </p:spPr>
      </p:pic>
      <p:graphicFrame>
        <p:nvGraphicFramePr>
          <p:cNvPr id="6" name="Таблица 5"/>
          <p:cNvGraphicFramePr>
            <a:graphicFrameLocks noGrp="1"/>
          </p:cNvGraphicFramePr>
          <p:nvPr>
            <p:extLst>
              <p:ext uri="{D42A27DB-BD31-4B8C-83A1-F6EECF244321}">
                <p14:modId xmlns:p14="http://schemas.microsoft.com/office/powerpoint/2010/main" val="3810281168"/>
              </p:ext>
            </p:extLst>
          </p:nvPr>
        </p:nvGraphicFramePr>
        <p:xfrm>
          <a:off x="17628" y="6211644"/>
          <a:ext cx="10686911" cy="1241111"/>
        </p:xfrm>
        <a:graphic>
          <a:graphicData uri="http://schemas.openxmlformats.org/drawingml/2006/table">
            <a:tbl>
              <a:tblPr>
                <a:tableStyleId>{616DA210-FB5B-4158-B5E0-FEB733F419BA}</a:tableStyleId>
              </a:tblPr>
              <a:tblGrid>
                <a:gridCol w="530522">
                  <a:extLst>
                    <a:ext uri="{9D8B030D-6E8A-4147-A177-3AD203B41FA5}">
                      <a16:colId xmlns:a16="http://schemas.microsoft.com/office/drawing/2014/main" val="487087601"/>
                    </a:ext>
                  </a:extLst>
                </a:gridCol>
                <a:gridCol w="893360">
                  <a:extLst>
                    <a:ext uri="{9D8B030D-6E8A-4147-A177-3AD203B41FA5}">
                      <a16:colId xmlns:a16="http://schemas.microsoft.com/office/drawing/2014/main" val="1982730209"/>
                    </a:ext>
                  </a:extLst>
                </a:gridCol>
                <a:gridCol w="1096420">
                  <a:extLst>
                    <a:ext uri="{9D8B030D-6E8A-4147-A177-3AD203B41FA5}">
                      <a16:colId xmlns:a16="http://schemas.microsoft.com/office/drawing/2014/main" val="85901129"/>
                    </a:ext>
                  </a:extLst>
                </a:gridCol>
                <a:gridCol w="1070046">
                  <a:extLst>
                    <a:ext uri="{9D8B030D-6E8A-4147-A177-3AD203B41FA5}">
                      <a16:colId xmlns:a16="http://schemas.microsoft.com/office/drawing/2014/main" val="3784336836"/>
                    </a:ext>
                  </a:extLst>
                </a:gridCol>
                <a:gridCol w="1024128">
                  <a:extLst>
                    <a:ext uri="{9D8B030D-6E8A-4147-A177-3AD203B41FA5}">
                      <a16:colId xmlns:a16="http://schemas.microsoft.com/office/drawing/2014/main" val="1471651876"/>
                    </a:ext>
                  </a:extLst>
                </a:gridCol>
                <a:gridCol w="905256">
                  <a:extLst>
                    <a:ext uri="{9D8B030D-6E8A-4147-A177-3AD203B41FA5}">
                      <a16:colId xmlns:a16="http://schemas.microsoft.com/office/drawing/2014/main" val="103900336"/>
                    </a:ext>
                  </a:extLst>
                </a:gridCol>
                <a:gridCol w="777240">
                  <a:extLst>
                    <a:ext uri="{9D8B030D-6E8A-4147-A177-3AD203B41FA5}">
                      <a16:colId xmlns:a16="http://schemas.microsoft.com/office/drawing/2014/main" val="3825672396"/>
                    </a:ext>
                  </a:extLst>
                </a:gridCol>
                <a:gridCol w="694944">
                  <a:extLst>
                    <a:ext uri="{9D8B030D-6E8A-4147-A177-3AD203B41FA5}">
                      <a16:colId xmlns:a16="http://schemas.microsoft.com/office/drawing/2014/main" val="1636938679"/>
                    </a:ext>
                  </a:extLst>
                </a:gridCol>
                <a:gridCol w="539496">
                  <a:extLst>
                    <a:ext uri="{9D8B030D-6E8A-4147-A177-3AD203B41FA5}">
                      <a16:colId xmlns:a16="http://schemas.microsoft.com/office/drawing/2014/main" val="3519060388"/>
                    </a:ext>
                  </a:extLst>
                </a:gridCol>
                <a:gridCol w="932688">
                  <a:extLst>
                    <a:ext uri="{9D8B030D-6E8A-4147-A177-3AD203B41FA5}">
                      <a16:colId xmlns:a16="http://schemas.microsoft.com/office/drawing/2014/main" val="705837492"/>
                    </a:ext>
                  </a:extLst>
                </a:gridCol>
                <a:gridCol w="886968">
                  <a:extLst>
                    <a:ext uri="{9D8B030D-6E8A-4147-A177-3AD203B41FA5}">
                      <a16:colId xmlns:a16="http://schemas.microsoft.com/office/drawing/2014/main" val="3324016658"/>
                    </a:ext>
                  </a:extLst>
                </a:gridCol>
                <a:gridCol w="384048">
                  <a:extLst>
                    <a:ext uri="{9D8B030D-6E8A-4147-A177-3AD203B41FA5}">
                      <a16:colId xmlns:a16="http://schemas.microsoft.com/office/drawing/2014/main" val="195807483"/>
                    </a:ext>
                  </a:extLst>
                </a:gridCol>
                <a:gridCol w="951795">
                  <a:extLst>
                    <a:ext uri="{9D8B030D-6E8A-4147-A177-3AD203B41FA5}">
                      <a16:colId xmlns:a16="http://schemas.microsoft.com/office/drawing/2014/main" val="3200644202"/>
                    </a:ext>
                  </a:extLst>
                </a:gridCol>
              </a:tblGrid>
              <a:tr h="739754">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chemeClr val="tx1"/>
                          </a:solidFill>
                          <a:effectLst/>
                          <a:latin typeface="+mn-lt"/>
                        </a:rPr>
                        <a:t>Тип</a:t>
                      </a:r>
                      <a:endParaRPr lang="ru-RU" sz="1100" b="1" i="0" u="none" strike="noStrike" dirty="0">
                        <a:solidFill>
                          <a:schemeClr val="tx1"/>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дисплей</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таймер</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НАГРЕВ. ЭЛЕМЕНТ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Поверхность </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Количество конфорок</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цвет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Материал</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chemeClr val="tx1"/>
                          </a:solidFill>
                          <a:effectLst/>
                          <a:latin typeface="+mn-lt"/>
                        </a:rPr>
                        <a:t>Габариты</a:t>
                      </a:r>
                      <a:endParaRPr lang="ru-RU" sz="1100" b="1" i="0" u="none" strike="noStrike" dirty="0">
                        <a:solidFill>
                          <a:schemeClr val="tx1"/>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a:t>
                      </a:r>
                    </a:p>
                    <a:p>
                      <a:pPr algn="ctr" fontAlgn="ctr"/>
                      <a:r>
                        <a:rPr lang="ru-RU" sz="1100" b="1" i="0" u="none" strike="noStrike" dirty="0" smtClean="0">
                          <a:solidFill>
                            <a:srgbClr val="000000"/>
                          </a:solidFill>
                          <a:effectLst/>
                          <a:latin typeface="+mn-lt"/>
                        </a:rPr>
                        <a:t> </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Регулировка</a:t>
                      </a:r>
                      <a:r>
                        <a:rPr lang="ru-RU" sz="1100" b="1" i="0" u="none" strike="noStrike" baseline="0" dirty="0" smtClean="0">
                          <a:solidFill>
                            <a:srgbClr val="000000"/>
                          </a:solidFill>
                          <a:effectLst/>
                          <a:latin typeface="Calibri"/>
                        </a:rPr>
                        <a:t> температуры, 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2293607229"/>
                  </a:ext>
                </a:extLst>
              </a:tr>
              <a:tr h="501357">
                <a:tc>
                  <a:txBody>
                    <a:bodyPr/>
                    <a:lstStyle/>
                    <a:p>
                      <a:pPr algn="ctr" fontAlgn="ctr"/>
                      <a:r>
                        <a:rPr lang="en-US" sz="1050" b="1" spc="50" dirty="0" smtClean="0">
                          <a:ln w="11430"/>
                          <a:solidFill>
                            <a:srgbClr val="930D2D"/>
                          </a:solidFill>
                          <a:effectLst>
                            <a:outerShdw blurRad="38100" dist="38100" dir="2700000" algn="tl">
                              <a:srgbClr val="000000">
                                <a:alpha val="43137"/>
                              </a:srgbClr>
                            </a:outerShdw>
                          </a:effectLst>
                        </a:rPr>
                        <a:t>GI-A20</a:t>
                      </a:r>
                      <a:r>
                        <a:rPr lang="uk-UA" sz="1050" b="1" spc="50" dirty="0" smtClean="0">
                          <a:ln w="11430"/>
                          <a:solidFill>
                            <a:srgbClr val="930D2D"/>
                          </a:solidFill>
                          <a:effectLst>
                            <a:outerShdw blurRad="38100" dist="38100" dir="2700000" algn="tl">
                              <a:srgbClr val="000000">
                                <a:alpha val="43137"/>
                              </a:srgbClr>
                            </a:outerShdw>
                          </a:effectLst>
                        </a:rPr>
                        <a:t>18</a:t>
                      </a:r>
                      <a:r>
                        <a:rPr lang="en-US" sz="1050" b="1" spc="50" dirty="0" smtClean="0">
                          <a:ln w="11430"/>
                          <a:solidFill>
                            <a:srgbClr val="930D2D"/>
                          </a:solidFill>
                          <a:effectLst>
                            <a:outerShdw blurRad="38100" dist="38100" dir="2700000" algn="tl">
                              <a:srgbClr val="000000">
                                <a:alpha val="43137"/>
                              </a:srgbClr>
                            </a:outerShdw>
                          </a:effectLst>
                        </a:rPr>
                        <a:t> </a:t>
                      </a:r>
                      <a:endParaRPr lang="en-US" sz="1050" b="1" i="1" dirty="0"/>
                    </a:p>
                  </a:txBody>
                  <a:tcPr marL="9525" marR="9525" marT="9525" marB="0" anchor="ctr"/>
                </a:tc>
                <a:tc>
                  <a:txBody>
                    <a:bodyPr/>
                    <a:lstStyle/>
                    <a:p>
                      <a:pPr algn="ctr" fontAlgn="ctr"/>
                      <a:r>
                        <a:rPr lang="ru-RU" sz="1050" b="1" i="1" u="none" strike="noStrike" baseline="0" dirty="0" smtClean="0">
                          <a:solidFill>
                            <a:schemeClr val="tx1"/>
                          </a:solidFill>
                          <a:effectLst/>
                          <a:latin typeface="+mn-lt"/>
                        </a:rPr>
                        <a:t>индукционная</a:t>
                      </a:r>
                      <a:r>
                        <a:rPr lang="uk-UA" sz="1050" b="1" i="1" u="none" strike="noStrike" baseline="0" dirty="0" smtClean="0">
                          <a:solidFill>
                            <a:schemeClr val="tx1"/>
                          </a:solidFill>
                          <a:effectLst/>
                          <a:latin typeface="+mn-lt"/>
                        </a:rPr>
                        <a:t> плита</a:t>
                      </a:r>
                      <a:endParaRPr lang="en-US" sz="1050" b="1" i="1" u="none" strike="noStrike" dirty="0">
                        <a:solidFill>
                          <a:schemeClr val="tx1"/>
                        </a:solidFill>
                        <a:effectLst/>
                        <a:latin typeface="+mn-lt"/>
                      </a:endParaRPr>
                    </a:p>
                  </a:txBody>
                  <a:tcPr marL="9525" marR="9525" marT="9525" marB="0" anchor="ctr"/>
                </a:tc>
                <a:tc>
                  <a:txBody>
                    <a:bodyPr/>
                    <a:lstStyle/>
                    <a:p>
                      <a:pPr algn="ctr" fontAlgn="b"/>
                      <a:r>
                        <a:rPr lang="ru-RU" sz="1050" b="1" i="1" u="none" strike="noStrike" dirty="0" smtClean="0">
                          <a:solidFill>
                            <a:srgbClr val="000000"/>
                          </a:solidFill>
                          <a:effectLst/>
                          <a:latin typeface="+mn-lt"/>
                        </a:rPr>
                        <a:t>ЖК</a:t>
                      </a:r>
                      <a:endParaRPr lang="ru-RU" sz="105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ru-RU" sz="1050" b="1" i="1" u="none" strike="noStrike" dirty="0" smtClean="0">
                          <a:solidFill>
                            <a:srgbClr val="000000"/>
                          </a:solidFill>
                          <a:effectLst/>
                          <a:latin typeface="Arial"/>
                        </a:rPr>
                        <a:t>До</a:t>
                      </a:r>
                      <a:r>
                        <a:rPr lang="ru-RU" sz="1050" b="1" i="1" u="none" strike="noStrike" baseline="0" dirty="0" smtClean="0">
                          <a:solidFill>
                            <a:srgbClr val="000000"/>
                          </a:solidFill>
                          <a:effectLst/>
                          <a:latin typeface="Arial"/>
                        </a:rPr>
                        <a:t> 180 </a:t>
                      </a:r>
                      <a:r>
                        <a:rPr lang="ru-RU" sz="1050" b="1" i="1" u="none" strike="noStrike" dirty="0" smtClean="0">
                          <a:solidFill>
                            <a:srgbClr val="000000"/>
                          </a:solidFill>
                          <a:effectLst/>
                          <a:latin typeface="Arial"/>
                        </a:rPr>
                        <a:t>минут </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uk-UA" sz="1050" b="1" i="1" u="none" strike="noStrike" dirty="0" err="1" smtClean="0">
                          <a:solidFill>
                            <a:srgbClr val="000000"/>
                          </a:solidFill>
                          <a:effectLst/>
                          <a:latin typeface="Arial"/>
                        </a:rPr>
                        <a:t>Двойная</a:t>
                      </a:r>
                      <a:r>
                        <a:rPr lang="uk-UA" sz="1050" b="1" i="1" u="none" strike="noStrike" baseline="0" dirty="0" smtClean="0">
                          <a:solidFill>
                            <a:srgbClr val="000000"/>
                          </a:solidFill>
                          <a:effectLst/>
                          <a:latin typeface="Arial"/>
                        </a:rPr>
                        <a:t> </a:t>
                      </a:r>
                      <a:r>
                        <a:rPr lang="uk-UA" sz="1050" b="1" i="1" u="none" strike="noStrike" baseline="0" dirty="0" err="1" smtClean="0">
                          <a:solidFill>
                            <a:srgbClr val="000000"/>
                          </a:solidFill>
                          <a:effectLst/>
                          <a:latin typeface="Arial"/>
                        </a:rPr>
                        <a:t>медная</a:t>
                      </a:r>
                      <a:r>
                        <a:rPr lang="uk-UA" sz="1050" b="1" i="1" u="none" strike="noStrike" baseline="0" dirty="0" smtClean="0">
                          <a:solidFill>
                            <a:srgbClr val="000000"/>
                          </a:solidFill>
                          <a:effectLst/>
                          <a:latin typeface="Arial"/>
                        </a:rPr>
                        <a:t> </a:t>
                      </a:r>
                      <a:r>
                        <a:rPr lang="uk-UA" sz="1050" b="1" i="1" u="none" strike="noStrike" baseline="0" dirty="0" err="1" smtClean="0">
                          <a:solidFill>
                            <a:srgbClr val="000000"/>
                          </a:solidFill>
                          <a:effectLst/>
                          <a:latin typeface="Arial"/>
                        </a:rPr>
                        <a:t>катушка</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dirty="0" smtClean="0">
                          <a:solidFill>
                            <a:srgbClr val="000000"/>
                          </a:solidFill>
                          <a:effectLst/>
                          <a:latin typeface="Arial"/>
                        </a:rPr>
                        <a:t>стекло</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dirty="0" smtClean="0">
                          <a:solidFill>
                            <a:srgbClr val="000000"/>
                          </a:solidFill>
                          <a:effectLst/>
                          <a:latin typeface="Arial"/>
                        </a:rPr>
                        <a:t>1</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kern="1200" dirty="0" smtClean="0">
                          <a:solidFill>
                            <a:srgbClr val="000000"/>
                          </a:solidFill>
                          <a:effectLst/>
                          <a:latin typeface="Arial"/>
                          <a:ea typeface="+mn-ea"/>
                          <a:cs typeface="+mn-cs"/>
                        </a:rPr>
                        <a:t>2,2</a:t>
                      </a:r>
                      <a:r>
                        <a:rPr lang="ru-RU" sz="1050" b="1" i="1" u="none" strike="noStrike" kern="1200" baseline="0" dirty="0" smtClean="0">
                          <a:solidFill>
                            <a:srgbClr val="000000"/>
                          </a:solidFill>
                          <a:effectLst/>
                          <a:latin typeface="Arial"/>
                          <a:ea typeface="+mn-ea"/>
                          <a:cs typeface="+mn-cs"/>
                        </a:rPr>
                        <a:t> к</a:t>
                      </a:r>
                      <a:r>
                        <a:rPr lang="ru-RU" sz="1050" b="1" i="1" u="none" strike="noStrike" kern="1200" dirty="0" smtClean="0">
                          <a:solidFill>
                            <a:srgbClr val="000000"/>
                          </a:solidFill>
                          <a:effectLst/>
                          <a:latin typeface="Arial"/>
                          <a:ea typeface="+mn-ea"/>
                          <a:cs typeface="+mn-cs"/>
                        </a:rPr>
                        <a:t>Вт</a:t>
                      </a:r>
                      <a:endParaRPr lang="ru-RU" sz="1050" b="1" i="1" u="none" strike="noStrike" kern="1200" dirty="0">
                        <a:solidFill>
                          <a:srgbClr val="000000"/>
                        </a:solidFill>
                        <a:effectLst/>
                        <a:latin typeface="Arial"/>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kern="1200" dirty="0" smtClean="0">
                          <a:solidFill>
                            <a:srgbClr val="000000"/>
                          </a:solidFill>
                          <a:effectLst/>
                          <a:latin typeface="Arial"/>
                          <a:ea typeface="+mn-ea"/>
                          <a:cs typeface="+mn-cs"/>
                        </a:rPr>
                        <a:t>черный</a:t>
                      </a:r>
                      <a:endParaRPr lang="ru-RU" sz="1050" b="1" i="1" u="none" strike="noStrike" kern="1200" dirty="0">
                        <a:solidFill>
                          <a:srgbClr val="000000"/>
                        </a:solidFill>
                        <a:effectLst/>
                        <a:latin typeface="Arial"/>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50" b="1" i="1" u="none" strike="noStrike" dirty="0" smtClean="0">
                          <a:solidFill>
                            <a:srgbClr val="000000"/>
                          </a:solidFill>
                          <a:effectLst/>
                          <a:latin typeface="Arial"/>
                        </a:rPr>
                        <a:t>Abs</a:t>
                      </a:r>
                      <a:r>
                        <a:rPr lang="en-US" sz="1050" b="1" i="1" u="none" strike="noStrike" baseline="0" dirty="0" smtClean="0">
                          <a:solidFill>
                            <a:srgbClr val="000000"/>
                          </a:solidFill>
                          <a:effectLst/>
                          <a:latin typeface="Arial"/>
                        </a:rPr>
                        <a:t> - </a:t>
                      </a:r>
                      <a:r>
                        <a:rPr lang="ru-RU" sz="1050" b="1" i="1" u="none" strike="noStrike" baseline="0" dirty="0" smtClean="0">
                          <a:solidFill>
                            <a:srgbClr val="000000"/>
                          </a:solidFill>
                          <a:effectLst/>
                          <a:latin typeface="Arial"/>
                        </a:rPr>
                        <a:t>пластик</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ru-RU" sz="1050" b="1" i="1" u="none" strike="noStrike" kern="1200" dirty="0" smtClean="0">
                          <a:solidFill>
                            <a:srgbClr val="000000"/>
                          </a:solidFill>
                          <a:effectLst/>
                          <a:latin typeface="Arial"/>
                          <a:ea typeface="+mn-ea"/>
                          <a:cs typeface="+mn-cs"/>
                        </a:rPr>
                        <a:t>420х320х85 мм</a:t>
                      </a:r>
                      <a:endParaRPr lang="ru-RU" sz="1050" b="1" i="1" u="none" strike="noStrike" kern="1200" dirty="0">
                        <a:solidFill>
                          <a:srgbClr val="000000"/>
                        </a:solidFill>
                        <a:effectLst/>
                        <a:latin typeface="Arial"/>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dirty="0" smtClean="0">
                          <a:solidFill>
                            <a:srgbClr val="000000"/>
                          </a:solidFill>
                          <a:effectLst/>
                          <a:latin typeface="Arial"/>
                        </a:rPr>
                        <a:t>1</a:t>
                      </a:r>
                      <a:r>
                        <a:rPr lang="en-US" sz="1050" b="1" i="1" u="none" strike="noStrike" dirty="0" smtClean="0">
                          <a:solidFill>
                            <a:srgbClr val="000000"/>
                          </a:solidFill>
                          <a:effectLst/>
                          <a:latin typeface="Arial"/>
                        </a:rPr>
                        <a:t>,</a:t>
                      </a:r>
                      <a:r>
                        <a:rPr lang="ru-RU" sz="1050" b="1" i="1" u="none" strike="noStrike" dirty="0" smtClean="0">
                          <a:solidFill>
                            <a:srgbClr val="000000"/>
                          </a:solidFill>
                          <a:effectLst/>
                          <a:latin typeface="Arial"/>
                        </a:rPr>
                        <a:t>7 кг</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50" b="1" i="1" u="none" strike="noStrike" dirty="0" smtClean="0">
                          <a:solidFill>
                            <a:srgbClr val="000000"/>
                          </a:solidFill>
                          <a:effectLst/>
                          <a:latin typeface="Arial"/>
                        </a:rPr>
                        <a:t>60-200 </a:t>
                      </a:r>
                      <a:endParaRPr lang="ru-RU" sz="105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458617264"/>
                  </a:ext>
                </a:extLst>
              </a:tr>
            </a:tbl>
          </a:graphicData>
        </a:graphic>
      </p:graphicFrame>
    </p:spTree>
    <p:extLst>
      <p:ext uri="{BB962C8B-B14F-4D97-AF65-F5344CB8AC3E}">
        <p14:creationId xmlns:p14="http://schemas.microsoft.com/office/powerpoint/2010/main" val="40857290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346588" y="1517202"/>
            <a:ext cx="8338177" cy="656090"/>
          </a:xfrm>
          <a:effectLst/>
        </p:spPr>
        <p:txBody>
          <a:bodyPr>
            <a:normAutofit/>
          </a:bodyPr>
          <a:lstStyle/>
          <a:p>
            <a:pPr>
              <a:lnSpc>
                <a:spcPct val="100000"/>
              </a:lnSpc>
            </a:pPr>
            <a:r>
              <a:rPr lang="ru-RU" sz="2200" b="1" spc="50" dirty="0">
                <a:ln w="11430"/>
                <a:solidFill>
                  <a:srgbClr val="930D2D"/>
                </a:solidFill>
                <a:effectLst>
                  <a:outerShdw blurRad="38100" dist="38100" dir="2700000" algn="tl">
                    <a:srgbClr val="000000">
                      <a:alpha val="43137"/>
                    </a:srgbClr>
                  </a:outerShdw>
                </a:effectLst>
              </a:rPr>
              <a:t>МИКРОВОЛНОВАЯ ПЕЧЬ 20</a:t>
            </a:r>
            <a:r>
              <a:rPr lang="en-US" sz="2200" b="1" spc="50" dirty="0">
                <a:ln w="11430"/>
                <a:solidFill>
                  <a:srgbClr val="930D2D"/>
                </a:solidFill>
                <a:effectLst>
                  <a:outerShdw blurRad="38100" dist="38100" dir="2700000" algn="tl">
                    <a:srgbClr val="000000">
                      <a:alpha val="43137"/>
                    </a:srgbClr>
                  </a:outerShdw>
                </a:effectLst>
              </a:rPr>
              <a:t>MX79-L</a:t>
            </a:r>
            <a:endParaRPr lang="uk-UA" sz="22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238292" y="5913373"/>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2927233667"/>
              </p:ext>
            </p:extLst>
          </p:nvPr>
        </p:nvGraphicFramePr>
        <p:xfrm>
          <a:off x="310954" y="6311110"/>
          <a:ext cx="10011360" cy="957142"/>
        </p:xfrm>
        <a:graphic>
          <a:graphicData uri="http://schemas.openxmlformats.org/drawingml/2006/table">
            <a:tbl>
              <a:tblPr>
                <a:tableStyleId>{616DA210-FB5B-4158-B5E0-FEB733F419BA}</a:tableStyleId>
              </a:tblPr>
              <a:tblGrid>
                <a:gridCol w="483406">
                  <a:extLst>
                    <a:ext uri="{9D8B030D-6E8A-4147-A177-3AD203B41FA5}">
                      <a16:colId xmlns:a16="http://schemas.microsoft.com/office/drawing/2014/main" val="20000"/>
                    </a:ext>
                  </a:extLst>
                </a:gridCol>
                <a:gridCol w="647114">
                  <a:extLst>
                    <a:ext uri="{9D8B030D-6E8A-4147-A177-3AD203B41FA5}">
                      <a16:colId xmlns:a16="http://schemas.microsoft.com/office/drawing/2014/main" val="20001"/>
                    </a:ext>
                  </a:extLst>
                </a:gridCol>
                <a:gridCol w="661181">
                  <a:extLst>
                    <a:ext uri="{9D8B030D-6E8A-4147-A177-3AD203B41FA5}">
                      <a16:colId xmlns:a16="http://schemas.microsoft.com/office/drawing/2014/main" val="20002"/>
                    </a:ext>
                  </a:extLst>
                </a:gridCol>
                <a:gridCol w="829994">
                  <a:extLst>
                    <a:ext uri="{9D8B030D-6E8A-4147-A177-3AD203B41FA5}">
                      <a16:colId xmlns:a16="http://schemas.microsoft.com/office/drawing/2014/main" val="20003"/>
                    </a:ext>
                  </a:extLst>
                </a:gridCol>
                <a:gridCol w="534572">
                  <a:extLst>
                    <a:ext uri="{9D8B030D-6E8A-4147-A177-3AD203B41FA5}">
                      <a16:colId xmlns:a16="http://schemas.microsoft.com/office/drawing/2014/main" val="20004"/>
                    </a:ext>
                  </a:extLst>
                </a:gridCol>
                <a:gridCol w="773723">
                  <a:extLst>
                    <a:ext uri="{9D8B030D-6E8A-4147-A177-3AD203B41FA5}">
                      <a16:colId xmlns:a16="http://schemas.microsoft.com/office/drawing/2014/main" val="20005"/>
                    </a:ext>
                  </a:extLst>
                </a:gridCol>
                <a:gridCol w="717453">
                  <a:extLst>
                    <a:ext uri="{9D8B030D-6E8A-4147-A177-3AD203B41FA5}">
                      <a16:colId xmlns:a16="http://schemas.microsoft.com/office/drawing/2014/main" val="20006"/>
                    </a:ext>
                  </a:extLst>
                </a:gridCol>
                <a:gridCol w="759655">
                  <a:extLst>
                    <a:ext uri="{9D8B030D-6E8A-4147-A177-3AD203B41FA5}">
                      <a16:colId xmlns:a16="http://schemas.microsoft.com/office/drawing/2014/main" val="20007"/>
                    </a:ext>
                  </a:extLst>
                </a:gridCol>
                <a:gridCol w="675249">
                  <a:extLst>
                    <a:ext uri="{9D8B030D-6E8A-4147-A177-3AD203B41FA5}">
                      <a16:colId xmlns:a16="http://schemas.microsoft.com/office/drawing/2014/main" val="20008"/>
                    </a:ext>
                  </a:extLst>
                </a:gridCol>
                <a:gridCol w="773723">
                  <a:extLst>
                    <a:ext uri="{9D8B030D-6E8A-4147-A177-3AD203B41FA5}">
                      <a16:colId xmlns:a16="http://schemas.microsoft.com/office/drawing/2014/main" val="20009"/>
                    </a:ext>
                  </a:extLst>
                </a:gridCol>
                <a:gridCol w="717453">
                  <a:extLst>
                    <a:ext uri="{9D8B030D-6E8A-4147-A177-3AD203B41FA5}">
                      <a16:colId xmlns:a16="http://schemas.microsoft.com/office/drawing/2014/main" val="20010"/>
                    </a:ext>
                  </a:extLst>
                </a:gridCol>
                <a:gridCol w="872197">
                  <a:extLst>
                    <a:ext uri="{9D8B030D-6E8A-4147-A177-3AD203B41FA5}">
                      <a16:colId xmlns:a16="http://schemas.microsoft.com/office/drawing/2014/main" val="20011"/>
                    </a:ext>
                  </a:extLst>
                </a:gridCol>
                <a:gridCol w="928467">
                  <a:extLst>
                    <a:ext uri="{9D8B030D-6E8A-4147-A177-3AD203B41FA5}">
                      <a16:colId xmlns:a16="http://schemas.microsoft.com/office/drawing/2014/main" val="20012"/>
                    </a:ext>
                  </a:extLst>
                </a:gridCol>
                <a:gridCol w="637173">
                  <a:extLst>
                    <a:ext uri="{9D8B030D-6E8A-4147-A177-3AD203B41FA5}">
                      <a16:colId xmlns:a16="http://schemas.microsoft.com/office/drawing/2014/main" val="20013"/>
                    </a:ext>
                  </a:extLst>
                </a:gridCol>
              </a:tblGrid>
              <a:tr h="48130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Тип управления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Микро-волновая 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Уровень мощности</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Объем камеры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Функция </a:t>
                      </a:r>
                      <a:r>
                        <a:rPr lang="ru-RU" sz="1100" b="1" i="0" u="none" strike="noStrike" dirty="0" err="1" smtClean="0">
                          <a:solidFill>
                            <a:srgbClr val="000000"/>
                          </a:solidFill>
                          <a:effectLst/>
                          <a:latin typeface="+mn-lt"/>
                        </a:rPr>
                        <a:t>разморозки</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Таймер работы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Диаметр поворотного стола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Габаритный размер</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 нетто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5073">
                <a:tc>
                  <a:txBody>
                    <a:bodyPr/>
                    <a:lstStyle/>
                    <a:p>
                      <a:pPr marL="0" algn="ctr" defTabSz="914400" rtl="0" eaLnBrk="1" fontAlgn="ctr" latinLnBrk="0" hangingPunct="1"/>
                      <a:r>
                        <a:rPr lang="en-US" sz="1000" b="0" i="1" kern="1200" dirty="0" smtClean="0">
                          <a:solidFill>
                            <a:schemeClr val="tx1"/>
                          </a:solidFill>
                          <a:effectLst/>
                          <a:latin typeface="+mn-lt"/>
                          <a:ea typeface="+mn-ea"/>
                          <a:cs typeface="+mn-cs"/>
                        </a:rPr>
                        <a:t>59428</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ru-RU" sz="1000" b="1" i="1" u="none" strike="noStrike" dirty="0" smtClean="0">
                          <a:solidFill>
                            <a:srgbClr val="000000"/>
                          </a:solidFill>
                          <a:effectLst/>
                          <a:latin typeface="+mn-lt"/>
                        </a:rPr>
                        <a:t>20</a:t>
                      </a:r>
                      <a:r>
                        <a:rPr lang="en-US" sz="1000" b="1" i="1" u="none" strike="noStrike" dirty="0" smtClean="0">
                          <a:solidFill>
                            <a:srgbClr val="000000"/>
                          </a:solidFill>
                          <a:effectLst/>
                          <a:latin typeface="+mn-lt"/>
                        </a:rPr>
                        <a:t>MX79-L</a:t>
                      </a:r>
                      <a:endParaRPr lang="en-US" sz="1000" b="1" i="1" u="none" strike="noStrike" dirty="0">
                        <a:solidFill>
                          <a:srgbClr val="000000"/>
                        </a:solidFill>
                        <a:effectLst/>
                        <a:latin typeface="+mn-lt"/>
                      </a:endParaRPr>
                    </a:p>
                  </a:txBody>
                  <a:tcPr marL="9525" marR="9525" marT="9525" marB="0" anchor="ctr"/>
                </a:tc>
                <a:tc>
                  <a:txBody>
                    <a:bodyPr/>
                    <a:lstStyle/>
                    <a:p>
                      <a:pPr algn="ctr" fontAlgn="ctr"/>
                      <a:r>
                        <a:rPr lang="ru-RU" sz="1000" b="1" i="1" u="none" strike="noStrike" dirty="0" smtClean="0">
                          <a:solidFill>
                            <a:srgbClr val="000000"/>
                          </a:solidFill>
                          <a:effectLst/>
                          <a:latin typeface="+mn-lt"/>
                        </a:rPr>
                        <a:t>800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ru-RU" sz="1000" b="1" i="1" u="none" strike="noStrike" dirty="0" smtClean="0">
                          <a:solidFill>
                            <a:srgbClr val="000000"/>
                          </a:solidFill>
                          <a:effectLst/>
                          <a:latin typeface="Arial"/>
                        </a:rPr>
                        <a:t>~ 50/60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err="1" smtClean="0">
                          <a:solidFill>
                            <a:srgbClr val="000000"/>
                          </a:solidFill>
                          <a:effectLst/>
                          <a:latin typeface="Arial"/>
                        </a:rPr>
                        <a:t>Механи-ческий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2450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6</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20 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3</a:t>
                      </a:r>
                      <a:r>
                        <a:rPr lang="ru-RU" sz="1000" b="1" i="1" u="none" strike="noStrike" dirty="0" smtClean="0">
                          <a:solidFill>
                            <a:srgbClr val="000000"/>
                          </a:solidFill>
                          <a:effectLst/>
                          <a:latin typeface="Arial"/>
                        </a:rPr>
                        <a:t>0</a:t>
                      </a:r>
                      <a:r>
                        <a:rPr lang="en-US" sz="1000" b="1" i="1" u="none" strike="noStrike" dirty="0" smtClean="0">
                          <a:solidFill>
                            <a:srgbClr val="000000"/>
                          </a:solidFill>
                          <a:effectLst/>
                          <a:latin typeface="Arial"/>
                        </a:rPr>
                        <a:t> </a:t>
                      </a:r>
                      <a:r>
                        <a:rPr lang="ru-RU" sz="1000" b="1" i="1" u="none" strike="noStrike" dirty="0" smtClean="0">
                          <a:solidFill>
                            <a:srgbClr val="000000"/>
                          </a:solidFill>
                          <a:effectLst/>
                          <a:latin typeface="Arial"/>
                        </a:rPr>
                        <a:t>мин.</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 24,5 см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451х256,5х345 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10</a:t>
                      </a:r>
                      <a:r>
                        <a:rPr lang="ru-RU" sz="1000" b="1" i="1" u="none" strike="noStrike" dirty="0" smtClean="0">
                          <a:solidFill>
                            <a:srgbClr val="000000"/>
                          </a:solidFill>
                          <a:effectLst/>
                          <a:latin typeface="Arial"/>
                        </a:rPr>
                        <a:t>,</a:t>
                      </a:r>
                      <a:r>
                        <a:rPr lang="en-US" sz="1000" b="1" i="1" u="none" strike="noStrike" dirty="0" smtClean="0">
                          <a:solidFill>
                            <a:srgbClr val="000000"/>
                          </a:solidFill>
                          <a:effectLst/>
                          <a:latin typeface="Arial"/>
                        </a:rPr>
                        <a:t>1</a:t>
                      </a:r>
                      <a:r>
                        <a:rPr lang="ru-RU" sz="1000" b="1" i="1" u="none" strike="noStrike" dirty="0" smtClean="0">
                          <a:solidFill>
                            <a:srgbClr val="000000"/>
                          </a:solidFill>
                          <a:effectLst/>
                          <a:latin typeface="Arial"/>
                        </a:rPr>
                        <a:t>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16" name="TextBox 15"/>
          <p:cNvSpPr txBox="1"/>
          <p:nvPr/>
        </p:nvSpPr>
        <p:spPr>
          <a:xfrm>
            <a:off x="4353764" y="2772601"/>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31" name="Прямоугольник 30"/>
          <p:cNvSpPr/>
          <p:nvPr/>
        </p:nvSpPr>
        <p:spPr>
          <a:xfrm>
            <a:off x="797133" y="5277178"/>
            <a:ext cx="3160365" cy="369332"/>
          </a:xfrm>
          <a:prstGeom prst="rect">
            <a:avLst/>
          </a:prstGeom>
        </p:spPr>
        <p:txBody>
          <a:bodyPr wrap="square">
            <a:spAutoFit/>
          </a:bodyPr>
          <a:lstStyle/>
          <a:p>
            <a:r>
              <a:rPr lang="ru-RU" dirty="0">
                <a:solidFill>
                  <a:srgbClr val="006666"/>
                </a:solidFill>
                <a:latin typeface="EpsilonCTT" pitchFamily="2" charset="0"/>
              </a:rPr>
              <a:t>ПОЛЕЗНО! БЫСТРО! ВКУСНО!</a:t>
            </a:r>
          </a:p>
        </p:txBody>
      </p:sp>
      <p:pic>
        <p:nvPicPr>
          <p:cNvPr id="5" name="Рисунок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3848" y="2615373"/>
            <a:ext cx="4117303" cy="2477131"/>
          </a:xfrm>
          <a:prstGeom prst="rect">
            <a:avLst/>
          </a:prstGeom>
          <a:effectLst>
            <a:glow rad="63500">
              <a:schemeClr val="bg1">
                <a:alpha val="80000"/>
              </a:schemeClr>
            </a:glow>
          </a:effectLst>
        </p:spPr>
      </p:pic>
      <p:sp>
        <p:nvSpPr>
          <p:cNvPr id="7" name="Прямоугольник 6"/>
          <p:cNvSpPr/>
          <p:nvPr/>
        </p:nvSpPr>
        <p:spPr>
          <a:xfrm>
            <a:off x="4353764" y="3032037"/>
            <a:ext cx="6327577" cy="1446550"/>
          </a:xfrm>
          <a:prstGeom prst="rect">
            <a:avLst/>
          </a:prstGeom>
        </p:spPr>
        <p:txBody>
          <a:bodyPr wrap="square">
            <a:spAutoFit/>
          </a:bodyPr>
          <a:lstStyle/>
          <a:p>
            <a:r>
              <a:rPr lang="ru-RU" sz="1100" b="1" i="1" dirty="0">
                <a:solidFill>
                  <a:srgbClr val="4D4B4B"/>
                </a:solidFill>
              </a:rPr>
              <a:t>Микроволновая печь модели </a:t>
            </a:r>
            <a:r>
              <a:rPr lang="en-US" sz="1100" b="1" i="1" dirty="0">
                <a:solidFill>
                  <a:srgbClr val="4D4B4B"/>
                </a:solidFill>
              </a:rPr>
              <a:t>20MX79-L </a:t>
            </a:r>
            <a:r>
              <a:rPr lang="ru-RU" sz="1100" b="1" i="1" dirty="0">
                <a:solidFill>
                  <a:srgbClr val="4D4B4B"/>
                </a:solidFill>
              </a:rPr>
              <a:t>выполнена в элегантном дизайне с корпусом белого цвета. Механический тип управления позволяет легко выбрать необходимую функция приготовления и уровень мощности. Данная модель имеет все необходимое для эффективной и продуктивной работы, а именно: таймер на 30 минут, 6 уровней мощности, мощность 800 Вт., функция </a:t>
            </a:r>
            <a:r>
              <a:rPr lang="ru-RU" sz="1100" b="1" i="1" dirty="0" err="1">
                <a:solidFill>
                  <a:srgbClr val="4D4B4B"/>
                </a:solidFill>
              </a:rPr>
              <a:t>разморозки</a:t>
            </a:r>
            <a:r>
              <a:rPr lang="ru-RU" sz="1100" b="1" i="1" dirty="0">
                <a:solidFill>
                  <a:srgbClr val="4D4B4B"/>
                </a:solidFill>
              </a:rPr>
              <a:t>, диаметр поворотного стола на 24,5 см. Камера на 20 литров идеально подходит для семьи от трех человек.</a:t>
            </a:r>
          </a:p>
          <a:p>
            <a:endParaRPr lang="ru-RU" sz="1100" b="1" i="1" dirty="0">
              <a:solidFill>
                <a:srgbClr val="4D4B4B"/>
              </a:solidFill>
            </a:endParaRPr>
          </a:p>
          <a:p>
            <a:endParaRPr lang="ru-RU" sz="1100" b="1" i="1" dirty="0"/>
          </a:p>
        </p:txBody>
      </p:sp>
    </p:spTree>
    <p:extLst>
      <p:ext uri="{BB962C8B-B14F-4D97-AF65-F5344CB8AC3E}">
        <p14:creationId xmlns:p14="http://schemas.microsoft.com/office/powerpoint/2010/main" val="6965905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346588" y="1694654"/>
            <a:ext cx="8338177" cy="656090"/>
          </a:xfrm>
          <a:effectLst/>
        </p:spPr>
        <p:txBody>
          <a:bodyPr>
            <a:normAutofit/>
          </a:bodyPr>
          <a:lstStyle/>
          <a:p>
            <a:pPr>
              <a:lnSpc>
                <a:spcPct val="100000"/>
              </a:lnSpc>
            </a:pPr>
            <a:r>
              <a:rPr lang="ru-RU" sz="2200" b="1" spc="50" dirty="0">
                <a:ln w="11430"/>
                <a:solidFill>
                  <a:srgbClr val="930D2D"/>
                </a:solidFill>
                <a:effectLst>
                  <a:outerShdw blurRad="38100" dist="38100" dir="2700000" algn="tl">
                    <a:srgbClr val="000000">
                      <a:alpha val="43137"/>
                    </a:srgbClr>
                  </a:outerShdw>
                </a:effectLst>
              </a:rPr>
              <a:t>МИКРОВОЛНОВАЯ ПЕЧЬ 20</a:t>
            </a:r>
            <a:r>
              <a:rPr lang="en-US" sz="2200" b="1" spc="50" dirty="0">
                <a:ln w="11430"/>
                <a:solidFill>
                  <a:srgbClr val="930D2D"/>
                </a:solidFill>
                <a:effectLst>
                  <a:outerShdw blurRad="38100" dist="38100" dir="2700000" algn="tl">
                    <a:srgbClr val="000000">
                      <a:alpha val="43137"/>
                    </a:srgbClr>
                  </a:outerShdw>
                </a:effectLst>
              </a:rPr>
              <a:t>MX60-L</a:t>
            </a:r>
            <a:endParaRPr lang="uk-UA" sz="22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228712" y="6014963"/>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2970668468"/>
              </p:ext>
            </p:extLst>
          </p:nvPr>
        </p:nvGraphicFramePr>
        <p:xfrm>
          <a:off x="341019" y="6364560"/>
          <a:ext cx="10011360" cy="957142"/>
        </p:xfrm>
        <a:graphic>
          <a:graphicData uri="http://schemas.openxmlformats.org/drawingml/2006/table">
            <a:tbl>
              <a:tblPr>
                <a:tableStyleId>{616DA210-FB5B-4158-B5E0-FEB733F419BA}</a:tableStyleId>
              </a:tblPr>
              <a:tblGrid>
                <a:gridCol w="483406">
                  <a:extLst>
                    <a:ext uri="{9D8B030D-6E8A-4147-A177-3AD203B41FA5}">
                      <a16:colId xmlns:a16="http://schemas.microsoft.com/office/drawing/2014/main" val="20000"/>
                    </a:ext>
                  </a:extLst>
                </a:gridCol>
                <a:gridCol w="647114">
                  <a:extLst>
                    <a:ext uri="{9D8B030D-6E8A-4147-A177-3AD203B41FA5}">
                      <a16:colId xmlns:a16="http://schemas.microsoft.com/office/drawing/2014/main" val="20001"/>
                    </a:ext>
                  </a:extLst>
                </a:gridCol>
                <a:gridCol w="661181">
                  <a:extLst>
                    <a:ext uri="{9D8B030D-6E8A-4147-A177-3AD203B41FA5}">
                      <a16:colId xmlns:a16="http://schemas.microsoft.com/office/drawing/2014/main" val="20002"/>
                    </a:ext>
                  </a:extLst>
                </a:gridCol>
                <a:gridCol w="829994">
                  <a:extLst>
                    <a:ext uri="{9D8B030D-6E8A-4147-A177-3AD203B41FA5}">
                      <a16:colId xmlns:a16="http://schemas.microsoft.com/office/drawing/2014/main" val="20003"/>
                    </a:ext>
                  </a:extLst>
                </a:gridCol>
                <a:gridCol w="534572">
                  <a:extLst>
                    <a:ext uri="{9D8B030D-6E8A-4147-A177-3AD203B41FA5}">
                      <a16:colId xmlns:a16="http://schemas.microsoft.com/office/drawing/2014/main" val="20004"/>
                    </a:ext>
                  </a:extLst>
                </a:gridCol>
                <a:gridCol w="773723">
                  <a:extLst>
                    <a:ext uri="{9D8B030D-6E8A-4147-A177-3AD203B41FA5}">
                      <a16:colId xmlns:a16="http://schemas.microsoft.com/office/drawing/2014/main" val="20005"/>
                    </a:ext>
                  </a:extLst>
                </a:gridCol>
                <a:gridCol w="717453">
                  <a:extLst>
                    <a:ext uri="{9D8B030D-6E8A-4147-A177-3AD203B41FA5}">
                      <a16:colId xmlns:a16="http://schemas.microsoft.com/office/drawing/2014/main" val="20006"/>
                    </a:ext>
                  </a:extLst>
                </a:gridCol>
                <a:gridCol w="759655">
                  <a:extLst>
                    <a:ext uri="{9D8B030D-6E8A-4147-A177-3AD203B41FA5}">
                      <a16:colId xmlns:a16="http://schemas.microsoft.com/office/drawing/2014/main" val="20007"/>
                    </a:ext>
                  </a:extLst>
                </a:gridCol>
                <a:gridCol w="675249">
                  <a:extLst>
                    <a:ext uri="{9D8B030D-6E8A-4147-A177-3AD203B41FA5}">
                      <a16:colId xmlns:a16="http://schemas.microsoft.com/office/drawing/2014/main" val="20008"/>
                    </a:ext>
                  </a:extLst>
                </a:gridCol>
                <a:gridCol w="773723">
                  <a:extLst>
                    <a:ext uri="{9D8B030D-6E8A-4147-A177-3AD203B41FA5}">
                      <a16:colId xmlns:a16="http://schemas.microsoft.com/office/drawing/2014/main" val="20009"/>
                    </a:ext>
                  </a:extLst>
                </a:gridCol>
                <a:gridCol w="717453">
                  <a:extLst>
                    <a:ext uri="{9D8B030D-6E8A-4147-A177-3AD203B41FA5}">
                      <a16:colId xmlns:a16="http://schemas.microsoft.com/office/drawing/2014/main" val="20010"/>
                    </a:ext>
                  </a:extLst>
                </a:gridCol>
                <a:gridCol w="872197">
                  <a:extLst>
                    <a:ext uri="{9D8B030D-6E8A-4147-A177-3AD203B41FA5}">
                      <a16:colId xmlns:a16="http://schemas.microsoft.com/office/drawing/2014/main" val="20011"/>
                    </a:ext>
                  </a:extLst>
                </a:gridCol>
                <a:gridCol w="928467">
                  <a:extLst>
                    <a:ext uri="{9D8B030D-6E8A-4147-A177-3AD203B41FA5}">
                      <a16:colId xmlns:a16="http://schemas.microsoft.com/office/drawing/2014/main" val="20012"/>
                    </a:ext>
                  </a:extLst>
                </a:gridCol>
                <a:gridCol w="637173">
                  <a:extLst>
                    <a:ext uri="{9D8B030D-6E8A-4147-A177-3AD203B41FA5}">
                      <a16:colId xmlns:a16="http://schemas.microsoft.com/office/drawing/2014/main" val="20013"/>
                    </a:ext>
                  </a:extLst>
                </a:gridCol>
              </a:tblGrid>
              <a:tr h="48130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Тип управления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Микро-волновая 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Уровень мощности</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Объем камеры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Функция </a:t>
                      </a:r>
                      <a:r>
                        <a:rPr lang="ru-RU" sz="1100" b="1" i="0" u="none" strike="noStrike" dirty="0" err="1" smtClean="0">
                          <a:solidFill>
                            <a:srgbClr val="000000"/>
                          </a:solidFill>
                          <a:effectLst/>
                          <a:latin typeface="+mn-lt"/>
                        </a:rPr>
                        <a:t>разморозки</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Таймер работы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Диаметр поворотного стола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Габаритный размер</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 нетто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5073">
                <a:tc>
                  <a:txBody>
                    <a:bodyPr/>
                    <a:lstStyle/>
                    <a:p>
                      <a:pPr marL="0" algn="ctr" defTabSz="914400" rtl="0" eaLnBrk="1" fontAlgn="ctr" latinLnBrk="0" hangingPunct="1"/>
                      <a:r>
                        <a:rPr lang="en-US" sz="1000" b="0" i="1" kern="1200" dirty="0" smtClean="0">
                          <a:solidFill>
                            <a:schemeClr val="tx1"/>
                          </a:solidFill>
                          <a:effectLst/>
                          <a:latin typeface="+mn-lt"/>
                          <a:ea typeface="+mn-ea"/>
                          <a:cs typeface="+mn-cs"/>
                        </a:rPr>
                        <a:t>59427</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ru-RU" sz="1000" b="1" i="1" u="none" strike="noStrike" dirty="0" smtClean="0">
                          <a:solidFill>
                            <a:srgbClr val="000000"/>
                          </a:solidFill>
                          <a:effectLst/>
                          <a:latin typeface="+mn-lt"/>
                        </a:rPr>
                        <a:t>20</a:t>
                      </a:r>
                      <a:r>
                        <a:rPr lang="en-US" sz="1000" b="1" i="1" u="none" strike="noStrike" dirty="0" smtClean="0">
                          <a:solidFill>
                            <a:srgbClr val="000000"/>
                          </a:solidFill>
                          <a:effectLst/>
                          <a:latin typeface="+mn-lt"/>
                        </a:rPr>
                        <a:t>MX</a:t>
                      </a:r>
                      <a:r>
                        <a:rPr lang="ru-RU" sz="1000" b="1" i="1" u="none" strike="noStrike" dirty="0" smtClean="0">
                          <a:solidFill>
                            <a:srgbClr val="000000"/>
                          </a:solidFill>
                          <a:effectLst/>
                          <a:latin typeface="+mn-lt"/>
                        </a:rPr>
                        <a:t>60</a:t>
                      </a:r>
                      <a:r>
                        <a:rPr lang="en-US" sz="1000" b="1" i="1" u="none" strike="noStrike" dirty="0" smtClean="0">
                          <a:solidFill>
                            <a:srgbClr val="000000"/>
                          </a:solidFill>
                          <a:effectLst/>
                          <a:latin typeface="+mn-lt"/>
                        </a:rPr>
                        <a:t>-L</a:t>
                      </a:r>
                      <a:endParaRPr lang="en-US" sz="1000" b="1" i="1" u="none" strike="noStrike" dirty="0">
                        <a:solidFill>
                          <a:srgbClr val="000000"/>
                        </a:solidFill>
                        <a:effectLst/>
                        <a:latin typeface="+mn-lt"/>
                      </a:endParaRPr>
                    </a:p>
                  </a:txBody>
                  <a:tcPr marL="9525" marR="9525" marT="9525" marB="0" anchor="ctr"/>
                </a:tc>
                <a:tc>
                  <a:txBody>
                    <a:bodyPr/>
                    <a:lstStyle/>
                    <a:p>
                      <a:pPr algn="ctr" fontAlgn="ctr"/>
                      <a:r>
                        <a:rPr lang="ru-RU" sz="1000" b="1" i="1" u="none" strike="noStrike" dirty="0" smtClean="0">
                          <a:solidFill>
                            <a:srgbClr val="000000"/>
                          </a:solidFill>
                          <a:effectLst/>
                          <a:latin typeface="+mn-lt"/>
                        </a:rPr>
                        <a:t>800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ru-RU" sz="1000" b="1" i="1" u="none" strike="noStrike" dirty="0" smtClean="0">
                          <a:solidFill>
                            <a:srgbClr val="000000"/>
                          </a:solidFill>
                          <a:effectLst/>
                          <a:latin typeface="Arial"/>
                        </a:rPr>
                        <a:t>~ 50/60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err="1" smtClean="0">
                          <a:solidFill>
                            <a:srgbClr val="000000"/>
                          </a:solidFill>
                          <a:effectLst/>
                          <a:latin typeface="Arial"/>
                        </a:rPr>
                        <a:t>Механи-ческий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2450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6</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20 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3</a:t>
                      </a:r>
                      <a:r>
                        <a:rPr lang="ru-RU" sz="1000" b="1" i="1" u="none" strike="noStrike" dirty="0" smtClean="0">
                          <a:solidFill>
                            <a:srgbClr val="000000"/>
                          </a:solidFill>
                          <a:effectLst/>
                          <a:latin typeface="Arial"/>
                        </a:rPr>
                        <a:t>0</a:t>
                      </a:r>
                      <a:r>
                        <a:rPr lang="en-US" sz="1000" b="1" i="1" u="none" strike="noStrike" dirty="0" smtClean="0">
                          <a:solidFill>
                            <a:srgbClr val="000000"/>
                          </a:solidFill>
                          <a:effectLst/>
                          <a:latin typeface="Arial"/>
                        </a:rPr>
                        <a:t> </a:t>
                      </a:r>
                      <a:r>
                        <a:rPr lang="ru-RU" sz="1000" b="1" i="1" u="none" strike="noStrike" dirty="0" smtClean="0">
                          <a:solidFill>
                            <a:srgbClr val="000000"/>
                          </a:solidFill>
                          <a:effectLst/>
                          <a:latin typeface="Arial"/>
                        </a:rPr>
                        <a:t>мин.</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 24,5 см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451х256,5х345 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9,8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16" name="TextBox 15"/>
          <p:cNvSpPr txBox="1"/>
          <p:nvPr/>
        </p:nvSpPr>
        <p:spPr>
          <a:xfrm>
            <a:off x="4217417" y="2924911"/>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31" name="Прямоугольник 30"/>
          <p:cNvSpPr/>
          <p:nvPr/>
        </p:nvSpPr>
        <p:spPr>
          <a:xfrm>
            <a:off x="739983" y="5353459"/>
            <a:ext cx="3160365" cy="369332"/>
          </a:xfrm>
          <a:prstGeom prst="rect">
            <a:avLst/>
          </a:prstGeom>
        </p:spPr>
        <p:txBody>
          <a:bodyPr wrap="square">
            <a:spAutoFit/>
          </a:bodyPr>
          <a:lstStyle/>
          <a:p>
            <a:r>
              <a:rPr lang="ru-RU" dirty="0">
                <a:solidFill>
                  <a:srgbClr val="006666"/>
                </a:solidFill>
                <a:latin typeface="EpsilonCTT" pitchFamily="2" charset="0"/>
              </a:rPr>
              <a:t>ПОЛЕЗНО! БЫСТРО! ВКУСНО!</a:t>
            </a:r>
          </a:p>
        </p:txBody>
      </p:sp>
      <p:pic>
        <p:nvPicPr>
          <p:cNvPr id="3" name="Рисунок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712" y="2642916"/>
            <a:ext cx="3988705" cy="2418371"/>
          </a:xfrm>
          <a:prstGeom prst="rect">
            <a:avLst/>
          </a:prstGeom>
          <a:effectLst>
            <a:glow rad="63500">
              <a:schemeClr val="bg1">
                <a:alpha val="80000"/>
              </a:schemeClr>
            </a:glow>
          </a:effectLst>
        </p:spPr>
      </p:pic>
      <p:sp>
        <p:nvSpPr>
          <p:cNvPr id="7" name="Прямоугольник 6"/>
          <p:cNvSpPr/>
          <p:nvPr/>
        </p:nvSpPr>
        <p:spPr>
          <a:xfrm>
            <a:off x="4217417" y="3201910"/>
            <a:ext cx="6327577" cy="1323439"/>
          </a:xfrm>
          <a:prstGeom prst="rect">
            <a:avLst/>
          </a:prstGeom>
        </p:spPr>
        <p:txBody>
          <a:bodyPr wrap="square">
            <a:spAutoFit/>
          </a:bodyPr>
          <a:lstStyle/>
          <a:p>
            <a:r>
              <a:rPr lang="ru-RU" sz="1100" b="1" i="1" dirty="0">
                <a:solidFill>
                  <a:srgbClr val="4D4B4B"/>
                </a:solidFill>
              </a:rPr>
              <a:t>Мощная и надежная микроволновая печь модели </a:t>
            </a:r>
            <a:r>
              <a:rPr lang="en-US" sz="1100" b="1" i="1" dirty="0">
                <a:solidFill>
                  <a:srgbClr val="4D4B4B"/>
                </a:solidFill>
              </a:rPr>
              <a:t>20MX60-7</a:t>
            </a:r>
            <a:r>
              <a:rPr lang="ru-RU" sz="1100" b="1" i="1" dirty="0">
                <a:solidFill>
                  <a:srgbClr val="4D4B4B"/>
                </a:solidFill>
              </a:rPr>
              <a:t>  станет незаменимой помощницей на каждой кухне. Идеальное соотношение простоты и качества представлены в модели </a:t>
            </a:r>
            <a:r>
              <a:rPr lang="en-US" sz="1100" b="1" i="1" dirty="0">
                <a:solidFill>
                  <a:srgbClr val="4D4B4B"/>
                </a:solidFill>
              </a:rPr>
              <a:t>20MX60-7</a:t>
            </a:r>
            <a:r>
              <a:rPr lang="ru-RU" sz="1100" b="1" i="1" dirty="0">
                <a:solidFill>
                  <a:srgbClr val="4D4B4B"/>
                </a:solidFill>
              </a:rPr>
              <a:t>. Имея механическое управления  и кнопочное открытие двери данная модель позволит вам без каких либо особых усилий начать легкую и комфортную эксплуатацию. </a:t>
            </a:r>
          </a:p>
          <a:p>
            <a:r>
              <a:rPr lang="ru-RU" sz="1100" b="1" i="1" dirty="0">
                <a:solidFill>
                  <a:srgbClr val="4D4B4B"/>
                </a:solidFill>
              </a:rPr>
              <a:t>Стандартный проверенный  временем набор состоящий из: мощности 800 Вт, камеры на 20л, 6 уровней мощности, функции </a:t>
            </a:r>
            <a:r>
              <a:rPr lang="ru-RU" sz="1100" b="1" i="1" dirty="0" err="1">
                <a:solidFill>
                  <a:srgbClr val="4D4B4B"/>
                </a:solidFill>
              </a:rPr>
              <a:t>разморозки</a:t>
            </a:r>
            <a:r>
              <a:rPr lang="ru-RU" sz="1100" b="1" i="1" dirty="0">
                <a:solidFill>
                  <a:srgbClr val="4D4B4B"/>
                </a:solidFill>
              </a:rPr>
              <a:t>, таймера работы на 30 минут сделает процесс приготовления ваших любимых блюд простым и комфортным</a:t>
            </a:r>
            <a:r>
              <a:rPr lang="ru-RU" sz="1400" i="1" dirty="0" smtClean="0"/>
              <a:t>.</a:t>
            </a:r>
            <a:endParaRPr lang="ru-RU" sz="1400" i="1" dirty="0"/>
          </a:p>
        </p:txBody>
      </p:sp>
    </p:spTree>
    <p:extLst>
      <p:ext uri="{BB962C8B-B14F-4D97-AF65-F5344CB8AC3E}">
        <p14:creationId xmlns:p14="http://schemas.microsoft.com/office/powerpoint/2010/main" val="13003350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393895" y="1704373"/>
            <a:ext cx="4405378" cy="386793"/>
          </a:xfrm>
          <a:effectLst/>
        </p:spPr>
        <p:txBody>
          <a:bodyPr>
            <a:normAutofit fontScale="90000"/>
          </a:bodyPr>
          <a:lstStyle/>
          <a:p>
            <a:pPr>
              <a:lnSpc>
                <a:spcPct val="100000"/>
              </a:lnSpc>
            </a:pPr>
            <a:r>
              <a:rPr lang="ru-RU" sz="2200" b="1" spc="50" dirty="0">
                <a:ln w="11430"/>
                <a:solidFill>
                  <a:srgbClr val="930D2D"/>
                </a:solidFill>
                <a:effectLst>
                  <a:outerShdw blurRad="38100" dist="38100" dir="2700000" algn="tl">
                    <a:srgbClr val="000000">
                      <a:alpha val="43137"/>
                    </a:srgbClr>
                  </a:outerShdw>
                </a:effectLst>
              </a:rPr>
              <a:t>МИКРОВОЛНОВАЯ ПЕЧЬ 20</a:t>
            </a:r>
            <a:r>
              <a:rPr lang="en-US" sz="2200" b="1" spc="50" dirty="0">
                <a:ln w="11430"/>
                <a:solidFill>
                  <a:srgbClr val="930D2D"/>
                </a:solidFill>
                <a:effectLst>
                  <a:outerShdw blurRad="38100" dist="38100" dir="2700000" algn="tl">
                    <a:srgbClr val="000000">
                      <a:alpha val="43137"/>
                    </a:srgbClr>
                  </a:outerShdw>
                </a:effectLst>
              </a:rPr>
              <a:t>UX71-L</a:t>
            </a:r>
            <a:endParaRPr lang="uk-UA" sz="22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223709" y="5706580"/>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1341877327"/>
              </p:ext>
            </p:extLst>
          </p:nvPr>
        </p:nvGraphicFramePr>
        <p:xfrm>
          <a:off x="341019" y="5983579"/>
          <a:ext cx="10011360" cy="978418"/>
        </p:xfrm>
        <a:graphic>
          <a:graphicData uri="http://schemas.openxmlformats.org/drawingml/2006/table">
            <a:tbl>
              <a:tblPr>
                <a:tableStyleId>{616DA210-FB5B-4158-B5E0-FEB733F419BA}</a:tableStyleId>
              </a:tblPr>
              <a:tblGrid>
                <a:gridCol w="483406">
                  <a:extLst>
                    <a:ext uri="{9D8B030D-6E8A-4147-A177-3AD203B41FA5}">
                      <a16:colId xmlns:a16="http://schemas.microsoft.com/office/drawing/2014/main" val="20000"/>
                    </a:ext>
                  </a:extLst>
                </a:gridCol>
                <a:gridCol w="647114">
                  <a:extLst>
                    <a:ext uri="{9D8B030D-6E8A-4147-A177-3AD203B41FA5}">
                      <a16:colId xmlns:a16="http://schemas.microsoft.com/office/drawing/2014/main" val="20001"/>
                    </a:ext>
                  </a:extLst>
                </a:gridCol>
                <a:gridCol w="661181">
                  <a:extLst>
                    <a:ext uri="{9D8B030D-6E8A-4147-A177-3AD203B41FA5}">
                      <a16:colId xmlns:a16="http://schemas.microsoft.com/office/drawing/2014/main" val="20002"/>
                    </a:ext>
                  </a:extLst>
                </a:gridCol>
                <a:gridCol w="829994">
                  <a:extLst>
                    <a:ext uri="{9D8B030D-6E8A-4147-A177-3AD203B41FA5}">
                      <a16:colId xmlns:a16="http://schemas.microsoft.com/office/drawing/2014/main" val="20003"/>
                    </a:ext>
                  </a:extLst>
                </a:gridCol>
                <a:gridCol w="534572">
                  <a:extLst>
                    <a:ext uri="{9D8B030D-6E8A-4147-A177-3AD203B41FA5}">
                      <a16:colId xmlns:a16="http://schemas.microsoft.com/office/drawing/2014/main" val="20004"/>
                    </a:ext>
                  </a:extLst>
                </a:gridCol>
                <a:gridCol w="970671">
                  <a:extLst>
                    <a:ext uri="{9D8B030D-6E8A-4147-A177-3AD203B41FA5}">
                      <a16:colId xmlns:a16="http://schemas.microsoft.com/office/drawing/2014/main" val="20005"/>
                    </a:ext>
                  </a:extLst>
                </a:gridCol>
                <a:gridCol w="661182">
                  <a:extLst>
                    <a:ext uri="{9D8B030D-6E8A-4147-A177-3AD203B41FA5}">
                      <a16:colId xmlns:a16="http://schemas.microsoft.com/office/drawing/2014/main" val="20006"/>
                    </a:ext>
                  </a:extLst>
                </a:gridCol>
                <a:gridCol w="675249">
                  <a:extLst>
                    <a:ext uri="{9D8B030D-6E8A-4147-A177-3AD203B41FA5}">
                      <a16:colId xmlns:a16="http://schemas.microsoft.com/office/drawing/2014/main" val="20007"/>
                    </a:ext>
                  </a:extLst>
                </a:gridCol>
                <a:gridCol w="618978">
                  <a:extLst>
                    <a:ext uri="{9D8B030D-6E8A-4147-A177-3AD203B41FA5}">
                      <a16:colId xmlns:a16="http://schemas.microsoft.com/office/drawing/2014/main" val="20008"/>
                    </a:ext>
                  </a:extLst>
                </a:gridCol>
                <a:gridCol w="773723">
                  <a:extLst>
                    <a:ext uri="{9D8B030D-6E8A-4147-A177-3AD203B41FA5}">
                      <a16:colId xmlns:a16="http://schemas.microsoft.com/office/drawing/2014/main" val="20009"/>
                    </a:ext>
                  </a:extLst>
                </a:gridCol>
                <a:gridCol w="717453">
                  <a:extLst>
                    <a:ext uri="{9D8B030D-6E8A-4147-A177-3AD203B41FA5}">
                      <a16:colId xmlns:a16="http://schemas.microsoft.com/office/drawing/2014/main" val="20010"/>
                    </a:ext>
                  </a:extLst>
                </a:gridCol>
                <a:gridCol w="872197">
                  <a:extLst>
                    <a:ext uri="{9D8B030D-6E8A-4147-A177-3AD203B41FA5}">
                      <a16:colId xmlns:a16="http://schemas.microsoft.com/office/drawing/2014/main" val="20011"/>
                    </a:ext>
                  </a:extLst>
                </a:gridCol>
                <a:gridCol w="928467">
                  <a:extLst>
                    <a:ext uri="{9D8B030D-6E8A-4147-A177-3AD203B41FA5}">
                      <a16:colId xmlns:a16="http://schemas.microsoft.com/office/drawing/2014/main" val="20012"/>
                    </a:ext>
                  </a:extLst>
                </a:gridCol>
                <a:gridCol w="637173">
                  <a:extLst>
                    <a:ext uri="{9D8B030D-6E8A-4147-A177-3AD203B41FA5}">
                      <a16:colId xmlns:a16="http://schemas.microsoft.com/office/drawing/2014/main" val="20013"/>
                    </a:ext>
                  </a:extLst>
                </a:gridCol>
              </a:tblGrid>
              <a:tr h="48130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Тип управления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Микро-волновая 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Уровень мощности</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Объем камеры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Функция </a:t>
                      </a:r>
                      <a:r>
                        <a:rPr lang="ru-RU" sz="1100" b="1" i="0" u="none" strike="noStrike" dirty="0" err="1" smtClean="0">
                          <a:solidFill>
                            <a:srgbClr val="000000"/>
                          </a:solidFill>
                          <a:effectLst/>
                          <a:latin typeface="+mn-lt"/>
                        </a:rPr>
                        <a:t>разморозки</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Таймер работы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Диаметр поворотного стола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Габаритный размер</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 нетто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5073">
                <a:tc>
                  <a:txBody>
                    <a:bodyPr/>
                    <a:lstStyle/>
                    <a:p>
                      <a:pPr marL="0" algn="ctr" defTabSz="914400" rtl="0" eaLnBrk="1" fontAlgn="ctr" latinLnBrk="0" hangingPunct="1"/>
                      <a:r>
                        <a:rPr lang="en-US" sz="1000" b="0" i="1" kern="1200" dirty="0" smtClean="0">
                          <a:solidFill>
                            <a:schemeClr val="tx1"/>
                          </a:solidFill>
                          <a:effectLst/>
                          <a:latin typeface="+mn-lt"/>
                          <a:ea typeface="+mn-ea"/>
                          <a:cs typeface="+mn-cs"/>
                        </a:rPr>
                        <a:t>59430</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ru-RU" sz="1000" b="1" i="1" u="none" strike="noStrike" dirty="0" smtClean="0">
                          <a:solidFill>
                            <a:srgbClr val="000000"/>
                          </a:solidFill>
                          <a:effectLst/>
                          <a:latin typeface="+mn-lt"/>
                        </a:rPr>
                        <a:t>20</a:t>
                      </a:r>
                      <a:r>
                        <a:rPr lang="en-US" sz="1000" b="1" i="1" u="none" strike="noStrike" dirty="0" smtClean="0">
                          <a:solidFill>
                            <a:srgbClr val="000000"/>
                          </a:solidFill>
                          <a:effectLst/>
                          <a:latin typeface="+mn-lt"/>
                        </a:rPr>
                        <a:t>UX71-L</a:t>
                      </a:r>
                      <a:endParaRPr lang="en-US" sz="1000" b="1" i="1" u="none" strike="noStrike" dirty="0">
                        <a:solidFill>
                          <a:srgbClr val="000000"/>
                        </a:solidFill>
                        <a:effectLst/>
                        <a:latin typeface="+mn-lt"/>
                      </a:endParaRPr>
                    </a:p>
                  </a:txBody>
                  <a:tcPr marL="9525" marR="9525" marT="9525" marB="0" anchor="ctr"/>
                </a:tc>
                <a:tc>
                  <a:txBody>
                    <a:bodyPr/>
                    <a:lstStyle/>
                    <a:p>
                      <a:pPr algn="ctr" fontAlgn="ctr"/>
                      <a:r>
                        <a:rPr lang="ru-RU" sz="1000" b="1" i="1" u="none" strike="noStrike" dirty="0" smtClean="0">
                          <a:solidFill>
                            <a:srgbClr val="000000"/>
                          </a:solidFill>
                          <a:effectLst/>
                          <a:latin typeface="+mn-lt"/>
                        </a:rPr>
                        <a:t>800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ru-RU" sz="1000" b="1" i="1" u="none" strike="noStrike" dirty="0" smtClean="0">
                          <a:solidFill>
                            <a:srgbClr val="000000"/>
                          </a:solidFill>
                          <a:effectLst/>
                          <a:latin typeface="Arial"/>
                        </a:rPr>
                        <a:t>~ 50/60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Кнопочное</a:t>
                      </a:r>
                      <a:r>
                        <a:rPr lang="en-US" sz="1000" b="1" i="1" u="none" strike="noStrike" dirty="0" smtClean="0">
                          <a:solidFill>
                            <a:srgbClr val="000000"/>
                          </a:solidFill>
                          <a:effectLst/>
                          <a:latin typeface="Arial"/>
                        </a:rPr>
                        <a:t> </a:t>
                      </a:r>
                      <a:r>
                        <a:rPr lang="ru-RU" sz="1000" b="1" i="1" u="none" strike="noStrike" dirty="0" smtClean="0">
                          <a:solidFill>
                            <a:srgbClr val="000000"/>
                          </a:solidFill>
                          <a:effectLst/>
                          <a:latin typeface="Arial"/>
                        </a:rPr>
                        <a:t>с поворотным регулятором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2450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5</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20 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60 </a:t>
                      </a:r>
                      <a:r>
                        <a:rPr lang="ru-RU" sz="1000" b="1" i="1" u="none" strike="noStrike" dirty="0" smtClean="0">
                          <a:solidFill>
                            <a:srgbClr val="000000"/>
                          </a:solidFill>
                          <a:effectLst/>
                          <a:latin typeface="Arial"/>
                        </a:rPr>
                        <a:t>мин.</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 24,5 см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451х256,5х3</a:t>
                      </a:r>
                      <a:r>
                        <a:rPr lang="en-US" sz="1000" b="1" i="1" u="none" strike="noStrike" dirty="0" smtClean="0">
                          <a:solidFill>
                            <a:srgbClr val="000000"/>
                          </a:solidFill>
                          <a:effectLst/>
                          <a:latin typeface="Arial"/>
                        </a:rPr>
                        <a:t>58</a:t>
                      </a:r>
                      <a:r>
                        <a:rPr lang="ru-RU" sz="1000" b="1" i="1" u="none" strike="noStrike" dirty="0" smtClean="0">
                          <a:solidFill>
                            <a:srgbClr val="000000"/>
                          </a:solidFill>
                          <a:effectLst/>
                          <a:latin typeface="Arial"/>
                        </a:rPr>
                        <a:t> 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10</a:t>
                      </a:r>
                      <a:r>
                        <a:rPr lang="ru-RU" sz="1000" b="1" i="1" u="none" strike="noStrike" dirty="0" smtClean="0">
                          <a:solidFill>
                            <a:srgbClr val="000000"/>
                          </a:solidFill>
                          <a:effectLst/>
                          <a:latin typeface="Arial"/>
                        </a:rPr>
                        <a:t>,</a:t>
                      </a:r>
                      <a:r>
                        <a:rPr lang="en-US" sz="1000" b="1" i="1" u="none" strike="noStrike" dirty="0" smtClean="0">
                          <a:solidFill>
                            <a:srgbClr val="000000"/>
                          </a:solidFill>
                          <a:effectLst/>
                          <a:latin typeface="Arial"/>
                        </a:rPr>
                        <a:t>4</a:t>
                      </a:r>
                      <a:r>
                        <a:rPr lang="ru-RU" sz="1000" b="1" i="1" u="none" strike="noStrike" dirty="0" smtClean="0">
                          <a:solidFill>
                            <a:srgbClr val="000000"/>
                          </a:solidFill>
                          <a:effectLst/>
                          <a:latin typeface="Arial"/>
                        </a:rPr>
                        <a:t>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16" name="TextBox 15"/>
          <p:cNvSpPr txBox="1"/>
          <p:nvPr/>
        </p:nvSpPr>
        <p:spPr>
          <a:xfrm>
            <a:off x="4391864" y="2849658"/>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31" name="Прямоугольник 30"/>
          <p:cNvSpPr/>
          <p:nvPr/>
        </p:nvSpPr>
        <p:spPr>
          <a:xfrm>
            <a:off x="797133" y="5092924"/>
            <a:ext cx="3160365" cy="369332"/>
          </a:xfrm>
          <a:prstGeom prst="rect">
            <a:avLst/>
          </a:prstGeom>
        </p:spPr>
        <p:txBody>
          <a:bodyPr wrap="square">
            <a:spAutoFit/>
          </a:bodyPr>
          <a:lstStyle/>
          <a:p>
            <a:r>
              <a:rPr lang="ru-RU" dirty="0">
                <a:solidFill>
                  <a:srgbClr val="006666"/>
                </a:solidFill>
                <a:latin typeface="EpsilonCTT" pitchFamily="2" charset="0"/>
              </a:rPr>
              <a:t>ПОЛЕЗНО! БЫСТРО! ВКУСНО!</a:t>
            </a:r>
          </a:p>
        </p:txBody>
      </p:sp>
      <p:pic>
        <p:nvPicPr>
          <p:cNvPr id="3" name="Рисунок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6952" y="2528651"/>
            <a:ext cx="4100699" cy="2491296"/>
          </a:xfrm>
          <a:prstGeom prst="rect">
            <a:avLst/>
          </a:prstGeom>
          <a:effectLst>
            <a:glow rad="635000">
              <a:schemeClr val="bg1">
                <a:alpha val="80000"/>
              </a:schemeClr>
            </a:glow>
          </a:effectLst>
        </p:spPr>
      </p:pic>
      <p:sp>
        <p:nvSpPr>
          <p:cNvPr id="7" name="Прямоугольник 6"/>
          <p:cNvSpPr/>
          <p:nvPr/>
        </p:nvSpPr>
        <p:spPr>
          <a:xfrm>
            <a:off x="4297651" y="3215284"/>
            <a:ext cx="6327577" cy="1615827"/>
          </a:xfrm>
          <a:prstGeom prst="rect">
            <a:avLst/>
          </a:prstGeom>
        </p:spPr>
        <p:txBody>
          <a:bodyPr wrap="square">
            <a:spAutoFit/>
          </a:bodyPr>
          <a:lstStyle/>
          <a:p>
            <a:r>
              <a:rPr lang="ru-RU" sz="1100" b="1" i="1" dirty="0">
                <a:solidFill>
                  <a:srgbClr val="4D4B4B"/>
                </a:solidFill>
              </a:rPr>
              <a:t>Модель </a:t>
            </a:r>
            <a:r>
              <a:rPr lang="en-US" sz="1100" b="1" i="1" dirty="0">
                <a:solidFill>
                  <a:srgbClr val="4D4B4B"/>
                </a:solidFill>
              </a:rPr>
              <a:t>20UX71-L </a:t>
            </a:r>
            <a:r>
              <a:rPr lang="ru-RU" sz="1100" b="1" i="1" dirty="0">
                <a:solidFill>
                  <a:srgbClr val="4D4B4B"/>
                </a:solidFill>
              </a:rPr>
              <a:t>наилучший выбор среди линейки микроволновых печей </a:t>
            </a:r>
            <a:r>
              <a:rPr lang="ru-RU" sz="1100" b="1" i="1" dirty="0" err="1">
                <a:solidFill>
                  <a:srgbClr val="4D4B4B"/>
                </a:solidFill>
              </a:rPr>
              <a:t>т.м</a:t>
            </a:r>
            <a:r>
              <a:rPr lang="ru-RU" sz="1100" b="1" i="1" dirty="0">
                <a:solidFill>
                  <a:srgbClr val="4D4B4B"/>
                </a:solidFill>
              </a:rPr>
              <a:t>. </a:t>
            </a:r>
            <a:r>
              <a:rPr lang="en-US" sz="1100" b="1" i="1" dirty="0">
                <a:solidFill>
                  <a:srgbClr val="4D4B4B"/>
                </a:solidFill>
              </a:rPr>
              <a:t>GRUNHELM. </a:t>
            </a:r>
            <a:r>
              <a:rPr lang="ru-RU" sz="1100" b="1" i="1" dirty="0">
                <a:solidFill>
                  <a:srgbClr val="4D4B4B"/>
                </a:solidFill>
              </a:rPr>
              <a:t>Удобное кнопочное управление с поворотным регулятором позволяет легко выбрать необходимый уровень мощности из 5-ти представленных, а мощность 800 Вт позволит быстро и легко приготовить любой выбранный вами тип блюда. Данная модель имеет 8 запрограммированных режимов приготовления. Функция отсрочки старта позволит начать процесс приготовления именно в тот момент, когда это будет вам нужно. Для обеспечения комфортной эксплуатации  в модели </a:t>
            </a:r>
            <a:r>
              <a:rPr lang="en-US" sz="1100" b="1" i="1" dirty="0">
                <a:solidFill>
                  <a:srgbClr val="4D4B4B"/>
                </a:solidFill>
              </a:rPr>
              <a:t>20UX71-L</a:t>
            </a:r>
            <a:r>
              <a:rPr lang="ru-RU" sz="1100" b="1" i="1" dirty="0">
                <a:solidFill>
                  <a:srgbClr val="4D4B4B"/>
                </a:solidFill>
              </a:rPr>
              <a:t> есть все необходимые функции: </a:t>
            </a:r>
            <a:r>
              <a:rPr lang="ru-RU" sz="1100" b="1" i="1" dirty="0" err="1">
                <a:solidFill>
                  <a:srgbClr val="4D4B4B"/>
                </a:solidFill>
              </a:rPr>
              <a:t>разморозка</a:t>
            </a:r>
            <a:r>
              <a:rPr lang="ru-RU" sz="1100" b="1" i="1" dirty="0">
                <a:solidFill>
                  <a:srgbClr val="4D4B4B"/>
                </a:solidFill>
              </a:rPr>
              <a:t>, быстрый старт экспресс приготовление, защита от детей. Таймер на 60 минут позволяет выбрать время приготовления под конкретное выбранное вами блюдо. </a:t>
            </a:r>
          </a:p>
        </p:txBody>
      </p:sp>
      <p:sp>
        <p:nvSpPr>
          <p:cNvPr id="12" name="Прямоугольник 11"/>
          <p:cNvSpPr/>
          <p:nvPr/>
        </p:nvSpPr>
        <p:spPr>
          <a:xfrm>
            <a:off x="393895" y="7125256"/>
            <a:ext cx="9945859" cy="430887"/>
          </a:xfrm>
          <a:prstGeom prst="rect">
            <a:avLst/>
          </a:prstGeom>
        </p:spPr>
        <p:txBody>
          <a:bodyPr wrap="square">
            <a:spAutoFit/>
          </a:bodyPr>
          <a:lstStyle/>
          <a:p>
            <a:r>
              <a:rPr lang="ru-RU" sz="1100" dirty="0">
                <a:solidFill>
                  <a:srgbClr val="FF0000"/>
                </a:solidFill>
              </a:rPr>
              <a:t>Быстрый  </a:t>
            </a:r>
            <a:r>
              <a:rPr lang="ru-RU" sz="1100" dirty="0" smtClean="0">
                <a:solidFill>
                  <a:srgbClr val="FF0000"/>
                </a:solidFill>
              </a:rPr>
              <a:t>старт;</a:t>
            </a:r>
            <a:r>
              <a:rPr lang="en-US" sz="1100" dirty="0" smtClean="0">
                <a:solidFill>
                  <a:srgbClr val="FF0000"/>
                </a:solidFill>
              </a:rPr>
              <a:t> </a:t>
            </a:r>
            <a:r>
              <a:rPr lang="ru-RU" sz="1100" dirty="0" smtClean="0">
                <a:solidFill>
                  <a:srgbClr val="FF0000"/>
                </a:solidFill>
              </a:rPr>
              <a:t> экспресс приготовление;</a:t>
            </a:r>
            <a:r>
              <a:rPr lang="en-US" sz="1100" dirty="0" smtClean="0">
                <a:solidFill>
                  <a:srgbClr val="FF0000"/>
                </a:solidFill>
              </a:rPr>
              <a:t> </a:t>
            </a:r>
            <a:r>
              <a:rPr lang="ru-RU" sz="1100" dirty="0" smtClean="0">
                <a:solidFill>
                  <a:srgbClr val="FF0000"/>
                </a:solidFill>
              </a:rPr>
              <a:t>8 </a:t>
            </a:r>
            <a:r>
              <a:rPr lang="ru-RU" sz="1100" dirty="0" err="1">
                <a:solidFill>
                  <a:srgbClr val="FF0000"/>
                </a:solidFill>
              </a:rPr>
              <a:t>запрограмированных</a:t>
            </a:r>
            <a:r>
              <a:rPr lang="ru-RU" sz="1100" dirty="0">
                <a:solidFill>
                  <a:srgbClr val="FF0000"/>
                </a:solidFill>
              </a:rPr>
              <a:t> </a:t>
            </a:r>
            <a:r>
              <a:rPr lang="ru-RU" sz="1100" dirty="0" smtClean="0">
                <a:solidFill>
                  <a:srgbClr val="FF0000"/>
                </a:solidFill>
              </a:rPr>
              <a:t>режимов приготовления; звуковой </a:t>
            </a:r>
            <a:r>
              <a:rPr lang="ru-RU" sz="1100" dirty="0">
                <a:solidFill>
                  <a:srgbClr val="FF0000"/>
                </a:solidFill>
              </a:rPr>
              <a:t>сигнал по завершению </a:t>
            </a:r>
            <a:r>
              <a:rPr lang="ru-RU" sz="1100" dirty="0" smtClean="0">
                <a:solidFill>
                  <a:srgbClr val="FF0000"/>
                </a:solidFill>
              </a:rPr>
              <a:t>работы; отсрочка старта; LED дисплей; защита </a:t>
            </a:r>
            <a:r>
              <a:rPr lang="ru-RU" sz="1100" dirty="0">
                <a:solidFill>
                  <a:srgbClr val="FF0000"/>
                </a:solidFill>
              </a:rPr>
              <a:t>от детей. </a:t>
            </a:r>
          </a:p>
        </p:txBody>
      </p:sp>
    </p:spTree>
    <p:extLst>
      <p:ext uri="{BB962C8B-B14F-4D97-AF65-F5344CB8AC3E}">
        <p14:creationId xmlns:p14="http://schemas.microsoft.com/office/powerpoint/2010/main" val="23610937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393895" y="1395785"/>
            <a:ext cx="8338177" cy="656090"/>
          </a:xfrm>
          <a:effectLst/>
        </p:spPr>
        <p:txBody>
          <a:bodyPr>
            <a:normAutofit/>
          </a:bodyPr>
          <a:lstStyle/>
          <a:p>
            <a:pPr>
              <a:lnSpc>
                <a:spcPct val="100000"/>
              </a:lnSpc>
            </a:pPr>
            <a:r>
              <a:rPr lang="ru-RU" sz="2000" b="1" spc="50" dirty="0">
                <a:ln w="11430"/>
                <a:solidFill>
                  <a:srgbClr val="930D2D"/>
                </a:solidFill>
                <a:effectLst>
                  <a:outerShdw blurRad="38100" dist="38100" dir="2700000" algn="tl">
                    <a:srgbClr val="000000">
                      <a:alpha val="43137"/>
                    </a:srgbClr>
                  </a:outerShdw>
                </a:effectLst>
              </a:rPr>
              <a:t>МИКРОВОЛНОВАЯ ПЕЧЬ </a:t>
            </a:r>
            <a:r>
              <a:rPr lang="en-US" sz="2000" b="1" spc="50" dirty="0">
                <a:ln w="11430"/>
                <a:solidFill>
                  <a:srgbClr val="930D2D"/>
                </a:solidFill>
                <a:effectLst>
                  <a:outerShdw blurRad="38100" dist="38100" dir="2700000" algn="tl">
                    <a:srgbClr val="000000">
                      <a:alpha val="43137"/>
                    </a:srgbClr>
                  </a:outerShdw>
                </a:effectLst>
              </a:rPr>
              <a:t>20UX45-LW</a:t>
            </a:r>
            <a:endParaRPr lang="uk-UA" sz="20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256848" y="5512731"/>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2659231889"/>
              </p:ext>
            </p:extLst>
          </p:nvPr>
        </p:nvGraphicFramePr>
        <p:xfrm>
          <a:off x="334990" y="5789730"/>
          <a:ext cx="10011360" cy="978418"/>
        </p:xfrm>
        <a:graphic>
          <a:graphicData uri="http://schemas.openxmlformats.org/drawingml/2006/table">
            <a:tbl>
              <a:tblPr>
                <a:tableStyleId>{616DA210-FB5B-4158-B5E0-FEB733F419BA}</a:tableStyleId>
              </a:tblPr>
              <a:tblGrid>
                <a:gridCol w="483406">
                  <a:extLst>
                    <a:ext uri="{9D8B030D-6E8A-4147-A177-3AD203B41FA5}">
                      <a16:colId xmlns:a16="http://schemas.microsoft.com/office/drawing/2014/main" val="20000"/>
                    </a:ext>
                  </a:extLst>
                </a:gridCol>
                <a:gridCol w="647114">
                  <a:extLst>
                    <a:ext uri="{9D8B030D-6E8A-4147-A177-3AD203B41FA5}">
                      <a16:colId xmlns:a16="http://schemas.microsoft.com/office/drawing/2014/main" val="20001"/>
                    </a:ext>
                  </a:extLst>
                </a:gridCol>
                <a:gridCol w="661181">
                  <a:extLst>
                    <a:ext uri="{9D8B030D-6E8A-4147-A177-3AD203B41FA5}">
                      <a16:colId xmlns:a16="http://schemas.microsoft.com/office/drawing/2014/main" val="20002"/>
                    </a:ext>
                  </a:extLst>
                </a:gridCol>
                <a:gridCol w="829994">
                  <a:extLst>
                    <a:ext uri="{9D8B030D-6E8A-4147-A177-3AD203B41FA5}">
                      <a16:colId xmlns:a16="http://schemas.microsoft.com/office/drawing/2014/main" val="20003"/>
                    </a:ext>
                  </a:extLst>
                </a:gridCol>
                <a:gridCol w="534572">
                  <a:extLst>
                    <a:ext uri="{9D8B030D-6E8A-4147-A177-3AD203B41FA5}">
                      <a16:colId xmlns:a16="http://schemas.microsoft.com/office/drawing/2014/main" val="20004"/>
                    </a:ext>
                  </a:extLst>
                </a:gridCol>
                <a:gridCol w="970671">
                  <a:extLst>
                    <a:ext uri="{9D8B030D-6E8A-4147-A177-3AD203B41FA5}">
                      <a16:colId xmlns:a16="http://schemas.microsoft.com/office/drawing/2014/main" val="20005"/>
                    </a:ext>
                  </a:extLst>
                </a:gridCol>
                <a:gridCol w="661182">
                  <a:extLst>
                    <a:ext uri="{9D8B030D-6E8A-4147-A177-3AD203B41FA5}">
                      <a16:colId xmlns:a16="http://schemas.microsoft.com/office/drawing/2014/main" val="20006"/>
                    </a:ext>
                  </a:extLst>
                </a:gridCol>
                <a:gridCol w="675249">
                  <a:extLst>
                    <a:ext uri="{9D8B030D-6E8A-4147-A177-3AD203B41FA5}">
                      <a16:colId xmlns:a16="http://schemas.microsoft.com/office/drawing/2014/main" val="20007"/>
                    </a:ext>
                  </a:extLst>
                </a:gridCol>
                <a:gridCol w="618978">
                  <a:extLst>
                    <a:ext uri="{9D8B030D-6E8A-4147-A177-3AD203B41FA5}">
                      <a16:colId xmlns:a16="http://schemas.microsoft.com/office/drawing/2014/main" val="20008"/>
                    </a:ext>
                  </a:extLst>
                </a:gridCol>
                <a:gridCol w="773723">
                  <a:extLst>
                    <a:ext uri="{9D8B030D-6E8A-4147-A177-3AD203B41FA5}">
                      <a16:colId xmlns:a16="http://schemas.microsoft.com/office/drawing/2014/main" val="20009"/>
                    </a:ext>
                  </a:extLst>
                </a:gridCol>
                <a:gridCol w="717453">
                  <a:extLst>
                    <a:ext uri="{9D8B030D-6E8A-4147-A177-3AD203B41FA5}">
                      <a16:colId xmlns:a16="http://schemas.microsoft.com/office/drawing/2014/main" val="20010"/>
                    </a:ext>
                  </a:extLst>
                </a:gridCol>
                <a:gridCol w="872197">
                  <a:extLst>
                    <a:ext uri="{9D8B030D-6E8A-4147-A177-3AD203B41FA5}">
                      <a16:colId xmlns:a16="http://schemas.microsoft.com/office/drawing/2014/main" val="20011"/>
                    </a:ext>
                  </a:extLst>
                </a:gridCol>
                <a:gridCol w="928467">
                  <a:extLst>
                    <a:ext uri="{9D8B030D-6E8A-4147-A177-3AD203B41FA5}">
                      <a16:colId xmlns:a16="http://schemas.microsoft.com/office/drawing/2014/main" val="20012"/>
                    </a:ext>
                  </a:extLst>
                </a:gridCol>
                <a:gridCol w="637173">
                  <a:extLst>
                    <a:ext uri="{9D8B030D-6E8A-4147-A177-3AD203B41FA5}">
                      <a16:colId xmlns:a16="http://schemas.microsoft.com/office/drawing/2014/main" val="20013"/>
                    </a:ext>
                  </a:extLst>
                </a:gridCol>
              </a:tblGrid>
              <a:tr h="48130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Тип управления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Микро-волновая 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Уровень мощности</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Объем камеры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Функция </a:t>
                      </a:r>
                      <a:r>
                        <a:rPr lang="ru-RU" sz="1100" b="1" i="0" u="none" strike="noStrike" dirty="0" err="1" smtClean="0">
                          <a:solidFill>
                            <a:srgbClr val="000000"/>
                          </a:solidFill>
                          <a:effectLst/>
                          <a:latin typeface="+mn-lt"/>
                        </a:rPr>
                        <a:t>разморозки</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Таймер работы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Диаметр поворотного стола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Габаритный размер</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 нетто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5073">
                <a:tc>
                  <a:txBody>
                    <a:bodyPr/>
                    <a:lstStyle/>
                    <a:p>
                      <a:pPr marL="0" algn="ctr" defTabSz="914400" rtl="0" eaLnBrk="1" fontAlgn="ctr" latinLnBrk="0" hangingPunct="1"/>
                      <a:r>
                        <a:rPr lang="en-US" sz="1000" b="0" i="1" kern="1200" dirty="0" smtClean="0">
                          <a:solidFill>
                            <a:schemeClr val="tx1"/>
                          </a:solidFill>
                          <a:effectLst/>
                          <a:latin typeface="+mn-lt"/>
                          <a:ea typeface="+mn-ea"/>
                          <a:cs typeface="+mn-cs"/>
                        </a:rPr>
                        <a:t> 75654</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20UX45-LW</a:t>
                      </a:r>
                      <a:endParaRPr lang="en-US" sz="1000" b="1" i="1" u="none" strike="noStrike" dirty="0">
                        <a:solidFill>
                          <a:srgbClr val="000000"/>
                        </a:solidFill>
                        <a:effectLst/>
                        <a:latin typeface="+mn-lt"/>
                      </a:endParaRPr>
                    </a:p>
                  </a:txBody>
                  <a:tcPr marL="9525" marR="9525" marT="9525" marB="0" anchor="ctr"/>
                </a:tc>
                <a:tc>
                  <a:txBody>
                    <a:bodyPr/>
                    <a:lstStyle/>
                    <a:p>
                      <a:pPr algn="ctr" fontAlgn="ctr"/>
                      <a:r>
                        <a:rPr lang="ru-RU" sz="1000" b="1" i="1" u="none" strike="noStrike" dirty="0" smtClean="0">
                          <a:solidFill>
                            <a:srgbClr val="000000"/>
                          </a:solidFill>
                          <a:effectLst/>
                          <a:latin typeface="+mn-lt"/>
                        </a:rPr>
                        <a:t>800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ru-RU" sz="1000" b="1" i="1" u="none" strike="noStrike" dirty="0" smtClean="0">
                          <a:solidFill>
                            <a:srgbClr val="000000"/>
                          </a:solidFill>
                          <a:effectLst/>
                          <a:latin typeface="Arial"/>
                        </a:rPr>
                        <a:t>~ 50/60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Кнопочное</a:t>
                      </a:r>
                      <a:r>
                        <a:rPr lang="en-US" sz="1000" b="1" i="1" u="none" strike="noStrike" dirty="0" smtClean="0">
                          <a:solidFill>
                            <a:srgbClr val="000000"/>
                          </a:solidFill>
                          <a:effectLst/>
                          <a:latin typeface="Arial"/>
                        </a:rPr>
                        <a:t> </a:t>
                      </a:r>
                      <a:r>
                        <a:rPr lang="ru-RU" sz="1000" b="1" i="1" u="none" strike="noStrike" dirty="0" smtClean="0">
                          <a:solidFill>
                            <a:srgbClr val="000000"/>
                          </a:solidFill>
                          <a:effectLst/>
                          <a:latin typeface="Arial"/>
                        </a:rPr>
                        <a:t>с поворотным регулятором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2450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5</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20 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60 </a:t>
                      </a:r>
                      <a:r>
                        <a:rPr lang="ru-RU" sz="1000" b="1" i="1" u="none" strike="noStrike" dirty="0" smtClean="0">
                          <a:solidFill>
                            <a:srgbClr val="000000"/>
                          </a:solidFill>
                          <a:effectLst/>
                          <a:latin typeface="Arial"/>
                        </a:rPr>
                        <a:t>мин.</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 24,5 см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451х256,5х3</a:t>
                      </a:r>
                      <a:r>
                        <a:rPr lang="en-US" sz="1000" b="1" i="1" u="none" strike="noStrike" dirty="0" smtClean="0">
                          <a:solidFill>
                            <a:srgbClr val="000000"/>
                          </a:solidFill>
                          <a:effectLst/>
                          <a:latin typeface="Arial"/>
                        </a:rPr>
                        <a:t>58</a:t>
                      </a:r>
                      <a:r>
                        <a:rPr lang="ru-RU" sz="1000" b="1" i="1" u="none" strike="noStrike" dirty="0" smtClean="0">
                          <a:solidFill>
                            <a:srgbClr val="000000"/>
                          </a:solidFill>
                          <a:effectLst/>
                          <a:latin typeface="Arial"/>
                        </a:rPr>
                        <a:t> 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10</a:t>
                      </a:r>
                      <a:r>
                        <a:rPr lang="ru-RU" sz="1000" b="1" i="1" u="none" strike="noStrike" dirty="0" smtClean="0">
                          <a:solidFill>
                            <a:srgbClr val="000000"/>
                          </a:solidFill>
                          <a:effectLst/>
                          <a:latin typeface="Arial"/>
                        </a:rPr>
                        <a:t>,1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16" name="TextBox 15"/>
          <p:cNvSpPr txBox="1"/>
          <p:nvPr/>
        </p:nvSpPr>
        <p:spPr>
          <a:xfrm>
            <a:off x="4353764" y="2025461"/>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31" name="Прямоугольник 30"/>
          <p:cNvSpPr/>
          <p:nvPr/>
        </p:nvSpPr>
        <p:spPr>
          <a:xfrm>
            <a:off x="768050" y="4973140"/>
            <a:ext cx="3160365" cy="369332"/>
          </a:xfrm>
          <a:prstGeom prst="rect">
            <a:avLst/>
          </a:prstGeom>
        </p:spPr>
        <p:txBody>
          <a:bodyPr wrap="square">
            <a:spAutoFit/>
          </a:bodyPr>
          <a:lstStyle/>
          <a:p>
            <a:r>
              <a:rPr lang="ru-RU" dirty="0">
                <a:solidFill>
                  <a:srgbClr val="006666"/>
                </a:solidFill>
                <a:latin typeface="EpsilonCTT" pitchFamily="2" charset="0"/>
              </a:rPr>
              <a:t>ПОЛЕЗНО! БЫСТРО! ВКУСНО!</a:t>
            </a:r>
          </a:p>
        </p:txBody>
      </p:sp>
      <p:sp>
        <p:nvSpPr>
          <p:cNvPr id="7" name="Прямоугольник 6"/>
          <p:cNvSpPr/>
          <p:nvPr/>
        </p:nvSpPr>
        <p:spPr>
          <a:xfrm>
            <a:off x="4353763" y="2295085"/>
            <a:ext cx="6327577" cy="1615827"/>
          </a:xfrm>
          <a:prstGeom prst="rect">
            <a:avLst/>
          </a:prstGeom>
        </p:spPr>
        <p:txBody>
          <a:bodyPr wrap="square">
            <a:spAutoFit/>
          </a:bodyPr>
          <a:lstStyle/>
          <a:p>
            <a:r>
              <a:rPr lang="ru-RU" sz="1100" b="1" i="1" dirty="0">
                <a:solidFill>
                  <a:srgbClr val="4D4B4B"/>
                </a:solidFill>
              </a:rPr>
              <a:t>Новая микроволновая печь модель </a:t>
            </a:r>
            <a:r>
              <a:rPr lang="en-US" sz="1100" b="1" i="1" dirty="0">
                <a:solidFill>
                  <a:srgbClr val="4D4B4B"/>
                </a:solidFill>
              </a:rPr>
              <a:t>20UX45-LW </a:t>
            </a:r>
            <a:r>
              <a:rPr lang="ru-RU" sz="1100" b="1" i="1" dirty="0">
                <a:solidFill>
                  <a:srgbClr val="4D4B4B"/>
                </a:solidFill>
              </a:rPr>
              <a:t>с элегантным дизайном украсит любую современную кухню</a:t>
            </a:r>
            <a:r>
              <a:rPr lang="en-US" sz="1100" b="1" i="1" dirty="0">
                <a:solidFill>
                  <a:srgbClr val="4D4B4B"/>
                </a:solidFill>
              </a:rPr>
              <a:t>. </a:t>
            </a:r>
            <a:r>
              <a:rPr lang="ru-RU" sz="1100" b="1" i="1" dirty="0">
                <a:solidFill>
                  <a:srgbClr val="4D4B4B"/>
                </a:solidFill>
              </a:rPr>
              <a:t>Удобное кнопочное управление с поворотным регулятором позволяет легко выбрать необходимый уровень мощности из 5-ти представленных, а мощность 800 Вт позволит быстро и легко приготовить любой выбранный вами тип блюда. Данная модель имеет 8 запрограммированных режимов приготовления. Функция отсрочки старта позволит начать процесс приготовления именно в тот момент, когда это будет вам нужно. Для обеспечения комфортной эксплуатации  в модели </a:t>
            </a:r>
            <a:r>
              <a:rPr lang="en-US" sz="1100" b="1" i="1" dirty="0">
                <a:solidFill>
                  <a:srgbClr val="4D4B4B"/>
                </a:solidFill>
              </a:rPr>
              <a:t>20UX45-LW</a:t>
            </a:r>
            <a:r>
              <a:rPr lang="ru-RU" sz="1100" b="1" i="1" dirty="0">
                <a:solidFill>
                  <a:srgbClr val="4D4B4B"/>
                </a:solidFill>
              </a:rPr>
              <a:t> есть все необходимые функции: </a:t>
            </a:r>
            <a:r>
              <a:rPr lang="ru-RU" sz="1100" b="1" i="1" dirty="0" err="1">
                <a:solidFill>
                  <a:srgbClr val="4D4B4B"/>
                </a:solidFill>
              </a:rPr>
              <a:t>разморозка</a:t>
            </a:r>
            <a:r>
              <a:rPr lang="ru-RU" sz="1100" b="1" i="1" dirty="0">
                <a:solidFill>
                  <a:srgbClr val="4D4B4B"/>
                </a:solidFill>
              </a:rPr>
              <a:t>, быстрый старт экспресс приготовление, защита от детей. Таймер на 60 минут позволяет выбрать время приготовления под конкретное выбранное вами блюдо. </a:t>
            </a:r>
          </a:p>
        </p:txBody>
      </p:sp>
      <p:sp>
        <p:nvSpPr>
          <p:cNvPr id="12" name="Прямоугольник 11"/>
          <p:cNvSpPr/>
          <p:nvPr/>
        </p:nvSpPr>
        <p:spPr>
          <a:xfrm>
            <a:off x="393895" y="6923068"/>
            <a:ext cx="9945859" cy="430887"/>
          </a:xfrm>
          <a:prstGeom prst="rect">
            <a:avLst/>
          </a:prstGeom>
        </p:spPr>
        <p:txBody>
          <a:bodyPr wrap="square">
            <a:spAutoFit/>
          </a:bodyPr>
          <a:lstStyle/>
          <a:p>
            <a:r>
              <a:rPr lang="ru-RU" sz="1100" dirty="0">
                <a:solidFill>
                  <a:srgbClr val="FF0000"/>
                </a:solidFill>
              </a:rPr>
              <a:t>Быстрый  </a:t>
            </a:r>
            <a:r>
              <a:rPr lang="ru-RU" sz="1100" dirty="0" smtClean="0">
                <a:solidFill>
                  <a:srgbClr val="FF0000"/>
                </a:solidFill>
              </a:rPr>
              <a:t>старт;</a:t>
            </a:r>
            <a:r>
              <a:rPr lang="en-US" sz="1100" dirty="0" smtClean="0">
                <a:solidFill>
                  <a:srgbClr val="FF0000"/>
                </a:solidFill>
              </a:rPr>
              <a:t> </a:t>
            </a:r>
            <a:r>
              <a:rPr lang="ru-RU" sz="1100" dirty="0" smtClean="0">
                <a:solidFill>
                  <a:srgbClr val="FF0000"/>
                </a:solidFill>
              </a:rPr>
              <a:t> экспресс приготовление;</a:t>
            </a:r>
            <a:r>
              <a:rPr lang="en-US" sz="1100" dirty="0" smtClean="0">
                <a:solidFill>
                  <a:srgbClr val="FF0000"/>
                </a:solidFill>
              </a:rPr>
              <a:t> </a:t>
            </a:r>
            <a:r>
              <a:rPr lang="ru-RU" sz="1100" dirty="0" smtClean="0">
                <a:solidFill>
                  <a:srgbClr val="FF0000"/>
                </a:solidFill>
              </a:rPr>
              <a:t>8 </a:t>
            </a:r>
            <a:r>
              <a:rPr lang="ru-RU" sz="1100" dirty="0" err="1">
                <a:solidFill>
                  <a:srgbClr val="FF0000"/>
                </a:solidFill>
              </a:rPr>
              <a:t>запрограмированных</a:t>
            </a:r>
            <a:r>
              <a:rPr lang="ru-RU" sz="1100" dirty="0">
                <a:solidFill>
                  <a:srgbClr val="FF0000"/>
                </a:solidFill>
              </a:rPr>
              <a:t> </a:t>
            </a:r>
            <a:r>
              <a:rPr lang="ru-RU" sz="1100" dirty="0" smtClean="0">
                <a:solidFill>
                  <a:srgbClr val="FF0000"/>
                </a:solidFill>
              </a:rPr>
              <a:t>режимов приготовления; звуковой </a:t>
            </a:r>
            <a:r>
              <a:rPr lang="ru-RU" sz="1100" dirty="0">
                <a:solidFill>
                  <a:srgbClr val="FF0000"/>
                </a:solidFill>
              </a:rPr>
              <a:t>сигнал по завершению </a:t>
            </a:r>
            <a:r>
              <a:rPr lang="ru-RU" sz="1100" dirty="0" smtClean="0">
                <a:solidFill>
                  <a:srgbClr val="FF0000"/>
                </a:solidFill>
              </a:rPr>
              <a:t>работы; отсрочка старта; LED дисплей; защита </a:t>
            </a:r>
            <a:r>
              <a:rPr lang="ru-RU" sz="1100" dirty="0">
                <a:solidFill>
                  <a:srgbClr val="FF0000"/>
                </a:solidFill>
              </a:rPr>
              <a:t>от детей. </a:t>
            </a:r>
          </a:p>
        </p:txBody>
      </p:sp>
      <p:pic>
        <p:nvPicPr>
          <p:cNvPr id="5" name="Рисунок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93895" y="2302460"/>
            <a:ext cx="3908676" cy="2459670"/>
          </a:xfrm>
          <a:prstGeom prst="rect">
            <a:avLst/>
          </a:prstGeom>
        </p:spPr>
      </p:pic>
      <p:pic>
        <p:nvPicPr>
          <p:cNvPr id="102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535583" y="1559158"/>
            <a:ext cx="938213"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309450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564325" y="1203570"/>
            <a:ext cx="5188776" cy="540130"/>
          </a:xfrm>
          <a:effectLst/>
        </p:spPr>
        <p:txBody>
          <a:bodyPr>
            <a:normAutofit/>
          </a:bodyPr>
          <a:lstStyle/>
          <a:p>
            <a:pPr>
              <a:lnSpc>
                <a:spcPct val="100000"/>
              </a:lnSpc>
            </a:pPr>
            <a:r>
              <a:rPr lang="ru-RU" sz="2000" b="1" spc="50" dirty="0">
                <a:ln w="11430"/>
                <a:solidFill>
                  <a:srgbClr val="930D2D"/>
                </a:solidFill>
                <a:effectLst>
                  <a:outerShdw blurRad="38100" dist="38100" dir="2700000" algn="tl">
                    <a:srgbClr val="000000">
                      <a:alpha val="43137"/>
                    </a:srgbClr>
                  </a:outerShdw>
                </a:effectLst>
              </a:rPr>
              <a:t>МИКРОВОЛНОВАЯ ПЕЧЬ 20М</a:t>
            </a:r>
            <a:r>
              <a:rPr lang="en-US" sz="2000" b="1" spc="50" dirty="0">
                <a:ln w="11430"/>
                <a:solidFill>
                  <a:srgbClr val="930D2D"/>
                </a:solidFill>
                <a:effectLst>
                  <a:outerShdw blurRad="38100" dist="38100" dir="2700000" algn="tl">
                    <a:srgbClr val="000000">
                      <a:alpha val="43137"/>
                    </a:srgbClr>
                  </a:outerShdw>
                </a:effectLst>
              </a:rPr>
              <a:t>X68-L(W/B)</a:t>
            </a:r>
            <a:endParaRPr lang="uk-UA" sz="20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276392" y="5243407"/>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3312922888"/>
              </p:ext>
            </p:extLst>
          </p:nvPr>
        </p:nvGraphicFramePr>
        <p:xfrm>
          <a:off x="346588" y="5566910"/>
          <a:ext cx="10011360" cy="1402215"/>
        </p:xfrm>
        <a:graphic>
          <a:graphicData uri="http://schemas.openxmlformats.org/drawingml/2006/table">
            <a:tbl>
              <a:tblPr>
                <a:tableStyleId>{616DA210-FB5B-4158-B5E0-FEB733F419BA}</a:tableStyleId>
              </a:tblPr>
              <a:tblGrid>
                <a:gridCol w="483406">
                  <a:extLst>
                    <a:ext uri="{9D8B030D-6E8A-4147-A177-3AD203B41FA5}">
                      <a16:colId xmlns:a16="http://schemas.microsoft.com/office/drawing/2014/main" val="20000"/>
                    </a:ext>
                  </a:extLst>
                </a:gridCol>
                <a:gridCol w="735570">
                  <a:extLst>
                    <a:ext uri="{9D8B030D-6E8A-4147-A177-3AD203B41FA5}">
                      <a16:colId xmlns:a16="http://schemas.microsoft.com/office/drawing/2014/main" val="20001"/>
                    </a:ext>
                  </a:extLst>
                </a:gridCol>
                <a:gridCol w="572725">
                  <a:extLst>
                    <a:ext uri="{9D8B030D-6E8A-4147-A177-3AD203B41FA5}">
                      <a16:colId xmlns:a16="http://schemas.microsoft.com/office/drawing/2014/main" val="20002"/>
                    </a:ext>
                  </a:extLst>
                </a:gridCol>
                <a:gridCol w="829994">
                  <a:extLst>
                    <a:ext uri="{9D8B030D-6E8A-4147-A177-3AD203B41FA5}">
                      <a16:colId xmlns:a16="http://schemas.microsoft.com/office/drawing/2014/main" val="20003"/>
                    </a:ext>
                  </a:extLst>
                </a:gridCol>
                <a:gridCol w="534572">
                  <a:extLst>
                    <a:ext uri="{9D8B030D-6E8A-4147-A177-3AD203B41FA5}">
                      <a16:colId xmlns:a16="http://schemas.microsoft.com/office/drawing/2014/main" val="20004"/>
                    </a:ext>
                  </a:extLst>
                </a:gridCol>
                <a:gridCol w="970671">
                  <a:extLst>
                    <a:ext uri="{9D8B030D-6E8A-4147-A177-3AD203B41FA5}">
                      <a16:colId xmlns:a16="http://schemas.microsoft.com/office/drawing/2014/main" val="20005"/>
                    </a:ext>
                  </a:extLst>
                </a:gridCol>
                <a:gridCol w="661182">
                  <a:extLst>
                    <a:ext uri="{9D8B030D-6E8A-4147-A177-3AD203B41FA5}">
                      <a16:colId xmlns:a16="http://schemas.microsoft.com/office/drawing/2014/main" val="20006"/>
                    </a:ext>
                  </a:extLst>
                </a:gridCol>
                <a:gridCol w="675249">
                  <a:extLst>
                    <a:ext uri="{9D8B030D-6E8A-4147-A177-3AD203B41FA5}">
                      <a16:colId xmlns:a16="http://schemas.microsoft.com/office/drawing/2014/main" val="20007"/>
                    </a:ext>
                  </a:extLst>
                </a:gridCol>
                <a:gridCol w="618978">
                  <a:extLst>
                    <a:ext uri="{9D8B030D-6E8A-4147-A177-3AD203B41FA5}">
                      <a16:colId xmlns:a16="http://schemas.microsoft.com/office/drawing/2014/main" val="20008"/>
                    </a:ext>
                  </a:extLst>
                </a:gridCol>
                <a:gridCol w="773723">
                  <a:extLst>
                    <a:ext uri="{9D8B030D-6E8A-4147-A177-3AD203B41FA5}">
                      <a16:colId xmlns:a16="http://schemas.microsoft.com/office/drawing/2014/main" val="20009"/>
                    </a:ext>
                  </a:extLst>
                </a:gridCol>
                <a:gridCol w="717453">
                  <a:extLst>
                    <a:ext uri="{9D8B030D-6E8A-4147-A177-3AD203B41FA5}">
                      <a16:colId xmlns:a16="http://schemas.microsoft.com/office/drawing/2014/main" val="20010"/>
                    </a:ext>
                  </a:extLst>
                </a:gridCol>
                <a:gridCol w="872197">
                  <a:extLst>
                    <a:ext uri="{9D8B030D-6E8A-4147-A177-3AD203B41FA5}">
                      <a16:colId xmlns:a16="http://schemas.microsoft.com/office/drawing/2014/main" val="20011"/>
                    </a:ext>
                  </a:extLst>
                </a:gridCol>
                <a:gridCol w="928467">
                  <a:extLst>
                    <a:ext uri="{9D8B030D-6E8A-4147-A177-3AD203B41FA5}">
                      <a16:colId xmlns:a16="http://schemas.microsoft.com/office/drawing/2014/main" val="20012"/>
                    </a:ext>
                  </a:extLst>
                </a:gridCol>
                <a:gridCol w="637173">
                  <a:extLst>
                    <a:ext uri="{9D8B030D-6E8A-4147-A177-3AD203B41FA5}">
                      <a16:colId xmlns:a16="http://schemas.microsoft.com/office/drawing/2014/main" val="20013"/>
                    </a:ext>
                  </a:extLst>
                </a:gridCol>
              </a:tblGrid>
              <a:tr h="48130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p>
                    <a:p>
                      <a:pPr algn="ctr" fontAlgn="ctr"/>
                      <a:r>
                        <a:rPr lang="ru-RU" sz="1100" b="1" u="none" strike="noStrike" dirty="0" smtClean="0">
                          <a:effectLst/>
                        </a:rPr>
                        <a:t>(цвет)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Тип управления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Микро-волновая 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Уровень мощности</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Объем камеры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Функция </a:t>
                      </a:r>
                      <a:r>
                        <a:rPr lang="ru-RU" sz="1100" b="1" i="0" u="none" strike="noStrike" dirty="0" err="1" smtClean="0">
                          <a:solidFill>
                            <a:srgbClr val="000000"/>
                          </a:solidFill>
                          <a:effectLst/>
                          <a:latin typeface="+mn-lt"/>
                        </a:rPr>
                        <a:t>разморозки</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Таймер работы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Диаметр поворотного стола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Габаритный размер</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 нетто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5073">
                <a:tc>
                  <a:txBody>
                    <a:bodyPr/>
                    <a:lstStyle/>
                    <a:p>
                      <a:pPr marL="0" algn="ctr" defTabSz="914400" rtl="0" eaLnBrk="1" fontAlgn="ctr" latinLnBrk="0" hangingPunct="1"/>
                      <a:r>
                        <a:rPr lang="en-US" sz="1000" b="0" i="1" kern="1200" dirty="0" smtClean="0">
                          <a:solidFill>
                            <a:schemeClr val="tx1"/>
                          </a:solidFill>
                          <a:effectLst/>
                          <a:latin typeface="+mn-lt"/>
                          <a:ea typeface="+mn-ea"/>
                          <a:cs typeface="+mn-cs"/>
                        </a:rPr>
                        <a:t>63805/ 66265</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ru-RU" sz="1000" b="1" i="1" u="none" strike="noStrike" dirty="0" smtClean="0">
                          <a:solidFill>
                            <a:srgbClr val="000000"/>
                          </a:solidFill>
                          <a:effectLst/>
                          <a:latin typeface="+mn-lt"/>
                        </a:rPr>
                        <a:t>20М</a:t>
                      </a:r>
                      <a:r>
                        <a:rPr lang="en-US" sz="1000" b="1" i="1" u="none" strike="noStrike" dirty="0" smtClean="0">
                          <a:solidFill>
                            <a:srgbClr val="000000"/>
                          </a:solidFill>
                          <a:effectLst/>
                          <a:latin typeface="+mn-lt"/>
                        </a:rPr>
                        <a:t>X68-LW</a:t>
                      </a:r>
                      <a:endParaRPr lang="ru-RU" sz="1000" b="1" i="1" u="none" strike="noStrike" dirty="0" smtClean="0">
                        <a:solidFill>
                          <a:srgbClr val="000000"/>
                        </a:solidFill>
                        <a:effectLst/>
                        <a:latin typeface="+mn-lt"/>
                      </a:endParaRPr>
                    </a:p>
                    <a:p>
                      <a:pPr algn="ctr" fontAlgn="ctr"/>
                      <a:r>
                        <a:rPr lang="uk-UA" sz="1000" b="1" i="1" u="none" strike="noStrike" dirty="0" smtClean="0">
                          <a:solidFill>
                            <a:srgbClr val="000000"/>
                          </a:solidFill>
                          <a:effectLst/>
                          <a:latin typeface="+mn-lt"/>
                        </a:rPr>
                        <a:t>(</a:t>
                      </a:r>
                      <a:r>
                        <a:rPr lang="ru-RU" sz="1000" b="1" i="1" u="none" strike="noStrike" dirty="0" smtClean="0">
                          <a:solidFill>
                            <a:srgbClr val="000000"/>
                          </a:solidFill>
                          <a:effectLst/>
                          <a:latin typeface="+mn-lt"/>
                        </a:rPr>
                        <a:t>белый)</a:t>
                      </a:r>
                      <a:endParaRPr lang="en-US" sz="1000" b="1" i="1" u="none" strike="noStrike" dirty="0">
                        <a:solidFill>
                          <a:srgbClr val="000000"/>
                        </a:solidFill>
                        <a:effectLst/>
                        <a:latin typeface="+mn-lt"/>
                      </a:endParaRPr>
                    </a:p>
                  </a:txBody>
                  <a:tcPr marL="9525" marR="9525" marT="9525" marB="0" anchor="ctr"/>
                </a:tc>
                <a:tc>
                  <a:txBody>
                    <a:bodyPr/>
                    <a:lstStyle/>
                    <a:p>
                      <a:pPr algn="ctr" fontAlgn="ctr"/>
                      <a:r>
                        <a:rPr lang="ru-RU" sz="1000" b="1" i="1" u="none" strike="noStrike" dirty="0" smtClean="0">
                          <a:solidFill>
                            <a:srgbClr val="000000"/>
                          </a:solidFill>
                          <a:effectLst/>
                          <a:latin typeface="+mn-lt"/>
                        </a:rPr>
                        <a:t>800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механический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2450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6</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20 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3</a:t>
                      </a:r>
                      <a:r>
                        <a:rPr lang="en-US" sz="1000" b="1" i="1" u="none" strike="noStrike" dirty="0" smtClean="0">
                          <a:solidFill>
                            <a:srgbClr val="000000"/>
                          </a:solidFill>
                          <a:effectLst/>
                          <a:latin typeface="Arial"/>
                        </a:rPr>
                        <a:t>0 </a:t>
                      </a:r>
                      <a:r>
                        <a:rPr lang="ru-RU" sz="1000" b="1" i="1" u="none" strike="noStrike" dirty="0" smtClean="0">
                          <a:solidFill>
                            <a:srgbClr val="000000"/>
                          </a:solidFill>
                          <a:effectLst/>
                          <a:latin typeface="Arial"/>
                        </a:rPr>
                        <a:t>мин.</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 24,5 см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451х256,5х345 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10</a:t>
                      </a:r>
                      <a:r>
                        <a:rPr lang="ru-RU" sz="1000" b="1" i="1" u="none" strike="noStrike" dirty="0" smtClean="0">
                          <a:solidFill>
                            <a:srgbClr val="000000"/>
                          </a:solidFill>
                          <a:effectLst/>
                          <a:latin typeface="Arial"/>
                        </a:rPr>
                        <a:t>,1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445073">
                <a:tc>
                  <a:txBody>
                    <a:bodyPr/>
                    <a:lstStyle/>
                    <a:p>
                      <a:pPr marL="0" algn="ctr" defTabSz="914400" rtl="0" eaLnBrk="1" fontAlgn="ctr" latinLnBrk="0" hangingPunct="1"/>
                      <a:r>
                        <a:rPr lang="en-US" sz="1000" b="0" i="1" kern="1200" dirty="0" smtClean="0">
                          <a:solidFill>
                            <a:schemeClr val="tx1"/>
                          </a:solidFill>
                          <a:effectLst/>
                          <a:latin typeface="+mn-lt"/>
                          <a:ea typeface="+mn-ea"/>
                          <a:cs typeface="+mn-cs"/>
                        </a:rPr>
                        <a:t>6380</a:t>
                      </a:r>
                      <a:r>
                        <a:rPr lang="ru-RU" sz="1000" b="0" i="1" kern="1200" dirty="0" smtClean="0">
                          <a:solidFill>
                            <a:schemeClr val="tx1"/>
                          </a:solidFill>
                          <a:effectLst/>
                          <a:latin typeface="+mn-lt"/>
                          <a:ea typeface="+mn-ea"/>
                          <a:cs typeface="+mn-cs"/>
                        </a:rPr>
                        <a:t>6</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ru-RU" sz="1000" b="1" i="1" u="none" strike="noStrike" dirty="0" smtClean="0">
                          <a:solidFill>
                            <a:srgbClr val="000000"/>
                          </a:solidFill>
                          <a:effectLst/>
                          <a:latin typeface="+mn-lt"/>
                        </a:rPr>
                        <a:t>20М</a:t>
                      </a:r>
                      <a:r>
                        <a:rPr lang="en-US" sz="1000" b="1" i="1" u="none" strike="noStrike" dirty="0" smtClean="0">
                          <a:solidFill>
                            <a:srgbClr val="000000"/>
                          </a:solidFill>
                          <a:effectLst/>
                          <a:latin typeface="+mn-lt"/>
                        </a:rPr>
                        <a:t>X68-LB</a:t>
                      </a:r>
                      <a:endParaRPr lang="ru-RU" sz="1000" b="1" i="1" u="none" strike="noStrike" dirty="0" smtClean="0">
                        <a:solidFill>
                          <a:srgbClr val="000000"/>
                        </a:solidFill>
                        <a:effectLst/>
                        <a:latin typeface="+mn-lt"/>
                      </a:endParaRPr>
                    </a:p>
                    <a:p>
                      <a:pPr algn="ctr" fontAlgn="ctr"/>
                      <a:r>
                        <a:rPr lang="uk-UA" sz="1000" b="1" i="1" u="none" strike="noStrike" dirty="0" smtClean="0">
                          <a:solidFill>
                            <a:srgbClr val="000000"/>
                          </a:solidFill>
                          <a:effectLst/>
                          <a:latin typeface="+mn-lt"/>
                        </a:rPr>
                        <a:t>(</a:t>
                      </a:r>
                      <a:r>
                        <a:rPr lang="ru-RU" sz="1000" b="1" i="1" u="none" strike="noStrike" dirty="0" smtClean="0">
                          <a:solidFill>
                            <a:srgbClr val="000000"/>
                          </a:solidFill>
                          <a:effectLst/>
                          <a:latin typeface="+mn-lt"/>
                        </a:rPr>
                        <a:t>черный)</a:t>
                      </a:r>
                      <a:endParaRPr lang="en-US" sz="1000" b="1" i="1" u="none" strike="noStrike" dirty="0">
                        <a:solidFill>
                          <a:srgbClr val="000000"/>
                        </a:solidFill>
                        <a:effectLst/>
                        <a:latin typeface="+mn-lt"/>
                      </a:endParaRPr>
                    </a:p>
                  </a:txBody>
                  <a:tcPr marL="9525" marR="9525" marT="9525" marB="0" anchor="ctr"/>
                </a:tc>
                <a:tc>
                  <a:txBody>
                    <a:bodyPr/>
                    <a:lstStyle/>
                    <a:p>
                      <a:pPr algn="ctr" fontAlgn="ctr"/>
                      <a:r>
                        <a:rPr lang="ru-RU" sz="1000" b="1" i="1" u="none" strike="noStrike" dirty="0" smtClean="0">
                          <a:solidFill>
                            <a:srgbClr val="000000"/>
                          </a:solidFill>
                          <a:effectLst/>
                          <a:latin typeface="+mn-lt"/>
                        </a:rPr>
                        <a:t>800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ru-RU" sz="1000" b="1" i="1" u="none" strike="noStrike" dirty="0" smtClean="0">
                          <a:solidFill>
                            <a:srgbClr val="000000"/>
                          </a:solidFill>
                          <a:effectLst/>
                          <a:latin typeface="Arial"/>
                        </a:rPr>
                        <a:t>~ 50/60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механический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2450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6</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20 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3</a:t>
                      </a:r>
                      <a:r>
                        <a:rPr lang="en-US" sz="1000" b="1" i="1" u="none" strike="noStrike" dirty="0" smtClean="0">
                          <a:solidFill>
                            <a:srgbClr val="000000"/>
                          </a:solidFill>
                          <a:effectLst/>
                          <a:latin typeface="Arial"/>
                        </a:rPr>
                        <a:t>0 </a:t>
                      </a:r>
                      <a:r>
                        <a:rPr lang="ru-RU" sz="1000" b="1" i="1" u="none" strike="noStrike" dirty="0" smtClean="0">
                          <a:solidFill>
                            <a:srgbClr val="000000"/>
                          </a:solidFill>
                          <a:effectLst/>
                          <a:latin typeface="Arial"/>
                        </a:rPr>
                        <a:t>мин.</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 24,5 см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451х256,5х345 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10</a:t>
                      </a:r>
                      <a:r>
                        <a:rPr lang="ru-RU" sz="1000" b="1" i="1" u="none" strike="noStrike" dirty="0" smtClean="0">
                          <a:solidFill>
                            <a:srgbClr val="000000"/>
                          </a:solidFill>
                          <a:effectLst/>
                          <a:latin typeface="Arial"/>
                        </a:rPr>
                        <a:t>,1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bl>
          </a:graphicData>
        </a:graphic>
      </p:graphicFrame>
      <p:sp>
        <p:nvSpPr>
          <p:cNvPr id="16" name="TextBox 15"/>
          <p:cNvSpPr txBox="1"/>
          <p:nvPr/>
        </p:nvSpPr>
        <p:spPr>
          <a:xfrm>
            <a:off x="4478459" y="2603687"/>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31" name="Прямоугольник 30"/>
          <p:cNvSpPr/>
          <p:nvPr/>
        </p:nvSpPr>
        <p:spPr>
          <a:xfrm>
            <a:off x="343208" y="4644436"/>
            <a:ext cx="3160365" cy="369332"/>
          </a:xfrm>
          <a:prstGeom prst="rect">
            <a:avLst/>
          </a:prstGeom>
        </p:spPr>
        <p:txBody>
          <a:bodyPr wrap="square">
            <a:spAutoFit/>
          </a:bodyPr>
          <a:lstStyle/>
          <a:p>
            <a:r>
              <a:rPr lang="ru-RU" dirty="0">
                <a:solidFill>
                  <a:srgbClr val="006666"/>
                </a:solidFill>
                <a:latin typeface="EpsilonCTT" pitchFamily="2" charset="0"/>
              </a:rPr>
              <a:t>ПОЛЕЗНО! БЫСТРО! ВКУСНО!</a:t>
            </a:r>
          </a:p>
        </p:txBody>
      </p:sp>
      <p:sp>
        <p:nvSpPr>
          <p:cNvPr id="7" name="Прямоугольник 6"/>
          <p:cNvSpPr/>
          <p:nvPr/>
        </p:nvSpPr>
        <p:spPr>
          <a:xfrm>
            <a:off x="4478459" y="2976320"/>
            <a:ext cx="6101261" cy="1277273"/>
          </a:xfrm>
          <a:prstGeom prst="rect">
            <a:avLst/>
          </a:prstGeom>
        </p:spPr>
        <p:txBody>
          <a:bodyPr wrap="square">
            <a:spAutoFit/>
          </a:bodyPr>
          <a:lstStyle/>
          <a:p>
            <a:r>
              <a:rPr lang="ru-RU" sz="1100" b="1" i="1" dirty="0">
                <a:solidFill>
                  <a:srgbClr val="4D4B4B"/>
                </a:solidFill>
              </a:rPr>
              <a:t>Мощная и надежная микроволновая печь модели </a:t>
            </a:r>
            <a:r>
              <a:rPr lang="en-US" sz="1100" b="1" i="1" dirty="0">
                <a:solidFill>
                  <a:srgbClr val="4D4B4B"/>
                </a:solidFill>
              </a:rPr>
              <a:t> 20MX6</a:t>
            </a:r>
            <a:r>
              <a:rPr lang="ru-RU" sz="1100" b="1" i="1" dirty="0">
                <a:solidFill>
                  <a:srgbClr val="4D4B4B"/>
                </a:solidFill>
              </a:rPr>
              <a:t>8-</a:t>
            </a:r>
            <a:r>
              <a:rPr lang="en-US" sz="1100" b="1" i="1" dirty="0">
                <a:solidFill>
                  <a:srgbClr val="4D4B4B"/>
                </a:solidFill>
              </a:rPr>
              <a:t>L</a:t>
            </a:r>
            <a:r>
              <a:rPr lang="ru-RU" sz="1100" b="1" i="1" dirty="0">
                <a:solidFill>
                  <a:srgbClr val="4D4B4B"/>
                </a:solidFill>
              </a:rPr>
              <a:t> </a:t>
            </a:r>
            <a:r>
              <a:rPr lang="en-US" sz="1100" b="1" i="1" dirty="0">
                <a:solidFill>
                  <a:srgbClr val="4D4B4B"/>
                </a:solidFill>
              </a:rPr>
              <a:t> </a:t>
            </a:r>
            <a:r>
              <a:rPr lang="ru-RU" sz="1100" b="1" i="1" dirty="0">
                <a:solidFill>
                  <a:srgbClr val="4D4B4B"/>
                </a:solidFill>
              </a:rPr>
              <a:t>станет незаменимой помощницей на каждой кухне. Идеальное соотношение простоты и качества представлены в модели </a:t>
            </a:r>
            <a:r>
              <a:rPr lang="en-US" sz="1100" b="1" i="1" dirty="0">
                <a:solidFill>
                  <a:srgbClr val="4D4B4B"/>
                </a:solidFill>
              </a:rPr>
              <a:t>20MX6</a:t>
            </a:r>
            <a:r>
              <a:rPr lang="ru-RU" sz="1100" b="1" i="1" dirty="0">
                <a:solidFill>
                  <a:srgbClr val="4D4B4B"/>
                </a:solidFill>
              </a:rPr>
              <a:t>8-</a:t>
            </a:r>
            <a:r>
              <a:rPr lang="en-US" sz="1100" b="1" i="1" dirty="0">
                <a:solidFill>
                  <a:srgbClr val="4D4B4B"/>
                </a:solidFill>
              </a:rPr>
              <a:t>L</a:t>
            </a:r>
            <a:r>
              <a:rPr lang="ru-RU" sz="1100" b="1" i="1" dirty="0">
                <a:solidFill>
                  <a:srgbClr val="4D4B4B"/>
                </a:solidFill>
              </a:rPr>
              <a:t> . Имея механическое управления данная модель позволит вам без каких либо особых усилий начать легкую и комфортную эксплуатацию. </a:t>
            </a:r>
          </a:p>
          <a:p>
            <a:r>
              <a:rPr lang="ru-RU" sz="1100" b="1" i="1" dirty="0">
                <a:solidFill>
                  <a:srgbClr val="4D4B4B"/>
                </a:solidFill>
              </a:rPr>
              <a:t>Стандартный проверенный  временем набор состоящий из: мощности 800 Вт, камеры на 20л, 6 уровней мощности, функции </a:t>
            </a:r>
            <a:r>
              <a:rPr lang="ru-RU" sz="1100" b="1" i="1" dirty="0" err="1">
                <a:solidFill>
                  <a:srgbClr val="4D4B4B"/>
                </a:solidFill>
              </a:rPr>
              <a:t>разморозки</a:t>
            </a:r>
            <a:r>
              <a:rPr lang="ru-RU" sz="1100" b="1" i="1" dirty="0">
                <a:solidFill>
                  <a:srgbClr val="4D4B4B"/>
                </a:solidFill>
              </a:rPr>
              <a:t>, таймера работы на 30 минут сделает процесс приготовления ваших любимых блюд простым и комфортным.</a:t>
            </a:r>
          </a:p>
        </p:txBody>
      </p:sp>
      <p:sp>
        <p:nvSpPr>
          <p:cNvPr id="12" name="Прямоугольник 11"/>
          <p:cNvSpPr/>
          <p:nvPr/>
        </p:nvSpPr>
        <p:spPr>
          <a:xfrm>
            <a:off x="393895" y="7014416"/>
            <a:ext cx="9945859" cy="430887"/>
          </a:xfrm>
          <a:prstGeom prst="rect">
            <a:avLst/>
          </a:prstGeom>
        </p:spPr>
        <p:txBody>
          <a:bodyPr wrap="square">
            <a:spAutoFit/>
          </a:bodyPr>
          <a:lstStyle/>
          <a:p>
            <a:r>
              <a:rPr lang="ru-RU" sz="1100" dirty="0">
                <a:solidFill>
                  <a:srgbClr val="FF0000"/>
                </a:solidFill>
              </a:rPr>
              <a:t>Быстрый  </a:t>
            </a:r>
            <a:r>
              <a:rPr lang="ru-RU" sz="1100" dirty="0" smtClean="0">
                <a:solidFill>
                  <a:srgbClr val="FF0000"/>
                </a:solidFill>
              </a:rPr>
              <a:t>старт;</a:t>
            </a:r>
            <a:r>
              <a:rPr lang="en-US" sz="1100" dirty="0" smtClean="0">
                <a:solidFill>
                  <a:srgbClr val="FF0000"/>
                </a:solidFill>
              </a:rPr>
              <a:t> </a:t>
            </a:r>
            <a:r>
              <a:rPr lang="ru-RU" sz="1100" dirty="0" smtClean="0">
                <a:solidFill>
                  <a:srgbClr val="FF0000"/>
                </a:solidFill>
              </a:rPr>
              <a:t> экспресс приготовление;</a:t>
            </a:r>
            <a:r>
              <a:rPr lang="en-US" sz="1100" dirty="0" smtClean="0">
                <a:solidFill>
                  <a:srgbClr val="FF0000"/>
                </a:solidFill>
              </a:rPr>
              <a:t> </a:t>
            </a:r>
            <a:r>
              <a:rPr lang="ru-RU" sz="1100" dirty="0" smtClean="0">
                <a:solidFill>
                  <a:srgbClr val="FF0000"/>
                </a:solidFill>
              </a:rPr>
              <a:t>8 запрограммированных режимов приготовления; звуковой </a:t>
            </a:r>
            <a:r>
              <a:rPr lang="ru-RU" sz="1100" dirty="0">
                <a:solidFill>
                  <a:srgbClr val="FF0000"/>
                </a:solidFill>
              </a:rPr>
              <a:t>сигнал по завершению </a:t>
            </a:r>
            <a:r>
              <a:rPr lang="ru-RU" sz="1100" dirty="0" smtClean="0">
                <a:solidFill>
                  <a:srgbClr val="FF0000"/>
                </a:solidFill>
              </a:rPr>
              <a:t>работы; отсрочка старта; LED дисплей; защита </a:t>
            </a:r>
            <a:r>
              <a:rPr lang="ru-RU" sz="1100" dirty="0">
                <a:solidFill>
                  <a:srgbClr val="FF0000"/>
                </a:solidFill>
              </a:rPr>
              <a:t>от детей. </a:t>
            </a:r>
          </a:p>
        </p:txBody>
      </p:sp>
      <p:pic>
        <p:nvPicPr>
          <p:cNvPr id="18" name="Рисунок 1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60529" y="1859660"/>
            <a:ext cx="2945639" cy="1848481"/>
          </a:xfrm>
          <a:prstGeom prst="rect">
            <a:avLst/>
          </a:prstGeom>
          <a:effectLst>
            <a:glow rad="63500">
              <a:schemeClr val="bg1"/>
            </a:glow>
          </a:effectLst>
        </p:spPr>
      </p:pic>
      <p:pic>
        <p:nvPicPr>
          <p:cNvPr id="15" name="Рисунок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6923" y="2852606"/>
            <a:ext cx="2945640" cy="1875963"/>
          </a:xfrm>
          <a:prstGeom prst="rect">
            <a:avLst/>
          </a:prstGeom>
          <a:effectLst>
            <a:glow rad="63500">
              <a:schemeClr val="bg1"/>
            </a:glow>
          </a:effectLst>
        </p:spPr>
      </p:pic>
    </p:spTree>
    <p:extLst>
      <p:ext uri="{BB962C8B-B14F-4D97-AF65-F5344CB8AC3E}">
        <p14:creationId xmlns:p14="http://schemas.microsoft.com/office/powerpoint/2010/main" val="25782105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328165" y="1627637"/>
            <a:ext cx="4360101" cy="417290"/>
          </a:xfrm>
          <a:effectLst/>
        </p:spPr>
        <p:txBody>
          <a:bodyPr>
            <a:normAutofit/>
          </a:bodyPr>
          <a:lstStyle/>
          <a:p>
            <a:pPr>
              <a:lnSpc>
                <a:spcPct val="100000"/>
              </a:lnSpc>
            </a:pPr>
            <a:r>
              <a:rPr lang="ru-RU" sz="2000" b="1" spc="50" dirty="0">
                <a:ln w="11430"/>
                <a:solidFill>
                  <a:srgbClr val="930D2D"/>
                </a:solidFill>
                <a:effectLst>
                  <a:outerShdw blurRad="38100" dist="38100" dir="2700000" algn="tl">
                    <a:srgbClr val="000000">
                      <a:alpha val="43137"/>
                    </a:srgbClr>
                  </a:outerShdw>
                </a:effectLst>
              </a:rPr>
              <a:t>МИКРОВОЛНОВАЯ ПЕЧЬ 2</a:t>
            </a:r>
            <a:r>
              <a:rPr lang="en-US" sz="2000" b="1" spc="50" dirty="0">
                <a:ln w="11430"/>
                <a:solidFill>
                  <a:srgbClr val="930D2D"/>
                </a:solidFill>
                <a:effectLst>
                  <a:outerShdw blurRad="38100" dist="38100" dir="2700000" algn="tl">
                    <a:srgbClr val="000000">
                      <a:alpha val="43137"/>
                    </a:srgbClr>
                  </a:outerShdw>
                </a:effectLst>
              </a:rPr>
              <a:t>3</a:t>
            </a:r>
            <a:r>
              <a:rPr lang="ru-RU" sz="2000" b="1" spc="50" dirty="0">
                <a:ln w="11430"/>
                <a:solidFill>
                  <a:srgbClr val="930D2D"/>
                </a:solidFill>
                <a:effectLst>
                  <a:outerShdw blurRad="38100" dist="38100" dir="2700000" algn="tl">
                    <a:srgbClr val="000000">
                      <a:alpha val="43137"/>
                    </a:srgbClr>
                  </a:outerShdw>
                </a:effectLst>
              </a:rPr>
              <a:t>М</a:t>
            </a:r>
            <a:r>
              <a:rPr lang="en-US" sz="2000" b="1" spc="50" dirty="0">
                <a:ln w="11430"/>
                <a:solidFill>
                  <a:srgbClr val="930D2D"/>
                </a:solidFill>
                <a:effectLst>
                  <a:outerShdw blurRad="38100" dist="38100" dir="2700000" algn="tl">
                    <a:srgbClr val="000000">
                      <a:alpha val="43137"/>
                    </a:srgbClr>
                  </a:outerShdw>
                </a:effectLst>
              </a:rPr>
              <a:t>X88-LB</a:t>
            </a:r>
            <a:endParaRPr lang="uk-UA" sz="20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328165" y="5381906"/>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85264904"/>
              </p:ext>
            </p:extLst>
          </p:nvPr>
        </p:nvGraphicFramePr>
        <p:xfrm>
          <a:off x="346588" y="5715209"/>
          <a:ext cx="10011360" cy="957142"/>
        </p:xfrm>
        <a:graphic>
          <a:graphicData uri="http://schemas.openxmlformats.org/drawingml/2006/table">
            <a:tbl>
              <a:tblPr>
                <a:tableStyleId>{616DA210-FB5B-4158-B5E0-FEB733F419BA}</a:tableStyleId>
              </a:tblPr>
              <a:tblGrid>
                <a:gridCol w="483406">
                  <a:extLst>
                    <a:ext uri="{9D8B030D-6E8A-4147-A177-3AD203B41FA5}">
                      <a16:colId xmlns:a16="http://schemas.microsoft.com/office/drawing/2014/main" val="20000"/>
                    </a:ext>
                  </a:extLst>
                </a:gridCol>
                <a:gridCol w="735570">
                  <a:extLst>
                    <a:ext uri="{9D8B030D-6E8A-4147-A177-3AD203B41FA5}">
                      <a16:colId xmlns:a16="http://schemas.microsoft.com/office/drawing/2014/main" val="20001"/>
                    </a:ext>
                  </a:extLst>
                </a:gridCol>
                <a:gridCol w="572725">
                  <a:extLst>
                    <a:ext uri="{9D8B030D-6E8A-4147-A177-3AD203B41FA5}">
                      <a16:colId xmlns:a16="http://schemas.microsoft.com/office/drawing/2014/main" val="20002"/>
                    </a:ext>
                  </a:extLst>
                </a:gridCol>
                <a:gridCol w="829994">
                  <a:extLst>
                    <a:ext uri="{9D8B030D-6E8A-4147-A177-3AD203B41FA5}">
                      <a16:colId xmlns:a16="http://schemas.microsoft.com/office/drawing/2014/main" val="20003"/>
                    </a:ext>
                  </a:extLst>
                </a:gridCol>
                <a:gridCol w="534572">
                  <a:extLst>
                    <a:ext uri="{9D8B030D-6E8A-4147-A177-3AD203B41FA5}">
                      <a16:colId xmlns:a16="http://schemas.microsoft.com/office/drawing/2014/main" val="20004"/>
                    </a:ext>
                  </a:extLst>
                </a:gridCol>
                <a:gridCol w="970671">
                  <a:extLst>
                    <a:ext uri="{9D8B030D-6E8A-4147-A177-3AD203B41FA5}">
                      <a16:colId xmlns:a16="http://schemas.microsoft.com/office/drawing/2014/main" val="20005"/>
                    </a:ext>
                  </a:extLst>
                </a:gridCol>
                <a:gridCol w="661182">
                  <a:extLst>
                    <a:ext uri="{9D8B030D-6E8A-4147-A177-3AD203B41FA5}">
                      <a16:colId xmlns:a16="http://schemas.microsoft.com/office/drawing/2014/main" val="20006"/>
                    </a:ext>
                  </a:extLst>
                </a:gridCol>
                <a:gridCol w="675249">
                  <a:extLst>
                    <a:ext uri="{9D8B030D-6E8A-4147-A177-3AD203B41FA5}">
                      <a16:colId xmlns:a16="http://schemas.microsoft.com/office/drawing/2014/main" val="20007"/>
                    </a:ext>
                  </a:extLst>
                </a:gridCol>
                <a:gridCol w="618978">
                  <a:extLst>
                    <a:ext uri="{9D8B030D-6E8A-4147-A177-3AD203B41FA5}">
                      <a16:colId xmlns:a16="http://schemas.microsoft.com/office/drawing/2014/main" val="20008"/>
                    </a:ext>
                  </a:extLst>
                </a:gridCol>
                <a:gridCol w="773723">
                  <a:extLst>
                    <a:ext uri="{9D8B030D-6E8A-4147-A177-3AD203B41FA5}">
                      <a16:colId xmlns:a16="http://schemas.microsoft.com/office/drawing/2014/main" val="20009"/>
                    </a:ext>
                  </a:extLst>
                </a:gridCol>
                <a:gridCol w="717453">
                  <a:extLst>
                    <a:ext uri="{9D8B030D-6E8A-4147-A177-3AD203B41FA5}">
                      <a16:colId xmlns:a16="http://schemas.microsoft.com/office/drawing/2014/main" val="20010"/>
                    </a:ext>
                  </a:extLst>
                </a:gridCol>
                <a:gridCol w="872197">
                  <a:extLst>
                    <a:ext uri="{9D8B030D-6E8A-4147-A177-3AD203B41FA5}">
                      <a16:colId xmlns:a16="http://schemas.microsoft.com/office/drawing/2014/main" val="20011"/>
                    </a:ext>
                  </a:extLst>
                </a:gridCol>
                <a:gridCol w="928467">
                  <a:extLst>
                    <a:ext uri="{9D8B030D-6E8A-4147-A177-3AD203B41FA5}">
                      <a16:colId xmlns:a16="http://schemas.microsoft.com/office/drawing/2014/main" val="20012"/>
                    </a:ext>
                  </a:extLst>
                </a:gridCol>
                <a:gridCol w="637173">
                  <a:extLst>
                    <a:ext uri="{9D8B030D-6E8A-4147-A177-3AD203B41FA5}">
                      <a16:colId xmlns:a16="http://schemas.microsoft.com/office/drawing/2014/main" val="20013"/>
                    </a:ext>
                  </a:extLst>
                </a:gridCol>
              </a:tblGrid>
              <a:tr h="48130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p>
                    <a:p>
                      <a:pPr algn="ctr" fontAlgn="ctr"/>
                      <a:r>
                        <a:rPr lang="ru-RU" sz="1100" b="1" u="none" strike="noStrike" dirty="0" smtClean="0">
                          <a:effectLst/>
                        </a:rPr>
                        <a:t>(цвет)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Тип управления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Микро-волновая 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Уровень мощности</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Объем камеры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Функция </a:t>
                      </a:r>
                      <a:r>
                        <a:rPr lang="ru-RU" sz="1100" b="1" i="0" u="none" strike="noStrike" dirty="0" err="1" smtClean="0">
                          <a:solidFill>
                            <a:srgbClr val="000000"/>
                          </a:solidFill>
                          <a:effectLst/>
                          <a:latin typeface="+mn-lt"/>
                        </a:rPr>
                        <a:t>разморозки</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Таймер работы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Диаметр поворотного стола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Габаритный размер</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 нетто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5073">
                <a:tc>
                  <a:txBody>
                    <a:bodyPr/>
                    <a:lstStyle/>
                    <a:p>
                      <a:pPr marL="0" algn="ctr" defTabSz="914400" rtl="0" eaLnBrk="1" fontAlgn="ctr" latinLnBrk="0" hangingPunct="1"/>
                      <a:r>
                        <a:rPr lang="en-US" sz="1000" b="0" i="1" kern="1200" dirty="0" smtClean="0">
                          <a:solidFill>
                            <a:schemeClr val="tx1"/>
                          </a:solidFill>
                          <a:effectLst/>
                          <a:latin typeface="+mn-lt"/>
                          <a:ea typeface="+mn-ea"/>
                          <a:cs typeface="+mn-cs"/>
                        </a:rPr>
                        <a:t>75656</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23MX88-LB </a:t>
                      </a:r>
                      <a:r>
                        <a:rPr lang="uk-UA" sz="1000" b="1" i="1" u="none" strike="noStrike" dirty="0" smtClean="0">
                          <a:solidFill>
                            <a:srgbClr val="000000"/>
                          </a:solidFill>
                          <a:effectLst/>
                          <a:latin typeface="+mn-lt"/>
                        </a:rPr>
                        <a:t>(</a:t>
                      </a:r>
                      <a:r>
                        <a:rPr lang="ru-RU" sz="1000" b="1" i="1" u="none" strike="noStrike" dirty="0" smtClean="0">
                          <a:solidFill>
                            <a:srgbClr val="000000"/>
                          </a:solidFill>
                          <a:effectLst/>
                          <a:latin typeface="+mn-lt"/>
                        </a:rPr>
                        <a:t>черный)</a:t>
                      </a:r>
                      <a:endParaRPr lang="en-US" sz="1000" b="1" i="1" u="none" strike="noStrike" dirty="0">
                        <a:solidFill>
                          <a:srgbClr val="000000"/>
                        </a:solidFill>
                        <a:effectLst/>
                        <a:latin typeface="+mn-lt"/>
                      </a:endParaRPr>
                    </a:p>
                  </a:txBody>
                  <a:tcPr marL="9525" marR="9525" marT="9525" marB="0" anchor="ctr"/>
                </a:tc>
                <a:tc>
                  <a:txBody>
                    <a:bodyPr/>
                    <a:lstStyle/>
                    <a:p>
                      <a:pPr algn="ctr" fontAlgn="ctr"/>
                      <a:r>
                        <a:rPr lang="ru-RU" sz="1000" b="1" i="1" u="none" strike="noStrike" dirty="0" smtClean="0">
                          <a:solidFill>
                            <a:srgbClr val="000000"/>
                          </a:solidFill>
                          <a:effectLst/>
                          <a:latin typeface="+mn-lt"/>
                        </a:rPr>
                        <a:t>800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ru-RU" sz="1000" b="1" i="1" u="none" strike="noStrike" dirty="0" smtClean="0">
                          <a:solidFill>
                            <a:srgbClr val="000000"/>
                          </a:solidFill>
                          <a:effectLst/>
                          <a:latin typeface="Arial"/>
                        </a:rPr>
                        <a:t>~ 50/60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механический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2450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6</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a:t>
                      </a:r>
                      <a:r>
                        <a:rPr lang="en-US" sz="1000" b="1" i="1" u="none" strike="noStrike" smtClean="0">
                          <a:solidFill>
                            <a:srgbClr val="000000"/>
                          </a:solidFill>
                          <a:effectLst/>
                          <a:latin typeface="Arial"/>
                        </a:rPr>
                        <a:t>3</a:t>
                      </a:r>
                      <a:r>
                        <a:rPr lang="ru-RU" sz="1000" b="1" i="1" u="none" strike="noStrike" smtClean="0">
                          <a:solidFill>
                            <a:srgbClr val="000000"/>
                          </a:solidFill>
                          <a:effectLst/>
                          <a:latin typeface="Arial"/>
                        </a:rPr>
                        <a:t> </a:t>
                      </a:r>
                      <a:r>
                        <a:rPr lang="ru-RU" sz="1000" b="1" i="1" u="none" strike="noStrike" dirty="0" smtClean="0">
                          <a:solidFill>
                            <a:srgbClr val="000000"/>
                          </a:solidFill>
                          <a:effectLst/>
                          <a:latin typeface="Arial"/>
                        </a:rPr>
                        <a:t>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3</a:t>
                      </a:r>
                      <a:r>
                        <a:rPr lang="en-US" sz="1000" b="1" i="1" u="none" strike="noStrike" dirty="0" smtClean="0">
                          <a:solidFill>
                            <a:srgbClr val="000000"/>
                          </a:solidFill>
                          <a:effectLst/>
                          <a:latin typeface="Arial"/>
                        </a:rPr>
                        <a:t>0 </a:t>
                      </a:r>
                      <a:r>
                        <a:rPr lang="ru-RU" sz="1000" b="1" i="1" u="none" strike="noStrike" dirty="0" smtClean="0">
                          <a:solidFill>
                            <a:srgbClr val="000000"/>
                          </a:solidFill>
                          <a:effectLst/>
                          <a:latin typeface="Arial"/>
                        </a:rPr>
                        <a:t>мин.</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 27 см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451х256,5х345 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11,7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bl>
          </a:graphicData>
        </a:graphic>
      </p:graphicFrame>
      <p:sp>
        <p:nvSpPr>
          <p:cNvPr id="16" name="TextBox 15"/>
          <p:cNvSpPr txBox="1"/>
          <p:nvPr/>
        </p:nvSpPr>
        <p:spPr>
          <a:xfrm>
            <a:off x="4304251" y="2793171"/>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31" name="Прямоугольник 30"/>
          <p:cNvSpPr/>
          <p:nvPr/>
        </p:nvSpPr>
        <p:spPr>
          <a:xfrm>
            <a:off x="806658" y="4799046"/>
            <a:ext cx="3160365" cy="369332"/>
          </a:xfrm>
          <a:prstGeom prst="rect">
            <a:avLst/>
          </a:prstGeom>
        </p:spPr>
        <p:txBody>
          <a:bodyPr wrap="square">
            <a:spAutoFit/>
          </a:bodyPr>
          <a:lstStyle/>
          <a:p>
            <a:r>
              <a:rPr lang="ru-RU" dirty="0">
                <a:solidFill>
                  <a:srgbClr val="006666"/>
                </a:solidFill>
                <a:latin typeface="EpsilonCTT" pitchFamily="2" charset="0"/>
              </a:rPr>
              <a:t>ПОЛЕЗНО! БЫСТРО! ВКУСНО!</a:t>
            </a:r>
          </a:p>
        </p:txBody>
      </p:sp>
      <p:sp>
        <p:nvSpPr>
          <p:cNvPr id="7" name="Прямоугольник 6"/>
          <p:cNvSpPr/>
          <p:nvPr/>
        </p:nvSpPr>
        <p:spPr>
          <a:xfrm>
            <a:off x="4304251" y="3103544"/>
            <a:ext cx="6101261" cy="1615827"/>
          </a:xfrm>
          <a:prstGeom prst="rect">
            <a:avLst/>
          </a:prstGeom>
        </p:spPr>
        <p:txBody>
          <a:bodyPr wrap="square">
            <a:spAutoFit/>
          </a:bodyPr>
          <a:lstStyle/>
          <a:p>
            <a:r>
              <a:rPr lang="ru-RU" sz="1100" b="1" i="1" dirty="0">
                <a:solidFill>
                  <a:srgbClr val="4D4B4B"/>
                </a:solidFill>
              </a:rPr>
              <a:t>Новая микроволновая печь модели</a:t>
            </a:r>
            <a:r>
              <a:rPr lang="en-US" sz="1100" b="1" i="1" dirty="0">
                <a:solidFill>
                  <a:srgbClr val="4D4B4B"/>
                </a:solidFill>
              </a:rPr>
              <a:t> </a:t>
            </a:r>
            <a:r>
              <a:rPr lang="en-US" sz="1100" b="1" i="1" spc="50" dirty="0">
                <a:ln w="11430"/>
                <a:solidFill>
                  <a:srgbClr val="930D2D"/>
                </a:solidFill>
                <a:effectLst>
                  <a:outerShdw blurRad="38100" dist="38100" dir="2700000" algn="tl">
                    <a:srgbClr val="000000">
                      <a:alpha val="43137"/>
                    </a:srgbClr>
                  </a:outerShdw>
                </a:effectLst>
              </a:rPr>
              <a:t>23MX8</a:t>
            </a:r>
            <a:r>
              <a:rPr lang="ru-RU" sz="1100" b="1" i="1" spc="50" dirty="0">
                <a:ln w="11430"/>
                <a:solidFill>
                  <a:srgbClr val="930D2D"/>
                </a:solidFill>
                <a:effectLst>
                  <a:outerShdw blurRad="38100" dist="38100" dir="2700000" algn="tl">
                    <a:srgbClr val="000000">
                      <a:alpha val="43137"/>
                    </a:srgbClr>
                  </a:outerShdw>
                </a:effectLst>
              </a:rPr>
              <a:t>8-</a:t>
            </a:r>
            <a:r>
              <a:rPr lang="en-US" sz="1100" b="1" i="1" spc="50" dirty="0">
                <a:ln w="11430"/>
                <a:solidFill>
                  <a:srgbClr val="930D2D"/>
                </a:solidFill>
                <a:effectLst>
                  <a:outerShdw blurRad="38100" dist="38100" dir="2700000" algn="tl">
                    <a:srgbClr val="000000">
                      <a:alpha val="43137"/>
                    </a:srgbClr>
                  </a:outerShdw>
                </a:effectLst>
              </a:rPr>
              <a:t>LB</a:t>
            </a:r>
            <a:r>
              <a:rPr lang="ru-RU" sz="1100" b="1" i="1" spc="50" dirty="0">
                <a:ln w="11430"/>
                <a:solidFill>
                  <a:srgbClr val="930D2D"/>
                </a:solidFill>
                <a:effectLst>
                  <a:outerShdw blurRad="38100" dist="38100" dir="2700000" algn="tl">
                    <a:srgbClr val="000000">
                      <a:alpha val="43137"/>
                    </a:srgbClr>
                  </a:outerShdw>
                </a:effectLst>
              </a:rPr>
              <a:t> </a:t>
            </a:r>
            <a:r>
              <a:rPr lang="en-US" sz="1100" b="1" i="1" spc="50" dirty="0">
                <a:ln w="11430"/>
                <a:solidFill>
                  <a:srgbClr val="930D2D"/>
                </a:solidFill>
                <a:effectLst>
                  <a:outerShdw blurRad="38100" dist="38100" dir="2700000" algn="tl">
                    <a:srgbClr val="000000">
                      <a:alpha val="43137"/>
                    </a:srgbClr>
                  </a:outerShdw>
                </a:effectLst>
              </a:rPr>
              <a:t> </a:t>
            </a:r>
            <a:r>
              <a:rPr lang="ru-RU" sz="1100" b="1" i="1" dirty="0">
                <a:solidFill>
                  <a:srgbClr val="4D4B4B"/>
                </a:solidFill>
              </a:rPr>
              <a:t>станет незаменимой помощницей на каждой кухне. Идеальное соотношение простоты и качества представлены в модели </a:t>
            </a:r>
            <a:r>
              <a:rPr lang="en-US" sz="1100" b="1" i="1" spc="50" dirty="0">
                <a:ln w="11430"/>
                <a:solidFill>
                  <a:srgbClr val="930D2D"/>
                </a:solidFill>
                <a:effectLst>
                  <a:outerShdw blurRad="38100" dist="38100" dir="2700000" algn="tl">
                    <a:srgbClr val="000000">
                      <a:alpha val="43137"/>
                    </a:srgbClr>
                  </a:outerShdw>
                </a:effectLst>
              </a:rPr>
              <a:t>23MX8</a:t>
            </a:r>
            <a:r>
              <a:rPr lang="ru-RU" sz="1100" b="1" i="1" spc="50" dirty="0">
                <a:ln w="11430"/>
                <a:solidFill>
                  <a:srgbClr val="930D2D"/>
                </a:solidFill>
                <a:effectLst>
                  <a:outerShdw blurRad="38100" dist="38100" dir="2700000" algn="tl">
                    <a:srgbClr val="000000">
                      <a:alpha val="43137"/>
                    </a:srgbClr>
                  </a:outerShdw>
                </a:effectLst>
              </a:rPr>
              <a:t>8-</a:t>
            </a:r>
            <a:r>
              <a:rPr lang="en-US" sz="1100" b="1" i="1" spc="50" dirty="0" smtClean="0">
                <a:ln w="11430"/>
                <a:solidFill>
                  <a:srgbClr val="930D2D"/>
                </a:solidFill>
                <a:effectLst>
                  <a:outerShdw blurRad="38100" dist="38100" dir="2700000" algn="tl">
                    <a:srgbClr val="000000">
                      <a:alpha val="43137"/>
                    </a:srgbClr>
                  </a:outerShdw>
                </a:effectLst>
              </a:rPr>
              <a:t>LB</a:t>
            </a:r>
            <a:r>
              <a:rPr lang="ru-RU" sz="1100" b="1" i="1" dirty="0" smtClean="0">
                <a:solidFill>
                  <a:srgbClr val="4D4B4B"/>
                </a:solidFill>
              </a:rPr>
              <a:t>. </a:t>
            </a:r>
            <a:endParaRPr lang="ru-RU" sz="1100" b="1" i="1" dirty="0">
              <a:solidFill>
                <a:srgbClr val="4D4B4B"/>
              </a:solidFill>
            </a:endParaRPr>
          </a:p>
          <a:p>
            <a:r>
              <a:rPr lang="ru-RU" sz="1100" b="1" i="1" dirty="0">
                <a:solidFill>
                  <a:srgbClr val="4D4B4B"/>
                </a:solidFill>
              </a:rPr>
              <a:t>Микроволновая печь - одна из самых функциональных и удобных технических приспособлений для кухни. Эта вещь просто незаменима, когда необходимо за максимально короткие сроки разморозить закаменевший кусок мяса или разогреть ужин после утомительного рабочего дня. Для обеспечения комфортной эксплуатации  в модели </a:t>
            </a:r>
            <a:r>
              <a:rPr lang="en-US" sz="1100" b="1" i="1" spc="50" dirty="0">
                <a:ln w="11430"/>
                <a:solidFill>
                  <a:srgbClr val="930D2D"/>
                </a:solidFill>
                <a:effectLst>
                  <a:outerShdw blurRad="38100" dist="38100" dir="2700000" algn="tl">
                    <a:srgbClr val="000000">
                      <a:alpha val="43137"/>
                    </a:srgbClr>
                  </a:outerShdw>
                </a:effectLst>
              </a:rPr>
              <a:t>23MX88-LB</a:t>
            </a:r>
            <a:r>
              <a:rPr lang="en-US" sz="1100" b="1" i="1" dirty="0">
                <a:solidFill>
                  <a:srgbClr val="4D4B4B"/>
                </a:solidFill>
              </a:rPr>
              <a:t> </a:t>
            </a:r>
            <a:r>
              <a:rPr lang="ru-RU" sz="1100" b="1" i="1" dirty="0">
                <a:solidFill>
                  <a:srgbClr val="4D4B4B"/>
                </a:solidFill>
              </a:rPr>
              <a:t> есть все необходимые функции: мощности 800 Вт, камеры на 23л, 6 уровней мощности, функции </a:t>
            </a:r>
            <a:r>
              <a:rPr lang="ru-RU" sz="1100" b="1" i="1" dirty="0" err="1">
                <a:solidFill>
                  <a:srgbClr val="4D4B4B"/>
                </a:solidFill>
              </a:rPr>
              <a:t>разморозки</a:t>
            </a:r>
            <a:r>
              <a:rPr lang="ru-RU" sz="1100" b="1" i="1" dirty="0">
                <a:solidFill>
                  <a:srgbClr val="4D4B4B"/>
                </a:solidFill>
              </a:rPr>
              <a:t>, таймера работы на 30 минут сделает процесс приготовления ваших любимых блюд простым и комфортным.</a:t>
            </a:r>
          </a:p>
        </p:txBody>
      </p:sp>
      <p:sp>
        <p:nvSpPr>
          <p:cNvPr id="12" name="Прямоугольник 11"/>
          <p:cNvSpPr/>
          <p:nvPr/>
        </p:nvSpPr>
        <p:spPr>
          <a:xfrm>
            <a:off x="379339" y="6689145"/>
            <a:ext cx="9945859" cy="430887"/>
          </a:xfrm>
          <a:prstGeom prst="rect">
            <a:avLst/>
          </a:prstGeom>
        </p:spPr>
        <p:txBody>
          <a:bodyPr wrap="square">
            <a:spAutoFit/>
          </a:bodyPr>
          <a:lstStyle/>
          <a:p>
            <a:r>
              <a:rPr lang="ru-RU" sz="1100" dirty="0" smtClean="0">
                <a:solidFill>
                  <a:srgbClr val="FF0000"/>
                </a:solidFill>
              </a:rPr>
              <a:t>Быстрый  старт;</a:t>
            </a:r>
            <a:r>
              <a:rPr lang="en-US" sz="1100" dirty="0" smtClean="0">
                <a:solidFill>
                  <a:srgbClr val="FF0000"/>
                </a:solidFill>
              </a:rPr>
              <a:t> </a:t>
            </a:r>
            <a:r>
              <a:rPr lang="ru-RU" sz="1100" dirty="0" smtClean="0">
                <a:solidFill>
                  <a:srgbClr val="FF0000"/>
                </a:solidFill>
              </a:rPr>
              <a:t> экспресс приготовление;</a:t>
            </a:r>
            <a:r>
              <a:rPr lang="en-US" sz="1100" dirty="0" smtClean="0">
                <a:solidFill>
                  <a:srgbClr val="FF0000"/>
                </a:solidFill>
              </a:rPr>
              <a:t> </a:t>
            </a:r>
            <a:r>
              <a:rPr lang="ru-RU" sz="1100" dirty="0" smtClean="0">
                <a:solidFill>
                  <a:srgbClr val="FF0000"/>
                </a:solidFill>
              </a:rPr>
              <a:t>8 запрограммированных режимов приготовления; звуковой сигнал по завершению работы; отсрочка старта; LED дисплей; защита от детей. </a:t>
            </a:r>
            <a:endParaRPr lang="ru-RU" sz="1100" dirty="0">
              <a:solidFill>
                <a:srgbClr val="FF0000"/>
              </a:solidFill>
            </a:endParaRPr>
          </a:p>
        </p:txBody>
      </p:sp>
      <p:pic>
        <p:nvPicPr>
          <p:cNvPr id="3" name="Рисунок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63599" y="2441011"/>
            <a:ext cx="3156009" cy="2016008"/>
          </a:xfrm>
          <a:prstGeom prst="rect">
            <a:avLst/>
          </a:prstGeom>
        </p:spPr>
      </p:pic>
      <p:pic>
        <p:nvPicPr>
          <p:cNvPr id="307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432302" y="2044927"/>
            <a:ext cx="93345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565921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111789" y="1365043"/>
            <a:ext cx="4255326" cy="493280"/>
          </a:xfrm>
          <a:effectLst/>
        </p:spPr>
        <p:txBody>
          <a:bodyPr>
            <a:normAutofit/>
          </a:bodyPr>
          <a:lstStyle/>
          <a:p>
            <a:pPr>
              <a:lnSpc>
                <a:spcPct val="100000"/>
              </a:lnSpc>
            </a:pPr>
            <a:r>
              <a:rPr lang="ru-RU" sz="2000" b="1" spc="50" dirty="0">
                <a:ln w="11430"/>
                <a:solidFill>
                  <a:srgbClr val="930D2D"/>
                </a:solidFill>
                <a:effectLst>
                  <a:outerShdw blurRad="38100" dist="38100" dir="2700000" algn="tl">
                    <a:srgbClr val="000000">
                      <a:alpha val="43137"/>
                    </a:srgbClr>
                  </a:outerShdw>
                </a:effectLst>
              </a:rPr>
              <a:t>МИКРОВОЛНОВАЯ ПЕЧЬ 20М</a:t>
            </a:r>
            <a:r>
              <a:rPr lang="en-US" sz="2000" b="1" spc="50" dirty="0">
                <a:ln w="11430"/>
                <a:solidFill>
                  <a:srgbClr val="930D2D"/>
                </a:solidFill>
                <a:effectLst>
                  <a:outerShdw blurRad="38100" dist="38100" dir="2700000" algn="tl">
                    <a:srgbClr val="000000">
                      <a:alpha val="43137"/>
                    </a:srgbClr>
                  </a:outerShdw>
                </a:effectLst>
              </a:rPr>
              <a:t>X</a:t>
            </a:r>
            <a:r>
              <a:rPr lang="ru-RU" sz="2000" b="1" spc="50" dirty="0">
                <a:ln w="11430"/>
                <a:solidFill>
                  <a:srgbClr val="930D2D"/>
                </a:solidFill>
                <a:effectLst>
                  <a:outerShdw blurRad="38100" dist="38100" dir="2700000" algn="tl">
                    <a:srgbClr val="000000">
                      <a:alpha val="43137"/>
                    </a:srgbClr>
                  </a:outerShdw>
                </a:effectLst>
              </a:rPr>
              <a:t>702-</a:t>
            </a:r>
            <a:r>
              <a:rPr lang="en-US" sz="2000" b="1" spc="50" dirty="0">
                <a:ln w="11430"/>
                <a:solidFill>
                  <a:srgbClr val="930D2D"/>
                </a:solidFill>
                <a:effectLst>
                  <a:outerShdw blurRad="38100" dist="38100" dir="2700000" algn="tl">
                    <a:srgbClr val="000000">
                      <a:alpha val="43137"/>
                    </a:srgbClr>
                  </a:outerShdw>
                </a:effectLst>
              </a:rPr>
              <a:t>B</a:t>
            </a:r>
            <a:endParaRPr lang="uk-UA" sz="20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256848" y="5834683"/>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4184836571"/>
              </p:ext>
            </p:extLst>
          </p:nvPr>
        </p:nvGraphicFramePr>
        <p:xfrm>
          <a:off x="334990" y="6220671"/>
          <a:ext cx="10011360" cy="957142"/>
        </p:xfrm>
        <a:graphic>
          <a:graphicData uri="http://schemas.openxmlformats.org/drawingml/2006/table">
            <a:tbl>
              <a:tblPr>
                <a:tableStyleId>{616DA210-FB5B-4158-B5E0-FEB733F419BA}</a:tableStyleId>
              </a:tblPr>
              <a:tblGrid>
                <a:gridCol w="483406">
                  <a:extLst>
                    <a:ext uri="{9D8B030D-6E8A-4147-A177-3AD203B41FA5}">
                      <a16:colId xmlns:a16="http://schemas.microsoft.com/office/drawing/2014/main" val="20000"/>
                    </a:ext>
                  </a:extLst>
                </a:gridCol>
                <a:gridCol w="735570">
                  <a:extLst>
                    <a:ext uri="{9D8B030D-6E8A-4147-A177-3AD203B41FA5}">
                      <a16:colId xmlns:a16="http://schemas.microsoft.com/office/drawing/2014/main" val="20001"/>
                    </a:ext>
                  </a:extLst>
                </a:gridCol>
                <a:gridCol w="572725">
                  <a:extLst>
                    <a:ext uri="{9D8B030D-6E8A-4147-A177-3AD203B41FA5}">
                      <a16:colId xmlns:a16="http://schemas.microsoft.com/office/drawing/2014/main" val="20002"/>
                    </a:ext>
                  </a:extLst>
                </a:gridCol>
                <a:gridCol w="829994">
                  <a:extLst>
                    <a:ext uri="{9D8B030D-6E8A-4147-A177-3AD203B41FA5}">
                      <a16:colId xmlns:a16="http://schemas.microsoft.com/office/drawing/2014/main" val="20003"/>
                    </a:ext>
                  </a:extLst>
                </a:gridCol>
                <a:gridCol w="534572">
                  <a:extLst>
                    <a:ext uri="{9D8B030D-6E8A-4147-A177-3AD203B41FA5}">
                      <a16:colId xmlns:a16="http://schemas.microsoft.com/office/drawing/2014/main" val="20004"/>
                    </a:ext>
                  </a:extLst>
                </a:gridCol>
                <a:gridCol w="970671">
                  <a:extLst>
                    <a:ext uri="{9D8B030D-6E8A-4147-A177-3AD203B41FA5}">
                      <a16:colId xmlns:a16="http://schemas.microsoft.com/office/drawing/2014/main" val="20005"/>
                    </a:ext>
                  </a:extLst>
                </a:gridCol>
                <a:gridCol w="661182">
                  <a:extLst>
                    <a:ext uri="{9D8B030D-6E8A-4147-A177-3AD203B41FA5}">
                      <a16:colId xmlns:a16="http://schemas.microsoft.com/office/drawing/2014/main" val="20006"/>
                    </a:ext>
                  </a:extLst>
                </a:gridCol>
                <a:gridCol w="675249">
                  <a:extLst>
                    <a:ext uri="{9D8B030D-6E8A-4147-A177-3AD203B41FA5}">
                      <a16:colId xmlns:a16="http://schemas.microsoft.com/office/drawing/2014/main" val="20007"/>
                    </a:ext>
                  </a:extLst>
                </a:gridCol>
                <a:gridCol w="618978">
                  <a:extLst>
                    <a:ext uri="{9D8B030D-6E8A-4147-A177-3AD203B41FA5}">
                      <a16:colId xmlns:a16="http://schemas.microsoft.com/office/drawing/2014/main" val="20008"/>
                    </a:ext>
                  </a:extLst>
                </a:gridCol>
                <a:gridCol w="773723">
                  <a:extLst>
                    <a:ext uri="{9D8B030D-6E8A-4147-A177-3AD203B41FA5}">
                      <a16:colId xmlns:a16="http://schemas.microsoft.com/office/drawing/2014/main" val="20009"/>
                    </a:ext>
                  </a:extLst>
                </a:gridCol>
                <a:gridCol w="717453">
                  <a:extLst>
                    <a:ext uri="{9D8B030D-6E8A-4147-A177-3AD203B41FA5}">
                      <a16:colId xmlns:a16="http://schemas.microsoft.com/office/drawing/2014/main" val="20010"/>
                    </a:ext>
                  </a:extLst>
                </a:gridCol>
                <a:gridCol w="872197">
                  <a:extLst>
                    <a:ext uri="{9D8B030D-6E8A-4147-A177-3AD203B41FA5}">
                      <a16:colId xmlns:a16="http://schemas.microsoft.com/office/drawing/2014/main" val="20011"/>
                    </a:ext>
                  </a:extLst>
                </a:gridCol>
                <a:gridCol w="928467">
                  <a:extLst>
                    <a:ext uri="{9D8B030D-6E8A-4147-A177-3AD203B41FA5}">
                      <a16:colId xmlns:a16="http://schemas.microsoft.com/office/drawing/2014/main" val="20012"/>
                    </a:ext>
                  </a:extLst>
                </a:gridCol>
                <a:gridCol w="637173">
                  <a:extLst>
                    <a:ext uri="{9D8B030D-6E8A-4147-A177-3AD203B41FA5}">
                      <a16:colId xmlns:a16="http://schemas.microsoft.com/office/drawing/2014/main" val="20013"/>
                    </a:ext>
                  </a:extLst>
                </a:gridCol>
              </a:tblGrid>
              <a:tr h="48130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p>
                    <a:p>
                      <a:pPr algn="ctr" fontAlgn="ctr"/>
                      <a:r>
                        <a:rPr lang="ru-RU" sz="1100" b="1" u="none" strike="noStrike" dirty="0" smtClean="0">
                          <a:effectLst/>
                        </a:rPr>
                        <a:t>(цвет)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Тип управления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Микро-волновая 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Уровень мощности</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Объем камеры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Функция </a:t>
                      </a:r>
                      <a:r>
                        <a:rPr lang="ru-RU" sz="1100" b="1" i="0" u="none" strike="noStrike" dirty="0" err="1" smtClean="0">
                          <a:solidFill>
                            <a:srgbClr val="000000"/>
                          </a:solidFill>
                          <a:effectLst/>
                          <a:latin typeface="+mn-lt"/>
                        </a:rPr>
                        <a:t>разморозки</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Таймер работы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Диаметр поворотного стола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Габаритный размер</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 нетто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5073">
                <a:tc>
                  <a:txBody>
                    <a:bodyPr/>
                    <a:lstStyle/>
                    <a:p>
                      <a:pPr marL="0" algn="ctr" defTabSz="914400" rtl="0" eaLnBrk="1" fontAlgn="ctr" latinLnBrk="0" hangingPunct="1"/>
                      <a:r>
                        <a:rPr lang="uk-UA" sz="1000" b="0" i="1" u="none" strike="noStrike" kern="1200" dirty="0" smtClean="0">
                          <a:solidFill>
                            <a:schemeClr val="tx1"/>
                          </a:solidFill>
                          <a:effectLst/>
                          <a:latin typeface="+mn-lt"/>
                          <a:ea typeface="+mn-ea"/>
                          <a:cs typeface="+mn-cs"/>
                        </a:rPr>
                        <a:t>81231</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2</a:t>
                      </a:r>
                      <a:r>
                        <a:rPr lang="uk-UA" sz="1000" b="1" i="1" u="none" strike="noStrike" dirty="0" smtClean="0">
                          <a:solidFill>
                            <a:srgbClr val="000000"/>
                          </a:solidFill>
                          <a:effectLst/>
                          <a:latin typeface="+mn-lt"/>
                        </a:rPr>
                        <a:t>0</a:t>
                      </a:r>
                      <a:r>
                        <a:rPr lang="en-US" sz="1000" b="1" i="1" u="none" strike="noStrike" dirty="0" smtClean="0">
                          <a:solidFill>
                            <a:srgbClr val="000000"/>
                          </a:solidFill>
                          <a:effectLst/>
                          <a:latin typeface="+mn-lt"/>
                        </a:rPr>
                        <a:t>MX702-B </a:t>
                      </a:r>
                      <a:r>
                        <a:rPr lang="uk-UA" sz="1000" b="1" i="1" u="none" strike="noStrike" dirty="0" smtClean="0">
                          <a:solidFill>
                            <a:srgbClr val="000000"/>
                          </a:solidFill>
                          <a:effectLst/>
                          <a:latin typeface="+mn-lt"/>
                        </a:rPr>
                        <a:t>(</a:t>
                      </a:r>
                      <a:r>
                        <a:rPr lang="ru-RU" sz="1000" b="1" i="1" u="none" strike="noStrike" dirty="0" smtClean="0">
                          <a:solidFill>
                            <a:srgbClr val="000000"/>
                          </a:solidFill>
                          <a:effectLst/>
                          <a:latin typeface="+mn-lt"/>
                        </a:rPr>
                        <a:t>черный)</a:t>
                      </a:r>
                      <a:endParaRPr lang="en-US" sz="1000" b="1" i="1" u="none" strike="noStrike" dirty="0">
                        <a:solidFill>
                          <a:srgbClr val="000000"/>
                        </a:solidFill>
                        <a:effectLst/>
                        <a:latin typeface="+mn-lt"/>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700</a:t>
                      </a:r>
                      <a:r>
                        <a:rPr lang="ru-RU" sz="1000" b="1" i="1" u="none" strike="noStrike" dirty="0" smtClean="0">
                          <a:solidFill>
                            <a:srgbClr val="000000"/>
                          </a:solidFill>
                          <a:effectLst/>
                          <a:latin typeface="+mn-lt"/>
                        </a:rPr>
                        <a:t>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- 230</a:t>
                      </a:r>
                      <a:r>
                        <a:rPr lang="ru-RU" sz="1000" b="1" i="1" u="none" strike="noStrike" dirty="0" smtClean="0">
                          <a:solidFill>
                            <a:srgbClr val="000000"/>
                          </a:solidFill>
                          <a:effectLst/>
                          <a:latin typeface="+mn-lt"/>
                        </a:rPr>
                        <a:t>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ru-RU" sz="1000" b="1" i="1" u="none" strike="noStrike" dirty="0" smtClean="0">
                          <a:solidFill>
                            <a:srgbClr val="000000"/>
                          </a:solidFill>
                          <a:effectLst/>
                          <a:latin typeface="Arial"/>
                        </a:rPr>
                        <a:t>~ 50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механический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2450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6</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a:t>
                      </a:r>
                      <a:r>
                        <a:rPr lang="en-US" sz="1000" b="1" i="1" u="none" strike="noStrike" dirty="0" smtClean="0">
                          <a:solidFill>
                            <a:srgbClr val="000000"/>
                          </a:solidFill>
                          <a:effectLst/>
                          <a:latin typeface="Arial"/>
                        </a:rPr>
                        <a:t>0</a:t>
                      </a:r>
                      <a:r>
                        <a:rPr lang="ru-RU" sz="1000" b="1" i="1" u="none" strike="noStrike" dirty="0" smtClean="0">
                          <a:solidFill>
                            <a:srgbClr val="000000"/>
                          </a:solidFill>
                          <a:effectLst/>
                          <a:latin typeface="Arial"/>
                        </a:rPr>
                        <a:t> 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3</a:t>
                      </a:r>
                      <a:r>
                        <a:rPr lang="en-US" sz="1000" b="1" i="1" u="none" strike="noStrike" dirty="0" smtClean="0">
                          <a:solidFill>
                            <a:srgbClr val="000000"/>
                          </a:solidFill>
                          <a:effectLst/>
                          <a:latin typeface="Arial"/>
                        </a:rPr>
                        <a:t>0 </a:t>
                      </a:r>
                      <a:r>
                        <a:rPr lang="ru-RU" sz="1000" b="1" i="1" u="none" strike="noStrike" dirty="0" smtClean="0">
                          <a:solidFill>
                            <a:srgbClr val="000000"/>
                          </a:solidFill>
                          <a:effectLst/>
                          <a:latin typeface="Arial"/>
                        </a:rPr>
                        <a:t>мин.</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 </a:t>
                      </a:r>
                      <a:r>
                        <a:rPr lang="en-US" sz="1000" b="1" i="1" u="none" strike="noStrike" dirty="0" smtClean="0">
                          <a:solidFill>
                            <a:srgbClr val="000000"/>
                          </a:solidFill>
                          <a:effectLst/>
                          <a:latin typeface="Arial"/>
                        </a:rPr>
                        <a:t>24,5</a:t>
                      </a:r>
                      <a:r>
                        <a:rPr lang="ru-RU" sz="1000" b="1" i="1" u="none" strike="noStrike" dirty="0" smtClean="0">
                          <a:solidFill>
                            <a:srgbClr val="000000"/>
                          </a:solidFill>
                          <a:effectLst/>
                          <a:latin typeface="Arial"/>
                        </a:rPr>
                        <a:t> см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9,34</a:t>
                      </a:r>
                      <a:r>
                        <a:rPr lang="ru-RU" sz="1000" b="1" i="1" u="none" strike="noStrike" dirty="0" smtClean="0">
                          <a:solidFill>
                            <a:srgbClr val="000000"/>
                          </a:solidFill>
                          <a:effectLst/>
                          <a:latin typeface="Arial"/>
                        </a:rPr>
                        <a:t>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bl>
          </a:graphicData>
        </a:graphic>
      </p:graphicFrame>
      <p:sp>
        <p:nvSpPr>
          <p:cNvPr id="16" name="TextBox 15"/>
          <p:cNvSpPr txBox="1"/>
          <p:nvPr/>
        </p:nvSpPr>
        <p:spPr>
          <a:xfrm>
            <a:off x="4478459" y="2508609"/>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31" name="Прямоугольник 30"/>
          <p:cNvSpPr/>
          <p:nvPr/>
        </p:nvSpPr>
        <p:spPr>
          <a:xfrm>
            <a:off x="659270" y="5131740"/>
            <a:ext cx="3160365" cy="369332"/>
          </a:xfrm>
          <a:prstGeom prst="rect">
            <a:avLst/>
          </a:prstGeom>
        </p:spPr>
        <p:txBody>
          <a:bodyPr wrap="square">
            <a:spAutoFit/>
          </a:bodyPr>
          <a:lstStyle/>
          <a:p>
            <a:r>
              <a:rPr lang="ru-RU" dirty="0">
                <a:solidFill>
                  <a:srgbClr val="006666"/>
                </a:solidFill>
                <a:latin typeface="EpsilonCTT" pitchFamily="2" charset="0"/>
              </a:rPr>
              <a:t>ПОЛЕЗНО! БЫСТРО! ВКУСНО!</a:t>
            </a:r>
          </a:p>
        </p:txBody>
      </p:sp>
      <p:sp>
        <p:nvSpPr>
          <p:cNvPr id="7" name="Прямоугольник 6"/>
          <p:cNvSpPr/>
          <p:nvPr/>
        </p:nvSpPr>
        <p:spPr>
          <a:xfrm>
            <a:off x="4478459" y="2801365"/>
            <a:ext cx="6101261" cy="1277273"/>
          </a:xfrm>
          <a:prstGeom prst="rect">
            <a:avLst/>
          </a:prstGeom>
        </p:spPr>
        <p:txBody>
          <a:bodyPr wrap="square">
            <a:spAutoFit/>
          </a:bodyPr>
          <a:lstStyle/>
          <a:p>
            <a:r>
              <a:rPr lang="ru-RU" sz="1100" b="1" i="1" dirty="0">
                <a:solidFill>
                  <a:srgbClr val="4D4B4B"/>
                </a:solidFill>
              </a:rPr>
              <a:t>Микроволновая печь модели</a:t>
            </a:r>
            <a:r>
              <a:rPr lang="en-US" sz="1100" b="1" i="1" dirty="0">
                <a:solidFill>
                  <a:srgbClr val="4D4B4B"/>
                </a:solidFill>
              </a:rPr>
              <a:t> </a:t>
            </a:r>
            <a:r>
              <a:rPr lang="ru-RU" sz="1100" b="1" i="1" spc="50" dirty="0">
                <a:ln w="11430"/>
                <a:solidFill>
                  <a:srgbClr val="930D2D"/>
                </a:solidFill>
                <a:effectLst>
                  <a:outerShdw blurRad="38100" dist="38100" dir="2700000" algn="tl">
                    <a:srgbClr val="000000">
                      <a:alpha val="43137"/>
                    </a:srgbClr>
                  </a:outerShdw>
                </a:effectLst>
              </a:rPr>
              <a:t>20М</a:t>
            </a:r>
            <a:r>
              <a:rPr lang="en-US" sz="1100" b="1" i="1" spc="50" dirty="0">
                <a:ln w="11430"/>
                <a:solidFill>
                  <a:srgbClr val="930D2D"/>
                </a:solidFill>
                <a:effectLst>
                  <a:outerShdw blurRad="38100" dist="38100" dir="2700000" algn="tl">
                    <a:srgbClr val="000000">
                      <a:alpha val="43137"/>
                    </a:srgbClr>
                  </a:outerShdw>
                </a:effectLst>
              </a:rPr>
              <a:t>X</a:t>
            </a:r>
            <a:r>
              <a:rPr lang="ru-RU" sz="1100" b="1" i="1" spc="50" dirty="0">
                <a:ln w="11430"/>
                <a:solidFill>
                  <a:srgbClr val="930D2D"/>
                </a:solidFill>
                <a:effectLst>
                  <a:outerShdw blurRad="38100" dist="38100" dir="2700000" algn="tl">
                    <a:srgbClr val="000000">
                      <a:alpha val="43137"/>
                    </a:srgbClr>
                  </a:outerShdw>
                </a:effectLst>
              </a:rPr>
              <a:t>702-</a:t>
            </a:r>
            <a:r>
              <a:rPr lang="en-US" sz="1100" b="1" i="1" spc="50" dirty="0">
                <a:ln w="11430"/>
                <a:solidFill>
                  <a:srgbClr val="930D2D"/>
                </a:solidFill>
                <a:effectLst>
                  <a:outerShdw blurRad="38100" dist="38100" dir="2700000" algn="tl">
                    <a:srgbClr val="000000">
                      <a:alpha val="43137"/>
                    </a:srgbClr>
                  </a:outerShdw>
                </a:effectLst>
              </a:rPr>
              <a:t>B</a:t>
            </a:r>
            <a:r>
              <a:rPr lang="ru-RU" sz="1100" b="1" i="1" spc="50" dirty="0">
                <a:ln w="11430"/>
                <a:solidFill>
                  <a:srgbClr val="930D2D"/>
                </a:solidFill>
                <a:effectLst>
                  <a:outerShdw blurRad="38100" dist="38100" dir="2700000" algn="tl">
                    <a:srgbClr val="000000">
                      <a:alpha val="43137"/>
                    </a:srgbClr>
                  </a:outerShdw>
                </a:effectLst>
              </a:rPr>
              <a:t> </a:t>
            </a:r>
            <a:r>
              <a:rPr lang="en-US" sz="1100" b="1" i="1" spc="50" dirty="0">
                <a:ln w="11430"/>
                <a:solidFill>
                  <a:srgbClr val="930D2D"/>
                </a:solidFill>
                <a:effectLst>
                  <a:outerShdw blurRad="38100" dist="38100" dir="2700000" algn="tl">
                    <a:srgbClr val="000000">
                      <a:alpha val="43137"/>
                    </a:srgbClr>
                  </a:outerShdw>
                </a:effectLst>
              </a:rPr>
              <a:t> </a:t>
            </a:r>
            <a:r>
              <a:rPr lang="ru-RU" sz="1100" b="1" i="1" dirty="0">
                <a:solidFill>
                  <a:srgbClr val="4D4B4B"/>
                </a:solidFill>
              </a:rPr>
              <a:t>станет незаменимой помощницей на каждой кухне. Это одно из самых функциональных и удобных технических приспособлений для кухни, предназначенное для быстрого приготовления или быстрого подогрева пищи, размораживания продуктов. Для обеспечения комфортной эксплуатации  в модели </a:t>
            </a:r>
            <a:r>
              <a:rPr lang="ru-RU" sz="1100" b="1" i="1" spc="50" dirty="0">
                <a:ln w="11430"/>
                <a:solidFill>
                  <a:srgbClr val="930D2D"/>
                </a:solidFill>
                <a:effectLst>
                  <a:outerShdw blurRad="38100" dist="38100" dir="2700000" algn="tl">
                    <a:srgbClr val="000000">
                      <a:alpha val="43137"/>
                    </a:srgbClr>
                  </a:outerShdw>
                </a:effectLst>
              </a:rPr>
              <a:t>20М</a:t>
            </a:r>
            <a:r>
              <a:rPr lang="en-US" sz="1100" b="1" i="1" spc="50" dirty="0">
                <a:ln w="11430"/>
                <a:solidFill>
                  <a:srgbClr val="930D2D"/>
                </a:solidFill>
                <a:effectLst>
                  <a:outerShdw blurRad="38100" dist="38100" dir="2700000" algn="tl">
                    <a:srgbClr val="000000">
                      <a:alpha val="43137"/>
                    </a:srgbClr>
                  </a:outerShdw>
                </a:effectLst>
              </a:rPr>
              <a:t>X</a:t>
            </a:r>
            <a:r>
              <a:rPr lang="ru-RU" sz="1100" b="1" i="1" spc="50" dirty="0">
                <a:ln w="11430"/>
                <a:solidFill>
                  <a:srgbClr val="930D2D"/>
                </a:solidFill>
                <a:effectLst>
                  <a:outerShdw blurRad="38100" dist="38100" dir="2700000" algn="tl">
                    <a:srgbClr val="000000">
                      <a:alpha val="43137"/>
                    </a:srgbClr>
                  </a:outerShdw>
                </a:effectLst>
              </a:rPr>
              <a:t>702-</a:t>
            </a:r>
            <a:r>
              <a:rPr lang="en-US" sz="1100" b="1" i="1" spc="50" dirty="0">
                <a:ln w="11430"/>
                <a:solidFill>
                  <a:srgbClr val="930D2D"/>
                </a:solidFill>
                <a:effectLst>
                  <a:outerShdw blurRad="38100" dist="38100" dir="2700000" algn="tl">
                    <a:srgbClr val="000000">
                      <a:alpha val="43137"/>
                    </a:srgbClr>
                  </a:outerShdw>
                </a:effectLst>
              </a:rPr>
              <a:t>B</a:t>
            </a:r>
            <a:r>
              <a:rPr lang="ru-RU" sz="1100" b="1" i="1" spc="50" dirty="0">
                <a:ln w="11430"/>
                <a:solidFill>
                  <a:srgbClr val="930D2D"/>
                </a:solidFill>
                <a:effectLst>
                  <a:outerShdw blurRad="38100" dist="38100" dir="2700000" algn="tl">
                    <a:srgbClr val="000000">
                      <a:alpha val="43137"/>
                    </a:srgbClr>
                  </a:outerShdw>
                </a:effectLst>
              </a:rPr>
              <a:t> </a:t>
            </a:r>
            <a:r>
              <a:rPr lang="ru-RU" sz="1100" b="1" i="1" dirty="0">
                <a:solidFill>
                  <a:srgbClr val="4D4B4B"/>
                </a:solidFill>
              </a:rPr>
              <a:t>есть все необходимые функции: мощности 800 Вт, камеры на 20л, 6 уровней мощности, функции </a:t>
            </a:r>
            <a:r>
              <a:rPr lang="ru-RU" sz="1100" b="1" i="1" dirty="0" err="1">
                <a:solidFill>
                  <a:srgbClr val="4D4B4B"/>
                </a:solidFill>
              </a:rPr>
              <a:t>разморозки</a:t>
            </a:r>
            <a:r>
              <a:rPr lang="ru-RU" sz="1100" b="1" i="1" dirty="0">
                <a:solidFill>
                  <a:srgbClr val="4D4B4B"/>
                </a:solidFill>
              </a:rPr>
              <a:t>, таймера работы на 30 минут сделает процесс приготовления ваших любимых блюд простым и комфортным</a:t>
            </a:r>
            <a:r>
              <a:rPr lang="ru-RU" sz="1100" i="1" dirty="0">
                <a:latin typeface="Calibri (Основной текст)"/>
              </a:rPr>
              <a:t>.</a:t>
            </a:r>
          </a:p>
        </p:txBody>
      </p:sp>
      <p:sp>
        <p:nvSpPr>
          <p:cNvPr id="12" name="Прямоугольник 11"/>
          <p:cNvSpPr/>
          <p:nvPr/>
        </p:nvSpPr>
        <p:spPr>
          <a:xfrm>
            <a:off x="379339" y="6689145"/>
            <a:ext cx="9945859" cy="261610"/>
          </a:xfrm>
          <a:prstGeom prst="rect">
            <a:avLst/>
          </a:prstGeom>
        </p:spPr>
        <p:txBody>
          <a:bodyPr wrap="square">
            <a:spAutoFit/>
          </a:bodyPr>
          <a:lstStyle/>
          <a:p>
            <a:endParaRPr lang="ru-RU" sz="1100" dirty="0">
              <a:solidFill>
                <a:srgbClr val="FF0000"/>
              </a:solidFill>
            </a:endParaRPr>
          </a:p>
        </p:txBody>
      </p:sp>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646270" y="1774965"/>
            <a:ext cx="93345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923202" y="4958426"/>
            <a:ext cx="6423148" cy="1083305"/>
          </a:xfrm>
          <a:prstGeom prst="rect">
            <a:avLst/>
          </a:prstGeom>
        </p:spPr>
      </p:pic>
      <p:pic>
        <p:nvPicPr>
          <p:cNvPr id="5" name="Рисунок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6150" y="2366867"/>
            <a:ext cx="3769639" cy="2465992"/>
          </a:xfrm>
          <a:prstGeom prst="rect">
            <a:avLst/>
          </a:prstGeom>
        </p:spPr>
      </p:pic>
    </p:spTree>
    <p:extLst>
      <p:ext uri="{BB962C8B-B14F-4D97-AF65-F5344CB8AC3E}">
        <p14:creationId xmlns:p14="http://schemas.microsoft.com/office/powerpoint/2010/main" val="30910837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328165" y="1185518"/>
            <a:ext cx="4957843" cy="514369"/>
          </a:xfrm>
          <a:effectLst/>
        </p:spPr>
        <p:txBody>
          <a:bodyPr>
            <a:normAutofit/>
          </a:bodyPr>
          <a:lstStyle/>
          <a:p>
            <a:pPr>
              <a:lnSpc>
                <a:spcPct val="100000"/>
              </a:lnSpc>
            </a:pPr>
            <a:r>
              <a:rPr lang="ru-RU" sz="2000" b="1" spc="50" dirty="0">
                <a:ln w="11430"/>
                <a:solidFill>
                  <a:srgbClr val="930D2D"/>
                </a:solidFill>
                <a:effectLst>
                  <a:outerShdw blurRad="38100" dist="38100" dir="2700000" algn="tl">
                    <a:srgbClr val="000000">
                      <a:alpha val="43137"/>
                    </a:srgbClr>
                  </a:outerShdw>
                </a:effectLst>
              </a:rPr>
              <a:t>МИКРОВОЛНОВАЯ ПЕЧЬ 20М</a:t>
            </a:r>
            <a:r>
              <a:rPr lang="en-US" sz="2000" b="1" spc="50" dirty="0">
                <a:ln w="11430"/>
                <a:solidFill>
                  <a:srgbClr val="930D2D"/>
                </a:solidFill>
                <a:effectLst>
                  <a:outerShdw blurRad="38100" dist="38100" dir="2700000" algn="tl">
                    <a:srgbClr val="000000">
                      <a:alpha val="43137"/>
                    </a:srgbClr>
                  </a:outerShdw>
                </a:effectLst>
              </a:rPr>
              <a:t>X</a:t>
            </a:r>
            <a:r>
              <a:rPr lang="ru-RU" sz="2000" b="1" spc="50" dirty="0">
                <a:ln w="11430"/>
                <a:solidFill>
                  <a:srgbClr val="930D2D"/>
                </a:solidFill>
                <a:effectLst>
                  <a:outerShdw blurRad="38100" dist="38100" dir="2700000" algn="tl">
                    <a:srgbClr val="000000">
                      <a:alpha val="43137"/>
                    </a:srgbClr>
                  </a:outerShdw>
                </a:effectLst>
              </a:rPr>
              <a:t>701-</a:t>
            </a:r>
            <a:r>
              <a:rPr lang="en-US" sz="2000" b="1" spc="50" dirty="0">
                <a:ln w="11430"/>
                <a:solidFill>
                  <a:srgbClr val="930D2D"/>
                </a:solidFill>
                <a:effectLst>
                  <a:outerShdw blurRad="38100" dist="38100" dir="2700000" algn="tl">
                    <a:srgbClr val="000000">
                      <a:alpha val="43137"/>
                    </a:srgbClr>
                  </a:outerShdw>
                </a:effectLst>
              </a:rPr>
              <a:t>(W/B)</a:t>
            </a:r>
            <a:endParaRPr lang="uk-UA" sz="20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328165" y="5381906"/>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2687733970"/>
              </p:ext>
            </p:extLst>
          </p:nvPr>
        </p:nvGraphicFramePr>
        <p:xfrm>
          <a:off x="346588" y="5715209"/>
          <a:ext cx="10011360" cy="1402215"/>
        </p:xfrm>
        <a:graphic>
          <a:graphicData uri="http://schemas.openxmlformats.org/drawingml/2006/table">
            <a:tbl>
              <a:tblPr>
                <a:tableStyleId>{616DA210-FB5B-4158-B5E0-FEB733F419BA}</a:tableStyleId>
              </a:tblPr>
              <a:tblGrid>
                <a:gridCol w="483406">
                  <a:extLst>
                    <a:ext uri="{9D8B030D-6E8A-4147-A177-3AD203B41FA5}">
                      <a16:colId xmlns:a16="http://schemas.microsoft.com/office/drawing/2014/main" val="20000"/>
                    </a:ext>
                  </a:extLst>
                </a:gridCol>
                <a:gridCol w="735570">
                  <a:extLst>
                    <a:ext uri="{9D8B030D-6E8A-4147-A177-3AD203B41FA5}">
                      <a16:colId xmlns:a16="http://schemas.microsoft.com/office/drawing/2014/main" val="20001"/>
                    </a:ext>
                  </a:extLst>
                </a:gridCol>
                <a:gridCol w="572725">
                  <a:extLst>
                    <a:ext uri="{9D8B030D-6E8A-4147-A177-3AD203B41FA5}">
                      <a16:colId xmlns:a16="http://schemas.microsoft.com/office/drawing/2014/main" val="20002"/>
                    </a:ext>
                  </a:extLst>
                </a:gridCol>
                <a:gridCol w="829994">
                  <a:extLst>
                    <a:ext uri="{9D8B030D-6E8A-4147-A177-3AD203B41FA5}">
                      <a16:colId xmlns:a16="http://schemas.microsoft.com/office/drawing/2014/main" val="20003"/>
                    </a:ext>
                  </a:extLst>
                </a:gridCol>
                <a:gridCol w="534572">
                  <a:extLst>
                    <a:ext uri="{9D8B030D-6E8A-4147-A177-3AD203B41FA5}">
                      <a16:colId xmlns:a16="http://schemas.microsoft.com/office/drawing/2014/main" val="20004"/>
                    </a:ext>
                  </a:extLst>
                </a:gridCol>
                <a:gridCol w="970671">
                  <a:extLst>
                    <a:ext uri="{9D8B030D-6E8A-4147-A177-3AD203B41FA5}">
                      <a16:colId xmlns:a16="http://schemas.microsoft.com/office/drawing/2014/main" val="20005"/>
                    </a:ext>
                  </a:extLst>
                </a:gridCol>
                <a:gridCol w="661182">
                  <a:extLst>
                    <a:ext uri="{9D8B030D-6E8A-4147-A177-3AD203B41FA5}">
                      <a16:colId xmlns:a16="http://schemas.microsoft.com/office/drawing/2014/main" val="20006"/>
                    </a:ext>
                  </a:extLst>
                </a:gridCol>
                <a:gridCol w="675249">
                  <a:extLst>
                    <a:ext uri="{9D8B030D-6E8A-4147-A177-3AD203B41FA5}">
                      <a16:colId xmlns:a16="http://schemas.microsoft.com/office/drawing/2014/main" val="20007"/>
                    </a:ext>
                  </a:extLst>
                </a:gridCol>
                <a:gridCol w="618978">
                  <a:extLst>
                    <a:ext uri="{9D8B030D-6E8A-4147-A177-3AD203B41FA5}">
                      <a16:colId xmlns:a16="http://schemas.microsoft.com/office/drawing/2014/main" val="20008"/>
                    </a:ext>
                  </a:extLst>
                </a:gridCol>
                <a:gridCol w="773723">
                  <a:extLst>
                    <a:ext uri="{9D8B030D-6E8A-4147-A177-3AD203B41FA5}">
                      <a16:colId xmlns:a16="http://schemas.microsoft.com/office/drawing/2014/main" val="20009"/>
                    </a:ext>
                  </a:extLst>
                </a:gridCol>
                <a:gridCol w="717453">
                  <a:extLst>
                    <a:ext uri="{9D8B030D-6E8A-4147-A177-3AD203B41FA5}">
                      <a16:colId xmlns:a16="http://schemas.microsoft.com/office/drawing/2014/main" val="20010"/>
                    </a:ext>
                  </a:extLst>
                </a:gridCol>
                <a:gridCol w="872197">
                  <a:extLst>
                    <a:ext uri="{9D8B030D-6E8A-4147-A177-3AD203B41FA5}">
                      <a16:colId xmlns:a16="http://schemas.microsoft.com/office/drawing/2014/main" val="20011"/>
                    </a:ext>
                  </a:extLst>
                </a:gridCol>
                <a:gridCol w="928467">
                  <a:extLst>
                    <a:ext uri="{9D8B030D-6E8A-4147-A177-3AD203B41FA5}">
                      <a16:colId xmlns:a16="http://schemas.microsoft.com/office/drawing/2014/main" val="20012"/>
                    </a:ext>
                  </a:extLst>
                </a:gridCol>
                <a:gridCol w="637173">
                  <a:extLst>
                    <a:ext uri="{9D8B030D-6E8A-4147-A177-3AD203B41FA5}">
                      <a16:colId xmlns:a16="http://schemas.microsoft.com/office/drawing/2014/main" val="20013"/>
                    </a:ext>
                  </a:extLst>
                </a:gridCol>
              </a:tblGrid>
              <a:tr h="48130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p>
                    <a:p>
                      <a:pPr algn="ctr" fontAlgn="ctr"/>
                      <a:r>
                        <a:rPr lang="ru-RU" sz="1100" b="1" u="none" strike="noStrike" dirty="0" smtClean="0">
                          <a:effectLst/>
                        </a:rPr>
                        <a:t>(цвет)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Тип управления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Микро-волновая 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Уровень мощности</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Объем камеры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Функция </a:t>
                      </a:r>
                      <a:r>
                        <a:rPr lang="ru-RU" sz="1100" b="1" i="0" u="none" strike="noStrike" dirty="0" err="1" smtClean="0">
                          <a:solidFill>
                            <a:srgbClr val="000000"/>
                          </a:solidFill>
                          <a:effectLst/>
                          <a:latin typeface="+mn-lt"/>
                        </a:rPr>
                        <a:t>разморозки</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Таймер работы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Диаметр поворотного стола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Габаритный размер</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 нетто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5073">
                <a:tc>
                  <a:txBody>
                    <a:bodyPr/>
                    <a:lstStyle/>
                    <a:p>
                      <a:pPr marL="0" algn="ctr" defTabSz="914400" rtl="0" eaLnBrk="1" fontAlgn="ctr" latinLnBrk="0" hangingPunct="1"/>
                      <a:r>
                        <a:rPr lang="en-US" sz="1000" b="0" i="1" u="none" strike="noStrike" kern="1200" dirty="0" smtClean="0">
                          <a:solidFill>
                            <a:schemeClr val="tx1"/>
                          </a:solidFill>
                          <a:effectLst/>
                          <a:latin typeface="+mn-lt"/>
                          <a:ea typeface="+mn-ea"/>
                          <a:cs typeface="+mn-cs"/>
                        </a:rPr>
                        <a:t>812030</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2</a:t>
                      </a:r>
                      <a:r>
                        <a:rPr lang="uk-UA" sz="1000" b="1" i="1" u="none" strike="noStrike" dirty="0" smtClean="0">
                          <a:solidFill>
                            <a:srgbClr val="000000"/>
                          </a:solidFill>
                          <a:effectLst/>
                          <a:latin typeface="+mn-lt"/>
                        </a:rPr>
                        <a:t>0</a:t>
                      </a:r>
                      <a:r>
                        <a:rPr lang="en-US" sz="1000" b="1" i="1" u="none" strike="noStrike" dirty="0" smtClean="0">
                          <a:solidFill>
                            <a:srgbClr val="000000"/>
                          </a:solidFill>
                          <a:effectLst/>
                          <a:latin typeface="+mn-lt"/>
                        </a:rPr>
                        <a:t>MX70</a:t>
                      </a:r>
                      <a:r>
                        <a:rPr lang="uk-UA" sz="1000" b="1" i="1" u="none" strike="noStrike" dirty="0" smtClean="0">
                          <a:solidFill>
                            <a:srgbClr val="000000"/>
                          </a:solidFill>
                          <a:effectLst/>
                          <a:latin typeface="+mn-lt"/>
                        </a:rPr>
                        <a:t>1</a:t>
                      </a:r>
                      <a:r>
                        <a:rPr lang="en-US" sz="1000" b="1" i="1" u="none" strike="noStrike" dirty="0" smtClean="0">
                          <a:solidFill>
                            <a:srgbClr val="000000"/>
                          </a:solidFill>
                          <a:effectLst/>
                          <a:latin typeface="+mn-lt"/>
                        </a:rPr>
                        <a:t>-B </a:t>
                      </a:r>
                      <a:r>
                        <a:rPr lang="uk-UA" sz="1000" b="1" i="1" u="none" strike="noStrike" dirty="0" smtClean="0">
                          <a:solidFill>
                            <a:srgbClr val="000000"/>
                          </a:solidFill>
                          <a:effectLst/>
                          <a:latin typeface="+mn-lt"/>
                        </a:rPr>
                        <a:t>(</a:t>
                      </a:r>
                      <a:r>
                        <a:rPr lang="ru-RU" sz="1000" b="1" i="1" u="none" strike="noStrike" dirty="0" smtClean="0">
                          <a:solidFill>
                            <a:srgbClr val="000000"/>
                          </a:solidFill>
                          <a:effectLst/>
                          <a:latin typeface="+mn-lt"/>
                        </a:rPr>
                        <a:t>черный)</a:t>
                      </a:r>
                      <a:endParaRPr lang="en-US" sz="1000" b="1" i="1" u="none" strike="noStrike" dirty="0">
                        <a:solidFill>
                          <a:srgbClr val="000000"/>
                        </a:solidFill>
                        <a:effectLst/>
                        <a:latin typeface="+mn-lt"/>
                      </a:endParaRPr>
                    </a:p>
                  </a:txBody>
                  <a:tcPr marL="9525" marR="9525" marT="9525" marB="0" anchor="ctr"/>
                </a:tc>
                <a:tc>
                  <a:txBody>
                    <a:bodyPr/>
                    <a:lstStyle/>
                    <a:p>
                      <a:pPr algn="ctr" fontAlgn="ctr"/>
                      <a:r>
                        <a:rPr lang="ru-RU" sz="1000" b="1" i="1" u="none" strike="noStrike" baseline="0" dirty="0" smtClean="0">
                          <a:solidFill>
                            <a:srgbClr val="000000"/>
                          </a:solidFill>
                          <a:effectLst/>
                          <a:latin typeface="+mn-lt"/>
                        </a:rPr>
                        <a:t> 800</a:t>
                      </a:r>
                      <a:r>
                        <a:rPr lang="ru-RU" sz="1000" b="1" i="1" u="none" strike="noStrike" dirty="0" smtClean="0">
                          <a:solidFill>
                            <a:srgbClr val="000000"/>
                          </a:solidFill>
                          <a:effectLst/>
                          <a:latin typeface="+mn-lt"/>
                        </a:rPr>
                        <a:t>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a:t>
                      </a:r>
                      <a:r>
                        <a:rPr lang="ru-RU" sz="1000" b="1" i="1" u="none" strike="noStrike" dirty="0" smtClean="0">
                          <a:solidFill>
                            <a:srgbClr val="000000"/>
                          </a:solidFill>
                          <a:effectLst/>
                          <a:latin typeface="+mn-lt"/>
                        </a:rPr>
                        <a:t>4</a:t>
                      </a:r>
                      <a:r>
                        <a:rPr lang="en-US" sz="1000" b="1" i="1" u="none" strike="noStrike" dirty="0" smtClean="0">
                          <a:solidFill>
                            <a:srgbClr val="000000"/>
                          </a:solidFill>
                          <a:effectLst/>
                          <a:latin typeface="+mn-lt"/>
                        </a:rPr>
                        <a:t>0</a:t>
                      </a:r>
                      <a:r>
                        <a:rPr lang="ru-RU" sz="1000" b="1" i="1" u="none" strike="noStrike" dirty="0" smtClean="0">
                          <a:solidFill>
                            <a:srgbClr val="000000"/>
                          </a:solidFill>
                          <a:effectLst/>
                          <a:latin typeface="+mn-lt"/>
                        </a:rPr>
                        <a:t>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механический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2450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6</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a:t>
                      </a:r>
                      <a:r>
                        <a:rPr lang="en-US" sz="1000" b="1" i="1" u="none" strike="noStrike" dirty="0" smtClean="0">
                          <a:solidFill>
                            <a:srgbClr val="000000"/>
                          </a:solidFill>
                          <a:effectLst/>
                          <a:latin typeface="Arial"/>
                        </a:rPr>
                        <a:t>0</a:t>
                      </a:r>
                      <a:r>
                        <a:rPr lang="ru-RU" sz="1000" b="1" i="1" u="none" strike="noStrike" dirty="0" smtClean="0">
                          <a:solidFill>
                            <a:srgbClr val="000000"/>
                          </a:solidFill>
                          <a:effectLst/>
                          <a:latin typeface="Arial"/>
                        </a:rPr>
                        <a:t> 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3</a:t>
                      </a:r>
                      <a:r>
                        <a:rPr lang="en-US" sz="1000" b="1" i="1" u="none" strike="noStrike" dirty="0" smtClean="0">
                          <a:solidFill>
                            <a:srgbClr val="000000"/>
                          </a:solidFill>
                          <a:effectLst/>
                          <a:latin typeface="Arial"/>
                        </a:rPr>
                        <a:t>0 </a:t>
                      </a:r>
                      <a:r>
                        <a:rPr lang="ru-RU" sz="1000" b="1" i="1" u="none" strike="noStrike" dirty="0" smtClean="0">
                          <a:solidFill>
                            <a:srgbClr val="000000"/>
                          </a:solidFill>
                          <a:effectLst/>
                          <a:latin typeface="Arial"/>
                        </a:rPr>
                        <a:t>мин.</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 </a:t>
                      </a:r>
                      <a:r>
                        <a:rPr lang="en-US" sz="1000" b="1" i="1" u="none" strike="noStrike" dirty="0" smtClean="0">
                          <a:solidFill>
                            <a:srgbClr val="000000"/>
                          </a:solidFill>
                          <a:effectLst/>
                          <a:latin typeface="Arial"/>
                        </a:rPr>
                        <a:t>24,5</a:t>
                      </a:r>
                      <a:r>
                        <a:rPr lang="ru-RU" sz="1000" b="1" i="1" u="none" strike="noStrike" dirty="0" smtClean="0">
                          <a:solidFill>
                            <a:srgbClr val="000000"/>
                          </a:solidFill>
                          <a:effectLst/>
                          <a:latin typeface="Arial"/>
                        </a:rPr>
                        <a:t> см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9,34</a:t>
                      </a:r>
                      <a:r>
                        <a:rPr lang="ru-RU" sz="1000" b="1" i="1" u="none" strike="noStrike" dirty="0" smtClean="0">
                          <a:solidFill>
                            <a:srgbClr val="000000"/>
                          </a:solidFill>
                          <a:effectLst/>
                          <a:latin typeface="Arial"/>
                        </a:rPr>
                        <a:t>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445073">
                <a:tc>
                  <a:txBody>
                    <a:bodyPr/>
                    <a:lstStyle/>
                    <a:p>
                      <a:pPr marL="0" algn="ctr" defTabSz="914400" rtl="0" eaLnBrk="1" fontAlgn="ctr" latinLnBrk="0" hangingPunct="1"/>
                      <a:r>
                        <a:rPr lang="en-US" sz="1000" b="0" i="1" u="none" strike="noStrike" kern="1200" dirty="0" smtClean="0">
                          <a:solidFill>
                            <a:schemeClr val="tx1"/>
                          </a:solidFill>
                          <a:effectLst/>
                          <a:latin typeface="+mn-lt"/>
                          <a:ea typeface="+mn-ea"/>
                          <a:cs typeface="+mn-cs"/>
                        </a:rPr>
                        <a:t>81229</a:t>
                      </a:r>
                      <a:endParaRPr lang="ru-RU" sz="1000" b="0" i="1" u="none" strike="noStrike" kern="1200" dirty="0">
                        <a:solidFill>
                          <a:schemeClr val="tx1"/>
                        </a:solidFill>
                        <a:effectLst/>
                        <a:latin typeface="+mn-lt"/>
                        <a:ea typeface="+mn-ea"/>
                        <a:cs typeface="+mn-cs"/>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2</a:t>
                      </a:r>
                      <a:r>
                        <a:rPr lang="uk-UA" sz="1000" b="1" i="1" u="none" strike="noStrike" dirty="0" smtClean="0">
                          <a:solidFill>
                            <a:srgbClr val="000000"/>
                          </a:solidFill>
                          <a:effectLst/>
                          <a:latin typeface="+mn-lt"/>
                        </a:rPr>
                        <a:t>0</a:t>
                      </a:r>
                      <a:r>
                        <a:rPr lang="en-US" sz="1000" b="1" i="1" u="none" strike="noStrike" dirty="0" smtClean="0">
                          <a:solidFill>
                            <a:srgbClr val="000000"/>
                          </a:solidFill>
                          <a:effectLst/>
                          <a:latin typeface="+mn-lt"/>
                        </a:rPr>
                        <a:t>MX70</a:t>
                      </a:r>
                      <a:r>
                        <a:rPr lang="uk-UA" sz="1000" b="1" i="1" u="none" strike="noStrike" dirty="0" smtClean="0">
                          <a:solidFill>
                            <a:srgbClr val="000000"/>
                          </a:solidFill>
                          <a:effectLst/>
                          <a:latin typeface="+mn-lt"/>
                        </a:rPr>
                        <a:t>1</a:t>
                      </a:r>
                      <a:r>
                        <a:rPr lang="en-US" sz="1000" b="1" i="1" u="none" strike="noStrike" dirty="0" smtClean="0">
                          <a:solidFill>
                            <a:srgbClr val="000000"/>
                          </a:solidFill>
                          <a:effectLst/>
                          <a:latin typeface="+mn-lt"/>
                        </a:rPr>
                        <a:t>-W </a:t>
                      </a:r>
                      <a:r>
                        <a:rPr lang="uk-UA" sz="1000" b="1" i="1" u="none" strike="noStrike" dirty="0" smtClean="0">
                          <a:solidFill>
                            <a:srgbClr val="000000"/>
                          </a:solidFill>
                          <a:effectLst/>
                          <a:latin typeface="+mn-lt"/>
                        </a:rPr>
                        <a:t>(</a:t>
                      </a:r>
                      <a:r>
                        <a:rPr lang="ru-RU" sz="1000" b="1" i="1" u="none" strike="noStrike" dirty="0" smtClean="0">
                          <a:solidFill>
                            <a:srgbClr val="000000"/>
                          </a:solidFill>
                          <a:effectLst/>
                          <a:latin typeface="+mn-lt"/>
                        </a:rPr>
                        <a:t>белый</a:t>
                      </a:r>
                      <a:r>
                        <a:rPr lang="en-US" sz="1000" b="1" i="1" u="none" strike="noStrike" dirty="0" smtClean="0">
                          <a:solidFill>
                            <a:srgbClr val="000000"/>
                          </a:solidFill>
                          <a:effectLst/>
                          <a:latin typeface="+mn-lt"/>
                        </a:rPr>
                        <a:t>)</a:t>
                      </a:r>
                      <a:endParaRPr lang="en-US" sz="1000" b="1" i="1" u="none" strike="noStrike" dirty="0">
                        <a:solidFill>
                          <a:srgbClr val="000000"/>
                        </a:solidFill>
                        <a:effectLst/>
                        <a:latin typeface="+mn-lt"/>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mn-lt"/>
                        </a:rPr>
                        <a:t>800 Вт</a:t>
                      </a:r>
                      <a:endParaRPr lang="en-US" sz="1000" b="1" i="1" u="none" strike="noStrike" dirty="0" smtClean="0">
                        <a:solidFill>
                          <a:srgbClr val="000000"/>
                        </a:solidFill>
                        <a:effectLst/>
                        <a:latin typeface="+mn-lt"/>
                      </a:endParaRP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a:t>
                      </a:r>
                      <a:r>
                        <a:rPr lang="ru-RU" sz="1000" b="1" i="1" u="none" strike="noStrike" dirty="0" smtClean="0">
                          <a:solidFill>
                            <a:srgbClr val="000000"/>
                          </a:solidFill>
                          <a:effectLst/>
                          <a:latin typeface="+mn-lt"/>
                        </a:rPr>
                        <a:t>4</a:t>
                      </a:r>
                      <a:r>
                        <a:rPr lang="en-US" sz="1000" b="1" i="1" u="none" strike="noStrike" dirty="0" smtClean="0">
                          <a:solidFill>
                            <a:srgbClr val="000000"/>
                          </a:solidFill>
                          <a:effectLst/>
                          <a:latin typeface="+mn-lt"/>
                        </a:rPr>
                        <a:t>0</a:t>
                      </a:r>
                      <a:r>
                        <a:rPr lang="ru-RU" sz="1000" b="1" i="1" u="none" strike="noStrike" dirty="0" smtClean="0">
                          <a:solidFill>
                            <a:srgbClr val="000000"/>
                          </a:solidFill>
                          <a:effectLst/>
                          <a:latin typeface="+mn-lt"/>
                        </a:rPr>
                        <a:t> В</a:t>
                      </a: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 50/60 Гц</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механический</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2450 Гц</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6</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20 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3</a:t>
                      </a:r>
                      <a:r>
                        <a:rPr lang="en-US" sz="1000" b="1" i="1" u="none" strike="noStrike" dirty="0" smtClean="0">
                          <a:solidFill>
                            <a:srgbClr val="000000"/>
                          </a:solidFill>
                          <a:effectLst/>
                          <a:latin typeface="Arial"/>
                        </a:rPr>
                        <a:t>0 </a:t>
                      </a:r>
                      <a:r>
                        <a:rPr lang="ru-RU" sz="1000" b="1" i="1" u="none" strike="noStrike" dirty="0" smtClean="0">
                          <a:solidFill>
                            <a:srgbClr val="000000"/>
                          </a:solidFill>
                          <a:effectLst/>
                          <a:latin typeface="Arial"/>
                        </a:rPr>
                        <a:t>мин.</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24,5</a:t>
                      </a:r>
                      <a:r>
                        <a:rPr lang="ru-RU" sz="1000" b="1" i="1" u="none" strike="noStrike" dirty="0" smtClean="0">
                          <a:solidFill>
                            <a:srgbClr val="000000"/>
                          </a:solidFill>
                          <a:effectLst/>
                          <a:latin typeface="Arial"/>
                        </a:rPr>
                        <a:t> см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9,34</a:t>
                      </a:r>
                      <a:r>
                        <a:rPr lang="ru-RU" sz="1000" b="1" i="1" u="none" strike="noStrike" dirty="0" smtClean="0">
                          <a:solidFill>
                            <a:srgbClr val="000000"/>
                          </a:solidFill>
                          <a:effectLst/>
                          <a:latin typeface="Arial"/>
                        </a:rPr>
                        <a:t> кг</a:t>
                      </a: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511152646"/>
                  </a:ext>
                </a:extLst>
              </a:tr>
            </a:tbl>
          </a:graphicData>
        </a:graphic>
      </p:graphicFrame>
      <p:sp>
        <p:nvSpPr>
          <p:cNvPr id="16" name="TextBox 15"/>
          <p:cNvSpPr txBox="1"/>
          <p:nvPr/>
        </p:nvSpPr>
        <p:spPr>
          <a:xfrm>
            <a:off x="4302093" y="2450989"/>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31" name="Прямоугольник 30"/>
          <p:cNvSpPr/>
          <p:nvPr/>
        </p:nvSpPr>
        <p:spPr>
          <a:xfrm>
            <a:off x="806658" y="4799046"/>
            <a:ext cx="3160365" cy="369332"/>
          </a:xfrm>
          <a:prstGeom prst="rect">
            <a:avLst/>
          </a:prstGeom>
        </p:spPr>
        <p:txBody>
          <a:bodyPr wrap="square">
            <a:spAutoFit/>
          </a:bodyPr>
          <a:lstStyle/>
          <a:p>
            <a:r>
              <a:rPr lang="ru-RU" dirty="0">
                <a:solidFill>
                  <a:srgbClr val="006666"/>
                </a:solidFill>
                <a:latin typeface="EpsilonCTT" pitchFamily="2" charset="0"/>
              </a:rPr>
              <a:t>ПОЛЕЗНО! БЫСТРО! ВКУСНО!</a:t>
            </a:r>
          </a:p>
        </p:txBody>
      </p:sp>
      <p:sp>
        <p:nvSpPr>
          <p:cNvPr id="7" name="Прямоугольник 6"/>
          <p:cNvSpPr/>
          <p:nvPr/>
        </p:nvSpPr>
        <p:spPr>
          <a:xfrm>
            <a:off x="4273551" y="2724950"/>
            <a:ext cx="6101261" cy="1277273"/>
          </a:xfrm>
          <a:prstGeom prst="rect">
            <a:avLst/>
          </a:prstGeom>
        </p:spPr>
        <p:txBody>
          <a:bodyPr wrap="square">
            <a:spAutoFit/>
          </a:bodyPr>
          <a:lstStyle/>
          <a:p>
            <a:pPr indent="-285750">
              <a:buFont typeface="Arial" panose="020B0604020202020204" pitchFamily="34" charset="0"/>
              <a:buChar char="•"/>
            </a:pPr>
            <a:r>
              <a:rPr lang="ru-RU" sz="1100" b="1" i="1" dirty="0">
                <a:solidFill>
                  <a:srgbClr val="4D4B4B"/>
                </a:solidFill>
              </a:rPr>
              <a:t>Микроволновая печь модели</a:t>
            </a:r>
            <a:r>
              <a:rPr lang="en-US" sz="1100" b="1" i="1" dirty="0">
                <a:solidFill>
                  <a:srgbClr val="4D4B4B"/>
                </a:solidFill>
              </a:rPr>
              <a:t> </a:t>
            </a:r>
            <a:r>
              <a:rPr lang="ru-RU" sz="1100" b="1" i="1" spc="50" dirty="0">
                <a:ln w="11430"/>
                <a:solidFill>
                  <a:srgbClr val="930D2D"/>
                </a:solidFill>
                <a:effectLst>
                  <a:outerShdw blurRad="38100" dist="38100" dir="2700000" algn="tl">
                    <a:srgbClr val="000000">
                      <a:alpha val="43137"/>
                    </a:srgbClr>
                  </a:outerShdw>
                </a:effectLst>
              </a:rPr>
              <a:t>20М</a:t>
            </a:r>
            <a:r>
              <a:rPr lang="en-US" sz="1100" b="1" i="1" spc="50" dirty="0">
                <a:ln w="11430"/>
                <a:solidFill>
                  <a:srgbClr val="930D2D"/>
                </a:solidFill>
                <a:effectLst>
                  <a:outerShdw blurRad="38100" dist="38100" dir="2700000" algn="tl">
                    <a:srgbClr val="000000">
                      <a:alpha val="43137"/>
                    </a:srgbClr>
                  </a:outerShdw>
                </a:effectLst>
              </a:rPr>
              <a:t>X</a:t>
            </a:r>
            <a:r>
              <a:rPr lang="ru-RU" sz="1100" b="1" i="1" spc="50" dirty="0">
                <a:ln w="11430"/>
                <a:solidFill>
                  <a:srgbClr val="930D2D"/>
                </a:solidFill>
                <a:effectLst>
                  <a:outerShdw blurRad="38100" dist="38100" dir="2700000" algn="tl">
                    <a:srgbClr val="000000">
                      <a:alpha val="43137"/>
                    </a:srgbClr>
                  </a:outerShdw>
                </a:effectLst>
              </a:rPr>
              <a:t>701-</a:t>
            </a:r>
            <a:r>
              <a:rPr lang="en-US" sz="1100" b="1" i="1" spc="50" dirty="0">
                <a:ln w="11430"/>
                <a:solidFill>
                  <a:srgbClr val="930D2D"/>
                </a:solidFill>
                <a:effectLst>
                  <a:outerShdw blurRad="38100" dist="38100" dir="2700000" algn="tl">
                    <a:srgbClr val="000000">
                      <a:alpha val="43137"/>
                    </a:srgbClr>
                  </a:outerShdw>
                </a:effectLst>
              </a:rPr>
              <a:t>(W/B)</a:t>
            </a:r>
            <a:r>
              <a:rPr lang="ru-RU" sz="1100" b="1" i="1" spc="50" dirty="0">
                <a:ln w="11430"/>
                <a:solidFill>
                  <a:srgbClr val="930D2D"/>
                </a:solidFill>
                <a:effectLst>
                  <a:outerShdw blurRad="38100" dist="38100" dir="2700000" algn="tl">
                    <a:srgbClr val="000000">
                      <a:alpha val="43137"/>
                    </a:srgbClr>
                  </a:outerShdw>
                </a:effectLst>
              </a:rPr>
              <a:t> </a:t>
            </a:r>
            <a:r>
              <a:rPr lang="en-US" sz="1100" b="1" i="1" spc="50" dirty="0">
                <a:ln w="11430"/>
                <a:solidFill>
                  <a:srgbClr val="930D2D"/>
                </a:solidFill>
                <a:effectLst>
                  <a:outerShdw blurRad="38100" dist="38100" dir="2700000" algn="tl">
                    <a:srgbClr val="000000">
                      <a:alpha val="43137"/>
                    </a:srgbClr>
                  </a:outerShdw>
                </a:effectLst>
              </a:rPr>
              <a:t> </a:t>
            </a:r>
            <a:r>
              <a:rPr lang="ru-RU" sz="1100" b="1" i="1" dirty="0">
                <a:solidFill>
                  <a:srgbClr val="4D4B4B"/>
                </a:solidFill>
              </a:rPr>
              <a:t>станет незаменимой помощницей на каждой кухне. Это одно из самых функциональных и удобных технических приспособлений для кухни, предназначенное для быстрого приготовления или быстрого подогрева пищи, размораживания продуктов. Для обеспечения комфортной эксплуатации  в модели </a:t>
            </a:r>
            <a:r>
              <a:rPr lang="ru-RU" sz="1100" b="1" i="1" spc="50" dirty="0">
                <a:ln w="11430"/>
                <a:solidFill>
                  <a:srgbClr val="930D2D"/>
                </a:solidFill>
                <a:effectLst>
                  <a:outerShdw blurRad="38100" dist="38100" dir="2700000" algn="tl">
                    <a:srgbClr val="000000">
                      <a:alpha val="43137"/>
                    </a:srgbClr>
                  </a:outerShdw>
                </a:effectLst>
              </a:rPr>
              <a:t>20М</a:t>
            </a:r>
            <a:r>
              <a:rPr lang="en-US" sz="1100" b="1" i="1" spc="50" dirty="0">
                <a:ln w="11430"/>
                <a:solidFill>
                  <a:srgbClr val="930D2D"/>
                </a:solidFill>
                <a:effectLst>
                  <a:outerShdw blurRad="38100" dist="38100" dir="2700000" algn="tl">
                    <a:srgbClr val="000000">
                      <a:alpha val="43137"/>
                    </a:srgbClr>
                  </a:outerShdw>
                </a:effectLst>
              </a:rPr>
              <a:t>X</a:t>
            </a:r>
            <a:r>
              <a:rPr lang="ru-RU" sz="1100" b="1" i="1" spc="50" dirty="0">
                <a:ln w="11430"/>
                <a:solidFill>
                  <a:srgbClr val="930D2D"/>
                </a:solidFill>
                <a:effectLst>
                  <a:outerShdw blurRad="38100" dist="38100" dir="2700000" algn="tl">
                    <a:srgbClr val="000000">
                      <a:alpha val="43137"/>
                    </a:srgbClr>
                  </a:outerShdw>
                </a:effectLst>
              </a:rPr>
              <a:t>701-</a:t>
            </a:r>
            <a:r>
              <a:rPr lang="en-US" sz="1100" b="1" i="1" spc="50" dirty="0">
                <a:ln w="11430"/>
                <a:solidFill>
                  <a:srgbClr val="930D2D"/>
                </a:solidFill>
                <a:effectLst>
                  <a:outerShdw blurRad="38100" dist="38100" dir="2700000" algn="tl">
                    <a:srgbClr val="000000">
                      <a:alpha val="43137"/>
                    </a:srgbClr>
                  </a:outerShdw>
                </a:effectLst>
              </a:rPr>
              <a:t>(W/B)</a:t>
            </a:r>
            <a:r>
              <a:rPr lang="ru-RU" sz="1100" b="1" i="1" spc="50" dirty="0">
                <a:ln w="11430"/>
                <a:solidFill>
                  <a:srgbClr val="930D2D"/>
                </a:solidFill>
                <a:effectLst>
                  <a:outerShdw blurRad="38100" dist="38100" dir="2700000" algn="tl">
                    <a:srgbClr val="000000">
                      <a:alpha val="43137"/>
                    </a:srgbClr>
                  </a:outerShdw>
                </a:effectLst>
              </a:rPr>
              <a:t> </a:t>
            </a:r>
            <a:r>
              <a:rPr lang="ru-RU" sz="1100" b="1" i="1" dirty="0">
                <a:solidFill>
                  <a:srgbClr val="4D4B4B"/>
                </a:solidFill>
              </a:rPr>
              <a:t>есть все необходимые функции: мощности 800 Вт, камеры на 20л, 6 уровней мощности, функции </a:t>
            </a:r>
            <a:r>
              <a:rPr lang="ru-RU" sz="1100" b="1" i="1" dirty="0" err="1">
                <a:solidFill>
                  <a:srgbClr val="4D4B4B"/>
                </a:solidFill>
              </a:rPr>
              <a:t>разморозки</a:t>
            </a:r>
            <a:r>
              <a:rPr lang="ru-RU" sz="1100" b="1" i="1" dirty="0">
                <a:solidFill>
                  <a:srgbClr val="4D4B4B"/>
                </a:solidFill>
              </a:rPr>
              <a:t>, таймера работы на 30 минут сделает процесс приготовления ваших любимых блюд простым и комфортным.</a:t>
            </a:r>
          </a:p>
        </p:txBody>
      </p:sp>
      <p:sp>
        <p:nvSpPr>
          <p:cNvPr id="12" name="Прямоугольник 11"/>
          <p:cNvSpPr/>
          <p:nvPr/>
        </p:nvSpPr>
        <p:spPr>
          <a:xfrm>
            <a:off x="328165" y="7061286"/>
            <a:ext cx="9945859" cy="261610"/>
          </a:xfrm>
          <a:prstGeom prst="rect">
            <a:avLst/>
          </a:prstGeom>
        </p:spPr>
        <p:txBody>
          <a:bodyPr wrap="square">
            <a:spAutoFit/>
          </a:bodyPr>
          <a:lstStyle/>
          <a:p>
            <a:r>
              <a:rPr lang="ru-RU" sz="1100" dirty="0" smtClean="0">
                <a:solidFill>
                  <a:srgbClr val="FF0000"/>
                </a:solidFill>
              </a:rPr>
              <a:t> </a:t>
            </a:r>
            <a:endParaRPr lang="ru-RU" sz="1100" dirty="0">
              <a:solidFill>
                <a:srgbClr val="FF0000"/>
              </a:solidFill>
            </a:endParaRPr>
          </a:p>
        </p:txBody>
      </p:sp>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97172" y="1804391"/>
            <a:ext cx="93345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302093" y="4566352"/>
            <a:ext cx="6044178" cy="1013396"/>
          </a:xfrm>
          <a:prstGeom prst="rect">
            <a:avLst/>
          </a:prstGeom>
        </p:spPr>
      </p:pic>
      <p:pic>
        <p:nvPicPr>
          <p:cNvPr id="19" name="Рисунок 1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71868" y="1938254"/>
            <a:ext cx="2930225" cy="1606270"/>
          </a:xfrm>
          <a:prstGeom prst="rect">
            <a:avLst/>
          </a:prstGeom>
        </p:spPr>
      </p:pic>
      <p:pic>
        <p:nvPicPr>
          <p:cNvPr id="18" name="Рисунок 1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9659" y="3197291"/>
            <a:ext cx="3185822" cy="1747557"/>
          </a:xfrm>
          <a:prstGeom prst="rect">
            <a:avLst/>
          </a:prstGeom>
        </p:spPr>
      </p:pic>
    </p:spTree>
    <p:extLst>
      <p:ext uri="{BB962C8B-B14F-4D97-AF65-F5344CB8AC3E}">
        <p14:creationId xmlns:p14="http://schemas.microsoft.com/office/powerpoint/2010/main" val="204506667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323205" y="1666009"/>
            <a:ext cx="4344045" cy="466392"/>
          </a:xfrm>
          <a:effectLst/>
        </p:spPr>
        <p:txBody>
          <a:bodyPr>
            <a:normAutofit/>
          </a:bodyPr>
          <a:lstStyle/>
          <a:p>
            <a:pPr>
              <a:lnSpc>
                <a:spcPct val="100000"/>
              </a:lnSpc>
            </a:pPr>
            <a:r>
              <a:rPr lang="ru-RU" sz="2000" b="1" spc="50" dirty="0">
                <a:ln w="11430"/>
                <a:solidFill>
                  <a:srgbClr val="930D2D"/>
                </a:solidFill>
                <a:effectLst>
                  <a:outerShdw blurRad="38100" dist="38100" dir="2700000" algn="tl">
                    <a:srgbClr val="000000">
                      <a:alpha val="43137"/>
                    </a:srgbClr>
                  </a:outerShdw>
                </a:effectLst>
              </a:rPr>
              <a:t>МИКРОВОЛНОВАЯ ПЕЧЬ 23М</a:t>
            </a:r>
            <a:r>
              <a:rPr lang="en-US" sz="2000" b="1" spc="50" dirty="0">
                <a:ln w="11430"/>
                <a:solidFill>
                  <a:srgbClr val="930D2D"/>
                </a:solidFill>
                <a:effectLst>
                  <a:outerShdw blurRad="38100" dist="38100" dir="2700000" algn="tl">
                    <a:srgbClr val="000000">
                      <a:alpha val="43137"/>
                    </a:srgbClr>
                  </a:outerShdw>
                </a:effectLst>
              </a:rPr>
              <a:t>X823B</a:t>
            </a:r>
            <a:endParaRPr lang="uk-UA" sz="20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112544" y="5889694"/>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1068648383"/>
              </p:ext>
            </p:extLst>
          </p:nvPr>
        </p:nvGraphicFramePr>
        <p:xfrm>
          <a:off x="256848" y="6393925"/>
          <a:ext cx="10198176" cy="957142"/>
        </p:xfrm>
        <a:graphic>
          <a:graphicData uri="http://schemas.openxmlformats.org/drawingml/2006/table">
            <a:tbl>
              <a:tblPr>
                <a:tableStyleId>{616DA210-FB5B-4158-B5E0-FEB733F419BA}</a:tableStyleId>
              </a:tblPr>
              <a:tblGrid>
                <a:gridCol w="492427">
                  <a:extLst>
                    <a:ext uri="{9D8B030D-6E8A-4147-A177-3AD203B41FA5}">
                      <a16:colId xmlns:a16="http://schemas.microsoft.com/office/drawing/2014/main" val="20000"/>
                    </a:ext>
                  </a:extLst>
                </a:gridCol>
                <a:gridCol w="749296">
                  <a:extLst>
                    <a:ext uri="{9D8B030D-6E8A-4147-A177-3AD203B41FA5}">
                      <a16:colId xmlns:a16="http://schemas.microsoft.com/office/drawing/2014/main" val="20001"/>
                    </a:ext>
                  </a:extLst>
                </a:gridCol>
                <a:gridCol w="583412">
                  <a:extLst>
                    <a:ext uri="{9D8B030D-6E8A-4147-A177-3AD203B41FA5}">
                      <a16:colId xmlns:a16="http://schemas.microsoft.com/office/drawing/2014/main" val="20002"/>
                    </a:ext>
                  </a:extLst>
                </a:gridCol>
                <a:gridCol w="845482">
                  <a:extLst>
                    <a:ext uri="{9D8B030D-6E8A-4147-A177-3AD203B41FA5}">
                      <a16:colId xmlns:a16="http://schemas.microsoft.com/office/drawing/2014/main" val="20003"/>
                    </a:ext>
                  </a:extLst>
                </a:gridCol>
                <a:gridCol w="657756">
                  <a:extLst>
                    <a:ext uri="{9D8B030D-6E8A-4147-A177-3AD203B41FA5}">
                      <a16:colId xmlns:a16="http://schemas.microsoft.com/office/drawing/2014/main" val="20004"/>
                    </a:ext>
                  </a:extLst>
                </a:gridCol>
                <a:gridCol w="948679">
                  <a:extLst>
                    <a:ext uri="{9D8B030D-6E8A-4147-A177-3AD203B41FA5}">
                      <a16:colId xmlns:a16="http://schemas.microsoft.com/office/drawing/2014/main" val="20005"/>
                    </a:ext>
                  </a:extLst>
                </a:gridCol>
                <a:gridCol w="638175">
                  <a:extLst>
                    <a:ext uri="{9D8B030D-6E8A-4147-A177-3AD203B41FA5}">
                      <a16:colId xmlns:a16="http://schemas.microsoft.com/office/drawing/2014/main" val="20006"/>
                    </a:ext>
                  </a:extLst>
                </a:gridCol>
                <a:gridCol w="650090">
                  <a:extLst>
                    <a:ext uri="{9D8B030D-6E8A-4147-A177-3AD203B41FA5}">
                      <a16:colId xmlns:a16="http://schemas.microsoft.com/office/drawing/2014/main" val="20007"/>
                    </a:ext>
                  </a:extLst>
                </a:gridCol>
                <a:gridCol w="630528">
                  <a:extLst>
                    <a:ext uri="{9D8B030D-6E8A-4147-A177-3AD203B41FA5}">
                      <a16:colId xmlns:a16="http://schemas.microsoft.com/office/drawing/2014/main" val="20008"/>
                    </a:ext>
                  </a:extLst>
                </a:gridCol>
                <a:gridCol w="788161">
                  <a:extLst>
                    <a:ext uri="{9D8B030D-6E8A-4147-A177-3AD203B41FA5}">
                      <a16:colId xmlns:a16="http://schemas.microsoft.com/office/drawing/2014/main" val="20009"/>
                    </a:ext>
                  </a:extLst>
                </a:gridCol>
                <a:gridCol w="730841">
                  <a:extLst>
                    <a:ext uri="{9D8B030D-6E8A-4147-A177-3AD203B41FA5}">
                      <a16:colId xmlns:a16="http://schemas.microsoft.com/office/drawing/2014/main" val="20010"/>
                    </a:ext>
                  </a:extLst>
                </a:gridCol>
                <a:gridCol w="888473">
                  <a:extLst>
                    <a:ext uri="{9D8B030D-6E8A-4147-A177-3AD203B41FA5}">
                      <a16:colId xmlns:a16="http://schemas.microsoft.com/office/drawing/2014/main" val="20011"/>
                    </a:ext>
                  </a:extLst>
                </a:gridCol>
                <a:gridCol w="945793">
                  <a:extLst>
                    <a:ext uri="{9D8B030D-6E8A-4147-A177-3AD203B41FA5}">
                      <a16:colId xmlns:a16="http://schemas.microsoft.com/office/drawing/2014/main" val="20012"/>
                    </a:ext>
                  </a:extLst>
                </a:gridCol>
                <a:gridCol w="649063">
                  <a:extLst>
                    <a:ext uri="{9D8B030D-6E8A-4147-A177-3AD203B41FA5}">
                      <a16:colId xmlns:a16="http://schemas.microsoft.com/office/drawing/2014/main" val="20013"/>
                    </a:ext>
                  </a:extLst>
                </a:gridCol>
              </a:tblGrid>
              <a:tr h="48130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p>
                    <a:p>
                      <a:pPr algn="ctr" fontAlgn="ctr"/>
                      <a:r>
                        <a:rPr lang="ru-RU" sz="1100" b="1" u="none" strike="noStrike" dirty="0" smtClean="0">
                          <a:effectLst/>
                        </a:rPr>
                        <a:t>(цвет)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Тип управления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Микро-волновая 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Уровень мощности</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Объем камеры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Функция </a:t>
                      </a:r>
                      <a:r>
                        <a:rPr lang="ru-RU" sz="1100" b="1" i="0" u="none" strike="noStrike" dirty="0" err="1" smtClean="0">
                          <a:solidFill>
                            <a:srgbClr val="000000"/>
                          </a:solidFill>
                          <a:effectLst/>
                          <a:latin typeface="+mn-lt"/>
                        </a:rPr>
                        <a:t>разморозки</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Таймер работы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Диаметр поворотного стола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Габаритный размер</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 нетто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5073">
                <a:tc>
                  <a:txBody>
                    <a:bodyPr/>
                    <a:lstStyle/>
                    <a:p>
                      <a:pPr marL="0" algn="ctr" defTabSz="914400" rtl="0" eaLnBrk="1" fontAlgn="ctr" latinLnBrk="0" hangingPunct="1"/>
                      <a:r>
                        <a:rPr lang="ru-RU" sz="1000" b="1" i="1" u="none" strike="noStrike" kern="1200" dirty="0" smtClean="0">
                          <a:solidFill>
                            <a:srgbClr val="000000"/>
                          </a:solidFill>
                          <a:effectLst/>
                          <a:latin typeface="+mn-lt"/>
                          <a:ea typeface="+mn-ea"/>
                          <a:cs typeface="+mn-cs"/>
                        </a:rPr>
                        <a:t>87898</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ru-RU" sz="1000" b="1" i="1" u="none" strike="noStrike" kern="1200" dirty="0" smtClean="0">
                          <a:solidFill>
                            <a:srgbClr val="000000"/>
                          </a:solidFill>
                          <a:effectLst/>
                          <a:latin typeface="+mn-lt"/>
                          <a:ea typeface="+mn-ea"/>
                          <a:cs typeface="+mn-cs"/>
                        </a:rPr>
                        <a:t>23М</a:t>
                      </a:r>
                      <a:r>
                        <a:rPr lang="en-US" sz="1000" b="1" i="1" u="none" strike="noStrike" kern="1200" dirty="0" smtClean="0">
                          <a:solidFill>
                            <a:srgbClr val="000000"/>
                          </a:solidFill>
                          <a:effectLst/>
                          <a:latin typeface="+mn-lt"/>
                          <a:ea typeface="+mn-ea"/>
                          <a:cs typeface="+mn-cs"/>
                        </a:rPr>
                        <a:t>X823B</a:t>
                      </a:r>
                      <a:endParaRPr lang="en-US"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ru-RU" sz="1000" b="1" i="1" u="none" strike="noStrike" dirty="0" smtClean="0">
                          <a:solidFill>
                            <a:srgbClr val="000000"/>
                          </a:solidFill>
                          <a:effectLst/>
                          <a:latin typeface="+mn-lt"/>
                        </a:rPr>
                        <a:t>800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ru-RU" sz="1000" b="1" i="1" u="none" strike="noStrike" dirty="0" smtClean="0">
                          <a:solidFill>
                            <a:srgbClr val="000000"/>
                          </a:solidFill>
                          <a:effectLst/>
                          <a:latin typeface="Arial"/>
                        </a:rPr>
                        <a:t>~ 50/60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Электронное</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2450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11</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a:t>
                      </a:r>
                      <a:r>
                        <a:rPr lang="en-US" sz="1000" b="1" i="1" u="none" strike="noStrike" dirty="0" smtClean="0">
                          <a:solidFill>
                            <a:srgbClr val="000000"/>
                          </a:solidFill>
                          <a:effectLst/>
                          <a:latin typeface="Arial"/>
                        </a:rPr>
                        <a:t>3</a:t>
                      </a:r>
                      <a:r>
                        <a:rPr lang="ru-RU" sz="1000" b="1" i="1" u="none" strike="noStrike" dirty="0" smtClean="0">
                          <a:solidFill>
                            <a:srgbClr val="000000"/>
                          </a:solidFill>
                          <a:effectLst/>
                          <a:latin typeface="Arial"/>
                        </a:rPr>
                        <a:t> 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100</a:t>
                      </a:r>
                      <a:r>
                        <a:rPr lang="en-US" sz="1000" b="1" i="1" u="none" strike="noStrike" dirty="0" smtClean="0">
                          <a:solidFill>
                            <a:srgbClr val="000000"/>
                          </a:solidFill>
                          <a:effectLst/>
                          <a:latin typeface="Arial"/>
                        </a:rPr>
                        <a:t> </a:t>
                      </a:r>
                      <a:r>
                        <a:rPr lang="ru-RU" sz="1000" b="1" i="1" u="none" strike="noStrike" dirty="0" smtClean="0">
                          <a:solidFill>
                            <a:srgbClr val="000000"/>
                          </a:solidFill>
                          <a:effectLst/>
                          <a:latin typeface="Arial"/>
                        </a:rPr>
                        <a:t>мин.</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 27 см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485х392х291 см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13</a:t>
                      </a:r>
                      <a:r>
                        <a:rPr lang="en-US" sz="1000" b="1" i="1" u="none" strike="noStrike" dirty="0" smtClean="0">
                          <a:solidFill>
                            <a:srgbClr val="000000"/>
                          </a:solidFill>
                          <a:effectLst/>
                          <a:latin typeface="Arial"/>
                        </a:rPr>
                        <a:t>,61</a:t>
                      </a:r>
                      <a:r>
                        <a:rPr lang="ru-RU" sz="1000" b="1" i="1" u="none" strike="noStrike" baseline="0" dirty="0" smtClean="0">
                          <a:solidFill>
                            <a:srgbClr val="000000"/>
                          </a:solidFill>
                          <a:effectLst/>
                          <a:latin typeface="Arial"/>
                        </a:rPr>
                        <a:t>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bl>
          </a:graphicData>
        </a:graphic>
      </p:graphicFrame>
      <p:sp>
        <p:nvSpPr>
          <p:cNvPr id="16" name="TextBox 15"/>
          <p:cNvSpPr txBox="1"/>
          <p:nvPr/>
        </p:nvSpPr>
        <p:spPr>
          <a:xfrm>
            <a:off x="4345109" y="2269221"/>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31" name="Прямоугольник 30"/>
          <p:cNvSpPr/>
          <p:nvPr/>
        </p:nvSpPr>
        <p:spPr>
          <a:xfrm>
            <a:off x="203841" y="5426972"/>
            <a:ext cx="4051933" cy="369332"/>
          </a:xfrm>
          <a:prstGeom prst="rect">
            <a:avLst/>
          </a:prstGeom>
        </p:spPr>
        <p:txBody>
          <a:bodyPr wrap="square">
            <a:spAutoFit/>
          </a:bodyPr>
          <a:lstStyle/>
          <a:p>
            <a:r>
              <a:rPr lang="ru-RU" dirty="0">
                <a:solidFill>
                  <a:srgbClr val="006666"/>
                </a:solidFill>
                <a:latin typeface="EpsilonCTT" pitchFamily="2" charset="0"/>
              </a:rPr>
              <a:t>ПОЛЕЗНО! БЫСТРО! ВКУСНО!</a:t>
            </a:r>
          </a:p>
        </p:txBody>
      </p:sp>
      <p:sp>
        <p:nvSpPr>
          <p:cNvPr id="12" name="Прямоугольник 11"/>
          <p:cNvSpPr/>
          <p:nvPr/>
        </p:nvSpPr>
        <p:spPr>
          <a:xfrm>
            <a:off x="379339" y="6689145"/>
            <a:ext cx="9945859" cy="261610"/>
          </a:xfrm>
          <a:prstGeom prst="rect">
            <a:avLst/>
          </a:prstGeom>
        </p:spPr>
        <p:txBody>
          <a:bodyPr wrap="square">
            <a:spAutoFit/>
          </a:bodyPr>
          <a:lstStyle/>
          <a:p>
            <a:endParaRPr lang="ru-RU" sz="1100" dirty="0">
              <a:solidFill>
                <a:srgbClr val="FF0000"/>
              </a:solidFill>
            </a:endParaRPr>
          </a:p>
        </p:txBody>
      </p:sp>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521574" y="2017258"/>
            <a:ext cx="93345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Рисунок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3205" y="2551614"/>
            <a:ext cx="3813206" cy="2109629"/>
          </a:xfrm>
          <a:prstGeom prst="rect">
            <a:avLst/>
          </a:prstGeom>
        </p:spPr>
      </p:pic>
      <p:sp>
        <p:nvSpPr>
          <p:cNvPr id="23" name="Прямоугольник 22"/>
          <p:cNvSpPr/>
          <p:nvPr/>
        </p:nvSpPr>
        <p:spPr>
          <a:xfrm>
            <a:off x="4345109" y="2596884"/>
            <a:ext cx="5346700" cy="2970044"/>
          </a:xfrm>
          <a:prstGeom prst="rect">
            <a:avLst/>
          </a:prstGeom>
        </p:spPr>
        <p:txBody>
          <a:bodyPr>
            <a:spAutoFit/>
          </a:bodyPr>
          <a:lstStyle/>
          <a:p>
            <a:pPr indent="-171450">
              <a:buFont typeface="Arial" panose="020B0604020202020204" pitchFamily="34" charset="0"/>
              <a:buChar char="•"/>
            </a:pPr>
            <a:r>
              <a:rPr lang="en-US" sz="1100" b="1" i="1" spc="50" dirty="0">
                <a:ln w="11430"/>
                <a:solidFill>
                  <a:srgbClr val="930D2D"/>
                </a:solidFill>
                <a:effectLst>
                  <a:outerShdw blurRad="38100" dist="38100" dir="2700000" algn="tl">
                    <a:srgbClr val="000000">
                      <a:alpha val="43137"/>
                    </a:srgbClr>
                  </a:outerShdw>
                </a:effectLst>
              </a:rPr>
              <a:t>GRUNHELM</a:t>
            </a:r>
            <a:r>
              <a:rPr lang="ru-RU" sz="1100" b="1" i="1" spc="50" dirty="0">
                <a:ln w="11430"/>
                <a:solidFill>
                  <a:srgbClr val="930D2D"/>
                </a:solidFill>
                <a:effectLst>
                  <a:outerShdw blurRad="38100" dist="38100" dir="2700000" algn="tl">
                    <a:srgbClr val="000000">
                      <a:alpha val="43137"/>
                    </a:srgbClr>
                  </a:outerShdw>
                </a:effectLst>
              </a:rPr>
              <a:t> 23М</a:t>
            </a:r>
            <a:r>
              <a:rPr lang="en-US" sz="1100" b="1" i="1" spc="50" dirty="0">
                <a:ln w="11430"/>
                <a:solidFill>
                  <a:srgbClr val="930D2D"/>
                </a:solidFill>
                <a:effectLst>
                  <a:outerShdw blurRad="38100" dist="38100" dir="2700000" algn="tl">
                    <a:srgbClr val="000000">
                      <a:alpha val="43137"/>
                    </a:srgbClr>
                  </a:outerShdw>
                </a:effectLst>
              </a:rPr>
              <a:t>X823B</a:t>
            </a:r>
            <a:r>
              <a:rPr lang="ru-RU" sz="1100" i="1" dirty="0">
                <a:latin typeface="Calibri (Основной текст)"/>
              </a:rPr>
              <a:t> </a:t>
            </a:r>
            <a:r>
              <a:rPr lang="ru-RU" sz="1100" b="1" i="1" dirty="0">
                <a:solidFill>
                  <a:srgbClr val="4D4B4B"/>
                </a:solidFill>
              </a:rPr>
              <a:t>станет хорошим выбором для того, кому необходима практичная и простая в эксплуатации техника, требующая минимум ухода, но способная справиться со многими задачами.</a:t>
            </a:r>
          </a:p>
          <a:p>
            <a:endParaRPr lang="ru-RU" sz="1100" b="1" i="1" dirty="0" smtClean="0">
              <a:latin typeface="Calibri (Основной текст)"/>
            </a:endParaRPr>
          </a:p>
          <a:p>
            <a:r>
              <a:rPr lang="ru-RU" sz="1100" b="1" i="1" spc="50" dirty="0">
                <a:ln w="11430"/>
                <a:solidFill>
                  <a:srgbClr val="930D2D"/>
                </a:solidFill>
                <a:effectLst>
                  <a:outerShdw blurRad="38100" dist="38100" dir="2700000" algn="tl">
                    <a:srgbClr val="000000">
                      <a:alpha val="43137"/>
                    </a:srgbClr>
                  </a:outerShdw>
                </a:effectLst>
              </a:rPr>
              <a:t>Ключевые особенности модели:</a:t>
            </a:r>
          </a:p>
          <a:p>
            <a:pPr>
              <a:buFont typeface="Arial" panose="020B0604020202020204" pitchFamily="34" charset="0"/>
              <a:buChar char="•"/>
            </a:pPr>
            <a:r>
              <a:rPr lang="ru-RU" sz="1100" b="1" i="1" dirty="0">
                <a:solidFill>
                  <a:srgbClr val="4D4B4B"/>
                </a:solidFill>
              </a:rPr>
              <a:t>Мощность СВЧ-излучения 800 Вт</a:t>
            </a:r>
          </a:p>
          <a:p>
            <a:pPr>
              <a:buFont typeface="Arial" panose="020B0604020202020204" pitchFamily="34" charset="0"/>
              <a:buChar char="•"/>
            </a:pPr>
            <a:r>
              <a:rPr lang="ru-RU" sz="1100" b="1" i="1" dirty="0">
                <a:solidFill>
                  <a:srgbClr val="4D4B4B"/>
                </a:solidFill>
              </a:rPr>
              <a:t>Продуманное электронное управление не вызовет неудобств, ведь его хорошо дополняет дисплей, при помощи которого Вы сможете контролировать ход процесса и задать необходимое время для таймера.</a:t>
            </a:r>
            <a:endParaRPr lang="en-US" sz="1100" b="1" i="1" dirty="0">
              <a:solidFill>
                <a:srgbClr val="4D4B4B"/>
              </a:solidFill>
            </a:endParaRPr>
          </a:p>
          <a:p>
            <a:pPr>
              <a:buFont typeface="Arial" panose="020B0604020202020204" pitchFamily="34" charset="0"/>
              <a:buChar char="•"/>
            </a:pPr>
            <a:r>
              <a:rPr lang="ru-RU" sz="1100" b="1" i="1" dirty="0">
                <a:solidFill>
                  <a:srgbClr val="4D4B4B"/>
                </a:solidFill>
              </a:rPr>
              <a:t>Попробуйте приготовить любимые блюда по традиционным рецептам</a:t>
            </a:r>
            <a:br>
              <a:rPr lang="ru-RU" sz="1100" b="1" i="1" dirty="0">
                <a:solidFill>
                  <a:srgbClr val="4D4B4B"/>
                </a:solidFill>
              </a:rPr>
            </a:br>
            <a:r>
              <a:rPr lang="ru-RU" sz="1100" b="1" i="1" dirty="0">
                <a:solidFill>
                  <a:srgbClr val="4D4B4B"/>
                </a:solidFill>
              </a:rPr>
              <a:t>Выберите любой из запрограммированных в микроволновой печи рецептов и нажатием одной кнопки приготовьте аппетитное блюдо.</a:t>
            </a:r>
            <a:endParaRPr lang="en-US" sz="1100" b="1" i="1" dirty="0">
              <a:solidFill>
                <a:srgbClr val="4D4B4B"/>
              </a:solidFill>
            </a:endParaRPr>
          </a:p>
          <a:p>
            <a:pPr>
              <a:buFont typeface="Arial" panose="020B0604020202020204" pitchFamily="34" charset="0"/>
              <a:buChar char="•"/>
            </a:pPr>
            <a:r>
              <a:rPr lang="ru-RU" sz="1100" b="1" i="1" dirty="0">
                <a:solidFill>
                  <a:srgbClr val="4D4B4B"/>
                </a:solidFill>
              </a:rPr>
              <a:t>Новый современный вид вашей кухни со стильным дизайном, лицевой панелью из черного стекла, красивым дисплеем станет украшением вашей кухни.</a:t>
            </a:r>
          </a:p>
          <a:p>
            <a:pPr>
              <a:buFont typeface="Arial" panose="020B0604020202020204" pitchFamily="34" charset="0"/>
              <a:buChar char="•"/>
            </a:pPr>
            <a:r>
              <a:rPr lang="ru-RU" sz="1100" b="1" i="1" dirty="0">
                <a:solidFill>
                  <a:srgbClr val="4D4B4B"/>
                </a:solidFill>
              </a:rPr>
              <a:t>Защита от детей, предусмотренная в конструкции печи, спасет ее от шалостей малышей, которые могут привести к поломке.</a:t>
            </a:r>
          </a:p>
          <a:p>
            <a:pPr>
              <a:buFont typeface="Arial" panose="020B0604020202020204" pitchFamily="34" charset="0"/>
              <a:buChar char="•"/>
            </a:pPr>
            <a:endParaRPr lang="ru-RU" sz="1100" i="1" dirty="0">
              <a:latin typeface="Calibri (Основной текст)"/>
            </a:endParaRPr>
          </a:p>
        </p:txBody>
      </p:sp>
    </p:spTree>
    <p:extLst>
      <p:ext uri="{BB962C8B-B14F-4D97-AF65-F5344CB8AC3E}">
        <p14:creationId xmlns:p14="http://schemas.microsoft.com/office/powerpoint/2010/main" val="39698538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31472" y="691390"/>
            <a:ext cx="4881628" cy="434118"/>
          </a:xfrm>
          <a:effectLst/>
        </p:spPr>
        <p:txBody>
          <a:bodyPr>
            <a:normAutofit/>
          </a:bodyPr>
          <a:lstStyle/>
          <a:p>
            <a:pPr>
              <a:lnSpc>
                <a:spcPct val="100000"/>
              </a:lnSpc>
            </a:pPr>
            <a:r>
              <a:rPr lang="ru-RU" sz="1800" b="1" spc="50" dirty="0">
                <a:ln w="11430"/>
                <a:solidFill>
                  <a:srgbClr val="930D2D"/>
                </a:solidFill>
                <a:effectLst>
                  <a:outerShdw blurRad="38100" dist="38100" dir="2700000" algn="tl">
                    <a:srgbClr val="000000">
                      <a:alpha val="43137"/>
                    </a:srgbClr>
                  </a:outerShdw>
                </a:effectLst>
              </a:rPr>
              <a:t>МУЛЬТИВАРКА </a:t>
            </a:r>
            <a:r>
              <a:rPr lang="en-US" sz="1800" b="1" spc="50" dirty="0">
                <a:ln w="11430"/>
                <a:solidFill>
                  <a:srgbClr val="930D2D"/>
                </a:solidFill>
                <a:effectLst>
                  <a:outerShdw blurRad="38100" dist="38100" dir="2700000" algn="tl">
                    <a:srgbClr val="000000">
                      <a:alpha val="43137"/>
                    </a:srgbClr>
                  </a:outerShdw>
                </a:effectLst>
              </a:rPr>
              <a:t>MC-37S</a:t>
            </a:r>
            <a:r>
              <a:rPr lang="ru-RU" sz="1800" b="1" spc="50" dirty="0">
                <a:ln w="11430"/>
                <a:solidFill>
                  <a:srgbClr val="930D2D"/>
                </a:solidFill>
                <a:effectLst>
                  <a:outerShdw blurRad="38100" dist="38100" dir="2700000" algn="tl">
                    <a:srgbClr val="000000">
                      <a:alpha val="43137"/>
                    </a:srgbClr>
                  </a:outerShdw>
                </a:effectLst>
              </a:rPr>
              <a:t> 900Вт 37</a:t>
            </a:r>
            <a:r>
              <a:rPr lang="en-US" sz="1800" b="1" spc="50" dirty="0">
                <a:ln w="11430"/>
                <a:solidFill>
                  <a:srgbClr val="930D2D"/>
                </a:solidFill>
                <a:effectLst>
                  <a:outerShdw blurRad="38100" dist="38100" dir="2700000" algn="tl">
                    <a:srgbClr val="000000">
                      <a:alpha val="43137"/>
                    </a:srgbClr>
                  </a:outerShdw>
                </a:effectLst>
              </a:rPr>
              <a:t> </a:t>
            </a:r>
            <a:r>
              <a:rPr lang="ru-RU" sz="1800" b="1" spc="50" dirty="0">
                <a:ln w="11430"/>
                <a:solidFill>
                  <a:srgbClr val="930D2D"/>
                </a:solidFill>
                <a:effectLst>
                  <a:outerShdw blurRad="38100" dist="38100" dir="2700000" algn="tl">
                    <a:srgbClr val="000000">
                      <a:alpha val="43137"/>
                    </a:srgbClr>
                  </a:outerShdw>
                </a:effectLst>
              </a:rPr>
              <a:t>программ</a:t>
            </a:r>
            <a:endParaRPr lang="uk-UA" sz="18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276392" y="6163801"/>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2255858378"/>
              </p:ext>
            </p:extLst>
          </p:nvPr>
        </p:nvGraphicFramePr>
        <p:xfrm>
          <a:off x="346588" y="6459168"/>
          <a:ext cx="10011361" cy="947655"/>
        </p:xfrm>
        <a:graphic>
          <a:graphicData uri="http://schemas.openxmlformats.org/drawingml/2006/table">
            <a:tbl>
              <a:tblPr>
                <a:tableStyleId>{616DA210-FB5B-4158-B5E0-FEB733F419BA}</a:tableStyleId>
              </a:tblPr>
              <a:tblGrid>
                <a:gridCol w="783712">
                  <a:extLst>
                    <a:ext uri="{9D8B030D-6E8A-4147-A177-3AD203B41FA5}">
                      <a16:colId xmlns:a16="http://schemas.microsoft.com/office/drawing/2014/main" val="20000"/>
                    </a:ext>
                  </a:extLst>
                </a:gridCol>
                <a:gridCol w="667028">
                  <a:extLst>
                    <a:ext uri="{9D8B030D-6E8A-4147-A177-3AD203B41FA5}">
                      <a16:colId xmlns:a16="http://schemas.microsoft.com/office/drawing/2014/main" val="20001"/>
                    </a:ext>
                  </a:extLst>
                </a:gridCol>
                <a:gridCol w="829994">
                  <a:extLst>
                    <a:ext uri="{9D8B030D-6E8A-4147-A177-3AD203B41FA5}">
                      <a16:colId xmlns:a16="http://schemas.microsoft.com/office/drawing/2014/main" val="20002"/>
                    </a:ext>
                  </a:extLst>
                </a:gridCol>
                <a:gridCol w="872197">
                  <a:extLst>
                    <a:ext uri="{9D8B030D-6E8A-4147-A177-3AD203B41FA5}">
                      <a16:colId xmlns:a16="http://schemas.microsoft.com/office/drawing/2014/main" val="20003"/>
                    </a:ext>
                  </a:extLst>
                </a:gridCol>
                <a:gridCol w="647114">
                  <a:extLst>
                    <a:ext uri="{9D8B030D-6E8A-4147-A177-3AD203B41FA5}">
                      <a16:colId xmlns:a16="http://schemas.microsoft.com/office/drawing/2014/main" val="20004"/>
                    </a:ext>
                  </a:extLst>
                </a:gridCol>
                <a:gridCol w="689316">
                  <a:extLst>
                    <a:ext uri="{9D8B030D-6E8A-4147-A177-3AD203B41FA5}">
                      <a16:colId xmlns:a16="http://schemas.microsoft.com/office/drawing/2014/main" val="20005"/>
                    </a:ext>
                  </a:extLst>
                </a:gridCol>
                <a:gridCol w="1252025">
                  <a:extLst>
                    <a:ext uri="{9D8B030D-6E8A-4147-A177-3AD203B41FA5}">
                      <a16:colId xmlns:a16="http://schemas.microsoft.com/office/drawing/2014/main" val="20006"/>
                    </a:ext>
                  </a:extLst>
                </a:gridCol>
                <a:gridCol w="984739">
                  <a:extLst>
                    <a:ext uri="{9D8B030D-6E8A-4147-A177-3AD203B41FA5}">
                      <a16:colId xmlns:a16="http://schemas.microsoft.com/office/drawing/2014/main" val="20007"/>
                    </a:ext>
                  </a:extLst>
                </a:gridCol>
                <a:gridCol w="928467">
                  <a:extLst>
                    <a:ext uri="{9D8B030D-6E8A-4147-A177-3AD203B41FA5}">
                      <a16:colId xmlns:a16="http://schemas.microsoft.com/office/drawing/2014/main" val="20008"/>
                    </a:ext>
                  </a:extLst>
                </a:gridCol>
                <a:gridCol w="858129">
                  <a:extLst>
                    <a:ext uri="{9D8B030D-6E8A-4147-A177-3AD203B41FA5}">
                      <a16:colId xmlns:a16="http://schemas.microsoft.com/office/drawing/2014/main" val="20009"/>
                    </a:ext>
                  </a:extLst>
                </a:gridCol>
                <a:gridCol w="745588">
                  <a:extLst>
                    <a:ext uri="{9D8B030D-6E8A-4147-A177-3AD203B41FA5}">
                      <a16:colId xmlns:a16="http://schemas.microsoft.com/office/drawing/2014/main" val="20010"/>
                    </a:ext>
                  </a:extLst>
                </a:gridCol>
                <a:gridCol w="753052">
                  <a:extLst>
                    <a:ext uri="{9D8B030D-6E8A-4147-A177-3AD203B41FA5}">
                      <a16:colId xmlns:a16="http://schemas.microsoft.com/office/drawing/2014/main" val="20011"/>
                    </a:ext>
                  </a:extLst>
                </a:gridCol>
              </a:tblGrid>
              <a:tr h="48130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Объем чаши</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Тип управления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Материал корпуса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Размер изделия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Размер упаковки</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 нетто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 брутто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5073">
                <a:tc>
                  <a:txBody>
                    <a:bodyPr/>
                    <a:lstStyle/>
                    <a:p>
                      <a:pPr marL="0" algn="ctr" defTabSz="914400" rtl="0" eaLnBrk="1" fontAlgn="ctr" latinLnBrk="0" hangingPunct="1"/>
                      <a:r>
                        <a:rPr lang="ru-RU" sz="1000" b="1" i="1" u="none" strike="noStrike" kern="1200" dirty="0" smtClean="0">
                          <a:solidFill>
                            <a:srgbClr val="000000"/>
                          </a:solidFill>
                          <a:effectLst/>
                          <a:latin typeface="+mn-lt"/>
                          <a:ea typeface="+mn-ea"/>
                          <a:cs typeface="+mn-cs"/>
                        </a:rPr>
                        <a:t>85769</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en-US" sz="1000" b="1" i="1" u="none" strike="noStrike" kern="1200" dirty="0" smtClean="0">
                          <a:solidFill>
                            <a:srgbClr val="000000"/>
                          </a:solidFill>
                          <a:effectLst/>
                          <a:latin typeface="+mn-lt"/>
                          <a:ea typeface="+mn-ea"/>
                          <a:cs typeface="+mn-cs"/>
                        </a:rPr>
                        <a:t>MC-37S</a:t>
                      </a:r>
                      <a:endParaRPr lang="en-US"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ru-RU" sz="1000" b="1" i="1" u="none" strike="noStrike" dirty="0" smtClean="0">
                          <a:solidFill>
                            <a:srgbClr val="000000"/>
                          </a:solidFill>
                          <a:effectLst/>
                          <a:latin typeface="+mn-lt"/>
                        </a:rPr>
                        <a:t>900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ru-RU" sz="1000" b="1" i="1" u="none" strike="noStrike" dirty="0" smtClean="0">
                          <a:solidFill>
                            <a:srgbClr val="000000"/>
                          </a:solidFill>
                          <a:effectLst/>
                          <a:latin typeface="Arial"/>
                        </a:rPr>
                        <a:t>~ 50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5 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электронное</a:t>
                      </a:r>
                      <a:endParaRPr lang="en-US" sz="1000" b="1" i="1" u="none" strike="noStrike" dirty="0" smtClean="0">
                        <a:solidFill>
                          <a:srgbClr val="000000"/>
                        </a:solidFill>
                        <a:effectLst/>
                        <a:latin typeface="Arial"/>
                      </a:endParaRPr>
                    </a:p>
                    <a:p>
                      <a:pPr algn="ctr" fontAlgn="b"/>
                      <a:r>
                        <a:rPr lang="ru-RU" sz="1000" b="1" i="1" u="none" strike="noStrike" dirty="0" smtClean="0">
                          <a:solidFill>
                            <a:srgbClr val="000000"/>
                          </a:solidFill>
                          <a:effectLst/>
                          <a:latin typeface="Arial"/>
                        </a:rPr>
                        <a:t>(</a:t>
                      </a:r>
                      <a:r>
                        <a:rPr lang="en-US" sz="1000" b="1" i="1" u="none" strike="noStrike" dirty="0" smtClean="0">
                          <a:solidFill>
                            <a:srgbClr val="000000"/>
                          </a:solidFill>
                          <a:effectLst/>
                          <a:latin typeface="Arial"/>
                        </a:rPr>
                        <a:t>LED - </a:t>
                      </a:r>
                      <a:r>
                        <a:rPr lang="ru-RU" sz="1000" b="1" i="1" u="none" strike="noStrike" dirty="0" smtClean="0">
                          <a:solidFill>
                            <a:srgbClr val="000000"/>
                          </a:solidFill>
                          <a:effectLst/>
                          <a:latin typeface="Arial"/>
                        </a:rPr>
                        <a:t>дисплей)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нержавеющая сталь и пластик</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2</a:t>
                      </a:r>
                      <a:r>
                        <a:rPr lang="ru-RU" sz="1000" b="1" i="1" u="none" strike="noStrike" dirty="0" smtClean="0">
                          <a:solidFill>
                            <a:srgbClr val="000000"/>
                          </a:solidFill>
                          <a:effectLst/>
                          <a:latin typeface="Arial"/>
                        </a:rPr>
                        <a:t>60</a:t>
                      </a:r>
                      <a:r>
                        <a:rPr lang="en-US" sz="1000" b="1" i="1" u="none" strike="noStrike" dirty="0" smtClean="0">
                          <a:solidFill>
                            <a:srgbClr val="000000"/>
                          </a:solidFill>
                          <a:effectLst/>
                          <a:latin typeface="Arial"/>
                        </a:rPr>
                        <a:t>x2</a:t>
                      </a:r>
                      <a:r>
                        <a:rPr lang="ru-RU" sz="1000" b="1" i="1" u="none" strike="noStrike" dirty="0" smtClean="0">
                          <a:solidFill>
                            <a:srgbClr val="000000"/>
                          </a:solidFill>
                          <a:effectLst/>
                          <a:latin typeface="Arial"/>
                        </a:rPr>
                        <a:t>60</a:t>
                      </a:r>
                      <a:r>
                        <a:rPr lang="en-US" sz="1000" b="1" i="1" u="none" strike="noStrike" dirty="0" smtClean="0">
                          <a:solidFill>
                            <a:srgbClr val="000000"/>
                          </a:solidFill>
                          <a:effectLst/>
                          <a:latin typeface="Arial"/>
                        </a:rPr>
                        <a:t>x2</a:t>
                      </a:r>
                      <a:r>
                        <a:rPr lang="ru-RU" sz="1000" b="1" i="1" u="none" strike="noStrike" dirty="0" smtClean="0">
                          <a:solidFill>
                            <a:srgbClr val="000000"/>
                          </a:solidFill>
                          <a:effectLst/>
                          <a:latin typeface="Arial"/>
                        </a:rPr>
                        <a:t>85</a:t>
                      </a:r>
                      <a:r>
                        <a:rPr lang="en-US" sz="1000" b="1" i="1" u="none" strike="noStrike" dirty="0" smtClean="0">
                          <a:solidFill>
                            <a:srgbClr val="000000"/>
                          </a:solidFill>
                          <a:effectLst/>
                          <a:latin typeface="Arial"/>
                        </a:rPr>
                        <a:t> </a:t>
                      </a:r>
                      <a:r>
                        <a:rPr lang="ru-RU" sz="1000" b="1" i="1" u="none" strike="noStrike" dirty="0" smtClean="0">
                          <a:solidFill>
                            <a:srgbClr val="000000"/>
                          </a:solidFill>
                          <a:effectLst/>
                          <a:latin typeface="Arial"/>
                        </a:rPr>
                        <a:t>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2</a:t>
                      </a:r>
                      <a:r>
                        <a:rPr lang="ru-RU" sz="1000" b="1" i="1" u="none" strike="noStrike" dirty="0" smtClean="0">
                          <a:solidFill>
                            <a:srgbClr val="000000"/>
                          </a:solidFill>
                          <a:effectLst/>
                          <a:latin typeface="Arial"/>
                        </a:rPr>
                        <a:t>90</a:t>
                      </a:r>
                      <a:r>
                        <a:rPr lang="en-US" sz="1000" b="1" i="1" u="none" strike="noStrike" dirty="0" smtClean="0">
                          <a:solidFill>
                            <a:srgbClr val="000000"/>
                          </a:solidFill>
                          <a:effectLst/>
                          <a:latin typeface="Arial"/>
                        </a:rPr>
                        <a:t>x2</a:t>
                      </a:r>
                      <a:r>
                        <a:rPr lang="ru-RU" sz="1000" b="1" i="1" u="none" strike="noStrike" dirty="0" smtClean="0">
                          <a:solidFill>
                            <a:srgbClr val="000000"/>
                          </a:solidFill>
                          <a:effectLst/>
                          <a:latin typeface="Arial"/>
                        </a:rPr>
                        <a:t>90</a:t>
                      </a:r>
                      <a:r>
                        <a:rPr lang="en-US" sz="1000" b="1" i="1" u="none" strike="noStrike" dirty="0" smtClean="0">
                          <a:solidFill>
                            <a:srgbClr val="000000"/>
                          </a:solidFill>
                          <a:effectLst/>
                          <a:latin typeface="Arial"/>
                        </a:rPr>
                        <a:t>x3</a:t>
                      </a:r>
                      <a:r>
                        <a:rPr lang="ru-RU" sz="1000" b="1" i="1" u="none" strike="noStrike" dirty="0" smtClean="0">
                          <a:solidFill>
                            <a:srgbClr val="000000"/>
                          </a:solidFill>
                          <a:effectLst/>
                          <a:latin typeface="Arial"/>
                        </a:rPr>
                        <a:t>50</a:t>
                      </a:r>
                      <a:r>
                        <a:rPr lang="en-US" sz="1000" b="1" i="1" u="none" strike="noStrike" dirty="0" smtClean="0">
                          <a:solidFill>
                            <a:srgbClr val="000000"/>
                          </a:solidFill>
                          <a:effectLst/>
                          <a:latin typeface="Arial"/>
                        </a:rPr>
                        <a:t> </a:t>
                      </a:r>
                      <a:r>
                        <a:rPr lang="ru-RU" sz="1000" b="1" i="1" u="none" strike="noStrike" dirty="0" smtClean="0">
                          <a:solidFill>
                            <a:srgbClr val="000000"/>
                          </a:solidFill>
                          <a:effectLst/>
                          <a:latin typeface="Arial"/>
                        </a:rPr>
                        <a:t>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2,0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2,7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7" name="Прямоугольник 6"/>
          <p:cNvSpPr/>
          <p:nvPr/>
        </p:nvSpPr>
        <p:spPr>
          <a:xfrm>
            <a:off x="4083262" y="1767296"/>
            <a:ext cx="6358561" cy="2800767"/>
          </a:xfrm>
          <a:prstGeom prst="rect">
            <a:avLst/>
          </a:prstGeom>
        </p:spPr>
        <p:txBody>
          <a:bodyPr wrap="square">
            <a:spAutoFit/>
          </a:bodyPr>
          <a:lstStyle/>
          <a:p>
            <a:r>
              <a:rPr lang="ru-RU" sz="1100" b="1" i="1" dirty="0" err="1">
                <a:solidFill>
                  <a:srgbClr val="4D4B4B"/>
                </a:solidFill>
              </a:rPr>
              <a:t>Мультиварки</a:t>
            </a:r>
            <a:r>
              <a:rPr lang="ru-RU" sz="1100" b="1" i="1" dirty="0">
                <a:solidFill>
                  <a:srgbClr val="4D4B4B"/>
                </a:solidFill>
              </a:rPr>
              <a:t> </a:t>
            </a:r>
            <a:r>
              <a:rPr lang="en-US" sz="1100" b="1" i="1" dirty="0">
                <a:solidFill>
                  <a:srgbClr val="4D4B4B"/>
                </a:solidFill>
              </a:rPr>
              <a:t>GRUNHELM </a:t>
            </a:r>
            <a:r>
              <a:rPr lang="ru-RU" sz="1100" b="1" i="1" dirty="0">
                <a:solidFill>
                  <a:srgbClr val="4D4B4B"/>
                </a:solidFill>
              </a:rPr>
              <a:t>становятся все более популярными среди ценителей здорового питания. Они созданы для того, чтобы Вы могли реализовать свой кулинарный талант в полном объеме. </a:t>
            </a:r>
          </a:p>
          <a:p>
            <a:r>
              <a:rPr lang="ru-RU" sz="1100" b="1" i="1" dirty="0">
                <a:solidFill>
                  <a:srgbClr val="4D4B4B"/>
                </a:solidFill>
              </a:rPr>
              <a:t>1.  Экономит время, проведенное у плиты. </a:t>
            </a:r>
          </a:p>
          <a:p>
            <a:r>
              <a:rPr lang="ru-RU" sz="1100" b="1" i="1" dirty="0">
                <a:solidFill>
                  <a:srgbClr val="4D4B4B"/>
                </a:solidFill>
              </a:rPr>
              <a:t>2.  Помогает тем, кто не любит или не умеет готовить. </a:t>
            </a:r>
          </a:p>
          <a:p>
            <a:r>
              <a:rPr lang="ru-RU" sz="1100" b="1" i="1" dirty="0">
                <a:solidFill>
                  <a:srgbClr val="4D4B4B"/>
                </a:solidFill>
              </a:rPr>
              <a:t>3.  Делает многие блюда значительно вкуснее, чем приготовленные другим способом (благодаря слаженным режимам готовки). </a:t>
            </a:r>
          </a:p>
          <a:p>
            <a:r>
              <a:rPr lang="ru-RU" sz="1100" b="1" i="1" dirty="0">
                <a:solidFill>
                  <a:srgbClr val="4D4B4B"/>
                </a:solidFill>
              </a:rPr>
              <a:t>4.  Безопасность: пища не пригорает, не выкипает. </a:t>
            </a:r>
          </a:p>
          <a:p>
            <a:r>
              <a:rPr lang="ru-RU" sz="1100" b="1" i="1" dirty="0">
                <a:solidFill>
                  <a:srgbClr val="4D4B4B"/>
                </a:solidFill>
              </a:rPr>
              <a:t>5.  Совмещает в себе функции нескольких кухонных проборов, тем самым экономя место на кухне.</a:t>
            </a:r>
          </a:p>
          <a:p>
            <a:r>
              <a:rPr lang="ru-RU" sz="1100" b="1" i="1" dirty="0" err="1">
                <a:solidFill>
                  <a:srgbClr val="4D4B4B"/>
                </a:solidFill>
              </a:rPr>
              <a:t>Мультиварка</a:t>
            </a:r>
            <a:r>
              <a:rPr lang="ru-RU" sz="1100" b="1" i="1" dirty="0">
                <a:solidFill>
                  <a:srgbClr val="4D4B4B"/>
                </a:solidFill>
              </a:rPr>
              <a:t> MC-37SB имеет антипригарное покрытие чаши, 9 автоматических программ и 28 механическая настройка, отсрочка старта до 24 часов, режим поддержания температуры до 24 часов, удобная герметизирующая крышка и отсек для сбора конденсата. </a:t>
            </a:r>
          </a:p>
          <a:p>
            <a:r>
              <a:rPr lang="ru-RU" sz="1100" b="1" i="1" dirty="0">
                <a:solidFill>
                  <a:srgbClr val="4D4B4B"/>
                </a:solidFill>
              </a:rPr>
              <a:t>Функции отсроченного старта и подогрева готовых блюд.</a:t>
            </a:r>
          </a:p>
          <a:p>
            <a:r>
              <a:rPr lang="ru-RU" sz="1100" b="1" i="1" dirty="0">
                <a:solidFill>
                  <a:srgbClr val="4D4B4B"/>
                </a:solidFill>
              </a:rPr>
              <a:t>Для удобства использования </a:t>
            </a:r>
            <a:r>
              <a:rPr lang="ru-RU" sz="1100" b="1" i="1" dirty="0" err="1">
                <a:solidFill>
                  <a:srgbClr val="4D4B4B"/>
                </a:solidFill>
              </a:rPr>
              <a:t>мультиварки</a:t>
            </a:r>
            <a:r>
              <a:rPr lang="ru-RU" sz="1100" b="1" i="1" dirty="0">
                <a:solidFill>
                  <a:srgbClr val="4D4B4B"/>
                </a:solidFill>
              </a:rPr>
              <a:t> оснащены цифровым дисплеем и панелью управления на русском языке.</a:t>
            </a:r>
          </a:p>
        </p:txBody>
      </p:sp>
      <p:sp>
        <p:nvSpPr>
          <p:cNvPr id="16" name="TextBox 15"/>
          <p:cNvSpPr txBox="1"/>
          <p:nvPr/>
        </p:nvSpPr>
        <p:spPr>
          <a:xfrm>
            <a:off x="4130444" y="1482241"/>
            <a:ext cx="4745749" cy="276999"/>
          </a:xfrm>
          <a:prstGeom prst="rect">
            <a:avLst/>
          </a:prstGeom>
          <a:noFill/>
        </p:spPr>
        <p:txBody>
          <a:bodyPr wrap="square" rtlCol="0">
            <a:spAutoFit/>
          </a:bodyPr>
          <a:lstStyle/>
          <a:p>
            <a:r>
              <a:rPr lang="ru-RU" sz="1200" b="1" dirty="0">
                <a:solidFill>
                  <a:srgbClr val="FF0000"/>
                </a:solidFill>
                <a:latin typeface="Arial Black" pitchFamily="34" charset="0"/>
              </a:rPr>
              <a:t>ХАРАКТЕРИСТИКА </a:t>
            </a:r>
            <a:r>
              <a:rPr lang="ru-RU" sz="1200" b="1" dirty="0" smtClean="0">
                <a:solidFill>
                  <a:srgbClr val="FF0000"/>
                </a:solidFill>
                <a:latin typeface="Arial Black" pitchFamily="34" charset="0"/>
              </a:rPr>
              <a:t>МОДЕЛИ</a:t>
            </a:r>
            <a:endParaRPr lang="ru-RU" sz="1200" b="1" dirty="0">
              <a:solidFill>
                <a:srgbClr val="FF0000"/>
              </a:solidFill>
              <a:latin typeface="Arial Black" pitchFamily="34" charset="0"/>
            </a:endParaRPr>
          </a:p>
        </p:txBody>
      </p:sp>
      <p:sp>
        <p:nvSpPr>
          <p:cNvPr id="20" name="TextBox 19"/>
          <p:cNvSpPr txBox="1"/>
          <p:nvPr/>
        </p:nvSpPr>
        <p:spPr>
          <a:xfrm>
            <a:off x="6016020" y="4352496"/>
            <a:ext cx="1444459" cy="276999"/>
          </a:xfrm>
          <a:prstGeom prst="rect">
            <a:avLst/>
          </a:prstGeom>
          <a:noFill/>
        </p:spPr>
        <p:txBody>
          <a:bodyPr wrap="square" rtlCol="0">
            <a:spAutoFit/>
          </a:bodyPr>
          <a:lstStyle/>
          <a:p>
            <a:r>
              <a:rPr lang="ru-RU" sz="1200" b="1" dirty="0" smtClean="0">
                <a:solidFill>
                  <a:srgbClr val="FF0000"/>
                </a:solidFill>
                <a:latin typeface="Arial Black" pitchFamily="34" charset="0"/>
              </a:rPr>
              <a:t>ПРОГРАММЫ:</a:t>
            </a:r>
            <a:endParaRPr lang="ru-RU" sz="1200" b="1" dirty="0">
              <a:solidFill>
                <a:srgbClr val="FF0000"/>
              </a:solidFill>
              <a:latin typeface="Arial Black" pitchFamily="34" charset="0"/>
            </a:endParaRPr>
          </a:p>
        </p:txBody>
      </p:sp>
      <p:sp>
        <p:nvSpPr>
          <p:cNvPr id="23" name="Прямоугольник 22"/>
          <p:cNvSpPr/>
          <p:nvPr/>
        </p:nvSpPr>
        <p:spPr>
          <a:xfrm>
            <a:off x="6087116" y="4578188"/>
            <a:ext cx="1509964" cy="1785104"/>
          </a:xfrm>
          <a:prstGeom prst="rect">
            <a:avLst/>
          </a:prstGeom>
        </p:spPr>
        <p:txBody>
          <a:bodyPr wrap="square">
            <a:spAutoFit/>
          </a:bodyPr>
          <a:lstStyle/>
          <a:p>
            <a:pPr marL="171450" indent="-171450">
              <a:buFont typeface="Wingdings" panose="05000000000000000000" pitchFamily="2" charset="2"/>
              <a:buChar char="Ø"/>
            </a:pPr>
            <a:r>
              <a:rPr lang="ru-RU" sz="1100" b="1" dirty="0" smtClean="0"/>
              <a:t>Плов</a:t>
            </a:r>
          </a:p>
          <a:p>
            <a:pPr marL="171450" indent="-171450">
              <a:buFont typeface="Wingdings" panose="05000000000000000000" pitchFamily="2" charset="2"/>
              <a:buChar char="Ø"/>
            </a:pPr>
            <a:r>
              <a:rPr lang="ru-RU" sz="1100" b="1" dirty="0" smtClean="0"/>
              <a:t>Крупы</a:t>
            </a:r>
          </a:p>
          <a:p>
            <a:pPr marL="171450" indent="-171450">
              <a:buFont typeface="Wingdings" panose="05000000000000000000" pitchFamily="2" charset="2"/>
              <a:buChar char="Ø"/>
            </a:pPr>
            <a:r>
              <a:rPr lang="ru-RU" sz="1100" b="1" dirty="0" smtClean="0"/>
              <a:t>Пароварка</a:t>
            </a:r>
          </a:p>
          <a:p>
            <a:pPr marL="171450" indent="-171450">
              <a:buFont typeface="Wingdings" panose="05000000000000000000" pitchFamily="2" charset="2"/>
              <a:buChar char="Ø"/>
            </a:pPr>
            <a:r>
              <a:rPr lang="ru-RU" sz="1100" b="1" dirty="0" smtClean="0"/>
              <a:t>Тушение</a:t>
            </a:r>
          </a:p>
          <a:p>
            <a:pPr marL="171450" indent="-171450">
              <a:buFont typeface="Wingdings" panose="05000000000000000000" pitchFamily="2" charset="2"/>
              <a:buChar char="Ø"/>
            </a:pPr>
            <a:r>
              <a:rPr lang="ru-RU" sz="1100" b="1" dirty="0" smtClean="0"/>
              <a:t>Выпечка</a:t>
            </a:r>
          </a:p>
          <a:p>
            <a:pPr marL="171450" indent="-171450">
              <a:buFont typeface="Wingdings" panose="05000000000000000000" pitchFamily="2" charset="2"/>
              <a:buChar char="Ø"/>
            </a:pPr>
            <a:r>
              <a:rPr lang="ru-RU" sz="1100" b="1" dirty="0" smtClean="0"/>
              <a:t>Жарка</a:t>
            </a:r>
          </a:p>
          <a:p>
            <a:pPr marL="171450" indent="-171450">
              <a:buFont typeface="Wingdings" panose="05000000000000000000" pitchFamily="2" charset="2"/>
              <a:buChar char="Ø"/>
            </a:pPr>
            <a:r>
              <a:rPr lang="ru-RU" sz="1100" b="1" dirty="0" smtClean="0"/>
              <a:t>Суп</a:t>
            </a:r>
          </a:p>
          <a:p>
            <a:pPr marL="171450" indent="-171450">
              <a:buFont typeface="Wingdings" panose="05000000000000000000" pitchFamily="2" charset="2"/>
              <a:buChar char="Ø"/>
            </a:pPr>
            <a:r>
              <a:rPr lang="ru-RU" sz="1100" b="1" dirty="0" smtClean="0"/>
              <a:t>Молочная каша</a:t>
            </a:r>
          </a:p>
          <a:p>
            <a:pPr marL="171450" indent="-171450">
              <a:buFont typeface="Wingdings" panose="05000000000000000000" pitchFamily="2" charset="2"/>
              <a:buChar char="Ø"/>
            </a:pPr>
            <a:r>
              <a:rPr lang="ru-RU" sz="1100" b="1" dirty="0" smtClean="0"/>
              <a:t>Йогурт</a:t>
            </a:r>
          </a:p>
          <a:p>
            <a:pPr marL="171450" indent="-171450">
              <a:buFont typeface="Wingdings" panose="05000000000000000000" pitchFamily="2" charset="2"/>
              <a:buChar char="Ø"/>
            </a:pPr>
            <a:r>
              <a:rPr lang="ru-RU" sz="1100" b="1" dirty="0" err="1" smtClean="0"/>
              <a:t>Мультиповар</a:t>
            </a:r>
            <a:endParaRPr lang="ru-RU" sz="1100" b="1" dirty="0"/>
          </a:p>
        </p:txBody>
      </p:sp>
      <p:sp>
        <p:nvSpPr>
          <p:cNvPr id="25" name="Прямоугольник 24"/>
          <p:cNvSpPr/>
          <p:nvPr/>
        </p:nvSpPr>
        <p:spPr>
          <a:xfrm>
            <a:off x="7445719" y="4344440"/>
            <a:ext cx="1709122" cy="276999"/>
          </a:xfrm>
          <a:prstGeom prst="rect">
            <a:avLst/>
          </a:prstGeom>
        </p:spPr>
        <p:txBody>
          <a:bodyPr wrap="none">
            <a:spAutoFit/>
          </a:bodyPr>
          <a:lstStyle/>
          <a:p>
            <a:r>
              <a:rPr lang="ru-RU" sz="1200" b="1" dirty="0" smtClean="0">
                <a:solidFill>
                  <a:srgbClr val="FF0000"/>
                </a:solidFill>
                <a:latin typeface="Arial Black" pitchFamily="34" charset="0"/>
              </a:rPr>
              <a:t>КОМПЛЕКТАЦИЯ:</a:t>
            </a:r>
            <a:endParaRPr lang="ru-RU" sz="1200" b="1" dirty="0">
              <a:solidFill>
                <a:srgbClr val="FF0000"/>
              </a:solidFill>
              <a:latin typeface="Arial Black" pitchFamily="34" charset="0"/>
            </a:endParaRPr>
          </a:p>
        </p:txBody>
      </p:sp>
      <p:grpSp>
        <p:nvGrpSpPr>
          <p:cNvPr id="12" name="Группа 11"/>
          <p:cNvGrpSpPr/>
          <p:nvPr/>
        </p:nvGrpSpPr>
        <p:grpSpPr>
          <a:xfrm>
            <a:off x="7401410" y="4669768"/>
            <a:ext cx="3094482" cy="1432667"/>
            <a:chOff x="6257526" y="5163396"/>
            <a:chExt cx="3094482" cy="1432667"/>
          </a:xfrm>
        </p:grpSpPr>
        <p:pic>
          <p:nvPicPr>
            <p:cNvPr id="29" name="Рисунок 2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57526" y="5163396"/>
              <a:ext cx="2353074" cy="1428663"/>
            </a:xfrm>
            <a:prstGeom prst="rect">
              <a:avLst/>
            </a:prstGeom>
          </p:spPr>
        </p:pic>
        <p:pic>
          <p:nvPicPr>
            <p:cNvPr id="1026"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8548733" y="5163396"/>
              <a:ext cx="803275" cy="1432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31" name="Picture 7"/>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126106" y="1068050"/>
            <a:ext cx="941948" cy="794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Рисунок 35"/>
          <p:cNvPicPr>
            <a:picLocks noChangeAspect="1"/>
          </p:cNvPicPr>
          <p:nvPr/>
        </p:nvPicPr>
        <p:blipFill rotWithShape="1">
          <a:blip r:embed="rId6" cstate="email">
            <a:extLst>
              <a:ext uri="{28A0092B-C50C-407E-A947-70E740481C1C}">
                <a14:useLocalDpi xmlns:a14="http://schemas.microsoft.com/office/drawing/2010/main"/>
              </a:ext>
            </a:extLst>
          </a:blip>
          <a:srcRect b="-886"/>
          <a:stretch/>
        </p:blipFill>
        <p:spPr>
          <a:xfrm>
            <a:off x="3728476" y="4458737"/>
            <a:ext cx="2379164" cy="1952493"/>
          </a:xfrm>
          <a:prstGeom prst="rect">
            <a:avLst/>
          </a:prstGeom>
        </p:spPr>
      </p:pic>
      <p:pic>
        <p:nvPicPr>
          <p:cNvPr id="14" name="Рисунок 1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45697" y="1096565"/>
            <a:ext cx="5058171" cy="5067236"/>
          </a:xfrm>
          <a:prstGeom prst="rect">
            <a:avLst/>
          </a:prstGeom>
        </p:spPr>
      </p:pic>
      <p:pic>
        <p:nvPicPr>
          <p:cNvPr id="18" name="Рисунок 17"/>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046529" y="4695679"/>
            <a:ext cx="1652215" cy="1606621"/>
          </a:xfrm>
          <a:prstGeom prst="rect">
            <a:avLst/>
          </a:prstGeom>
        </p:spPr>
      </p:pic>
      <p:sp>
        <p:nvSpPr>
          <p:cNvPr id="31" name="Прямоугольник 30"/>
          <p:cNvSpPr/>
          <p:nvPr/>
        </p:nvSpPr>
        <p:spPr>
          <a:xfrm>
            <a:off x="332833" y="5238772"/>
            <a:ext cx="1238239" cy="830997"/>
          </a:xfrm>
          <a:prstGeom prst="rect">
            <a:avLst/>
          </a:prstGeom>
        </p:spPr>
        <p:txBody>
          <a:bodyPr wrap="square">
            <a:spAutoFit/>
          </a:bodyPr>
          <a:lstStyle/>
          <a:p>
            <a:r>
              <a:rPr lang="ru-RU" sz="1600" dirty="0">
                <a:solidFill>
                  <a:srgbClr val="006666"/>
                </a:solidFill>
                <a:latin typeface="EpsilonCTT" pitchFamily="2" charset="0"/>
              </a:rPr>
              <a:t>ПОЛЕЗНО! </a:t>
            </a:r>
            <a:endParaRPr lang="ru-RU" sz="1600" dirty="0" smtClean="0">
              <a:solidFill>
                <a:srgbClr val="006666"/>
              </a:solidFill>
              <a:latin typeface="EpsilonCTT" pitchFamily="2" charset="0"/>
            </a:endParaRPr>
          </a:p>
          <a:p>
            <a:r>
              <a:rPr lang="ru-RU" sz="1600" dirty="0" smtClean="0">
                <a:solidFill>
                  <a:srgbClr val="006666"/>
                </a:solidFill>
                <a:latin typeface="EpsilonCTT" pitchFamily="2" charset="0"/>
              </a:rPr>
              <a:t>БЫСТРО</a:t>
            </a:r>
            <a:r>
              <a:rPr lang="ru-RU" sz="1600" dirty="0">
                <a:solidFill>
                  <a:srgbClr val="006666"/>
                </a:solidFill>
                <a:latin typeface="EpsilonCTT" pitchFamily="2" charset="0"/>
              </a:rPr>
              <a:t>! </a:t>
            </a:r>
            <a:endParaRPr lang="ru-RU" sz="1600" dirty="0" smtClean="0">
              <a:solidFill>
                <a:srgbClr val="006666"/>
              </a:solidFill>
              <a:latin typeface="EpsilonCTT" pitchFamily="2" charset="0"/>
            </a:endParaRPr>
          </a:p>
          <a:p>
            <a:r>
              <a:rPr lang="ru-RU" sz="1600" dirty="0" smtClean="0">
                <a:solidFill>
                  <a:srgbClr val="006666"/>
                </a:solidFill>
                <a:latin typeface="EpsilonCTT" pitchFamily="2" charset="0"/>
              </a:rPr>
              <a:t>ВКУСНО</a:t>
            </a:r>
            <a:r>
              <a:rPr lang="ru-RU" sz="1600" dirty="0">
                <a:solidFill>
                  <a:srgbClr val="006666"/>
                </a:solidFill>
                <a:latin typeface="EpsilonCTT" pitchFamily="2" charset="0"/>
              </a:rPr>
              <a:t>!</a:t>
            </a:r>
          </a:p>
        </p:txBody>
      </p:sp>
      <p:pic>
        <p:nvPicPr>
          <p:cNvPr id="34" name="Рисунок 33"/>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472286" y="1002481"/>
            <a:ext cx="1699804" cy="1555716"/>
          </a:xfrm>
          <a:prstGeom prst="rect">
            <a:avLst/>
          </a:prstGeom>
        </p:spPr>
      </p:pic>
    </p:spTree>
    <p:extLst>
      <p:ext uri="{BB962C8B-B14F-4D97-AF65-F5344CB8AC3E}">
        <p14:creationId xmlns:p14="http://schemas.microsoft.com/office/powerpoint/2010/main" val="237724865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740072" y="1207872"/>
            <a:ext cx="9378215" cy="656090"/>
          </a:xfrm>
          <a:effectLst/>
        </p:spPr>
        <p:txBody>
          <a:bodyPr>
            <a:normAutofit/>
          </a:bodyPr>
          <a:lstStyle/>
          <a:p>
            <a:pPr>
              <a:lnSpc>
                <a:spcPct val="100000"/>
              </a:lnSpc>
            </a:pPr>
            <a:r>
              <a:rPr lang="ru-RU" sz="2000" b="1" spc="50" dirty="0">
                <a:ln w="11430"/>
                <a:solidFill>
                  <a:srgbClr val="930D2D"/>
                </a:solidFill>
                <a:effectLst>
                  <a:outerShdw blurRad="38100" dist="38100" dir="2700000" algn="tl">
                    <a:srgbClr val="000000">
                      <a:alpha val="43137"/>
                    </a:srgbClr>
                  </a:outerShdw>
                </a:effectLst>
              </a:rPr>
              <a:t>ГРИЛЬ КОНТАКТНЫЙ</a:t>
            </a:r>
            <a:r>
              <a:rPr lang="en-US" sz="2000" b="1" spc="50" dirty="0">
                <a:ln w="11430"/>
                <a:solidFill>
                  <a:srgbClr val="930D2D"/>
                </a:solidFill>
                <a:effectLst>
                  <a:outerShdw blurRad="38100" dist="38100" dir="2700000" algn="tl">
                    <a:srgbClr val="000000">
                      <a:alpha val="43137"/>
                    </a:srgbClr>
                  </a:outerShdw>
                </a:effectLst>
              </a:rPr>
              <a:t> </a:t>
            </a:r>
            <a:r>
              <a:rPr lang="ru-RU" sz="2000" b="1" spc="50" dirty="0">
                <a:ln w="11430"/>
                <a:solidFill>
                  <a:srgbClr val="930D2D"/>
                </a:solidFill>
                <a:effectLst>
                  <a:outerShdw blurRad="38100" dist="38100" dir="2700000" algn="tl">
                    <a:srgbClr val="000000">
                      <a:alpha val="43137"/>
                    </a:srgbClr>
                  </a:outerShdw>
                </a:effectLst>
              </a:rPr>
              <a:t>электрический </a:t>
            </a:r>
            <a:r>
              <a:rPr lang="en-US" sz="2000" b="1" spc="50" dirty="0">
                <a:ln w="11430"/>
                <a:solidFill>
                  <a:srgbClr val="930D2D"/>
                </a:solidFill>
                <a:effectLst>
                  <a:outerShdw blurRad="38100" dist="38100" dir="2700000" algn="tl">
                    <a:srgbClr val="000000">
                      <a:alpha val="43137"/>
                    </a:srgbClr>
                  </a:outerShdw>
                </a:effectLst>
              </a:rPr>
              <a:t>G2200</a:t>
            </a:r>
            <a:endParaRPr lang="uk-UA" sz="20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328164" y="5915306"/>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902451311"/>
              </p:ext>
            </p:extLst>
          </p:nvPr>
        </p:nvGraphicFramePr>
        <p:xfrm>
          <a:off x="346589" y="6312109"/>
          <a:ext cx="10011360" cy="926379"/>
        </p:xfrm>
        <a:graphic>
          <a:graphicData uri="http://schemas.openxmlformats.org/drawingml/2006/table">
            <a:tbl>
              <a:tblPr>
                <a:tableStyleId>{616DA210-FB5B-4158-B5E0-FEB733F419BA}</a:tableStyleId>
              </a:tblPr>
              <a:tblGrid>
                <a:gridCol w="483406">
                  <a:extLst>
                    <a:ext uri="{9D8B030D-6E8A-4147-A177-3AD203B41FA5}">
                      <a16:colId xmlns:a16="http://schemas.microsoft.com/office/drawing/2014/main" val="20000"/>
                    </a:ext>
                  </a:extLst>
                </a:gridCol>
                <a:gridCol w="735570">
                  <a:extLst>
                    <a:ext uri="{9D8B030D-6E8A-4147-A177-3AD203B41FA5}">
                      <a16:colId xmlns:a16="http://schemas.microsoft.com/office/drawing/2014/main" val="20001"/>
                    </a:ext>
                  </a:extLst>
                </a:gridCol>
                <a:gridCol w="572725">
                  <a:extLst>
                    <a:ext uri="{9D8B030D-6E8A-4147-A177-3AD203B41FA5}">
                      <a16:colId xmlns:a16="http://schemas.microsoft.com/office/drawing/2014/main" val="20002"/>
                    </a:ext>
                  </a:extLst>
                </a:gridCol>
                <a:gridCol w="829994">
                  <a:extLst>
                    <a:ext uri="{9D8B030D-6E8A-4147-A177-3AD203B41FA5}">
                      <a16:colId xmlns:a16="http://schemas.microsoft.com/office/drawing/2014/main" val="20003"/>
                    </a:ext>
                  </a:extLst>
                </a:gridCol>
                <a:gridCol w="638516">
                  <a:extLst>
                    <a:ext uri="{9D8B030D-6E8A-4147-A177-3AD203B41FA5}">
                      <a16:colId xmlns:a16="http://schemas.microsoft.com/office/drawing/2014/main" val="20004"/>
                    </a:ext>
                  </a:extLst>
                </a:gridCol>
                <a:gridCol w="866727">
                  <a:extLst>
                    <a:ext uri="{9D8B030D-6E8A-4147-A177-3AD203B41FA5}">
                      <a16:colId xmlns:a16="http://schemas.microsoft.com/office/drawing/2014/main" val="20005"/>
                    </a:ext>
                  </a:extLst>
                </a:gridCol>
                <a:gridCol w="661182">
                  <a:extLst>
                    <a:ext uri="{9D8B030D-6E8A-4147-A177-3AD203B41FA5}">
                      <a16:colId xmlns:a16="http://schemas.microsoft.com/office/drawing/2014/main" val="20006"/>
                    </a:ext>
                  </a:extLst>
                </a:gridCol>
                <a:gridCol w="885091">
                  <a:extLst>
                    <a:ext uri="{9D8B030D-6E8A-4147-A177-3AD203B41FA5}">
                      <a16:colId xmlns:a16="http://schemas.microsoft.com/office/drawing/2014/main" val="20007"/>
                    </a:ext>
                  </a:extLst>
                </a:gridCol>
                <a:gridCol w="673100">
                  <a:extLst>
                    <a:ext uri="{9D8B030D-6E8A-4147-A177-3AD203B41FA5}">
                      <a16:colId xmlns:a16="http://schemas.microsoft.com/office/drawing/2014/main" val="20008"/>
                    </a:ext>
                  </a:extLst>
                </a:gridCol>
                <a:gridCol w="723900">
                  <a:extLst>
                    <a:ext uri="{9D8B030D-6E8A-4147-A177-3AD203B41FA5}">
                      <a16:colId xmlns:a16="http://schemas.microsoft.com/office/drawing/2014/main" val="20009"/>
                    </a:ext>
                  </a:extLst>
                </a:gridCol>
                <a:gridCol w="711200">
                  <a:extLst>
                    <a:ext uri="{9D8B030D-6E8A-4147-A177-3AD203B41FA5}">
                      <a16:colId xmlns:a16="http://schemas.microsoft.com/office/drawing/2014/main" val="20010"/>
                    </a:ext>
                  </a:extLst>
                </a:gridCol>
                <a:gridCol w="664309">
                  <a:extLst>
                    <a:ext uri="{9D8B030D-6E8A-4147-A177-3AD203B41FA5}">
                      <a16:colId xmlns:a16="http://schemas.microsoft.com/office/drawing/2014/main" val="20011"/>
                    </a:ext>
                  </a:extLst>
                </a:gridCol>
                <a:gridCol w="928467">
                  <a:extLst>
                    <a:ext uri="{9D8B030D-6E8A-4147-A177-3AD203B41FA5}">
                      <a16:colId xmlns:a16="http://schemas.microsoft.com/office/drawing/2014/main" val="20012"/>
                    </a:ext>
                  </a:extLst>
                </a:gridCol>
                <a:gridCol w="637173">
                  <a:extLst>
                    <a:ext uri="{9D8B030D-6E8A-4147-A177-3AD203B41FA5}">
                      <a16:colId xmlns:a16="http://schemas.microsoft.com/office/drawing/2014/main" val="20013"/>
                    </a:ext>
                  </a:extLst>
                </a:gridCol>
              </a:tblGrid>
              <a:tr h="48130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p>
                    <a:p>
                      <a:pPr algn="ctr" fontAlgn="ctr"/>
                      <a:r>
                        <a:rPr lang="ru-RU" sz="1100" b="1" u="none" strike="noStrike" dirty="0" smtClean="0">
                          <a:effectLst/>
                        </a:rPr>
                        <a:t>(цвет)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Тип управления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Класс защиты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Темп-</a:t>
                      </a:r>
                      <a:r>
                        <a:rPr lang="ru-RU" sz="1100" b="1" i="0" u="none" strike="noStrike" dirty="0" err="1" smtClean="0">
                          <a:solidFill>
                            <a:srgbClr val="000000"/>
                          </a:solidFill>
                          <a:effectLst/>
                          <a:latin typeface="+mn-lt"/>
                        </a:rPr>
                        <a:t>ра</a:t>
                      </a:r>
                      <a:r>
                        <a:rPr lang="ru-RU" sz="1100" b="1" i="0" u="none" strike="noStrike" dirty="0" smtClean="0">
                          <a:solidFill>
                            <a:srgbClr val="000000"/>
                          </a:solidFill>
                          <a:effectLst/>
                          <a:latin typeface="+mn-lt"/>
                        </a:rPr>
                        <a:t> нагрева</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Покрытие</a:t>
                      </a:r>
                      <a:r>
                        <a:rPr lang="ru-RU" sz="1100" b="1" i="0" u="none" strike="noStrike" baseline="0" dirty="0" smtClean="0">
                          <a:solidFill>
                            <a:srgbClr val="000000"/>
                          </a:solidFill>
                          <a:effectLst/>
                          <a:latin typeface="+mn-lt"/>
                        </a:rPr>
                        <a:t> </a:t>
                      </a:r>
                      <a:r>
                        <a:rPr lang="ru-RU" sz="1100" b="1" i="0" u="none" strike="noStrike" baseline="0" dirty="0" err="1" smtClean="0">
                          <a:solidFill>
                            <a:srgbClr val="000000"/>
                          </a:solidFill>
                          <a:effectLst/>
                          <a:latin typeface="+mn-lt"/>
                        </a:rPr>
                        <a:t>раб.пов</a:t>
                      </a:r>
                      <a:r>
                        <a:rPr lang="ru-RU" sz="1100" b="1" i="0" u="none" strike="noStrike" baseline="0" dirty="0" smtClean="0">
                          <a:solidFill>
                            <a:srgbClr val="000000"/>
                          </a:solidFill>
                          <a:effectLst/>
                          <a:latin typeface="+mn-lt"/>
                        </a:rPr>
                        <a:t>.</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Размер панелей</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Материал</a:t>
                      </a:r>
                      <a:r>
                        <a:rPr lang="ru-RU" sz="1100" b="1" i="0" u="none" strike="noStrike" baseline="0" dirty="0" smtClean="0">
                          <a:solidFill>
                            <a:srgbClr val="000000"/>
                          </a:solidFill>
                          <a:effectLst/>
                          <a:latin typeface="Calibri"/>
                        </a:rPr>
                        <a:t> корпуса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Кратность</a:t>
                      </a:r>
                      <a:r>
                        <a:rPr lang="ru-RU" sz="1100" b="1" i="0" u="none" strike="noStrike" baseline="0" dirty="0" smtClean="0">
                          <a:solidFill>
                            <a:srgbClr val="000000"/>
                          </a:solidFill>
                          <a:effectLst/>
                          <a:latin typeface="Calibri"/>
                        </a:rPr>
                        <a:t> в </a:t>
                      </a:r>
                      <a:r>
                        <a:rPr lang="ru-RU" sz="1100" b="1" i="0" u="none" strike="noStrike" baseline="0" dirty="0" err="1" smtClean="0">
                          <a:solidFill>
                            <a:srgbClr val="000000"/>
                          </a:solidFill>
                          <a:effectLst/>
                          <a:latin typeface="Calibri"/>
                        </a:rPr>
                        <a:t>уп</a:t>
                      </a:r>
                      <a:r>
                        <a:rPr lang="ru-RU" sz="1100" b="1" i="0" u="none" strike="noStrike" baseline="0" dirty="0" smtClean="0">
                          <a:solidFill>
                            <a:srgbClr val="000000"/>
                          </a:solidFill>
                          <a:effectLst/>
                          <a:latin typeface="Calibri"/>
                        </a:rPr>
                        <a:t>.</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Габаритный размер</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 нетто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5073">
                <a:tc>
                  <a:txBody>
                    <a:bodyPr/>
                    <a:lstStyle/>
                    <a:p>
                      <a:pPr marL="0" algn="ctr" defTabSz="914400" rtl="0" eaLnBrk="1" fontAlgn="ctr" latinLnBrk="0" hangingPunct="1"/>
                      <a:r>
                        <a:rPr lang="en-US" sz="1000" b="1" i="1" u="none" strike="noStrike" kern="1200" dirty="0" smtClean="0">
                          <a:solidFill>
                            <a:srgbClr val="000000"/>
                          </a:solidFill>
                          <a:effectLst/>
                          <a:latin typeface="+mn-lt"/>
                          <a:ea typeface="+mn-ea"/>
                          <a:cs typeface="+mn-cs"/>
                        </a:rPr>
                        <a:t>80733</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G2200</a:t>
                      </a:r>
                      <a:endParaRPr lang="en-US" sz="1000" b="1" i="1" u="none" strike="noStrike" dirty="0">
                        <a:solidFill>
                          <a:srgbClr val="000000"/>
                        </a:solidFill>
                        <a:effectLst/>
                        <a:latin typeface="+mn-lt"/>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2200</a:t>
                      </a:r>
                      <a:r>
                        <a:rPr lang="ru-RU" sz="1000" b="1" i="1" u="none" strike="noStrike" dirty="0" smtClean="0">
                          <a:solidFill>
                            <a:srgbClr val="000000"/>
                          </a:solidFill>
                          <a:effectLst/>
                          <a:latin typeface="+mn-lt"/>
                        </a:rPr>
                        <a:t>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механический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70-21</a:t>
                      </a:r>
                      <a:r>
                        <a:rPr lang="ru-RU" sz="1000" b="1" i="1" u="none" strike="noStrike" kern="1200" dirty="0" smtClean="0">
                          <a:solidFill>
                            <a:srgbClr val="000000"/>
                          </a:solidFill>
                          <a:effectLst/>
                          <a:latin typeface="Arial"/>
                          <a:ea typeface="+mn-ea"/>
                          <a:cs typeface="+mn-cs"/>
                        </a:rPr>
                        <a:t>0</a:t>
                      </a:r>
                      <a:r>
                        <a:rPr lang="en-US" sz="1000" b="1" i="1" u="none" strike="noStrike" kern="1200" dirty="0" smtClean="0">
                          <a:solidFill>
                            <a:srgbClr val="000000"/>
                          </a:solidFill>
                          <a:effectLst/>
                          <a:latin typeface="Arial"/>
                          <a:ea typeface="+mn-ea"/>
                          <a:cs typeface="+mn-cs"/>
                        </a:rPr>
                        <a:t>°</a:t>
                      </a:r>
                      <a:endParaRPr lang="ru-RU" sz="1000" b="1" i="1" u="none" strike="noStrike" kern="1200" dirty="0" smtClean="0">
                        <a:solidFill>
                          <a:srgbClr val="000000"/>
                        </a:solidFill>
                        <a:effectLst/>
                        <a:latin typeface="Arial"/>
                        <a:ea typeface="+mn-ea"/>
                        <a:cs typeface="+mn-cs"/>
                      </a:endParaRPr>
                    </a:p>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kern="1200" dirty="0" smtClean="0">
                          <a:solidFill>
                            <a:srgbClr val="000000"/>
                          </a:solidFill>
                          <a:effectLst/>
                          <a:latin typeface="Arial"/>
                          <a:ea typeface="+mn-ea"/>
                          <a:cs typeface="+mn-cs"/>
                        </a:rPr>
                        <a:t>(+/-20 °C)</a:t>
                      </a:r>
                      <a:endParaRPr lang="ru-RU" sz="1000" b="1" i="1" u="none" strike="noStrike" kern="1200" dirty="0" smtClean="0">
                        <a:solidFill>
                          <a:srgbClr val="000000"/>
                        </a:solidFill>
                        <a:effectLst/>
                        <a:latin typeface="Arial"/>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err="1" smtClean="0">
                          <a:solidFill>
                            <a:srgbClr val="000000"/>
                          </a:solidFill>
                          <a:effectLst/>
                          <a:latin typeface="Arial"/>
                        </a:rPr>
                        <a:t>антипригар</a:t>
                      </a:r>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29х24</a:t>
                      </a:r>
                      <a:r>
                        <a:rPr lang="ru-RU" sz="1000" b="1" i="1" u="none" strike="noStrike" baseline="0" dirty="0" smtClean="0">
                          <a:solidFill>
                            <a:srgbClr val="000000"/>
                          </a:solidFill>
                          <a:effectLst/>
                          <a:latin typeface="Arial"/>
                        </a:rPr>
                        <a:t> см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Нерж./пластик</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4 </a:t>
                      </a:r>
                      <a:r>
                        <a:rPr lang="ru-RU" sz="1000" b="1" i="1" u="none" strike="noStrike" dirty="0" err="1" smtClean="0">
                          <a:solidFill>
                            <a:srgbClr val="000000"/>
                          </a:solidFill>
                          <a:effectLst/>
                          <a:latin typeface="Arial"/>
                        </a:rPr>
                        <a:t>шт</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365х160х365 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1,85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bl>
          </a:graphicData>
        </a:graphic>
      </p:graphicFrame>
      <p:sp>
        <p:nvSpPr>
          <p:cNvPr id="16" name="TextBox 15"/>
          <p:cNvSpPr txBox="1"/>
          <p:nvPr/>
        </p:nvSpPr>
        <p:spPr>
          <a:xfrm>
            <a:off x="4478460" y="2024311"/>
            <a:ext cx="3789240"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31" name="Прямоугольник 30"/>
          <p:cNvSpPr/>
          <p:nvPr/>
        </p:nvSpPr>
        <p:spPr>
          <a:xfrm>
            <a:off x="328164" y="5335739"/>
            <a:ext cx="3930442" cy="369332"/>
          </a:xfrm>
          <a:prstGeom prst="rect">
            <a:avLst/>
          </a:prstGeom>
        </p:spPr>
        <p:txBody>
          <a:bodyPr wrap="square">
            <a:spAutoFit/>
          </a:bodyPr>
          <a:lstStyle/>
          <a:p>
            <a:r>
              <a:rPr lang="ru-RU" dirty="0">
                <a:solidFill>
                  <a:srgbClr val="006666"/>
                </a:solidFill>
                <a:latin typeface="EpsilonCTT" pitchFamily="2" charset="0"/>
              </a:rPr>
              <a:t>ПОЛЕЗНО! </a:t>
            </a:r>
            <a:r>
              <a:rPr lang="ru-RU" dirty="0" smtClean="0">
                <a:solidFill>
                  <a:srgbClr val="006666"/>
                </a:solidFill>
                <a:latin typeface="EpsilonCTT" pitchFamily="2" charset="0"/>
              </a:rPr>
              <a:t>БЫСТРО! ВКУСНО</a:t>
            </a:r>
            <a:r>
              <a:rPr lang="ru-RU" dirty="0">
                <a:solidFill>
                  <a:srgbClr val="006666"/>
                </a:solidFill>
                <a:latin typeface="EpsilonCTT" pitchFamily="2" charset="0"/>
              </a:rPr>
              <a:t>!</a:t>
            </a:r>
          </a:p>
        </p:txBody>
      </p:sp>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29091" y="1478612"/>
            <a:ext cx="93345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Прямоугольник 29"/>
          <p:cNvSpPr/>
          <p:nvPr/>
        </p:nvSpPr>
        <p:spPr>
          <a:xfrm>
            <a:off x="4599499" y="2248313"/>
            <a:ext cx="5942117" cy="2939266"/>
          </a:xfrm>
          <a:prstGeom prst="rect">
            <a:avLst/>
          </a:prstGeom>
        </p:spPr>
        <p:txBody>
          <a:bodyPr wrap="square">
            <a:spAutoFit/>
          </a:bodyPr>
          <a:lstStyle/>
          <a:p>
            <a:pPr indent="-171450">
              <a:buFont typeface="Arial" panose="020B0604020202020204" pitchFamily="34" charset="0"/>
              <a:buChar char="•"/>
            </a:pPr>
            <a:r>
              <a:rPr lang="ru-RU" sz="1100" b="1" i="1" dirty="0">
                <a:solidFill>
                  <a:srgbClr val="4D4B4B"/>
                </a:solidFill>
              </a:rPr>
              <a:t>Закрытые </a:t>
            </a:r>
            <a:r>
              <a:rPr lang="ru-RU" sz="1100" b="1" i="1" dirty="0" err="1">
                <a:solidFill>
                  <a:srgbClr val="4D4B4B"/>
                </a:solidFill>
              </a:rPr>
              <a:t>электрогрили</a:t>
            </a:r>
            <a:r>
              <a:rPr lang="ru-RU" sz="1100" b="1" i="1" dirty="0">
                <a:solidFill>
                  <a:srgbClr val="4D4B4B"/>
                </a:solidFill>
              </a:rPr>
              <a:t> предназначены для более быстрого приготовления блюд. В них очень сочными получаются традиционные блюда для барбекю: стейки из мяса и рыбы, овощи гриль, так как испаряющиеся соки заперты внутри.</a:t>
            </a:r>
          </a:p>
          <a:p>
            <a:pPr indent="-171450">
              <a:buFont typeface="Arial" panose="020B0604020202020204" pitchFamily="34" charset="0"/>
              <a:buChar char="•"/>
            </a:pPr>
            <a:endParaRPr lang="ru-RU" sz="1100" b="1" i="1" dirty="0">
              <a:solidFill>
                <a:srgbClr val="4D4B4B"/>
              </a:solidFill>
            </a:endParaRPr>
          </a:p>
          <a:p>
            <a:pPr indent="-171450">
              <a:buFont typeface="Arial" panose="020B0604020202020204" pitchFamily="34" charset="0"/>
              <a:buChar char="•"/>
            </a:pPr>
            <a:r>
              <a:rPr lang="ru-RU" sz="1100" b="1" i="1" dirty="0" err="1">
                <a:solidFill>
                  <a:srgbClr val="4D4B4B"/>
                </a:solidFill>
              </a:rPr>
              <a:t>Электрогриль</a:t>
            </a:r>
            <a:r>
              <a:rPr lang="ru-RU" sz="1100" b="1" i="1" dirty="0">
                <a:solidFill>
                  <a:srgbClr val="4D4B4B"/>
                </a:solidFill>
              </a:rPr>
              <a:t> жарит мясо, картофель и рыбные стейки, подогревает продукты, готовит горячие бутерброды и овощи. За счет антипригарного покрытия панелей жарить в гриле можно практически без масла ‒ блюда не пригорят и будут менее калорийными, полезными и вкусными.</a:t>
            </a:r>
          </a:p>
          <a:p>
            <a:pPr indent="-171450">
              <a:buFont typeface="Arial" panose="020B0604020202020204" pitchFamily="34" charset="0"/>
              <a:buChar char="•"/>
            </a:pPr>
            <a:r>
              <a:rPr lang="ru-RU" sz="1100" b="1" i="1" dirty="0">
                <a:solidFill>
                  <a:srgbClr val="4D4B4B"/>
                </a:solidFill>
              </a:rPr>
              <a:t>Размер панелей </a:t>
            </a:r>
            <a:r>
              <a:rPr lang="ru-RU" sz="1100" b="1" i="1" dirty="0" err="1">
                <a:solidFill>
                  <a:srgbClr val="4D4B4B"/>
                </a:solidFill>
              </a:rPr>
              <a:t>электрогриля</a:t>
            </a:r>
            <a:r>
              <a:rPr lang="ru-RU" sz="1100" b="1" i="1" dirty="0">
                <a:solidFill>
                  <a:srgbClr val="4D4B4B"/>
                </a:solidFill>
              </a:rPr>
              <a:t> </a:t>
            </a:r>
            <a:r>
              <a:rPr lang="en-US" sz="1100" b="1" i="1" spc="50" dirty="0">
                <a:ln w="11430"/>
                <a:solidFill>
                  <a:srgbClr val="930D2D"/>
                </a:solidFill>
                <a:effectLst>
                  <a:outerShdw blurRad="38100" dist="38100" dir="2700000" algn="tl">
                    <a:srgbClr val="000000">
                      <a:alpha val="43137"/>
                    </a:srgbClr>
                  </a:outerShdw>
                </a:effectLst>
              </a:rPr>
              <a:t>G2200</a:t>
            </a:r>
            <a:r>
              <a:rPr lang="ru-RU" sz="1100" b="1" i="1" spc="50" dirty="0">
                <a:ln w="11430"/>
                <a:solidFill>
                  <a:srgbClr val="930D2D"/>
                </a:solidFill>
                <a:effectLst>
                  <a:outerShdw blurRad="38100" dist="38100" dir="2700000" algn="tl">
                    <a:srgbClr val="000000">
                      <a:alpha val="43137"/>
                    </a:srgbClr>
                  </a:outerShdw>
                </a:effectLst>
              </a:rPr>
              <a:t>- 290 мм х 240 мм</a:t>
            </a:r>
            <a:r>
              <a:rPr lang="ru-RU" sz="1100" b="1" i="1" dirty="0">
                <a:solidFill>
                  <a:srgbClr val="4D4B4B"/>
                </a:solidFill>
              </a:rPr>
              <a:t>, что позволяет сразу сделать на нем сразу несколько порций овощей гриль, домашних колбасок или горячих закусок. Панели прибора при работе нагреваются до 2</a:t>
            </a:r>
            <a:r>
              <a:rPr lang="en-US" sz="1100" b="1" i="1" dirty="0">
                <a:solidFill>
                  <a:srgbClr val="4D4B4B"/>
                </a:solidFill>
              </a:rPr>
              <a:t>1</a:t>
            </a:r>
            <a:r>
              <a:rPr lang="ru-RU" sz="1100" b="1" i="1" dirty="0">
                <a:solidFill>
                  <a:srgbClr val="4D4B4B"/>
                </a:solidFill>
              </a:rPr>
              <a:t>0 градусов. Продукты быстро приобретают хрустящую корочку, которая сохраняет сочность продукта. Во время приготовления масло и вытопленный жир стекают в съемный поддон. </a:t>
            </a:r>
            <a:endParaRPr lang="en-US" sz="1100" b="1" i="1" dirty="0">
              <a:solidFill>
                <a:srgbClr val="4D4B4B"/>
              </a:solidFill>
            </a:endParaRPr>
          </a:p>
          <a:p>
            <a:endParaRPr lang="en-US" sz="800" b="1" dirty="0" smtClean="0">
              <a:solidFill>
                <a:srgbClr val="FF0000"/>
              </a:solidFill>
              <a:latin typeface="Arial Black" pitchFamily="34" charset="0"/>
            </a:endParaRPr>
          </a:p>
          <a:p>
            <a:r>
              <a:rPr lang="ru-RU" sz="1200" b="1" dirty="0" smtClean="0">
                <a:solidFill>
                  <a:srgbClr val="FF0000"/>
                </a:solidFill>
                <a:latin typeface="Arial Black" pitchFamily="34" charset="0"/>
              </a:rPr>
              <a:t>В </a:t>
            </a:r>
            <a:r>
              <a:rPr lang="ru-RU" sz="1200" b="1" dirty="0">
                <a:solidFill>
                  <a:srgbClr val="FF0000"/>
                </a:solidFill>
                <a:latin typeface="Arial Black" pitchFamily="34" charset="0"/>
              </a:rPr>
              <a:t>комплекте</a:t>
            </a:r>
            <a:r>
              <a:rPr lang="ru-RU" sz="1200" b="1" dirty="0" smtClean="0">
                <a:solidFill>
                  <a:srgbClr val="FF0000"/>
                </a:solidFill>
                <a:latin typeface="Arial Black" pitchFamily="34" charset="0"/>
              </a:rPr>
              <a:t>:</a:t>
            </a:r>
            <a:endParaRPr lang="en-US" sz="1200" b="1" dirty="0" smtClean="0">
              <a:solidFill>
                <a:srgbClr val="FF0000"/>
              </a:solidFill>
              <a:latin typeface="Arial Black" pitchFamily="34" charset="0"/>
            </a:endParaRPr>
          </a:p>
          <a:p>
            <a:pPr indent="-171450">
              <a:buFont typeface="Arial" panose="020B0604020202020204" pitchFamily="34" charset="0"/>
              <a:buChar char="•"/>
            </a:pPr>
            <a:r>
              <a:rPr lang="ru-RU" sz="1100" b="1" i="1" dirty="0">
                <a:solidFill>
                  <a:srgbClr val="4D4B4B"/>
                </a:solidFill>
              </a:rPr>
              <a:t>Лопатка скребок </a:t>
            </a:r>
          </a:p>
          <a:p>
            <a:pPr indent="-171450">
              <a:buFont typeface="Arial" panose="020B0604020202020204" pitchFamily="34" charset="0"/>
              <a:buChar char="•"/>
            </a:pPr>
            <a:r>
              <a:rPr lang="ru-RU" sz="1100" b="1" i="1" dirty="0">
                <a:solidFill>
                  <a:srgbClr val="4D4B4B"/>
                </a:solidFill>
              </a:rPr>
              <a:t>Книга рецептов в подарок</a:t>
            </a:r>
          </a:p>
        </p:txBody>
      </p:sp>
      <p:pic>
        <p:nvPicPr>
          <p:cNvPr id="1030" name="Picture 6" descr="D:\Users\Ilona\Documents\NetSpeakerphone\Received Files\Дизайнер Сергей\ПИКТОГРАМКИ ГРИЛЬ.p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529091" y="4746990"/>
            <a:ext cx="2925934" cy="136814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D:\Users\Ilona\Documents\NetSpeakerphone\Received Files\Дизайнер Сергей\ПИКТОГРАМКИ ГРИЛЬ.pn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558848" y="5093648"/>
            <a:ext cx="1886871" cy="102472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 descr="D:\Users\Ilona\Documents\NetSpeakerphone\Received Files\Дизайнер Сергей\G1600.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28164" y="2438284"/>
            <a:ext cx="3852512" cy="230870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D:\Users\Ilona\Documents\NetSpeakerphone\Received Files\Дизайнер Сергей\ПИКТОГРАМКИ ГРИЛЬ.png"/>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3440101" y="2034937"/>
            <a:ext cx="1089158" cy="10800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D:\Users\Ilona\Documents\NetSpeakerphone\Received Files\Дизайнер Сергей\ПИКТОГРАМКИ ГРИЛЬ.png"/>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3440101" y="3993050"/>
            <a:ext cx="1102455"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D:\Users\Ilona\Documents\NetSpeakerphone\Received Files\Дизайнер Сергей\ПИКТОГРАМКИ ГРИЛЬ.png"/>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3698700" y="5188062"/>
            <a:ext cx="1876600" cy="917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308748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204049" y="893820"/>
            <a:ext cx="4993978" cy="434776"/>
          </a:xfrm>
          <a:effectLst/>
        </p:spPr>
        <p:txBody>
          <a:bodyPr>
            <a:normAutofit/>
          </a:bodyPr>
          <a:lstStyle/>
          <a:p>
            <a:pPr>
              <a:lnSpc>
                <a:spcPct val="100000"/>
              </a:lnSpc>
            </a:pPr>
            <a:r>
              <a:rPr lang="ru-RU" sz="2000" b="1" spc="50" dirty="0">
                <a:ln w="11430"/>
                <a:solidFill>
                  <a:srgbClr val="930D2D"/>
                </a:solidFill>
                <a:effectLst>
                  <a:outerShdw blurRad="38100" dist="38100" dir="2700000" algn="tl">
                    <a:srgbClr val="000000">
                      <a:alpha val="43137"/>
                    </a:srgbClr>
                  </a:outerShdw>
                </a:effectLst>
              </a:rPr>
              <a:t>ГРИЛЬ КОНТАКТНЫЙ</a:t>
            </a:r>
            <a:r>
              <a:rPr lang="en-US" sz="2000" b="1" spc="50" dirty="0">
                <a:ln w="11430"/>
                <a:solidFill>
                  <a:srgbClr val="930D2D"/>
                </a:solidFill>
                <a:effectLst>
                  <a:outerShdw blurRad="38100" dist="38100" dir="2700000" algn="tl">
                    <a:srgbClr val="000000">
                      <a:alpha val="43137"/>
                    </a:srgbClr>
                  </a:outerShdw>
                </a:effectLst>
              </a:rPr>
              <a:t> </a:t>
            </a:r>
            <a:r>
              <a:rPr lang="ru-RU" sz="2000" b="1" spc="50" dirty="0">
                <a:ln w="11430"/>
                <a:solidFill>
                  <a:srgbClr val="930D2D"/>
                </a:solidFill>
                <a:effectLst>
                  <a:outerShdw blurRad="38100" dist="38100" dir="2700000" algn="tl">
                    <a:srgbClr val="000000">
                      <a:alpha val="43137"/>
                    </a:srgbClr>
                  </a:outerShdw>
                </a:effectLst>
              </a:rPr>
              <a:t>электрический </a:t>
            </a:r>
            <a:r>
              <a:rPr lang="en-US" sz="2000" b="1" spc="50" dirty="0">
                <a:ln w="11430"/>
                <a:solidFill>
                  <a:srgbClr val="930D2D"/>
                </a:solidFill>
                <a:effectLst>
                  <a:outerShdw blurRad="38100" dist="38100" dir="2700000" algn="tl">
                    <a:srgbClr val="000000">
                      <a:alpha val="43137"/>
                    </a:srgbClr>
                  </a:outerShdw>
                </a:effectLst>
              </a:rPr>
              <a:t>G</a:t>
            </a:r>
            <a:r>
              <a:rPr lang="uk-UA" sz="2000" b="1" spc="50" dirty="0">
                <a:ln w="11430"/>
                <a:solidFill>
                  <a:srgbClr val="930D2D"/>
                </a:solidFill>
                <a:effectLst>
                  <a:outerShdw blurRad="38100" dist="38100" dir="2700000" algn="tl">
                    <a:srgbClr val="000000">
                      <a:alpha val="43137"/>
                    </a:srgbClr>
                  </a:outerShdw>
                </a:effectLst>
              </a:rPr>
              <a:t>1800</a:t>
            </a:r>
          </a:p>
        </p:txBody>
      </p:sp>
      <p:sp>
        <p:nvSpPr>
          <p:cNvPr id="11" name="TextBox 10"/>
          <p:cNvSpPr txBox="1"/>
          <p:nvPr/>
        </p:nvSpPr>
        <p:spPr>
          <a:xfrm>
            <a:off x="328164" y="5915306"/>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2387207560"/>
              </p:ext>
            </p:extLst>
          </p:nvPr>
        </p:nvGraphicFramePr>
        <p:xfrm>
          <a:off x="346589" y="6312109"/>
          <a:ext cx="10011360" cy="926379"/>
        </p:xfrm>
        <a:graphic>
          <a:graphicData uri="http://schemas.openxmlformats.org/drawingml/2006/table">
            <a:tbl>
              <a:tblPr>
                <a:tableStyleId>{616DA210-FB5B-4158-B5E0-FEB733F419BA}</a:tableStyleId>
              </a:tblPr>
              <a:tblGrid>
                <a:gridCol w="483406">
                  <a:extLst>
                    <a:ext uri="{9D8B030D-6E8A-4147-A177-3AD203B41FA5}">
                      <a16:colId xmlns:a16="http://schemas.microsoft.com/office/drawing/2014/main" val="20000"/>
                    </a:ext>
                  </a:extLst>
                </a:gridCol>
                <a:gridCol w="735570">
                  <a:extLst>
                    <a:ext uri="{9D8B030D-6E8A-4147-A177-3AD203B41FA5}">
                      <a16:colId xmlns:a16="http://schemas.microsoft.com/office/drawing/2014/main" val="20001"/>
                    </a:ext>
                  </a:extLst>
                </a:gridCol>
                <a:gridCol w="572725">
                  <a:extLst>
                    <a:ext uri="{9D8B030D-6E8A-4147-A177-3AD203B41FA5}">
                      <a16:colId xmlns:a16="http://schemas.microsoft.com/office/drawing/2014/main" val="20002"/>
                    </a:ext>
                  </a:extLst>
                </a:gridCol>
                <a:gridCol w="829994">
                  <a:extLst>
                    <a:ext uri="{9D8B030D-6E8A-4147-A177-3AD203B41FA5}">
                      <a16:colId xmlns:a16="http://schemas.microsoft.com/office/drawing/2014/main" val="20003"/>
                    </a:ext>
                  </a:extLst>
                </a:gridCol>
                <a:gridCol w="638516">
                  <a:extLst>
                    <a:ext uri="{9D8B030D-6E8A-4147-A177-3AD203B41FA5}">
                      <a16:colId xmlns:a16="http://schemas.microsoft.com/office/drawing/2014/main" val="20004"/>
                    </a:ext>
                  </a:extLst>
                </a:gridCol>
                <a:gridCol w="917575">
                  <a:extLst>
                    <a:ext uri="{9D8B030D-6E8A-4147-A177-3AD203B41FA5}">
                      <a16:colId xmlns:a16="http://schemas.microsoft.com/office/drawing/2014/main" val="20005"/>
                    </a:ext>
                  </a:extLst>
                </a:gridCol>
                <a:gridCol w="610334">
                  <a:extLst>
                    <a:ext uri="{9D8B030D-6E8A-4147-A177-3AD203B41FA5}">
                      <a16:colId xmlns:a16="http://schemas.microsoft.com/office/drawing/2014/main" val="20006"/>
                    </a:ext>
                  </a:extLst>
                </a:gridCol>
                <a:gridCol w="885091">
                  <a:extLst>
                    <a:ext uri="{9D8B030D-6E8A-4147-A177-3AD203B41FA5}">
                      <a16:colId xmlns:a16="http://schemas.microsoft.com/office/drawing/2014/main" val="20007"/>
                    </a:ext>
                  </a:extLst>
                </a:gridCol>
                <a:gridCol w="673100">
                  <a:extLst>
                    <a:ext uri="{9D8B030D-6E8A-4147-A177-3AD203B41FA5}">
                      <a16:colId xmlns:a16="http://schemas.microsoft.com/office/drawing/2014/main" val="20008"/>
                    </a:ext>
                  </a:extLst>
                </a:gridCol>
                <a:gridCol w="723900">
                  <a:extLst>
                    <a:ext uri="{9D8B030D-6E8A-4147-A177-3AD203B41FA5}">
                      <a16:colId xmlns:a16="http://schemas.microsoft.com/office/drawing/2014/main" val="20009"/>
                    </a:ext>
                  </a:extLst>
                </a:gridCol>
                <a:gridCol w="711200">
                  <a:extLst>
                    <a:ext uri="{9D8B030D-6E8A-4147-A177-3AD203B41FA5}">
                      <a16:colId xmlns:a16="http://schemas.microsoft.com/office/drawing/2014/main" val="20010"/>
                    </a:ext>
                  </a:extLst>
                </a:gridCol>
                <a:gridCol w="664309">
                  <a:extLst>
                    <a:ext uri="{9D8B030D-6E8A-4147-A177-3AD203B41FA5}">
                      <a16:colId xmlns:a16="http://schemas.microsoft.com/office/drawing/2014/main" val="20011"/>
                    </a:ext>
                  </a:extLst>
                </a:gridCol>
                <a:gridCol w="928467">
                  <a:extLst>
                    <a:ext uri="{9D8B030D-6E8A-4147-A177-3AD203B41FA5}">
                      <a16:colId xmlns:a16="http://schemas.microsoft.com/office/drawing/2014/main" val="20012"/>
                    </a:ext>
                  </a:extLst>
                </a:gridCol>
                <a:gridCol w="637173">
                  <a:extLst>
                    <a:ext uri="{9D8B030D-6E8A-4147-A177-3AD203B41FA5}">
                      <a16:colId xmlns:a16="http://schemas.microsoft.com/office/drawing/2014/main" val="20013"/>
                    </a:ext>
                  </a:extLst>
                </a:gridCol>
              </a:tblGrid>
              <a:tr h="48130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p>
                    <a:p>
                      <a:pPr algn="ctr" fontAlgn="ctr"/>
                      <a:r>
                        <a:rPr lang="ru-RU" sz="1100" b="1" u="none" strike="noStrike" dirty="0" smtClean="0">
                          <a:effectLst/>
                        </a:rPr>
                        <a:t>(цвет)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Тип управления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Класс защиты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Темп-</a:t>
                      </a:r>
                      <a:r>
                        <a:rPr lang="ru-RU" sz="1100" b="1" i="0" u="none" strike="noStrike" dirty="0" err="1" smtClean="0">
                          <a:solidFill>
                            <a:srgbClr val="000000"/>
                          </a:solidFill>
                          <a:effectLst/>
                          <a:latin typeface="+mn-lt"/>
                        </a:rPr>
                        <a:t>ра</a:t>
                      </a:r>
                      <a:r>
                        <a:rPr lang="ru-RU" sz="1100" b="1" i="0" u="none" strike="noStrike" dirty="0" smtClean="0">
                          <a:solidFill>
                            <a:srgbClr val="000000"/>
                          </a:solidFill>
                          <a:effectLst/>
                          <a:latin typeface="+mn-lt"/>
                        </a:rPr>
                        <a:t> нагрева</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Покрытие</a:t>
                      </a:r>
                      <a:r>
                        <a:rPr lang="ru-RU" sz="1100" b="1" i="0" u="none" strike="noStrike" baseline="0" dirty="0" smtClean="0">
                          <a:solidFill>
                            <a:srgbClr val="000000"/>
                          </a:solidFill>
                          <a:effectLst/>
                          <a:latin typeface="+mn-lt"/>
                        </a:rPr>
                        <a:t> </a:t>
                      </a:r>
                      <a:r>
                        <a:rPr lang="ru-RU" sz="1100" b="1" i="0" u="none" strike="noStrike" baseline="0" dirty="0" err="1" smtClean="0">
                          <a:solidFill>
                            <a:srgbClr val="000000"/>
                          </a:solidFill>
                          <a:effectLst/>
                          <a:latin typeface="+mn-lt"/>
                        </a:rPr>
                        <a:t>раб.пов</a:t>
                      </a:r>
                      <a:r>
                        <a:rPr lang="ru-RU" sz="1100" b="1" i="0" u="none" strike="noStrike" baseline="0" dirty="0" smtClean="0">
                          <a:solidFill>
                            <a:srgbClr val="000000"/>
                          </a:solidFill>
                          <a:effectLst/>
                          <a:latin typeface="+mn-lt"/>
                        </a:rPr>
                        <a:t>.</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Размер панелей</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Материал</a:t>
                      </a:r>
                      <a:r>
                        <a:rPr lang="ru-RU" sz="1100" b="1" i="0" u="none" strike="noStrike" baseline="0" dirty="0" smtClean="0">
                          <a:solidFill>
                            <a:srgbClr val="000000"/>
                          </a:solidFill>
                          <a:effectLst/>
                          <a:latin typeface="Calibri"/>
                        </a:rPr>
                        <a:t> корпуса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Кратность</a:t>
                      </a:r>
                      <a:r>
                        <a:rPr lang="ru-RU" sz="1100" b="1" i="0" u="none" strike="noStrike" baseline="0" dirty="0" smtClean="0">
                          <a:solidFill>
                            <a:srgbClr val="000000"/>
                          </a:solidFill>
                          <a:effectLst/>
                          <a:latin typeface="Calibri"/>
                        </a:rPr>
                        <a:t> в </a:t>
                      </a:r>
                      <a:r>
                        <a:rPr lang="ru-RU" sz="1100" b="1" i="0" u="none" strike="noStrike" baseline="0" dirty="0" err="1" smtClean="0">
                          <a:solidFill>
                            <a:srgbClr val="000000"/>
                          </a:solidFill>
                          <a:effectLst/>
                          <a:latin typeface="Calibri"/>
                        </a:rPr>
                        <a:t>уп</a:t>
                      </a:r>
                      <a:r>
                        <a:rPr lang="ru-RU" sz="1100" b="1" i="0" u="none" strike="noStrike" baseline="0" dirty="0" smtClean="0">
                          <a:solidFill>
                            <a:srgbClr val="000000"/>
                          </a:solidFill>
                          <a:effectLst/>
                          <a:latin typeface="Calibri"/>
                        </a:rPr>
                        <a:t>.</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Габаритный размер</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 нетто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5073">
                <a:tc>
                  <a:txBody>
                    <a:bodyPr/>
                    <a:lstStyle/>
                    <a:p>
                      <a:pPr marL="0" algn="ctr" defTabSz="914400" rtl="0" eaLnBrk="1" fontAlgn="ctr" latinLnBrk="0" hangingPunct="1"/>
                      <a:r>
                        <a:rPr lang="en-US" sz="1000" b="1" i="1" u="none" strike="noStrike" kern="1200" dirty="0" smtClean="0">
                          <a:solidFill>
                            <a:srgbClr val="000000"/>
                          </a:solidFill>
                          <a:effectLst/>
                          <a:latin typeface="+mn-lt"/>
                          <a:ea typeface="+mn-ea"/>
                          <a:cs typeface="+mn-cs"/>
                        </a:rPr>
                        <a:t>8</a:t>
                      </a:r>
                      <a:r>
                        <a:rPr lang="uk-UA" sz="1000" b="1" i="1" u="none" strike="noStrike" kern="1200" dirty="0" smtClean="0">
                          <a:solidFill>
                            <a:srgbClr val="000000"/>
                          </a:solidFill>
                          <a:effectLst/>
                          <a:latin typeface="+mn-lt"/>
                          <a:ea typeface="+mn-ea"/>
                          <a:cs typeface="+mn-cs"/>
                        </a:rPr>
                        <a:t>5664</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G</a:t>
                      </a:r>
                      <a:r>
                        <a:rPr lang="uk-UA" sz="1000" b="1" i="1" u="none" strike="noStrike" dirty="0" smtClean="0">
                          <a:solidFill>
                            <a:srgbClr val="000000"/>
                          </a:solidFill>
                          <a:effectLst/>
                          <a:latin typeface="+mn-lt"/>
                        </a:rPr>
                        <a:t>1800</a:t>
                      </a:r>
                      <a:endParaRPr lang="en-US" sz="1000" b="1" i="1" u="none" strike="noStrike" dirty="0">
                        <a:solidFill>
                          <a:srgbClr val="000000"/>
                        </a:solidFill>
                        <a:effectLst/>
                        <a:latin typeface="+mn-lt"/>
                      </a:endParaRPr>
                    </a:p>
                  </a:txBody>
                  <a:tcPr marL="9525" marR="9525" marT="9525" marB="0" anchor="ctr"/>
                </a:tc>
                <a:tc>
                  <a:txBody>
                    <a:bodyPr/>
                    <a:lstStyle/>
                    <a:p>
                      <a:pPr algn="ctr" fontAlgn="ctr"/>
                      <a:r>
                        <a:rPr lang="uk-UA" sz="1000" b="1" i="1" u="none" strike="noStrike" dirty="0" smtClean="0">
                          <a:solidFill>
                            <a:srgbClr val="000000"/>
                          </a:solidFill>
                          <a:effectLst/>
                          <a:latin typeface="+mn-lt"/>
                        </a:rPr>
                        <a:t>1800</a:t>
                      </a:r>
                      <a:r>
                        <a:rPr lang="ru-RU" sz="1000" b="1" i="1" u="none" strike="noStrike" dirty="0" smtClean="0">
                          <a:solidFill>
                            <a:srgbClr val="000000"/>
                          </a:solidFill>
                          <a:effectLst/>
                          <a:latin typeface="+mn-lt"/>
                        </a:rPr>
                        <a:t>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механический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70-21</a:t>
                      </a:r>
                      <a:r>
                        <a:rPr lang="ru-RU" sz="1000" b="1" i="1" u="none" strike="noStrike" kern="1200" dirty="0" smtClean="0">
                          <a:solidFill>
                            <a:srgbClr val="000000"/>
                          </a:solidFill>
                          <a:effectLst/>
                          <a:latin typeface="Arial"/>
                          <a:ea typeface="+mn-ea"/>
                          <a:cs typeface="+mn-cs"/>
                        </a:rPr>
                        <a:t>0</a:t>
                      </a:r>
                      <a:r>
                        <a:rPr lang="en-US" sz="1000" b="1" i="1" u="none" strike="noStrike" kern="1200" dirty="0" smtClean="0">
                          <a:solidFill>
                            <a:srgbClr val="000000"/>
                          </a:solidFill>
                          <a:effectLst/>
                          <a:latin typeface="Arial"/>
                          <a:ea typeface="+mn-ea"/>
                          <a:cs typeface="+mn-cs"/>
                        </a:rPr>
                        <a:t>°</a:t>
                      </a:r>
                      <a:endParaRPr lang="ru-RU" sz="1000" b="1" i="1" u="none" strike="noStrike" kern="1200" dirty="0" smtClean="0">
                        <a:solidFill>
                          <a:srgbClr val="000000"/>
                        </a:solidFill>
                        <a:effectLst/>
                        <a:latin typeface="Arial"/>
                        <a:ea typeface="+mn-ea"/>
                        <a:cs typeface="+mn-cs"/>
                      </a:endParaRPr>
                    </a:p>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kern="1200" dirty="0" smtClean="0">
                          <a:solidFill>
                            <a:srgbClr val="000000"/>
                          </a:solidFill>
                          <a:effectLst/>
                          <a:latin typeface="Arial"/>
                          <a:ea typeface="+mn-ea"/>
                          <a:cs typeface="+mn-cs"/>
                        </a:rPr>
                        <a:t>(+/-20 °C)</a:t>
                      </a:r>
                      <a:endParaRPr lang="ru-RU" sz="1000" b="1" i="1" u="none" strike="noStrike" kern="1200" dirty="0" smtClean="0">
                        <a:solidFill>
                          <a:srgbClr val="000000"/>
                        </a:solidFill>
                        <a:effectLst/>
                        <a:latin typeface="Arial"/>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антипригарное</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29х18,8</a:t>
                      </a:r>
                      <a:r>
                        <a:rPr lang="ru-RU" sz="1000" b="1" i="1" u="none" strike="noStrike" baseline="0" dirty="0" smtClean="0">
                          <a:solidFill>
                            <a:srgbClr val="000000"/>
                          </a:solidFill>
                          <a:effectLst/>
                          <a:latin typeface="Arial"/>
                        </a:rPr>
                        <a:t> см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Нерж./пластик</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3 шт.</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332х283х142 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2,80</a:t>
                      </a:r>
                      <a:r>
                        <a:rPr lang="ru-RU" sz="1000" b="1" i="1" u="none" strike="noStrike" baseline="0" dirty="0" smtClean="0">
                          <a:solidFill>
                            <a:srgbClr val="000000"/>
                          </a:solidFill>
                          <a:effectLst/>
                          <a:latin typeface="Arial"/>
                        </a:rPr>
                        <a:t> </a:t>
                      </a:r>
                      <a:r>
                        <a:rPr lang="ru-RU" sz="1000" b="1" i="1" u="none" strike="noStrike" dirty="0" smtClean="0">
                          <a:solidFill>
                            <a:srgbClr val="000000"/>
                          </a:solidFill>
                          <a:effectLst/>
                          <a:latin typeface="Arial"/>
                        </a:rPr>
                        <a:t>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bl>
          </a:graphicData>
        </a:graphic>
      </p:graphicFrame>
      <p:sp>
        <p:nvSpPr>
          <p:cNvPr id="16" name="TextBox 15"/>
          <p:cNvSpPr txBox="1"/>
          <p:nvPr/>
        </p:nvSpPr>
        <p:spPr>
          <a:xfrm>
            <a:off x="4503216" y="2194543"/>
            <a:ext cx="3789240"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31" name="Прямоугольник 30"/>
          <p:cNvSpPr/>
          <p:nvPr/>
        </p:nvSpPr>
        <p:spPr>
          <a:xfrm>
            <a:off x="328164" y="5335739"/>
            <a:ext cx="3930442" cy="369332"/>
          </a:xfrm>
          <a:prstGeom prst="rect">
            <a:avLst/>
          </a:prstGeom>
        </p:spPr>
        <p:txBody>
          <a:bodyPr wrap="square">
            <a:spAutoFit/>
          </a:bodyPr>
          <a:lstStyle/>
          <a:p>
            <a:r>
              <a:rPr lang="ru-RU" dirty="0">
                <a:solidFill>
                  <a:srgbClr val="006666"/>
                </a:solidFill>
                <a:latin typeface="EpsilonCTT" pitchFamily="2" charset="0"/>
              </a:rPr>
              <a:t>ПОЛЕЗНО! </a:t>
            </a:r>
            <a:r>
              <a:rPr lang="ru-RU" dirty="0" smtClean="0">
                <a:solidFill>
                  <a:srgbClr val="006666"/>
                </a:solidFill>
                <a:latin typeface="EpsilonCTT" pitchFamily="2" charset="0"/>
              </a:rPr>
              <a:t>БЫСТРО! ВКУСНО</a:t>
            </a:r>
            <a:r>
              <a:rPr lang="ru-RU" dirty="0">
                <a:solidFill>
                  <a:srgbClr val="006666"/>
                </a:solidFill>
                <a:latin typeface="EpsilonCTT" pitchFamily="2" charset="0"/>
              </a:rPr>
              <a:t>!</a:t>
            </a:r>
          </a:p>
        </p:txBody>
      </p:sp>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902169" y="1780433"/>
            <a:ext cx="93345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Прямоугольник 29"/>
          <p:cNvSpPr/>
          <p:nvPr/>
        </p:nvSpPr>
        <p:spPr>
          <a:xfrm>
            <a:off x="4503216" y="2475050"/>
            <a:ext cx="5942117" cy="2600712"/>
          </a:xfrm>
          <a:prstGeom prst="rect">
            <a:avLst/>
          </a:prstGeom>
        </p:spPr>
        <p:txBody>
          <a:bodyPr wrap="square">
            <a:spAutoFit/>
          </a:bodyPr>
          <a:lstStyle/>
          <a:p>
            <a:r>
              <a:rPr lang="ru-RU" sz="1100" b="1" i="1" dirty="0">
                <a:solidFill>
                  <a:srgbClr val="4D4B4B"/>
                </a:solidFill>
              </a:rPr>
              <a:t>Закрытые </a:t>
            </a:r>
            <a:r>
              <a:rPr lang="ru-RU" sz="1100" b="1" i="1" dirty="0" err="1">
                <a:solidFill>
                  <a:srgbClr val="4D4B4B"/>
                </a:solidFill>
              </a:rPr>
              <a:t>электрогрили</a:t>
            </a:r>
            <a:r>
              <a:rPr lang="ru-RU" sz="1100" b="1" i="1" dirty="0">
                <a:solidFill>
                  <a:srgbClr val="4D4B4B"/>
                </a:solidFill>
              </a:rPr>
              <a:t> предназначены для более быстрого приготовления блюд. В них очень сочными получаются традиционные блюда для барбекю без добавления масла: стейки из мяса и рыбы, овощи гриль, так как испаряющиеся соки заперты внутри.</a:t>
            </a:r>
          </a:p>
          <a:p>
            <a:endParaRPr lang="ru-RU" sz="1100" i="1" dirty="0" smtClean="0">
              <a:latin typeface="Calibri (Основной текст)"/>
            </a:endParaRPr>
          </a:p>
          <a:p>
            <a:r>
              <a:rPr lang="ru-RU" sz="1100" b="1" i="1" spc="50" dirty="0" err="1">
                <a:ln w="11430"/>
                <a:solidFill>
                  <a:srgbClr val="930D2D"/>
                </a:solidFill>
                <a:effectLst>
                  <a:outerShdw blurRad="38100" dist="38100" dir="2700000" algn="tl">
                    <a:srgbClr val="000000">
                      <a:alpha val="43137"/>
                    </a:srgbClr>
                  </a:outerShdw>
                </a:effectLst>
              </a:rPr>
              <a:t>Электрогриль</a:t>
            </a:r>
            <a:r>
              <a:rPr lang="ru-RU" sz="1100" b="1" i="1" spc="50" dirty="0">
                <a:ln w="11430"/>
                <a:solidFill>
                  <a:srgbClr val="930D2D"/>
                </a:solidFill>
                <a:effectLst>
                  <a:outerShdw blurRad="38100" dist="38100" dir="2700000" algn="tl">
                    <a:srgbClr val="000000">
                      <a:alpha val="43137"/>
                    </a:srgbClr>
                  </a:outerShdw>
                </a:effectLst>
              </a:rPr>
              <a:t> </a:t>
            </a:r>
            <a:r>
              <a:rPr lang="en-US" sz="1100" b="1" i="1" spc="50" dirty="0">
                <a:ln w="11430"/>
                <a:solidFill>
                  <a:srgbClr val="930D2D"/>
                </a:solidFill>
                <a:effectLst>
                  <a:outerShdw blurRad="38100" dist="38100" dir="2700000" algn="tl">
                    <a:srgbClr val="000000">
                      <a:alpha val="43137"/>
                    </a:srgbClr>
                  </a:outerShdw>
                </a:effectLst>
              </a:rPr>
              <a:t>G</a:t>
            </a:r>
            <a:r>
              <a:rPr lang="uk-UA" sz="1100" b="1" i="1" spc="50" dirty="0">
                <a:ln w="11430"/>
                <a:solidFill>
                  <a:srgbClr val="930D2D"/>
                </a:solidFill>
                <a:effectLst>
                  <a:outerShdw blurRad="38100" dist="38100" dir="2700000" algn="tl">
                    <a:srgbClr val="000000">
                      <a:alpha val="43137"/>
                    </a:srgbClr>
                  </a:outerShdw>
                </a:effectLst>
              </a:rPr>
              <a:t>1800</a:t>
            </a:r>
            <a:r>
              <a:rPr lang="ru-RU" sz="1100" b="1" i="1" spc="50" dirty="0">
                <a:ln w="11430"/>
                <a:solidFill>
                  <a:srgbClr val="930D2D"/>
                </a:solidFill>
                <a:effectLst>
                  <a:outerShdw blurRad="38100" dist="38100" dir="2700000" algn="tl">
                    <a:srgbClr val="000000">
                      <a:alpha val="43137"/>
                    </a:srgbClr>
                  </a:outerShdw>
                </a:effectLst>
              </a:rPr>
              <a:t> </a:t>
            </a:r>
            <a:r>
              <a:rPr lang="ru-RU" sz="1100" b="1" i="1" dirty="0">
                <a:solidFill>
                  <a:srgbClr val="4D4B4B"/>
                </a:solidFill>
              </a:rPr>
              <a:t>укомплектован двумя съемными жарочными антипригарными поверхностями. Антипригарная панель имеет две стороны рифленую и гладкую. Гладкая поверхность подходит для обычной жарки и для обжаривания на гриле небольших кусочков. Рифленая поверхность создает неотразимый эффект приготовления блюд на огне. Панели прибора при работе нагреваются до 2</a:t>
            </a:r>
            <a:r>
              <a:rPr lang="en-US" sz="1100" b="1" i="1" dirty="0">
                <a:solidFill>
                  <a:srgbClr val="4D4B4B"/>
                </a:solidFill>
              </a:rPr>
              <a:t>1</a:t>
            </a:r>
            <a:r>
              <a:rPr lang="ru-RU" sz="1100" b="1" i="1" dirty="0">
                <a:solidFill>
                  <a:srgbClr val="4D4B4B"/>
                </a:solidFill>
              </a:rPr>
              <a:t>0 градусов. Продукты быстро приобретают хрустящую корочку, которая сохраняет сочность продукта. Во время приготовления масло и вытопленный жир стекают в съемный поддон. </a:t>
            </a:r>
            <a:endParaRPr lang="en-US" sz="1100" b="1" i="1" dirty="0">
              <a:solidFill>
                <a:srgbClr val="4D4B4B"/>
              </a:solidFill>
            </a:endParaRPr>
          </a:p>
          <a:p>
            <a:endParaRPr lang="en-US" sz="800" b="1" dirty="0" smtClean="0">
              <a:solidFill>
                <a:srgbClr val="FF0000"/>
              </a:solidFill>
              <a:latin typeface="Arial Black" pitchFamily="34" charset="0"/>
            </a:endParaRPr>
          </a:p>
          <a:p>
            <a:r>
              <a:rPr lang="ru-RU" sz="1200" b="1" dirty="0" smtClean="0">
                <a:solidFill>
                  <a:srgbClr val="FF0000"/>
                </a:solidFill>
                <a:latin typeface="Arial Black" pitchFamily="34" charset="0"/>
              </a:rPr>
              <a:t>В </a:t>
            </a:r>
            <a:r>
              <a:rPr lang="ru-RU" sz="1200" b="1" dirty="0">
                <a:solidFill>
                  <a:srgbClr val="FF0000"/>
                </a:solidFill>
                <a:latin typeface="Arial Black" pitchFamily="34" charset="0"/>
              </a:rPr>
              <a:t>комплекте</a:t>
            </a:r>
            <a:r>
              <a:rPr lang="ru-RU" sz="1200" b="1" dirty="0" smtClean="0">
                <a:solidFill>
                  <a:srgbClr val="FF0000"/>
                </a:solidFill>
                <a:latin typeface="Arial Black" pitchFamily="34" charset="0"/>
              </a:rPr>
              <a:t>:</a:t>
            </a:r>
            <a:endParaRPr lang="en-US" sz="1200" b="1" dirty="0" smtClean="0">
              <a:solidFill>
                <a:srgbClr val="FF0000"/>
              </a:solidFill>
              <a:latin typeface="Arial Black" pitchFamily="34" charset="0"/>
            </a:endParaRPr>
          </a:p>
          <a:p>
            <a:r>
              <a:rPr lang="ru-RU" sz="1100" b="1" i="1" dirty="0">
                <a:solidFill>
                  <a:srgbClr val="4D4B4B"/>
                </a:solidFill>
              </a:rPr>
              <a:t>Лопатка скребок </a:t>
            </a:r>
          </a:p>
          <a:p>
            <a:r>
              <a:rPr lang="ru-RU" sz="1100" b="1" i="1" dirty="0">
                <a:solidFill>
                  <a:srgbClr val="4D4B4B"/>
                </a:solidFill>
              </a:rPr>
              <a:t>Книга рецептов в подарок</a:t>
            </a:r>
          </a:p>
        </p:txBody>
      </p:sp>
      <p:pic>
        <p:nvPicPr>
          <p:cNvPr id="5" name="Рисунок 4"/>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7133" y="2339489"/>
            <a:ext cx="4221473" cy="2215143"/>
          </a:xfrm>
          <a:prstGeom prst="rect">
            <a:avLst/>
          </a:prstGeom>
        </p:spPr>
      </p:pic>
      <p:pic>
        <p:nvPicPr>
          <p:cNvPr id="7" name="Рисунок 6"/>
          <p:cNvPicPr>
            <a:picLocks noChangeAspect="1"/>
          </p:cNvPicPr>
          <p:nvPr/>
        </p:nvPicPr>
        <p:blipFill rotWithShape="1">
          <a:blip r:embed="rId5" cstate="screen">
            <a:extLst>
              <a:ext uri="{28A0092B-C50C-407E-A947-70E740481C1C}">
                <a14:useLocalDpi xmlns:a14="http://schemas.microsoft.com/office/drawing/2010/main" val="0"/>
              </a:ext>
            </a:extLst>
          </a:blip>
          <a:srcRect t="71884" r="34625"/>
          <a:stretch/>
        </p:blipFill>
        <p:spPr>
          <a:xfrm>
            <a:off x="3705225" y="5355610"/>
            <a:ext cx="1860765" cy="889300"/>
          </a:xfrm>
          <a:prstGeom prst="rect">
            <a:avLst/>
          </a:prstGeom>
        </p:spPr>
      </p:pic>
      <p:pic>
        <p:nvPicPr>
          <p:cNvPr id="27" name="Рисунок 26"/>
          <p:cNvPicPr>
            <a:picLocks noChangeAspect="1"/>
          </p:cNvPicPr>
          <p:nvPr/>
        </p:nvPicPr>
        <p:blipFill rotWithShape="1">
          <a:blip r:embed="rId6" cstate="screen">
            <a:extLst>
              <a:ext uri="{28A0092B-C50C-407E-A947-70E740481C1C}">
                <a14:useLocalDpi xmlns:a14="http://schemas.microsoft.com/office/drawing/2010/main" val="0"/>
              </a:ext>
            </a:extLst>
          </a:blip>
          <a:srcRect t="41191" r="34419" b="30251"/>
          <a:stretch/>
        </p:blipFill>
        <p:spPr>
          <a:xfrm>
            <a:off x="5605204" y="5356269"/>
            <a:ext cx="1877369" cy="908469"/>
          </a:xfrm>
          <a:prstGeom prst="rect">
            <a:avLst/>
          </a:prstGeom>
        </p:spPr>
      </p:pic>
      <p:pic>
        <p:nvPicPr>
          <p:cNvPr id="28" name="Рисунок 27"/>
          <p:cNvPicPr>
            <a:picLocks noChangeAspect="1"/>
          </p:cNvPicPr>
          <p:nvPr/>
        </p:nvPicPr>
        <p:blipFill rotWithShape="1">
          <a:blip r:embed="rId7" cstate="screen">
            <a:extLst>
              <a:ext uri="{28A0092B-C50C-407E-A947-70E740481C1C}">
                <a14:useLocalDpi xmlns:a14="http://schemas.microsoft.com/office/drawing/2010/main" val="0"/>
              </a:ext>
            </a:extLst>
          </a:blip>
          <a:srcRect l="49992" r="12613" b="66182"/>
          <a:stretch/>
        </p:blipFill>
        <p:spPr>
          <a:xfrm>
            <a:off x="3072212" y="3921611"/>
            <a:ext cx="1469005" cy="1476278"/>
          </a:xfrm>
          <a:prstGeom prst="rect">
            <a:avLst/>
          </a:prstGeom>
        </p:spPr>
      </p:pic>
      <p:pic>
        <p:nvPicPr>
          <p:cNvPr id="29" name="Рисунок 28"/>
          <p:cNvPicPr>
            <a:picLocks noChangeAspect="1"/>
          </p:cNvPicPr>
          <p:nvPr/>
        </p:nvPicPr>
        <p:blipFill rotWithShape="1">
          <a:blip r:embed="rId8" cstate="screen">
            <a:extLst>
              <a:ext uri="{28A0092B-C50C-407E-A947-70E740481C1C}">
                <a14:useLocalDpi xmlns:a14="http://schemas.microsoft.com/office/drawing/2010/main" val="0"/>
              </a:ext>
            </a:extLst>
          </a:blip>
          <a:srcRect l="10299" t="-1" r="52493" b="66273"/>
          <a:stretch/>
        </p:blipFill>
        <p:spPr>
          <a:xfrm>
            <a:off x="3072212" y="1341352"/>
            <a:ext cx="1441740" cy="1445026"/>
          </a:xfrm>
          <a:prstGeom prst="rect">
            <a:avLst/>
          </a:prstGeom>
        </p:spPr>
      </p:pic>
      <p:pic>
        <p:nvPicPr>
          <p:cNvPr id="12" name="Рисунок 11"/>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7517272" y="4943475"/>
            <a:ext cx="3147257" cy="1321263"/>
          </a:xfrm>
          <a:prstGeom prst="rect">
            <a:avLst/>
          </a:prstGeom>
        </p:spPr>
      </p:pic>
      <p:pic>
        <p:nvPicPr>
          <p:cNvPr id="14" name="Рисунок 13"/>
          <p:cNvPicPr>
            <a:picLocks noChangeAspect="1"/>
          </p:cNvPicPr>
          <p:nvPr/>
        </p:nvPicPr>
        <p:blipFill rotWithShape="1">
          <a:blip r:embed="rId10" cstate="screen">
            <a:extLst>
              <a:ext uri="{28A0092B-C50C-407E-A947-70E740481C1C}">
                <a14:useLocalDpi xmlns:a14="http://schemas.microsoft.com/office/drawing/2010/main" val="0"/>
              </a:ext>
            </a:extLst>
          </a:blip>
          <a:srcRect l="68125" t="56381" b="15425"/>
          <a:stretch/>
        </p:blipFill>
        <p:spPr>
          <a:xfrm>
            <a:off x="268500" y="4090674"/>
            <a:ext cx="1258661" cy="1237160"/>
          </a:xfrm>
          <a:prstGeom prst="rect">
            <a:avLst/>
          </a:prstGeom>
        </p:spPr>
      </p:pic>
    </p:spTree>
    <p:extLst>
      <p:ext uri="{BB962C8B-B14F-4D97-AF65-F5344CB8AC3E}">
        <p14:creationId xmlns:p14="http://schemas.microsoft.com/office/powerpoint/2010/main" val="19911110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709169" y="1227378"/>
            <a:ext cx="5360266" cy="508649"/>
          </a:xfrm>
          <a:effectLst/>
        </p:spPr>
        <p:txBody>
          <a:bodyPr>
            <a:normAutofit/>
          </a:bodyPr>
          <a:lstStyle/>
          <a:p>
            <a:pPr>
              <a:lnSpc>
                <a:spcPct val="100000"/>
              </a:lnSpc>
            </a:pPr>
            <a:r>
              <a:rPr lang="ru-RU" sz="2000" b="1" spc="50" dirty="0">
                <a:ln w="11430"/>
                <a:solidFill>
                  <a:srgbClr val="930D2D"/>
                </a:solidFill>
                <a:effectLst>
                  <a:outerShdw blurRad="38100" dist="38100" dir="2700000" algn="tl">
                    <a:srgbClr val="000000">
                      <a:alpha val="43137"/>
                    </a:srgbClr>
                  </a:outerShdw>
                </a:effectLst>
              </a:rPr>
              <a:t>ГРИЛЬ КОНТАКТНЫЙ</a:t>
            </a:r>
            <a:r>
              <a:rPr lang="en-US" sz="2000" b="1" spc="50" dirty="0">
                <a:ln w="11430"/>
                <a:solidFill>
                  <a:srgbClr val="930D2D"/>
                </a:solidFill>
                <a:effectLst>
                  <a:outerShdw blurRad="38100" dist="38100" dir="2700000" algn="tl">
                    <a:srgbClr val="000000">
                      <a:alpha val="43137"/>
                    </a:srgbClr>
                  </a:outerShdw>
                </a:effectLst>
              </a:rPr>
              <a:t> </a:t>
            </a:r>
            <a:r>
              <a:rPr lang="ru-RU" sz="2000" b="1" spc="50" dirty="0">
                <a:ln w="11430"/>
                <a:solidFill>
                  <a:srgbClr val="930D2D"/>
                </a:solidFill>
                <a:effectLst>
                  <a:outerShdw blurRad="38100" dist="38100" dir="2700000" algn="tl">
                    <a:srgbClr val="000000">
                      <a:alpha val="43137"/>
                    </a:srgbClr>
                  </a:outerShdw>
                </a:effectLst>
              </a:rPr>
              <a:t>электрический </a:t>
            </a:r>
            <a:r>
              <a:rPr lang="en-US" sz="2000" b="1" spc="50" dirty="0">
                <a:ln w="11430"/>
                <a:solidFill>
                  <a:srgbClr val="930D2D"/>
                </a:solidFill>
                <a:effectLst>
                  <a:outerShdw blurRad="38100" dist="38100" dir="2700000" algn="tl">
                    <a:srgbClr val="000000">
                      <a:alpha val="43137"/>
                    </a:srgbClr>
                  </a:outerShdw>
                </a:effectLst>
              </a:rPr>
              <a:t>G</a:t>
            </a:r>
            <a:r>
              <a:rPr lang="ru-RU" sz="2000" b="1" spc="50" dirty="0">
                <a:ln w="11430"/>
                <a:solidFill>
                  <a:srgbClr val="930D2D"/>
                </a:solidFill>
                <a:effectLst>
                  <a:outerShdw blurRad="38100" dist="38100" dir="2700000" algn="tl">
                    <a:srgbClr val="000000">
                      <a:alpha val="43137"/>
                    </a:srgbClr>
                  </a:outerShdw>
                </a:effectLst>
              </a:rPr>
              <a:t>1600</a:t>
            </a:r>
            <a:endParaRPr lang="uk-UA" sz="20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328164" y="5915306"/>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3421382320"/>
              </p:ext>
            </p:extLst>
          </p:nvPr>
        </p:nvGraphicFramePr>
        <p:xfrm>
          <a:off x="346589" y="6312109"/>
          <a:ext cx="10011360" cy="926379"/>
        </p:xfrm>
        <a:graphic>
          <a:graphicData uri="http://schemas.openxmlformats.org/drawingml/2006/table">
            <a:tbl>
              <a:tblPr>
                <a:tableStyleId>{616DA210-FB5B-4158-B5E0-FEB733F419BA}</a:tableStyleId>
              </a:tblPr>
              <a:tblGrid>
                <a:gridCol w="483406">
                  <a:extLst>
                    <a:ext uri="{9D8B030D-6E8A-4147-A177-3AD203B41FA5}">
                      <a16:colId xmlns:a16="http://schemas.microsoft.com/office/drawing/2014/main" val="20000"/>
                    </a:ext>
                  </a:extLst>
                </a:gridCol>
                <a:gridCol w="735570">
                  <a:extLst>
                    <a:ext uri="{9D8B030D-6E8A-4147-A177-3AD203B41FA5}">
                      <a16:colId xmlns:a16="http://schemas.microsoft.com/office/drawing/2014/main" val="20001"/>
                    </a:ext>
                  </a:extLst>
                </a:gridCol>
                <a:gridCol w="572725">
                  <a:extLst>
                    <a:ext uri="{9D8B030D-6E8A-4147-A177-3AD203B41FA5}">
                      <a16:colId xmlns:a16="http://schemas.microsoft.com/office/drawing/2014/main" val="20002"/>
                    </a:ext>
                  </a:extLst>
                </a:gridCol>
                <a:gridCol w="829994">
                  <a:extLst>
                    <a:ext uri="{9D8B030D-6E8A-4147-A177-3AD203B41FA5}">
                      <a16:colId xmlns:a16="http://schemas.microsoft.com/office/drawing/2014/main" val="20003"/>
                    </a:ext>
                  </a:extLst>
                </a:gridCol>
                <a:gridCol w="638516">
                  <a:extLst>
                    <a:ext uri="{9D8B030D-6E8A-4147-A177-3AD203B41FA5}">
                      <a16:colId xmlns:a16="http://schemas.microsoft.com/office/drawing/2014/main" val="20004"/>
                    </a:ext>
                  </a:extLst>
                </a:gridCol>
                <a:gridCol w="866727">
                  <a:extLst>
                    <a:ext uri="{9D8B030D-6E8A-4147-A177-3AD203B41FA5}">
                      <a16:colId xmlns:a16="http://schemas.microsoft.com/office/drawing/2014/main" val="20005"/>
                    </a:ext>
                  </a:extLst>
                </a:gridCol>
                <a:gridCol w="661182">
                  <a:extLst>
                    <a:ext uri="{9D8B030D-6E8A-4147-A177-3AD203B41FA5}">
                      <a16:colId xmlns:a16="http://schemas.microsoft.com/office/drawing/2014/main" val="20006"/>
                    </a:ext>
                  </a:extLst>
                </a:gridCol>
                <a:gridCol w="885091">
                  <a:extLst>
                    <a:ext uri="{9D8B030D-6E8A-4147-A177-3AD203B41FA5}">
                      <a16:colId xmlns:a16="http://schemas.microsoft.com/office/drawing/2014/main" val="20007"/>
                    </a:ext>
                  </a:extLst>
                </a:gridCol>
                <a:gridCol w="673100">
                  <a:extLst>
                    <a:ext uri="{9D8B030D-6E8A-4147-A177-3AD203B41FA5}">
                      <a16:colId xmlns:a16="http://schemas.microsoft.com/office/drawing/2014/main" val="20008"/>
                    </a:ext>
                  </a:extLst>
                </a:gridCol>
                <a:gridCol w="723900">
                  <a:extLst>
                    <a:ext uri="{9D8B030D-6E8A-4147-A177-3AD203B41FA5}">
                      <a16:colId xmlns:a16="http://schemas.microsoft.com/office/drawing/2014/main" val="20009"/>
                    </a:ext>
                  </a:extLst>
                </a:gridCol>
                <a:gridCol w="711200">
                  <a:extLst>
                    <a:ext uri="{9D8B030D-6E8A-4147-A177-3AD203B41FA5}">
                      <a16:colId xmlns:a16="http://schemas.microsoft.com/office/drawing/2014/main" val="20010"/>
                    </a:ext>
                  </a:extLst>
                </a:gridCol>
                <a:gridCol w="664309">
                  <a:extLst>
                    <a:ext uri="{9D8B030D-6E8A-4147-A177-3AD203B41FA5}">
                      <a16:colId xmlns:a16="http://schemas.microsoft.com/office/drawing/2014/main" val="20011"/>
                    </a:ext>
                  </a:extLst>
                </a:gridCol>
                <a:gridCol w="928467">
                  <a:extLst>
                    <a:ext uri="{9D8B030D-6E8A-4147-A177-3AD203B41FA5}">
                      <a16:colId xmlns:a16="http://schemas.microsoft.com/office/drawing/2014/main" val="20012"/>
                    </a:ext>
                  </a:extLst>
                </a:gridCol>
                <a:gridCol w="637173">
                  <a:extLst>
                    <a:ext uri="{9D8B030D-6E8A-4147-A177-3AD203B41FA5}">
                      <a16:colId xmlns:a16="http://schemas.microsoft.com/office/drawing/2014/main" val="20013"/>
                    </a:ext>
                  </a:extLst>
                </a:gridCol>
              </a:tblGrid>
              <a:tr h="48130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p>
                    <a:p>
                      <a:pPr algn="ctr" fontAlgn="ctr"/>
                      <a:r>
                        <a:rPr lang="ru-RU" sz="1100" b="1" u="none" strike="noStrike" dirty="0" smtClean="0">
                          <a:effectLst/>
                        </a:rPr>
                        <a:t>(цвет)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Тип управления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Класс защиты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Темп-</a:t>
                      </a:r>
                      <a:r>
                        <a:rPr lang="ru-RU" sz="1100" b="1" i="0" u="none" strike="noStrike" dirty="0" err="1" smtClean="0">
                          <a:solidFill>
                            <a:srgbClr val="000000"/>
                          </a:solidFill>
                          <a:effectLst/>
                          <a:latin typeface="+mn-lt"/>
                        </a:rPr>
                        <a:t>ра</a:t>
                      </a:r>
                      <a:r>
                        <a:rPr lang="ru-RU" sz="1100" b="1" i="0" u="none" strike="noStrike" dirty="0" smtClean="0">
                          <a:solidFill>
                            <a:srgbClr val="000000"/>
                          </a:solidFill>
                          <a:effectLst/>
                          <a:latin typeface="+mn-lt"/>
                        </a:rPr>
                        <a:t> нагрева</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Покрытие</a:t>
                      </a:r>
                      <a:r>
                        <a:rPr lang="ru-RU" sz="1100" b="1" i="0" u="none" strike="noStrike" baseline="0" dirty="0" smtClean="0">
                          <a:solidFill>
                            <a:srgbClr val="000000"/>
                          </a:solidFill>
                          <a:effectLst/>
                          <a:latin typeface="+mn-lt"/>
                        </a:rPr>
                        <a:t> </a:t>
                      </a:r>
                      <a:r>
                        <a:rPr lang="ru-RU" sz="1100" b="1" i="0" u="none" strike="noStrike" baseline="0" dirty="0" err="1" smtClean="0">
                          <a:solidFill>
                            <a:srgbClr val="000000"/>
                          </a:solidFill>
                          <a:effectLst/>
                          <a:latin typeface="+mn-lt"/>
                        </a:rPr>
                        <a:t>раб.пов</a:t>
                      </a:r>
                      <a:r>
                        <a:rPr lang="ru-RU" sz="1100" b="1" i="0" u="none" strike="noStrike" baseline="0" dirty="0" smtClean="0">
                          <a:solidFill>
                            <a:srgbClr val="000000"/>
                          </a:solidFill>
                          <a:effectLst/>
                          <a:latin typeface="+mn-lt"/>
                        </a:rPr>
                        <a:t>.</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Размер панелей</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Материал</a:t>
                      </a:r>
                      <a:r>
                        <a:rPr lang="ru-RU" sz="1100" b="1" i="0" u="none" strike="noStrike" baseline="0" dirty="0" smtClean="0">
                          <a:solidFill>
                            <a:srgbClr val="000000"/>
                          </a:solidFill>
                          <a:effectLst/>
                          <a:latin typeface="Calibri"/>
                        </a:rPr>
                        <a:t> корпуса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Кратность</a:t>
                      </a:r>
                      <a:r>
                        <a:rPr lang="ru-RU" sz="1100" b="1" i="0" u="none" strike="noStrike" baseline="0" dirty="0" smtClean="0">
                          <a:solidFill>
                            <a:srgbClr val="000000"/>
                          </a:solidFill>
                          <a:effectLst/>
                          <a:latin typeface="Calibri"/>
                        </a:rPr>
                        <a:t> в </a:t>
                      </a:r>
                      <a:r>
                        <a:rPr lang="ru-RU" sz="1100" b="1" i="0" u="none" strike="noStrike" baseline="0" dirty="0" err="1" smtClean="0">
                          <a:solidFill>
                            <a:srgbClr val="000000"/>
                          </a:solidFill>
                          <a:effectLst/>
                          <a:latin typeface="Calibri"/>
                        </a:rPr>
                        <a:t>уп</a:t>
                      </a:r>
                      <a:r>
                        <a:rPr lang="ru-RU" sz="1100" b="1" i="0" u="none" strike="noStrike" baseline="0" dirty="0" smtClean="0">
                          <a:solidFill>
                            <a:srgbClr val="000000"/>
                          </a:solidFill>
                          <a:effectLst/>
                          <a:latin typeface="Calibri"/>
                        </a:rPr>
                        <a:t>.</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Габаритный размер</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 нетто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5073">
                <a:tc>
                  <a:txBody>
                    <a:bodyPr/>
                    <a:lstStyle/>
                    <a:p>
                      <a:pPr marL="0" algn="ctr" defTabSz="914400" rtl="0" eaLnBrk="1" fontAlgn="ctr" latinLnBrk="0" hangingPunct="1"/>
                      <a:r>
                        <a:rPr lang="en-US" sz="1000" b="1" i="1" u="none" strike="noStrike" kern="1200" dirty="0" smtClean="0">
                          <a:solidFill>
                            <a:srgbClr val="000000"/>
                          </a:solidFill>
                          <a:effectLst/>
                          <a:latin typeface="+mn-lt"/>
                          <a:ea typeface="+mn-ea"/>
                          <a:cs typeface="+mn-cs"/>
                        </a:rPr>
                        <a:t>80734</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G1600</a:t>
                      </a:r>
                      <a:endParaRPr lang="en-US" sz="1000" b="1" i="1" u="none" strike="noStrike" dirty="0">
                        <a:solidFill>
                          <a:srgbClr val="000000"/>
                        </a:solidFill>
                        <a:effectLst/>
                        <a:latin typeface="+mn-lt"/>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1600 </a:t>
                      </a:r>
                      <a:r>
                        <a:rPr lang="ru-RU" sz="1000" b="1" i="1" u="none" strike="noStrike" dirty="0" smtClean="0">
                          <a:solidFill>
                            <a:srgbClr val="000000"/>
                          </a:solidFill>
                          <a:effectLst/>
                          <a:latin typeface="+mn-lt"/>
                        </a:rPr>
                        <a:t>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механический</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70-21</a:t>
                      </a:r>
                      <a:r>
                        <a:rPr lang="ru-RU" sz="1000" b="1" i="1" u="none" strike="noStrike" kern="1200" dirty="0" smtClean="0">
                          <a:solidFill>
                            <a:srgbClr val="000000"/>
                          </a:solidFill>
                          <a:effectLst/>
                          <a:latin typeface="Arial"/>
                          <a:ea typeface="+mn-ea"/>
                          <a:cs typeface="+mn-cs"/>
                        </a:rPr>
                        <a:t>0</a:t>
                      </a:r>
                      <a:r>
                        <a:rPr lang="en-US" sz="1000" b="1" i="1" u="none" strike="noStrike" kern="1200" dirty="0" smtClean="0">
                          <a:solidFill>
                            <a:srgbClr val="000000"/>
                          </a:solidFill>
                          <a:effectLst/>
                          <a:latin typeface="Arial"/>
                          <a:ea typeface="+mn-ea"/>
                          <a:cs typeface="+mn-cs"/>
                        </a:rPr>
                        <a:t>°C</a:t>
                      </a:r>
                      <a:endParaRPr lang="ru-RU" sz="1000" b="1" i="1" u="none" strike="noStrike" kern="1200" dirty="0" smtClean="0">
                        <a:solidFill>
                          <a:srgbClr val="000000"/>
                        </a:solidFill>
                        <a:effectLst/>
                        <a:latin typeface="Arial"/>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err="1" smtClean="0">
                          <a:solidFill>
                            <a:srgbClr val="000000"/>
                          </a:solidFill>
                          <a:effectLst/>
                          <a:latin typeface="Arial"/>
                        </a:rPr>
                        <a:t>антипригар</a:t>
                      </a:r>
                      <a:r>
                        <a:rPr lang="ru-RU" sz="1000" b="1" i="1" u="none" strike="noStrike" dirty="0" smtClean="0">
                          <a:solidFill>
                            <a:srgbClr val="000000"/>
                          </a:solidFill>
                          <a:effectLst/>
                          <a:latin typeface="Arial"/>
                        </a:rPr>
                        <a:t>.</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25,6</a:t>
                      </a:r>
                      <a:r>
                        <a:rPr lang="ru-RU" sz="1000" b="1" i="1" u="none" strike="noStrike" dirty="0" smtClean="0">
                          <a:solidFill>
                            <a:srgbClr val="000000"/>
                          </a:solidFill>
                          <a:effectLst/>
                          <a:latin typeface="Arial"/>
                        </a:rPr>
                        <a:t>х</a:t>
                      </a:r>
                      <a:r>
                        <a:rPr lang="en-US" sz="1000" b="1" i="1" u="none" strike="noStrike" dirty="0" smtClean="0">
                          <a:solidFill>
                            <a:srgbClr val="000000"/>
                          </a:solidFill>
                          <a:effectLst/>
                          <a:latin typeface="Arial"/>
                        </a:rPr>
                        <a:t>17,8</a:t>
                      </a:r>
                      <a:r>
                        <a:rPr lang="ru-RU" sz="1000" b="1" i="1" u="none" strike="noStrike" baseline="0" dirty="0" smtClean="0">
                          <a:solidFill>
                            <a:srgbClr val="000000"/>
                          </a:solidFill>
                          <a:effectLst/>
                          <a:latin typeface="Arial"/>
                        </a:rPr>
                        <a:t> см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Нерж./пластик</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4 </a:t>
                      </a:r>
                      <a:r>
                        <a:rPr lang="ru-RU" sz="1000" b="1" i="1" u="none" strike="noStrike" dirty="0" err="1" smtClean="0">
                          <a:solidFill>
                            <a:srgbClr val="000000"/>
                          </a:solidFill>
                          <a:effectLst/>
                          <a:latin typeface="Arial"/>
                        </a:rPr>
                        <a:t>шт</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3</a:t>
                      </a:r>
                      <a:r>
                        <a:rPr lang="en-US" sz="1000" b="1" i="1" u="none" strike="noStrike" dirty="0" smtClean="0">
                          <a:solidFill>
                            <a:srgbClr val="000000"/>
                          </a:solidFill>
                          <a:effectLst/>
                          <a:latin typeface="Arial"/>
                        </a:rPr>
                        <a:t>30</a:t>
                      </a:r>
                      <a:r>
                        <a:rPr lang="ru-RU" sz="1000" b="1" i="1" u="none" strike="noStrike" dirty="0" smtClean="0">
                          <a:solidFill>
                            <a:srgbClr val="000000"/>
                          </a:solidFill>
                          <a:effectLst/>
                          <a:latin typeface="Arial"/>
                        </a:rPr>
                        <a:t>х1</a:t>
                      </a:r>
                      <a:r>
                        <a:rPr lang="en-US" sz="1000" b="1" i="1" u="none" strike="noStrike" dirty="0" smtClean="0">
                          <a:solidFill>
                            <a:srgbClr val="000000"/>
                          </a:solidFill>
                          <a:effectLst/>
                          <a:latin typeface="Arial"/>
                        </a:rPr>
                        <a:t>5</a:t>
                      </a:r>
                      <a:r>
                        <a:rPr lang="ru-RU" sz="1000" b="1" i="1" u="none" strike="noStrike" dirty="0" smtClean="0">
                          <a:solidFill>
                            <a:srgbClr val="000000"/>
                          </a:solidFill>
                          <a:effectLst/>
                          <a:latin typeface="Arial"/>
                        </a:rPr>
                        <a:t>0х</a:t>
                      </a:r>
                      <a:r>
                        <a:rPr lang="en-US" sz="1000" b="1" i="1" u="none" strike="noStrike" dirty="0" smtClean="0">
                          <a:solidFill>
                            <a:srgbClr val="000000"/>
                          </a:solidFill>
                          <a:effectLst/>
                          <a:latin typeface="Arial"/>
                        </a:rPr>
                        <a:t>302</a:t>
                      </a:r>
                      <a:r>
                        <a:rPr lang="ru-RU" sz="1000" b="1" i="1" u="none" strike="noStrike" dirty="0" smtClean="0">
                          <a:solidFill>
                            <a:srgbClr val="000000"/>
                          </a:solidFill>
                          <a:effectLst/>
                          <a:latin typeface="Arial"/>
                        </a:rPr>
                        <a:t> 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a:t>
                      </a:r>
                      <a:r>
                        <a:rPr lang="en-US" sz="1000" b="1" i="1" u="none" strike="noStrike" dirty="0" smtClean="0">
                          <a:solidFill>
                            <a:srgbClr val="000000"/>
                          </a:solidFill>
                          <a:effectLst/>
                          <a:latin typeface="Arial"/>
                        </a:rPr>
                        <a:t>7</a:t>
                      </a:r>
                      <a:r>
                        <a:rPr lang="ru-RU" sz="1000" b="1" i="1" u="none" strike="noStrike" dirty="0" smtClean="0">
                          <a:solidFill>
                            <a:srgbClr val="000000"/>
                          </a:solidFill>
                          <a:effectLst/>
                          <a:latin typeface="Arial"/>
                        </a:rPr>
                        <a:t>5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bl>
          </a:graphicData>
        </a:graphic>
      </p:graphicFrame>
      <p:sp>
        <p:nvSpPr>
          <p:cNvPr id="16" name="TextBox 15"/>
          <p:cNvSpPr txBox="1"/>
          <p:nvPr/>
        </p:nvSpPr>
        <p:spPr>
          <a:xfrm>
            <a:off x="4478460" y="2024311"/>
            <a:ext cx="3789240"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31" name="Прямоугольник 30"/>
          <p:cNvSpPr/>
          <p:nvPr/>
        </p:nvSpPr>
        <p:spPr>
          <a:xfrm>
            <a:off x="328164" y="5335739"/>
            <a:ext cx="3930442" cy="369332"/>
          </a:xfrm>
          <a:prstGeom prst="rect">
            <a:avLst/>
          </a:prstGeom>
        </p:spPr>
        <p:txBody>
          <a:bodyPr wrap="square">
            <a:spAutoFit/>
          </a:bodyPr>
          <a:lstStyle/>
          <a:p>
            <a:r>
              <a:rPr lang="ru-RU" dirty="0">
                <a:solidFill>
                  <a:srgbClr val="006666"/>
                </a:solidFill>
                <a:latin typeface="EpsilonCTT" pitchFamily="2" charset="0"/>
              </a:rPr>
              <a:t>ПОЛЕЗНО! </a:t>
            </a:r>
            <a:r>
              <a:rPr lang="ru-RU" dirty="0" smtClean="0">
                <a:solidFill>
                  <a:srgbClr val="006666"/>
                </a:solidFill>
                <a:latin typeface="EpsilonCTT" pitchFamily="2" charset="0"/>
              </a:rPr>
              <a:t>БЫСТРО! ВКУСНО</a:t>
            </a:r>
            <a:r>
              <a:rPr lang="ru-RU" dirty="0">
                <a:solidFill>
                  <a:srgbClr val="006666"/>
                </a:solidFill>
                <a:latin typeface="EpsilonCTT" pitchFamily="2" charset="0"/>
              </a:rPr>
              <a:t>!</a:t>
            </a:r>
          </a:p>
        </p:txBody>
      </p:sp>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088876" y="1464181"/>
            <a:ext cx="93345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D:\Users\Ilona\Documents\NetSpeakerphone\Received Files\Дизайнер Сергей\G2200.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72867" y="2323370"/>
            <a:ext cx="3901477" cy="2360120"/>
          </a:xfrm>
          <a:prstGeom prst="rect">
            <a:avLst/>
          </a:prstGeom>
          <a:noFill/>
          <a:extLst>
            <a:ext uri="{909E8E84-426E-40DD-AFC4-6F175D3DCCD1}">
              <a14:hiddenFill xmlns:a14="http://schemas.microsoft.com/office/drawing/2010/main">
                <a:solidFill>
                  <a:srgbClr val="FFFFFF"/>
                </a:solidFill>
              </a14:hiddenFill>
            </a:ext>
          </a:extLst>
        </p:spPr>
      </p:pic>
      <p:sp>
        <p:nvSpPr>
          <p:cNvPr id="30" name="Прямоугольник 29"/>
          <p:cNvSpPr/>
          <p:nvPr/>
        </p:nvSpPr>
        <p:spPr>
          <a:xfrm>
            <a:off x="4599499" y="2248313"/>
            <a:ext cx="5942117" cy="2769989"/>
          </a:xfrm>
          <a:prstGeom prst="rect">
            <a:avLst/>
          </a:prstGeom>
        </p:spPr>
        <p:txBody>
          <a:bodyPr wrap="square">
            <a:spAutoFit/>
          </a:bodyPr>
          <a:lstStyle/>
          <a:p>
            <a:r>
              <a:rPr lang="ru-RU" sz="1100" b="1" i="1" dirty="0">
                <a:solidFill>
                  <a:srgbClr val="4D4B4B"/>
                </a:solidFill>
              </a:rPr>
              <a:t>Закрытые </a:t>
            </a:r>
            <a:r>
              <a:rPr lang="ru-RU" sz="1100" b="1" i="1" dirty="0" err="1">
                <a:solidFill>
                  <a:srgbClr val="4D4B4B"/>
                </a:solidFill>
              </a:rPr>
              <a:t>электрогрили</a:t>
            </a:r>
            <a:r>
              <a:rPr lang="ru-RU" sz="1100" b="1" i="1" dirty="0">
                <a:solidFill>
                  <a:srgbClr val="4D4B4B"/>
                </a:solidFill>
              </a:rPr>
              <a:t> предназначены для более быстрого приготовления блюд. В них очень сочными получаются традиционные блюда для барбекю: стейки из мяса и рыбы, овощи гриль, так как испаряющиеся соки заперты внутри.</a:t>
            </a:r>
          </a:p>
          <a:p>
            <a:endParaRPr lang="ru-RU" sz="1100" b="1" i="1" dirty="0">
              <a:solidFill>
                <a:srgbClr val="4D4B4B"/>
              </a:solidFill>
            </a:endParaRPr>
          </a:p>
          <a:p>
            <a:r>
              <a:rPr lang="ru-RU" sz="1100" b="1" i="1" dirty="0" err="1">
                <a:solidFill>
                  <a:srgbClr val="4D4B4B"/>
                </a:solidFill>
              </a:rPr>
              <a:t>Электрогриль</a:t>
            </a:r>
            <a:r>
              <a:rPr lang="ru-RU" sz="1100" b="1" i="1" dirty="0">
                <a:solidFill>
                  <a:srgbClr val="4D4B4B"/>
                </a:solidFill>
              </a:rPr>
              <a:t> жарит мясо, картофель и рыбные стейки, подогревает продукты, готовит горячие бутерброды и овощи. За счет антипригарного покрытия панелей жарить в гриле можно практически без масла ‒ блюда не пригорят и будут менее калорийными, полезными и вкусными.</a:t>
            </a:r>
          </a:p>
          <a:p>
            <a:r>
              <a:rPr lang="ru-RU" sz="1100" b="1" i="1" dirty="0">
                <a:solidFill>
                  <a:srgbClr val="4D4B4B"/>
                </a:solidFill>
              </a:rPr>
              <a:t>Размер панелей </a:t>
            </a:r>
            <a:r>
              <a:rPr lang="ru-RU" sz="1100" b="1" i="1" dirty="0" err="1">
                <a:solidFill>
                  <a:srgbClr val="4D4B4B"/>
                </a:solidFill>
              </a:rPr>
              <a:t>электрогриля</a:t>
            </a:r>
            <a:r>
              <a:rPr lang="ru-RU" sz="1100" b="1" i="1" dirty="0">
                <a:solidFill>
                  <a:srgbClr val="4D4B4B"/>
                </a:solidFill>
              </a:rPr>
              <a:t> </a:t>
            </a:r>
            <a:r>
              <a:rPr lang="en-US" sz="1100" b="1" i="1" spc="50" dirty="0">
                <a:ln w="11430"/>
                <a:solidFill>
                  <a:srgbClr val="930D2D"/>
                </a:solidFill>
                <a:effectLst>
                  <a:outerShdw blurRad="38100" dist="38100" dir="2700000" algn="tl">
                    <a:srgbClr val="000000">
                      <a:alpha val="43137"/>
                    </a:srgbClr>
                  </a:outerShdw>
                </a:effectLst>
              </a:rPr>
              <a:t>G1600</a:t>
            </a:r>
            <a:r>
              <a:rPr lang="ru-RU" sz="1100" b="1" i="1" spc="50" dirty="0">
                <a:ln w="11430"/>
                <a:solidFill>
                  <a:srgbClr val="930D2D"/>
                </a:solidFill>
                <a:effectLst>
                  <a:outerShdw blurRad="38100" dist="38100" dir="2700000" algn="tl">
                    <a:srgbClr val="000000">
                      <a:alpha val="43137"/>
                    </a:srgbClr>
                  </a:outerShdw>
                </a:effectLst>
              </a:rPr>
              <a:t> - </a:t>
            </a:r>
            <a:r>
              <a:rPr lang="en-US" sz="1100" b="1" i="1" spc="50" dirty="0">
                <a:ln w="11430"/>
                <a:solidFill>
                  <a:srgbClr val="930D2D"/>
                </a:solidFill>
                <a:effectLst>
                  <a:outerShdw blurRad="38100" dist="38100" dir="2700000" algn="tl">
                    <a:srgbClr val="000000">
                      <a:alpha val="43137"/>
                    </a:srgbClr>
                  </a:outerShdw>
                </a:effectLst>
              </a:rPr>
              <a:t>256</a:t>
            </a:r>
            <a:r>
              <a:rPr lang="ru-RU" sz="1100" b="1" i="1" spc="50" dirty="0">
                <a:ln w="11430"/>
                <a:solidFill>
                  <a:srgbClr val="930D2D"/>
                </a:solidFill>
                <a:effectLst>
                  <a:outerShdw blurRad="38100" dist="38100" dir="2700000" algn="tl">
                    <a:srgbClr val="000000">
                      <a:alpha val="43137"/>
                    </a:srgbClr>
                  </a:outerShdw>
                </a:effectLst>
              </a:rPr>
              <a:t> мм х </a:t>
            </a:r>
            <a:r>
              <a:rPr lang="en-US" sz="1100" b="1" i="1" spc="50" dirty="0">
                <a:ln w="11430"/>
                <a:solidFill>
                  <a:srgbClr val="930D2D"/>
                </a:solidFill>
                <a:effectLst>
                  <a:outerShdw blurRad="38100" dist="38100" dir="2700000" algn="tl">
                    <a:srgbClr val="000000">
                      <a:alpha val="43137"/>
                    </a:srgbClr>
                  </a:outerShdw>
                </a:effectLst>
              </a:rPr>
              <a:t>178</a:t>
            </a:r>
            <a:r>
              <a:rPr lang="ru-RU" sz="1100" b="1" i="1" spc="50" dirty="0">
                <a:ln w="11430"/>
                <a:solidFill>
                  <a:srgbClr val="930D2D"/>
                </a:solidFill>
                <a:effectLst>
                  <a:outerShdw blurRad="38100" dist="38100" dir="2700000" algn="tl">
                    <a:srgbClr val="000000">
                      <a:alpha val="43137"/>
                    </a:srgbClr>
                  </a:outerShdw>
                </a:effectLst>
              </a:rPr>
              <a:t> мм</a:t>
            </a:r>
            <a:r>
              <a:rPr lang="ru-RU" sz="1100" b="1" i="1" dirty="0">
                <a:solidFill>
                  <a:srgbClr val="4D4B4B"/>
                </a:solidFill>
              </a:rPr>
              <a:t>, что позволяет сразу сделать на нем сразу несколько порций овощей гриль, домашних колбасок или горячих закусок. Панели прибора при работе нагреваются до 2</a:t>
            </a:r>
            <a:r>
              <a:rPr lang="en-US" sz="1100" b="1" i="1" dirty="0">
                <a:solidFill>
                  <a:srgbClr val="4D4B4B"/>
                </a:solidFill>
              </a:rPr>
              <a:t>1</a:t>
            </a:r>
            <a:r>
              <a:rPr lang="ru-RU" sz="1100" b="1" i="1" dirty="0">
                <a:solidFill>
                  <a:srgbClr val="4D4B4B"/>
                </a:solidFill>
              </a:rPr>
              <a:t>0 градусов. Продукты быстро приобретают хрустящую корочку, которая сохраняет сочность продукта. Во время приготовления масло и вытопленный жир стекают в съемный поддон. </a:t>
            </a:r>
            <a:endParaRPr lang="en-US" sz="1100" b="1" i="1" dirty="0">
              <a:solidFill>
                <a:srgbClr val="4D4B4B"/>
              </a:solidFill>
            </a:endParaRPr>
          </a:p>
          <a:p>
            <a:endParaRPr lang="en-US" sz="800" b="1" dirty="0" smtClean="0">
              <a:solidFill>
                <a:srgbClr val="FF0000"/>
              </a:solidFill>
              <a:latin typeface="Arial Black" pitchFamily="34" charset="0"/>
            </a:endParaRPr>
          </a:p>
          <a:p>
            <a:r>
              <a:rPr lang="ru-RU" sz="1200" b="1" dirty="0" smtClean="0">
                <a:solidFill>
                  <a:srgbClr val="FF0000"/>
                </a:solidFill>
                <a:latin typeface="Arial Black" pitchFamily="34" charset="0"/>
              </a:rPr>
              <a:t>В </a:t>
            </a:r>
            <a:r>
              <a:rPr lang="ru-RU" sz="1200" b="1" dirty="0">
                <a:solidFill>
                  <a:srgbClr val="FF0000"/>
                </a:solidFill>
                <a:latin typeface="Arial Black" pitchFamily="34" charset="0"/>
              </a:rPr>
              <a:t>комплекте</a:t>
            </a:r>
            <a:r>
              <a:rPr lang="ru-RU" sz="1200" b="1" dirty="0" smtClean="0">
                <a:solidFill>
                  <a:srgbClr val="FF0000"/>
                </a:solidFill>
                <a:latin typeface="Arial Black" pitchFamily="34" charset="0"/>
              </a:rPr>
              <a:t>:</a:t>
            </a:r>
            <a:r>
              <a:rPr lang="ru-RU" sz="1100" i="1" dirty="0" smtClean="0">
                <a:latin typeface="Calibri (Основной текст)"/>
              </a:rPr>
              <a:t> </a:t>
            </a:r>
            <a:endParaRPr lang="ru-RU" sz="1100" i="1" dirty="0">
              <a:latin typeface="Calibri (Основной текст)"/>
            </a:endParaRPr>
          </a:p>
          <a:p>
            <a:r>
              <a:rPr lang="ru-RU" sz="1100" b="1" i="1" dirty="0">
                <a:solidFill>
                  <a:srgbClr val="4D4B4B"/>
                </a:solidFill>
              </a:rPr>
              <a:t>Книга рецептов в подарок</a:t>
            </a:r>
          </a:p>
        </p:txBody>
      </p:sp>
      <p:pic>
        <p:nvPicPr>
          <p:cNvPr id="1030" name="Picture 6" descr="D:\Users\Ilona\Documents\NetSpeakerphone\Received Files\Дизайнер Сергей\ПИКТОГРАМКИ ГРИЛЬ.pn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529091" y="4746990"/>
            <a:ext cx="2925934" cy="136814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D:\Users\Ilona\Documents\NetSpeakerphone\Received Files\Дизайнер Сергей\ПИКТОГРАМКИ ГРИЛЬ.pn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3389302" y="3938302"/>
            <a:ext cx="1089158"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D:\Users\Ilona\Documents\NetSpeakerphone\Received Files\Дизайнер Сергей\ПИКТОГРАМКИ ГРИЛЬ.png"/>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5558848" y="5093648"/>
            <a:ext cx="1886871" cy="102472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D:\Users\Ilona\Documents\NetSpeakerphone\Received Files\Дизайнер Сергей\ПИКТОГРАМКИ ГРИЛЬ.png"/>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3679626" y="5249269"/>
            <a:ext cx="1984574" cy="854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13121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213574" y="1398656"/>
            <a:ext cx="4974928" cy="488053"/>
          </a:xfrm>
          <a:effectLst/>
        </p:spPr>
        <p:txBody>
          <a:bodyPr>
            <a:normAutofit/>
          </a:bodyPr>
          <a:lstStyle/>
          <a:p>
            <a:pPr>
              <a:lnSpc>
                <a:spcPct val="100000"/>
              </a:lnSpc>
            </a:pPr>
            <a:r>
              <a:rPr lang="ru-RU" sz="2000" b="1" spc="50" dirty="0">
                <a:ln w="11430"/>
                <a:solidFill>
                  <a:srgbClr val="930D2D"/>
                </a:solidFill>
                <a:effectLst>
                  <a:outerShdw blurRad="38100" dist="38100" dir="2700000" algn="tl">
                    <a:srgbClr val="000000">
                      <a:alpha val="43137"/>
                    </a:srgbClr>
                  </a:outerShdw>
                </a:effectLst>
              </a:rPr>
              <a:t>ГРИЛЬ КОНТАКТНЫЙ</a:t>
            </a:r>
            <a:r>
              <a:rPr lang="en-US" sz="2000" b="1" spc="50" dirty="0">
                <a:ln w="11430"/>
                <a:solidFill>
                  <a:srgbClr val="930D2D"/>
                </a:solidFill>
                <a:effectLst>
                  <a:outerShdw blurRad="38100" dist="38100" dir="2700000" algn="tl">
                    <a:srgbClr val="000000">
                      <a:alpha val="43137"/>
                    </a:srgbClr>
                  </a:outerShdw>
                </a:effectLst>
              </a:rPr>
              <a:t> </a:t>
            </a:r>
            <a:r>
              <a:rPr lang="ru-RU" sz="2000" b="1" spc="50" dirty="0">
                <a:ln w="11430"/>
                <a:solidFill>
                  <a:srgbClr val="930D2D"/>
                </a:solidFill>
                <a:effectLst>
                  <a:outerShdw blurRad="38100" dist="38100" dir="2700000" algn="tl">
                    <a:srgbClr val="000000">
                      <a:alpha val="43137"/>
                    </a:srgbClr>
                  </a:outerShdw>
                </a:effectLst>
              </a:rPr>
              <a:t>электрический </a:t>
            </a:r>
            <a:r>
              <a:rPr lang="en-US" sz="2000" b="1" spc="50" dirty="0">
                <a:ln w="11430"/>
                <a:solidFill>
                  <a:srgbClr val="930D2D"/>
                </a:solidFill>
                <a:effectLst>
                  <a:outerShdw blurRad="38100" dist="38100" dir="2700000" algn="tl">
                    <a:srgbClr val="000000">
                      <a:alpha val="43137"/>
                    </a:srgbClr>
                  </a:outerShdw>
                </a:effectLst>
              </a:rPr>
              <a:t>G75</a:t>
            </a:r>
            <a:r>
              <a:rPr lang="ru-RU" sz="2000" b="1" spc="50" dirty="0">
                <a:ln w="11430"/>
                <a:solidFill>
                  <a:srgbClr val="930D2D"/>
                </a:solidFill>
                <a:effectLst>
                  <a:outerShdw blurRad="38100" dist="38100" dir="2700000" algn="tl">
                    <a:srgbClr val="000000">
                      <a:alpha val="43137"/>
                    </a:srgbClr>
                  </a:outerShdw>
                </a:effectLst>
              </a:rPr>
              <a:t>0</a:t>
            </a:r>
            <a:endParaRPr lang="uk-UA" sz="20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328164" y="5915306"/>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3084543024"/>
              </p:ext>
            </p:extLst>
          </p:nvPr>
        </p:nvGraphicFramePr>
        <p:xfrm>
          <a:off x="346589" y="6312109"/>
          <a:ext cx="10011360" cy="926379"/>
        </p:xfrm>
        <a:graphic>
          <a:graphicData uri="http://schemas.openxmlformats.org/drawingml/2006/table">
            <a:tbl>
              <a:tblPr>
                <a:tableStyleId>{616DA210-FB5B-4158-B5E0-FEB733F419BA}</a:tableStyleId>
              </a:tblPr>
              <a:tblGrid>
                <a:gridCol w="483406">
                  <a:extLst>
                    <a:ext uri="{9D8B030D-6E8A-4147-A177-3AD203B41FA5}">
                      <a16:colId xmlns:a16="http://schemas.microsoft.com/office/drawing/2014/main" val="20000"/>
                    </a:ext>
                  </a:extLst>
                </a:gridCol>
                <a:gridCol w="735570">
                  <a:extLst>
                    <a:ext uri="{9D8B030D-6E8A-4147-A177-3AD203B41FA5}">
                      <a16:colId xmlns:a16="http://schemas.microsoft.com/office/drawing/2014/main" val="20001"/>
                    </a:ext>
                  </a:extLst>
                </a:gridCol>
                <a:gridCol w="572725">
                  <a:extLst>
                    <a:ext uri="{9D8B030D-6E8A-4147-A177-3AD203B41FA5}">
                      <a16:colId xmlns:a16="http://schemas.microsoft.com/office/drawing/2014/main" val="20002"/>
                    </a:ext>
                  </a:extLst>
                </a:gridCol>
                <a:gridCol w="829994">
                  <a:extLst>
                    <a:ext uri="{9D8B030D-6E8A-4147-A177-3AD203B41FA5}">
                      <a16:colId xmlns:a16="http://schemas.microsoft.com/office/drawing/2014/main" val="20003"/>
                    </a:ext>
                  </a:extLst>
                </a:gridCol>
                <a:gridCol w="638516">
                  <a:extLst>
                    <a:ext uri="{9D8B030D-6E8A-4147-A177-3AD203B41FA5}">
                      <a16:colId xmlns:a16="http://schemas.microsoft.com/office/drawing/2014/main" val="20004"/>
                    </a:ext>
                  </a:extLst>
                </a:gridCol>
                <a:gridCol w="866727">
                  <a:extLst>
                    <a:ext uri="{9D8B030D-6E8A-4147-A177-3AD203B41FA5}">
                      <a16:colId xmlns:a16="http://schemas.microsoft.com/office/drawing/2014/main" val="20005"/>
                    </a:ext>
                  </a:extLst>
                </a:gridCol>
                <a:gridCol w="661182">
                  <a:extLst>
                    <a:ext uri="{9D8B030D-6E8A-4147-A177-3AD203B41FA5}">
                      <a16:colId xmlns:a16="http://schemas.microsoft.com/office/drawing/2014/main" val="20006"/>
                    </a:ext>
                  </a:extLst>
                </a:gridCol>
                <a:gridCol w="885091">
                  <a:extLst>
                    <a:ext uri="{9D8B030D-6E8A-4147-A177-3AD203B41FA5}">
                      <a16:colId xmlns:a16="http://schemas.microsoft.com/office/drawing/2014/main" val="20007"/>
                    </a:ext>
                  </a:extLst>
                </a:gridCol>
                <a:gridCol w="673100">
                  <a:extLst>
                    <a:ext uri="{9D8B030D-6E8A-4147-A177-3AD203B41FA5}">
                      <a16:colId xmlns:a16="http://schemas.microsoft.com/office/drawing/2014/main" val="20008"/>
                    </a:ext>
                  </a:extLst>
                </a:gridCol>
                <a:gridCol w="723900">
                  <a:extLst>
                    <a:ext uri="{9D8B030D-6E8A-4147-A177-3AD203B41FA5}">
                      <a16:colId xmlns:a16="http://schemas.microsoft.com/office/drawing/2014/main" val="20009"/>
                    </a:ext>
                  </a:extLst>
                </a:gridCol>
                <a:gridCol w="711200">
                  <a:extLst>
                    <a:ext uri="{9D8B030D-6E8A-4147-A177-3AD203B41FA5}">
                      <a16:colId xmlns:a16="http://schemas.microsoft.com/office/drawing/2014/main" val="20010"/>
                    </a:ext>
                  </a:extLst>
                </a:gridCol>
                <a:gridCol w="664309">
                  <a:extLst>
                    <a:ext uri="{9D8B030D-6E8A-4147-A177-3AD203B41FA5}">
                      <a16:colId xmlns:a16="http://schemas.microsoft.com/office/drawing/2014/main" val="20011"/>
                    </a:ext>
                  </a:extLst>
                </a:gridCol>
                <a:gridCol w="928467">
                  <a:extLst>
                    <a:ext uri="{9D8B030D-6E8A-4147-A177-3AD203B41FA5}">
                      <a16:colId xmlns:a16="http://schemas.microsoft.com/office/drawing/2014/main" val="20012"/>
                    </a:ext>
                  </a:extLst>
                </a:gridCol>
                <a:gridCol w="637173">
                  <a:extLst>
                    <a:ext uri="{9D8B030D-6E8A-4147-A177-3AD203B41FA5}">
                      <a16:colId xmlns:a16="http://schemas.microsoft.com/office/drawing/2014/main" val="20013"/>
                    </a:ext>
                  </a:extLst>
                </a:gridCol>
              </a:tblGrid>
              <a:tr h="48130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p>
                    <a:p>
                      <a:pPr algn="ctr" fontAlgn="ctr"/>
                      <a:r>
                        <a:rPr lang="ru-RU" sz="1100" b="1" u="none" strike="noStrike" dirty="0" smtClean="0">
                          <a:effectLst/>
                        </a:rPr>
                        <a:t>(цвет)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Тип управления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Класс защиты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Темп-</a:t>
                      </a:r>
                      <a:r>
                        <a:rPr lang="ru-RU" sz="1100" b="1" i="0" u="none" strike="noStrike" dirty="0" err="1" smtClean="0">
                          <a:solidFill>
                            <a:srgbClr val="000000"/>
                          </a:solidFill>
                          <a:effectLst/>
                          <a:latin typeface="+mn-lt"/>
                        </a:rPr>
                        <a:t>ра</a:t>
                      </a:r>
                      <a:r>
                        <a:rPr lang="ru-RU" sz="1100" b="1" i="0" u="none" strike="noStrike" dirty="0" smtClean="0">
                          <a:solidFill>
                            <a:srgbClr val="000000"/>
                          </a:solidFill>
                          <a:effectLst/>
                          <a:latin typeface="+mn-lt"/>
                        </a:rPr>
                        <a:t> нагрева</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Покрытие</a:t>
                      </a:r>
                      <a:r>
                        <a:rPr lang="ru-RU" sz="1100" b="1" i="0" u="none" strike="noStrike" baseline="0" dirty="0" smtClean="0">
                          <a:solidFill>
                            <a:srgbClr val="000000"/>
                          </a:solidFill>
                          <a:effectLst/>
                          <a:latin typeface="+mn-lt"/>
                        </a:rPr>
                        <a:t> </a:t>
                      </a:r>
                      <a:r>
                        <a:rPr lang="ru-RU" sz="1100" b="1" i="0" u="none" strike="noStrike" baseline="0" dirty="0" err="1" smtClean="0">
                          <a:solidFill>
                            <a:srgbClr val="000000"/>
                          </a:solidFill>
                          <a:effectLst/>
                          <a:latin typeface="+mn-lt"/>
                        </a:rPr>
                        <a:t>раб.пов</a:t>
                      </a:r>
                      <a:r>
                        <a:rPr lang="ru-RU" sz="1100" b="1" i="0" u="none" strike="noStrike" baseline="0" dirty="0" smtClean="0">
                          <a:solidFill>
                            <a:srgbClr val="000000"/>
                          </a:solidFill>
                          <a:effectLst/>
                          <a:latin typeface="+mn-lt"/>
                        </a:rPr>
                        <a:t>.</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Размер панелей</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Материал</a:t>
                      </a:r>
                      <a:r>
                        <a:rPr lang="ru-RU" sz="1100" b="1" i="0" u="none" strike="noStrike" baseline="0" dirty="0" smtClean="0">
                          <a:solidFill>
                            <a:srgbClr val="000000"/>
                          </a:solidFill>
                          <a:effectLst/>
                          <a:latin typeface="Calibri"/>
                        </a:rPr>
                        <a:t> корпуса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Кратность</a:t>
                      </a:r>
                      <a:r>
                        <a:rPr lang="ru-RU" sz="1100" b="1" i="0" u="none" strike="noStrike" baseline="0" dirty="0" smtClean="0">
                          <a:solidFill>
                            <a:srgbClr val="000000"/>
                          </a:solidFill>
                          <a:effectLst/>
                          <a:latin typeface="Calibri"/>
                        </a:rPr>
                        <a:t> в </a:t>
                      </a:r>
                      <a:r>
                        <a:rPr lang="ru-RU" sz="1100" b="1" i="0" u="none" strike="noStrike" baseline="0" dirty="0" err="1" smtClean="0">
                          <a:solidFill>
                            <a:srgbClr val="000000"/>
                          </a:solidFill>
                          <a:effectLst/>
                          <a:latin typeface="Calibri"/>
                        </a:rPr>
                        <a:t>уп</a:t>
                      </a:r>
                      <a:r>
                        <a:rPr lang="ru-RU" sz="1100" b="1" i="0" u="none" strike="noStrike" baseline="0" dirty="0" smtClean="0">
                          <a:solidFill>
                            <a:srgbClr val="000000"/>
                          </a:solidFill>
                          <a:effectLst/>
                          <a:latin typeface="Calibri"/>
                        </a:rPr>
                        <a:t>.</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Габаритный размер</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 нетто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5073">
                <a:tc>
                  <a:txBody>
                    <a:bodyPr/>
                    <a:lstStyle/>
                    <a:p>
                      <a:pPr marL="0" algn="ctr" defTabSz="914400" rtl="0" eaLnBrk="1" fontAlgn="ctr" latinLnBrk="0" hangingPunct="1"/>
                      <a:r>
                        <a:rPr lang="en-US" sz="1000" b="1" i="1" u="none" strike="noStrike" kern="1200" dirty="0" smtClean="0">
                          <a:solidFill>
                            <a:srgbClr val="000000"/>
                          </a:solidFill>
                          <a:effectLst/>
                          <a:latin typeface="+mn-lt"/>
                          <a:ea typeface="+mn-ea"/>
                          <a:cs typeface="+mn-cs"/>
                        </a:rPr>
                        <a:t>80735</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G750</a:t>
                      </a:r>
                      <a:endParaRPr lang="en-US" sz="1000" b="1" i="1" u="none" strike="noStrike" dirty="0">
                        <a:solidFill>
                          <a:srgbClr val="000000"/>
                        </a:solidFill>
                        <a:effectLst/>
                        <a:latin typeface="+mn-lt"/>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750 </a:t>
                      </a:r>
                      <a:r>
                        <a:rPr lang="ru-RU" sz="1000" b="1" i="1" u="none" strike="noStrike" dirty="0" smtClean="0">
                          <a:solidFill>
                            <a:srgbClr val="000000"/>
                          </a:solidFill>
                          <a:effectLst/>
                          <a:latin typeface="+mn-lt"/>
                        </a:rPr>
                        <a:t>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механический</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140-21</a:t>
                      </a:r>
                      <a:r>
                        <a:rPr lang="ru-RU" sz="1000" b="1" i="1" u="none" strike="noStrike" kern="1200" dirty="0" smtClean="0">
                          <a:solidFill>
                            <a:srgbClr val="000000"/>
                          </a:solidFill>
                          <a:effectLst/>
                          <a:latin typeface="Arial"/>
                          <a:ea typeface="+mn-ea"/>
                          <a:cs typeface="+mn-cs"/>
                        </a:rPr>
                        <a:t>0</a:t>
                      </a:r>
                      <a:r>
                        <a:rPr lang="en-US" sz="1000" b="1" i="1" u="none" strike="noStrike" kern="1200" dirty="0" smtClean="0">
                          <a:solidFill>
                            <a:srgbClr val="000000"/>
                          </a:solidFill>
                          <a:effectLst/>
                          <a:latin typeface="Arial"/>
                          <a:ea typeface="+mn-ea"/>
                          <a:cs typeface="+mn-cs"/>
                        </a:rPr>
                        <a:t>°C</a:t>
                      </a:r>
                      <a:endParaRPr lang="ru-RU" sz="1000" b="1" i="1" u="none" strike="noStrike" kern="1200" dirty="0" smtClean="0">
                        <a:solidFill>
                          <a:srgbClr val="000000"/>
                        </a:solidFill>
                        <a:effectLst/>
                        <a:latin typeface="Arial"/>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err="1" smtClean="0">
                          <a:solidFill>
                            <a:srgbClr val="000000"/>
                          </a:solidFill>
                          <a:effectLst/>
                          <a:latin typeface="Arial"/>
                        </a:rPr>
                        <a:t>антипригар</a:t>
                      </a:r>
                      <a:r>
                        <a:rPr lang="ru-RU" sz="1000" b="1" i="1" u="none" strike="noStrike" dirty="0" smtClean="0">
                          <a:solidFill>
                            <a:srgbClr val="000000"/>
                          </a:solidFill>
                          <a:effectLst/>
                          <a:latin typeface="Arial"/>
                        </a:rPr>
                        <a:t>.</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23</a:t>
                      </a:r>
                      <a:r>
                        <a:rPr lang="ru-RU" sz="1000" b="1" i="1" u="none" strike="noStrike" dirty="0" smtClean="0">
                          <a:solidFill>
                            <a:srgbClr val="000000"/>
                          </a:solidFill>
                          <a:effectLst/>
                          <a:latin typeface="Arial"/>
                        </a:rPr>
                        <a:t>х</a:t>
                      </a:r>
                      <a:r>
                        <a:rPr lang="en-US" sz="1000" b="1" i="1" u="none" strike="noStrike" dirty="0" smtClean="0">
                          <a:solidFill>
                            <a:srgbClr val="000000"/>
                          </a:solidFill>
                          <a:effectLst/>
                          <a:latin typeface="Arial"/>
                        </a:rPr>
                        <a:t>14,5</a:t>
                      </a:r>
                      <a:r>
                        <a:rPr lang="ru-RU" sz="1000" b="1" i="1" u="none" strike="noStrike" baseline="0" dirty="0" smtClean="0">
                          <a:solidFill>
                            <a:srgbClr val="000000"/>
                          </a:solidFill>
                          <a:effectLst/>
                          <a:latin typeface="Arial"/>
                        </a:rPr>
                        <a:t> см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Нерж./пластик</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6</a:t>
                      </a:r>
                      <a:r>
                        <a:rPr lang="ru-RU" sz="1000" b="1" i="1" u="none" strike="noStrike" dirty="0" smtClean="0">
                          <a:solidFill>
                            <a:srgbClr val="000000"/>
                          </a:solidFill>
                          <a:effectLst/>
                          <a:latin typeface="Arial"/>
                        </a:rPr>
                        <a:t> </a:t>
                      </a:r>
                      <a:r>
                        <a:rPr lang="ru-RU" sz="1000" b="1" i="1" u="none" strike="noStrike" dirty="0" err="1" smtClean="0">
                          <a:solidFill>
                            <a:srgbClr val="000000"/>
                          </a:solidFill>
                          <a:effectLst/>
                          <a:latin typeface="Arial"/>
                        </a:rPr>
                        <a:t>шт</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307</a:t>
                      </a:r>
                      <a:r>
                        <a:rPr lang="ru-RU" sz="1000" b="1" i="1" u="none" strike="noStrike" dirty="0" smtClean="0">
                          <a:solidFill>
                            <a:srgbClr val="000000"/>
                          </a:solidFill>
                          <a:effectLst/>
                          <a:latin typeface="Arial"/>
                        </a:rPr>
                        <a:t>х</a:t>
                      </a:r>
                      <a:r>
                        <a:rPr lang="en-US" sz="1000" b="1" i="1" u="none" strike="noStrike" dirty="0" smtClean="0">
                          <a:solidFill>
                            <a:srgbClr val="000000"/>
                          </a:solidFill>
                          <a:effectLst/>
                          <a:latin typeface="Arial"/>
                        </a:rPr>
                        <a:t>249</a:t>
                      </a:r>
                      <a:r>
                        <a:rPr lang="ru-RU" sz="1000" b="1" i="1" u="none" strike="noStrike" dirty="0" smtClean="0">
                          <a:solidFill>
                            <a:srgbClr val="000000"/>
                          </a:solidFill>
                          <a:effectLst/>
                          <a:latin typeface="Arial"/>
                        </a:rPr>
                        <a:t>х</a:t>
                      </a:r>
                      <a:r>
                        <a:rPr lang="en-US" sz="1000" b="1" i="1" u="none" strike="noStrike" dirty="0" smtClean="0">
                          <a:solidFill>
                            <a:srgbClr val="000000"/>
                          </a:solidFill>
                          <a:effectLst/>
                          <a:latin typeface="Arial"/>
                        </a:rPr>
                        <a:t>109</a:t>
                      </a:r>
                      <a:r>
                        <a:rPr lang="ru-RU" sz="1000" b="1" i="1" u="none" strike="noStrike" dirty="0" smtClean="0">
                          <a:solidFill>
                            <a:srgbClr val="000000"/>
                          </a:solidFill>
                          <a:effectLst/>
                          <a:latin typeface="Arial"/>
                        </a:rPr>
                        <a:t> 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a:t>
                      </a:r>
                      <a:r>
                        <a:rPr lang="en-US" sz="1000" b="1" i="1" u="none" strike="noStrike" dirty="0" smtClean="0">
                          <a:solidFill>
                            <a:srgbClr val="000000"/>
                          </a:solidFill>
                          <a:effectLst/>
                          <a:latin typeface="Arial"/>
                        </a:rPr>
                        <a:t>20</a:t>
                      </a:r>
                      <a:r>
                        <a:rPr lang="ru-RU" sz="1000" b="1" i="1" u="none" strike="noStrike" dirty="0" smtClean="0">
                          <a:solidFill>
                            <a:srgbClr val="000000"/>
                          </a:solidFill>
                          <a:effectLst/>
                          <a:latin typeface="Arial"/>
                        </a:rPr>
                        <a:t>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bl>
          </a:graphicData>
        </a:graphic>
      </p:graphicFrame>
      <p:sp>
        <p:nvSpPr>
          <p:cNvPr id="16" name="TextBox 15"/>
          <p:cNvSpPr txBox="1"/>
          <p:nvPr/>
        </p:nvSpPr>
        <p:spPr>
          <a:xfrm>
            <a:off x="4472688" y="2012113"/>
            <a:ext cx="3789240"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31" name="Прямоугольник 30"/>
          <p:cNvSpPr/>
          <p:nvPr/>
        </p:nvSpPr>
        <p:spPr>
          <a:xfrm>
            <a:off x="328164" y="5335739"/>
            <a:ext cx="3930442" cy="369332"/>
          </a:xfrm>
          <a:prstGeom prst="rect">
            <a:avLst/>
          </a:prstGeom>
        </p:spPr>
        <p:txBody>
          <a:bodyPr wrap="square">
            <a:spAutoFit/>
          </a:bodyPr>
          <a:lstStyle/>
          <a:p>
            <a:r>
              <a:rPr lang="ru-RU" dirty="0">
                <a:solidFill>
                  <a:srgbClr val="006666"/>
                </a:solidFill>
                <a:latin typeface="EpsilonCTT" pitchFamily="2" charset="0"/>
              </a:rPr>
              <a:t>ПОЛЕЗНО! </a:t>
            </a:r>
            <a:r>
              <a:rPr lang="ru-RU" dirty="0" smtClean="0">
                <a:solidFill>
                  <a:srgbClr val="006666"/>
                </a:solidFill>
                <a:latin typeface="EpsilonCTT" pitchFamily="2" charset="0"/>
              </a:rPr>
              <a:t>БЫСТРО! ВКУСНО</a:t>
            </a:r>
            <a:r>
              <a:rPr lang="ru-RU" dirty="0">
                <a:solidFill>
                  <a:srgbClr val="006666"/>
                </a:solidFill>
                <a:latin typeface="EpsilonCTT" pitchFamily="2" charset="0"/>
              </a:rPr>
              <a:t>!</a:t>
            </a:r>
          </a:p>
        </p:txBody>
      </p:sp>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842244" y="1658675"/>
            <a:ext cx="93345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D:\Users\Ilona\Documents\NetSpeakerphone\Received Files\Дизайнер Сергей\G750.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48101" y="3025304"/>
            <a:ext cx="2065199" cy="121600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Users\Ilona\Documents\NetSpeakerphone\Received Files\Дизайнер Сергей\ПИКТОГРАМКИ ГРИЛЬ.pn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536318" y="4801398"/>
            <a:ext cx="1016495" cy="143020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Users\Ilona\Documents\NetSpeakerphone\Received Files\Дизайнер Сергей\ПИКТОГРАМКИ ГРИЛЬ.pn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7552814" y="4724400"/>
            <a:ext cx="3033068" cy="1596815"/>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D:\Users\Ilona\Documents\NetSpeakerphone\Received Files\Дизайнер Сергей\G750 2.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701038" y="2846171"/>
            <a:ext cx="1771650" cy="2076273"/>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4599499" y="5370407"/>
            <a:ext cx="1996138" cy="446276"/>
          </a:xfrm>
          <a:prstGeom prst="rect">
            <a:avLst/>
          </a:prstGeom>
        </p:spPr>
        <p:txBody>
          <a:bodyPr wrap="square">
            <a:spAutoFit/>
          </a:bodyPr>
          <a:lstStyle/>
          <a:p>
            <a:r>
              <a:rPr lang="ru-RU" sz="1200" b="1" dirty="0">
                <a:solidFill>
                  <a:srgbClr val="FF0000"/>
                </a:solidFill>
                <a:latin typeface="Arial Black" pitchFamily="34" charset="0"/>
              </a:rPr>
              <a:t>В комплекте:</a:t>
            </a:r>
            <a:r>
              <a:rPr lang="ru-RU" sz="1200" i="1" dirty="0">
                <a:latin typeface="Calibri (Основной текст)"/>
              </a:rPr>
              <a:t> </a:t>
            </a:r>
          </a:p>
          <a:p>
            <a:r>
              <a:rPr lang="ru-RU" sz="1100" b="1" i="1" dirty="0">
                <a:solidFill>
                  <a:srgbClr val="4D4B4B"/>
                </a:solidFill>
              </a:rPr>
              <a:t>Книга рецептов в подарок</a:t>
            </a:r>
          </a:p>
        </p:txBody>
      </p:sp>
      <p:pic>
        <p:nvPicPr>
          <p:cNvPr id="2054" name="Picture 6"/>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00239" y="4006250"/>
            <a:ext cx="1090613"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Прямоугольник 29"/>
          <p:cNvSpPr/>
          <p:nvPr/>
        </p:nvSpPr>
        <p:spPr>
          <a:xfrm>
            <a:off x="4472688" y="2237867"/>
            <a:ext cx="5942117" cy="2923877"/>
          </a:xfrm>
          <a:prstGeom prst="rect">
            <a:avLst/>
          </a:prstGeom>
        </p:spPr>
        <p:txBody>
          <a:bodyPr wrap="square">
            <a:spAutoFit/>
          </a:bodyPr>
          <a:lstStyle/>
          <a:p>
            <a:r>
              <a:rPr lang="ru-RU" sz="1100" b="1" i="1" dirty="0">
                <a:solidFill>
                  <a:srgbClr val="4D4B4B"/>
                </a:solidFill>
              </a:rPr>
              <a:t>Закрытые </a:t>
            </a:r>
            <a:r>
              <a:rPr lang="ru-RU" sz="1100" b="1" i="1" dirty="0" err="1">
                <a:solidFill>
                  <a:srgbClr val="4D4B4B"/>
                </a:solidFill>
              </a:rPr>
              <a:t>электрогрили</a:t>
            </a:r>
            <a:r>
              <a:rPr lang="ru-RU" sz="1100" b="1" i="1" dirty="0">
                <a:solidFill>
                  <a:srgbClr val="4D4B4B"/>
                </a:solidFill>
              </a:rPr>
              <a:t> предназначены для более быстрого приготовления блюд. В них очень сочными получаются традиционные блюда для барбекю: стейки из мяса и рыбы, овощи гриль, так как испаряющиеся соки заперты внутри.</a:t>
            </a:r>
          </a:p>
          <a:p>
            <a:endParaRPr lang="ru-RU" sz="1100" b="1" i="1" dirty="0">
              <a:solidFill>
                <a:srgbClr val="4D4B4B"/>
              </a:solidFill>
            </a:endParaRPr>
          </a:p>
          <a:p>
            <a:r>
              <a:rPr lang="ru-RU" sz="1100" b="1" i="1" dirty="0">
                <a:solidFill>
                  <a:srgbClr val="4D4B4B"/>
                </a:solidFill>
              </a:rPr>
              <a:t>Гриль </a:t>
            </a:r>
            <a:r>
              <a:rPr lang="en-US" sz="1100" b="1" i="1" spc="50" dirty="0">
                <a:ln w="11430"/>
                <a:solidFill>
                  <a:srgbClr val="930D2D"/>
                </a:solidFill>
                <a:effectLst>
                  <a:outerShdw blurRad="38100" dist="38100" dir="2700000" algn="tl">
                    <a:srgbClr val="000000">
                      <a:alpha val="43137"/>
                    </a:srgbClr>
                  </a:outerShdw>
                </a:effectLst>
              </a:rPr>
              <a:t>G750</a:t>
            </a:r>
            <a:r>
              <a:rPr lang="ru-RU" sz="1100" b="1" i="1" spc="50" dirty="0">
                <a:ln w="11430"/>
                <a:solidFill>
                  <a:srgbClr val="930D2D"/>
                </a:solidFill>
                <a:effectLst>
                  <a:outerShdw blurRad="38100" dist="38100" dir="2700000" algn="tl">
                    <a:srgbClr val="000000">
                      <a:alpha val="43137"/>
                    </a:srgbClr>
                  </a:outerShdw>
                </a:effectLst>
              </a:rPr>
              <a:t> </a:t>
            </a:r>
            <a:r>
              <a:rPr lang="ru-RU" sz="1100" b="1" i="1" dirty="0">
                <a:solidFill>
                  <a:srgbClr val="4D4B4B"/>
                </a:solidFill>
              </a:rPr>
              <a:t>- настольный компактный контактный электрический прижимной гриль обладает огромным рядом преимуществ, позволяющие готовить здоровую пищу. Нагревательные панели (ребристые) имеют антипригарную поверхность, благодаря чему еда не пристает и не пригорает. На электрическом гриле вы сможете без труда приготовить мясо, рыбу, хлеб, лаваш, овощи и др. Приготовление возможно без добавления масла. Гриль выполнен в высококачественном металлическом корпусе из нержавеющей стали, с удобной ручкой для поднятия крышки. Имеет мощность 750 Вт. Размеры жарочной поверхности 230x145 мм. Светодиодный индикатор работы. Защита от перегрева. Замок фиксация. </a:t>
            </a:r>
          </a:p>
          <a:p>
            <a:r>
              <a:rPr lang="ru-RU" sz="1100" b="1" i="1" dirty="0">
                <a:solidFill>
                  <a:srgbClr val="4D4B4B"/>
                </a:solidFill>
              </a:rPr>
              <a:t>Ножки гриля прорезиненные, удобно станут на любой поверхности. Гриль не габаритный, транспортабельный, прекрасно поместится в одном из кухонных ящиков, можно хранить вертикально.</a:t>
            </a:r>
          </a:p>
          <a:p>
            <a:endParaRPr lang="en-US" sz="800" b="1" dirty="0" smtClean="0">
              <a:solidFill>
                <a:srgbClr val="FF0000"/>
              </a:solidFill>
              <a:latin typeface="Arial Black" pitchFamily="34" charset="0"/>
            </a:endParaRPr>
          </a:p>
        </p:txBody>
      </p:sp>
    </p:spTree>
    <p:extLst>
      <p:ext uri="{BB962C8B-B14F-4D97-AF65-F5344CB8AC3E}">
        <p14:creationId xmlns:p14="http://schemas.microsoft.com/office/powerpoint/2010/main" val="412697343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373811" y="1511632"/>
            <a:ext cx="4165303" cy="628453"/>
          </a:xfrm>
          <a:effectLst/>
        </p:spPr>
        <p:txBody>
          <a:bodyPr>
            <a:normAutofit/>
          </a:bodyPr>
          <a:lstStyle/>
          <a:p>
            <a:pPr>
              <a:lnSpc>
                <a:spcPct val="100000"/>
              </a:lnSpc>
            </a:pPr>
            <a:r>
              <a:rPr lang="ru-RU" sz="2000" b="1" spc="50" dirty="0">
                <a:ln w="11430"/>
                <a:solidFill>
                  <a:srgbClr val="930D2D"/>
                </a:solidFill>
                <a:effectLst>
                  <a:outerShdw blurRad="38100" dist="38100" dir="2700000" algn="tl">
                    <a:srgbClr val="000000">
                      <a:alpha val="43137"/>
                    </a:srgbClr>
                  </a:outerShdw>
                </a:effectLst>
              </a:rPr>
              <a:t>СЭНДВИЧМЕЙКЕР 3в1 </a:t>
            </a:r>
            <a:r>
              <a:rPr lang="en-US" sz="2000" b="1" spc="50" dirty="0">
                <a:ln w="11430"/>
                <a:solidFill>
                  <a:srgbClr val="930D2D"/>
                </a:solidFill>
                <a:effectLst>
                  <a:outerShdw blurRad="38100" dist="38100" dir="2700000" algn="tl">
                    <a:srgbClr val="000000">
                      <a:alpha val="43137"/>
                    </a:srgbClr>
                  </a:outerShdw>
                </a:effectLst>
              </a:rPr>
              <a:t>GSM800</a:t>
            </a:r>
            <a:endParaRPr lang="uk-UA" sz="20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328164" y="5776806"/>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1599935288"/>
              </p:ext>
            </p:extLst>
          </p:nvPr>
        </p:nvGraphicFramePr>
        <p:xfrm>
          <a:off x="328164" y="6146372"/>
          <a:ext cx="9958837" cy="1311023"/>
        </p:xfrm>
        <a:graphic>
          <a:graphicData uri="http://schemas.openxmlformats.org/drawingml/2006/table">
            <a:tbl>
              <a:tblPr>
                <a:tableStyleId>{616DA210-FB5B-4158-B5E0-FEB733F419BA}</a:tableStyleId>
              </a:tblPr>
              <a:tblGrid>
                <a:gridCol w="424281">
                  <a:extLst>
                    <a:ext uri="{9D8B030D-6E8A-4147-A177-3AD203B41FA5}">
                      <a16:colId xmlns:a16="http://schemas.microsoft.com/office/drawing/2014/main" val="20000"/>
                    </a:ext>
                  </a:extLst>
                </a:gridCol>
                <a:gridCol w="645602">
                  <a:extLst>
                    <a:ext uri="{9D8B030D-6E8A-4147-A177-3AD203B41FA5}">
                      <a16:colId xmlns:a16="http://schemas.microsoft.com/office/drawing/2014/main" val="20001"/>
                    </a:ext>
                  </a:extLst>
                </a:gridCol>
                <a:gridCol w="502674">
                  <a:extLst>
                    <a:ext uri="{9D8B030D-6E8A-4147-A177-3AD203B41FA5}">
                      <a16:colId xmlns:a16="http://schemas.microsoft.com/office/drawing/2014/main" val="20002"/>
                    </a:ext>
                  </a:extLst>
                </a:gridCol>
                <a:gridCol w="728477">
                  <a:extLst>
                    <a:ext uri="{9D8B030D-6E8A-4147-A177-3AD203B41FA5}">
                      <a16:colId xmlns:a16="http://schemas.microsoft.com/office/drawing/2014/main" val="20003"/>
                    </a:ext>
                  </a:extLst>
                </a:gridCol>
                <a:gridCol w="560419">
                  <a:extLst>
                    <a:ext uri="{9D8B030D-6E8A-4147-A177-3AD203B41FA5}">
                      <a16:colId xmlns:a16="http://schemas.microsoft.com/office/drawing/2014/main" val="20004"/>
                    </a:ext>
                  </a:extLst>
                </a:gridCol>
                <a:gridCol w="467983">
                  <a:extLst>
                    <a:ext uri="{9D8B030D-6E8A-4147-A177-3AD203B41FA5}">
                      <a16:colId xmlns:a16="http://schemas.microsoft.com/office/drawing/2014/main" val="20006"/>
                    </a:ext>
                  </a:extLst>
                </a:gridCol>
                <a:gridCol w="711200">
                  <a:extLst>
                    <a:ext uri="{9D8B030D-6E8A-4147-A177-3AD203B41FA5}">
                      <a16:colId xmlns:a16="http://schemas.microsoft.com/office/drawing/2014/main" val="20007"/>
                    </a:ext>
                  </a:extLst>
                </a:gridCol>
                <a:gridCol w="768738">
                  <a:extLst>
                    <a:ext uri="{9D8B030D-6E8A-4147-A177-3AD203B41FA5}">
                      <a16:colId xmlns:a16="http://schemas.microsoft.com/office/drawing/2014/main" val="20008"/>
                    </a:ext>
                  </a:extLst>
                </a:gridCol>
                <a:gridCol w="635360">
                  <a:extLst>
                    <a:ext uri="{9D8B030D-6E8A-4147-A177-3AD203B41FA5}">
                      <a16:colId xmlns:a16="http://schemas.microsoft.com/office/drawing/2014/main" val="20009"/>
                    </a:ext>
                  </a:extLst>
                </a:gridCol>
                <a:gridCol w="758758">
                  <a:extLst>
                    <a:ext uri="{9D8B030D-6E8A-4147-A177-3AD203B41FA5}">
                      <a16:colId xmlns:a16="http://schemas.microsoft.com/office/drawing/2014/main" val="20014"/>
                    </a:ext>
                  </a:extLst>
                </a:gridCol>
                <a:gridCol w="681944">
                  <a:extLst>
                    <a:ext uri="{9D8B030D-6E8A-4147-A177-3AD203B41FA5}">
                      <a16:colId xmlns:a16="http://schemas.microsoft.com/office/drawing/2014/main" val="20010"/>
                    </a:ext>
                  </a:extLst>
                </a:gridCol>
                <a:gridCol w="571500">
                  <a:extLst>
                    <a:ext uri="{9D8B030D-6E8A-4147-A177-3AD203B41FA5}">
                      <a16:colId xmlns:a16="http://schemas.microsoft.com/office/drawing/2014/main" val="20015"/>
                    </a:ext>
                  </a:extLst>
                </a:gridCol>
                <a:gridCol w="469900">
                  <a:extLst>
                    <a:ext uri="{9D8B030D-6E8A-4147-A177-3AD203B41FA5}">
                      <a16:colId xmlns:a16="http://schemas.microsoft.com/office/drawing/2014/main" val="20011"/>
                    </a:ext>
                  </a:extLst>
                </a:gridCol>
                <a:gridCol w="657854">
                  <a:extLst>
                    <a:ext uri="{9D8B030D-6E8A-4147-A177-3AD203B41FA5}">
                      <a16:colId xmlns:a16="http://schemas.microsoft.com/office/drawing/2014/main" val="20016"/>
                    </a:ext>
                  </a:extLst>
                </a:gridCol>
                <a:gridCol w="814906">
                  <a:extLst>
                    <a:ext uri="{9D8B030D-6E8A-4147-A177-3AD203B41FA5}">
                      <a16:colId xmlns:a16="http://schemas.microsoft.com/office/drawing/2014/main" val="20012"/>
                    </a:ext>
                  </a:extLst>
                </a:gridCol>
                <a:gridCol w="559241">
                  <a:extLst>
                    <a:ext uri="{9D8B030D-6E8A-4147-A177-3AD203B41FA5}">
                      <a16:colId xmlns:a16="http://schemas.microsoft.com/office/drawing/2014/main" val="20013"/>
                    </a:ext>
                  </a:extLst>
                </a:gridCol>
              </a:tblGrid>
              <a:tr h="677034">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p>
                    <a:p>
                      <a:pPr algn="ctr" fontAlgn="ctr"/>
                      <a:r>
                        <a:rPr lang="ru-RU" sz="1100" b="1" u="none" strike="noStrike" dirty="0" smtClean="0">
                          <a:effectLst/>
                        </a:rPr>
                        <a:t>(цвет)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Класс защиты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Темп-</a:t>
                      </a:r>
                      <a:r>
                        <a:rPr lang="ru-RU" sz="1100" b="1" i="0" u="none" strike="noStrike" dirty="0" err="1" smtClean="0">
                          <a:solidFill>
                            <a:srgbClr val="000000"/>
                          </a:solidFill>
                          <a:effectLst/>
                          <a:latin typeface="+mn-lt"/>
                        </a:rPr>
                        <a:t>ра</a:t>
                      </a:r>
                      <a:r>
                        <a:rPr lang="ru-RU" sz="1100" b="1" i="0" u="none" strike="noStrike" dirty="0" smtClean="0">
                          <a:solidFill>
                            <a:srgbClr val="000000"/>
                          </a:solidFill>
                          <a:effectLst/>
                          <a:latin typeface="+mn-lt"/>
                        </a:rPr>
                        <a:t> нагрева</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Покрытие</a:t>
                      </a:r>
                      <a:r>
                        <a:rPr lang="ru-RU" sz="1100" b="1" i="0" u="none" strike="noStrike" baseline="0" dirty="0" smtClean="0">
                          <a:solidFill>
                            <a:srgbClr val="000000"/>
                          </a:solidFill>
                          <a:effectLst/>
                          <a:latin typeface="+mn-lt"/>
                        </a:rPr>
                        <a:t> </a:t>
                      </a:r>
                      <a:r>
                        <a:rPr lang="ru-RU" sz="1100" b="1" i="0" u="none" strike="noStrike" baseline="0" dirty="0" err="1" smtClean="0">
                          <a:solidFill>
                            <a:srgbClr val="000000"/>
                          </a:solidFill>
                          <a:effectLst/>
                          <a:latin typeface="+mn-lt"/>
                        </a:rPr>
                        <a:t>раб.пов</a:t>
                      </a:r>
                      <a:r>
                        <a:rPr lang="ru-RU" sz="1100" b="1" i="0" u="none" strike="noStrike" baseline="0" dirty="0" smtClean="0">
                          <a:solidFill>
                            <a:srgbClr val="000000"/>
                          </a:solidFill>
                          <a:effectLst/>
                          <a:latin typeface="+mn-lt"/>
                        </a:rPr>
                        <a:t>.</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Размер панелей</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Сменные панели</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Материал</a:t>
                      </a:r>
                      <a:r>
                        <a:rPr lang="ru-RU" sz="1100" b="1" i="0" u="none" strike="noStrike" baseline="0" dirty="0" smtClean="0">
                          <a:solidFill>
                            <a:srgbClr val="000000"/>
                          </a:solidFill>
                          <a:effectLst/>
                          <a:latin typeface="Calibri"/>
                        </a:rPr>
                        <a:t> корпуса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Блокировка крышки</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Кратность</a:t>
                      </a:r>
                      <a:r>
                        <a:rPr lang="ru-RU" sz="1100" b="1" i="0" u="none" strike="noStrike" baseline="0" dirty="0" smtClean="0">
                          <a:solidFill>
                            <a:srgbClr val="000000"/>
                          </a:solidFill>
                          <a:effectLst/>
                          <a:latin typeface="Calibri"/>
                        </a:rPr>
                        <a:t> в </a:t>
                      </a:r>
                      <a:r>
                        <a:rPr lang="ru-RU" sz="1100" b="1" i="0" u="none" strike="noStrike" baseline="0" dirty="0" err="1" smtClean="0">
                          <a:solidFill>
                            <a:srgbClr val="000000"/>
                          </a:solidFill>
                          <a:effectLst/>
                          <a:latin typeface="Calibri"/>
                        </a:rPr>
                        <a:t>уп</a:t>
                      </a:r>
                      <a:r>
                        <a:rPr lang="ru-RU" sz="1100" b="1" i="0" u="none" strike="noStrike" baseline="0" dirty="0" smtClean="0">
                          <a:solidFill>
                            <a:srgbClr val="000000"/>
                          </a:solidFill>
                          <a:effectLst/>
                          <a:latin typeface="Calibri"/>
                        </a:rPr>
                        <a:t>.</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Длина шнура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Габаритный размер</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 нетто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631494">
                <a:tc>
                  <a:txBody>
                    <a:bodyPr/>
                    <a:lstStyle/>
                    <a:p>
                      <a:pPr marL="0" algn="ctr" defTabSz="914400" rtl="0" eaLnBrk="1" fontAlgn="ctr" latinLnBrk="0" hangingPunct="1"/>
                      <a:r>
                        <a:rPr lang="en-US" sz="1000" b="1" i="1" u="none" strike="noStrike" kern="1200" dirty="0" smtClean="0">
                          <a:solidFill>
                            <a:srgbClr val="000000"/>
                          </a:solidFill>
                          <a:effectLst/>
                          <a:latin typeface="+mn-lt"/>
                          <a:ea typeface="+mn-ea"/>
                          <a:cs typeface="+mn-cs"/>
                        </a:rPr>
                        <a:t>8073</a:t>
                      </a:r>
                      <a:r>
                        <a:rPr lang="ru-RU" sz="1000" b="1" i="1" u="none" strike="noStrike" kern="1200" dirty="0" smtClean="0">
                          <a:solidFill>
                            <a:srgbClr val="000000"/>
                          </a:solidFill>
                          <a:effectLst/>
                          <a:latin typeface="+mn-lt"/>
                          <a:ea typeface="+mn-ea"/>
                          <a:cs typeface="+mn-cs"/>
                        </a:rPr>
                        <a:t>6</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GSM800</a:t>
                      </a:r>
                      <a:endParaRPr lang="en-US" sz="1000" b="1" i="1" u="none" strike="noStrike" dirty="0">
                        <a:solidFill>
                          <a:srgbClr val="000000"/>
                        </a:solidFill>
                        <a:effectLst/>
                        <a:latin typeface="+mn-lt"/>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800 </a:t>
                      </a:r>
                      <a:r>
                        <a:rPr lang="ru-RU" sz="1000" b="1" i="1" u="none" strike="noStrike" dirty="0" smtClean="0">
                          <a:solidFill>
                            <a:srgbClr val="000000"/>
                          </a:solidFill>
                          <a:effectLst/>
                          <a:latin typeface="+mn-lt"/>
                        </a:rPr>
                        <a:t>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mn-lt"/>
                        </a:rPr>
                        <a:t>~ 50/60 Гц</a:t>
                      </a:r>
                      <a:endParaRPr lang="ru-RU" sz="1000" b="1" i="1" u="none" strike="noStrike" dirty="0">
                        <a:solidFill>
                          <a:srgbClr val="000000"/>
                        </a:solidFill>
                        <a:effectLst/>
                        <a:latin typeface="+mn-lt"/>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mn-lt"/>
                        </a:rPr>
                        <a:t>1</a:t>
                      </a:r>
                      <a:endParaRPr lang="ru-RU" sz="1000" b="1" i="1" u="none" strike="noStrike" dirty="0">
                        <a:solidFill>
                          <a:srgbClr val="000000"/>
                        </a:solidFill>
                        <a:effectLst/>
                        <a:latin typeface="+mn-lt"/>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mn-lt"/>
                        </a:rPr>
                        <a:t>140-21</a:t>
                      </a:r>
                      <a:r>
                        <a:rPr lang="ru-RU" sz="1000" b="1" i="1" u="none" strike="noStrike" kern="1200" dirty="0" smtClean="0">
                          <a:solidFill>
                            <a:srgbClr val="000000"/>
                          </a:solidFill>
                          <a:effectLst/>
                          <a:latin typeface="+mn-lt"/>
                          <a:ea typeface="+mn-ea"/>
                          <a:cs typeface="+mn-cs"/>
                        </a:rPr>
                        <a:t>0</a:t>
                      </a:r>
                      <a:r>
                        <a:rPr lang="en-US" sz="1000" b="1" i="1" u="none" strike="noStrike" kern="1200" dirty="0" smtClean="0">
                          <a:solidFill>
                            <a:srgbClr val="000000"/>
                          </a:solidFill>
                          <a:effectLst/>
                          <a:latin typeface="+mn-lt"/>
                          <a:ea typeface="+mn-ea"/>
                          <a:cs typeface="+mn-cs"/>
                        </a:rPr>
                        <a:t>°C</a:t>
                      </a:r>
                      <a:endParaRPr lang="ru-RU" sz="1000" b="1" i="1" u="none" strike="noStrike" kern="1200" dirty="0" smtClean="0">
                        <a:solidFill>
                          <a:srgbClr val="000000"/>
                        </a:solidFill>
                        <a:effectLst/>
                        <a:latin typeface="+mn-lt"/>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err="1" smtClean="0">
                          <a:solidFill>
                            <a:srgbClr val="000000"/>
                          </a:solidFill>
                          <a:effectLst/>
                          <a:latin typeface="+mn-lt"/>
                        </a:rPr>
                        <a:t>антипригар</a:t>
                      </a:r>
                      <a:r>
                        <a:rPr lang="ru-RU" sz="1000" b="1" i="1" u="none" strike="noStrike" dirty="0" smtClean="0">
                          <a:solidFill>
                            <a:srgbClr val="000000"/>
                          </a:solidFill>
                          <a:effectLst/>
                          <a:latin typeface="+mn-lt"/>
                        </a:rPr>
                        <a:t>.</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mn-lt"/>
                        </a:rPr>
                        <a:t>2</a:t>
                      </a:r>
                      <a:r>
                        <a:rPr lang="ru-RU" sz="1000" b="1" i="1" u="none" strike="noStrike" dirty="0" smtClean="0">
                          <a:solidFill>
                            <a:srgbClr val="000000"/>
                          </a:solidFill>
                          <a:effectLst/>
                          <a:latin typeface="+mn-lt"/>
                        </a:rPr>
                        <a:t>1,6х12 </a:t>
                      </a:r>
                      <a:r>
                        <a:rPr lang="ru-RU" sz="1000" b="1" i="1" u="none" strike="noStrike" baseline="0" dirty="0" smtClean="0">
                          <a:solidFill>
                            <a:srgbClr val="000000"/>
                          </a:solidFill>
                          <a:effectLst/>
                          <a:latin typeface="+mn-lt"/>
                        </a:rPr>
                        <a:t>см</a:t>
                      </a:r>
                      <a:endParaRPr lang="ru-RU" sz="1000" b="1" i="1" u="none" strike="noStrike" dirty="0">
                        <a:solidFill>
                          <a:srgbClr val="000000"/>
                        </a:solidFill>
                        <a:effectLst/>
                        <a:latin typeface="+mn-lt"/>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100" b="1" i="1" u="none" strike="noStrike" dirty="0" smtClean="0">
                          <a:solidFill>
                            <a:srgbClr val="000000"/>
                          </a:solidFill>
                          <a:effectLst/>
                          <a:latin typeface="+mn-lt"/>
                        </a:rPr>
                        <a:t>3</a:t>
                      </a:r>
                      <a:r>
                        <a:rPr lang="ru-RU" sz="1000" b="1" i="1" u="none" strike="noStrike" dirty="0" smtClean="0">
                          <a:solidFill>
                            <a:srgbClr val="000000"/>
                          </a:solidFill>
                          <a:effectLst/>
                          <a:latin typeface="+mn-lt"/>
                        </a:rPr>
                        <a:t> пары</a:t>
                      </a:r>
                    </a:p>
                    <a:p>
                      <a:pPr algn="ctr" fontAlgn="b"/>
                      <a:r>
                        <a:rPr lang="ru-RU" sz="1000" i="1" dirty="0" smtClean="0">
                          <a:latin typeface="Calibri (Основной текст)"/>
                        </a:rPr>
                        <a:t>(бутерброд, гриль, вафли) </a:t>
                      </a:r>
                      <a:endParaRPr lang="ru-RU" sz="1000" b="1" i="1" u="none" strike="noStrike" dirty="0">
                        <a:solidFill>
                          <a:srgbClr val="000000"/>
                        </a:solidFill>
                        <a:effectLst/>
                        <a:latin typeface="+mn-lt"/>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mn-lt"/>
                        </a:rPr>
                        <a:t>метал./пластик</a:t>
                      </a:r>
                      <a:endParaRPr lang="ru-RU" sz="1000" b="1" i="1" u="none" strike="noStrike" dirty="0">
                        <a:solidFill>
                          <a:srgbClr val="000000"/>
                        </a:solidFill>
                        <a:effectLst/>
                        <a:latin typeface="+mn-lt"/>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mn-lt"/>
                        </a:rPr>
                        <a:t>да</a:t>
                      </a:r>
                      <a:endParaRPr lang="ru-RU" sz="1000" b="1" i="1" u="none" strike="noStrike" dirty="0">
                        <a:solidFill>
                          <a:srgbClr val="000000"/>
                        </a:solidFill>
                        <a:effectLst/>
                        <a:latin typeface="+mn-lt"/>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mn-lt"/>
                        </a:rPr>
                        <a:t>4 шт.</a:t>
                      </a:r>
                      <a:endParaRPr lang="ru-RU" sz="1000" b="1" i="1" u="none" strike="noStrike" dirty="0">
                        <a:solidFill>
                          <a:srgbClr val="000000"/>
                        </a:solidFill>
                        <a:effectLst/>
                        <a:latin typeface="+mn-lt"/>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mn-lt"/>
                        </a:rPr>
                        <a:t>0,8 м</a:t>
                      </a:r>
                      <a:endParaRPr lang="ru-RU" sz="1000" b="1" i="1" u="none" strike="noStrike" dirty="0">
                        <a:solidFill>
                          <a:srgbClr val="000000"/>
                        </a:solidFill>
                        <a:effectLst/>
                        <a:latin typeface="+mn-lt"/>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mn-lt"/>
                        </a:rPr>
                        <a:t>256х242х147 мм</a:t>
                      </a:r>
                      <a:endParaRPr lang="ru-RU" sz="1000" b="1" i="1" u="none" strike="noStrike" dirty="0">
                        <a:solidFill>
                          <a:srgbClr val="000000"/>
                        </a:solidFill>
                        <a:effectLst/>
                        <a:latin typeface="+mn-lt"/>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mn-lt"/>
                        </a:rPr>
                        <a:t>1,9 кг</a:t>
                      </a:r>
                      <a:endParaRPr lang="ru-RU" sz="1000" b="1" i="1" u="none" strike="noStrike" dirty="0">
                        <a:solidFill>
                          <a:srgbClr val="000000"/>
                        </a:solidFill>
                        <a:effectLst/>
                        <a:latin typeface="+mn-lt"/>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bl>
          </a:graphicData>
        </a:graphic>
      </p:graphicFrame>
      <p:sp>
        <p:nvSpPr>
          <p:cNvPr id="16" name="TextBox 15"/>
          <p:cNvSpPr txBox="1"/>
          <p:nvPr/>
        </p:nvSpPr>
        <p:spPr>
          <a:xfrm>
            <a:off x="4599499" y="2043187"/>
            <a:ext cx="3789240"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31" name="Прямоугольник 30"/>
          <p:cNvSpPr/>
          <p:nvPr/>
        </p:nvSpPr>
        <p:spPr>
          <a:xfrm>
            <a:off x="328164" y="5335739"/>
            <a:ext cx="3930442" cy="369332"/>
          </a:xfrm>
          <a:prstGeom prst="rect">
            <a:avLst/>
          </a:prstGeom>
        </p:spPr>
        <p:txBody>
          <a:bodyPr wrap="square">
            <a:spAutoFit/>
          </a:bodyPr>
          <a:lstStyle/>
          <a:p>
            <a:r>
              <a:rPr lang="ru-RU" dirty="0">
                <a:solidFill>
                  <a:srgbClr val="006666"/>
                </a:solidFill>
                <a:latin typeface="EpsilonCTT" pitchFamily="2" charset="0"/>
              </a:rPr>
              <a:t>ПОЛЕЗНО! </a:t>
            </a:r>
            <a:r>
              <a:rPr lang="ru-RU" dirty="0" smtClean="0">
                <a:solidFill>
                  <a:srgbClr val="006666"/>
                </a:solidFill>
                <a:latin typeface="EpsilonCTT" pitchFamily="2" charset="0"/>
              </a:rPr>
              <a:t>БЫСТРО! ВКУСНО</a:t>
            </a:r>
            <a:r>
              <a:rPr lang="ru-RU" dirty="0">
                <a:solidFill>
                  <a:srgbClr val="006666"/>
                </a:solidFill>
                <a:latin typeface="EpsilonCTT" pitchFamily="2" charset="0"/>
              </a:rPr>
              <a:t>!</a:t>
            </a:r>
          </a:p>
        </p:txBody>
      </p:sp>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580871" y="1525180"/>
            <a:ext cx="93345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Прямоугольник 29"/>
          <p:cNvSpPr/>
          <p:nvPr/>
        </p:nvSpPr>
        <p:spPr>
          <a:xfrm>
            <a:off x="4599499" y="2235613"/>
            <a:ext cx="5942117" cy="2277547"/>
          </a:xfrm>
          <a:prstGeom prst="rect">
            <a:avLst/>
          </a:prstGeom>
        </p:spPr>
        <p:txBody>
          <a:bodyPr wrap="square">
            <a:spAutoFit/>
          </a:bodyPr>
          <a:lstStyle/>
          <a:p>
            <a:pPr fontAlgn="base"/>
            <a:r>
              <a:rPr lang="ru-RU" sz="1100" b="1" i="1" spc="50" dirty="0" err="1">
                <a:ln w="11430"/>
                <a:solidFill>
                  <a:srgbClr val="930D2D"/>
                </a:solidFill>
                <a:effectLst>
                  <a:outerShdw blurRad="38100" dist="38100" dir="2700000" algn="tl">
                    <a:srgbClr val="000000">
                      <a:alpha val="43137"/>
                    </a:srgbClr>
                  </a:outerShdw>
                </a:effectLst>
              </a:rPr>
              <a:t>Сэндвичмейкер</a:t>
            </a:r>
            <a:r>
              <a:rPr lang="ru-RU" sz="1200" b="1" i="1" dirty="0" smtClean="0"/>
              <a:t> </a:t>
            </a:r>
            <a:r>
              <a:rPr lang="ru-RU" sz="1100" b="1" i="1" dirty="0">
                <a:solidFill>
                  <a:srgbClr val="4D4B4B"/>
                </a:solidFill>
              </a:rPr>
              <a:t>- это универсальное многофункциональное устройство, в котором достаточно просто поменять панели, и вы получите новое устройство для приготовления популярного блюда! Ароматное вафли, омлет с итальянскими травами, горячие бутерброды или овощи-гриль для гарнира – все это </a:t>
            </a:r>
            <a:r>
              <a:rPr lang="ru-RU" sz="1100" b="1" i="1" dirty="0" err="1">
                <a:solidFill>
                  <a:srgbClr val="4D4B4B"/>
                </a:solidFill>
              </a:rPr>
              <a:t>сэндвичмейкер</a:t>
            </a:r>
            <a:r>
              <a:rPr lang="ru-RU" sz="1100" b="1" i="1" dirty="0">
                <a:solidFill>
                  <a:srgbClr val="4D4B4B"/>
                </a:solidFill>
              </a:rPr>
              <a:t> приготовит в считанные минуты!</a:t>
            </a:r>
          </a:p>
          <a:p>
            <a:pPr fontAlgn="base"/>
            <a:endParaRPr lang="ru-RU" sz="800" i="1" dirty="0"/>
          </a:p>
          <a:p>
            <a:pPr fontAlgn="base"/>
            <a:r>
              <a:rPr lang="ru-RU" sz="1100" b="1" i="1" spc="50" dirty="0" err="1">
                <a:ln w="11430"/>
                <a:solidFill>
                  <a:srgbClr val="930D2D"/>
                </a:solidFill>
                <a:effectLst>
                  <a:outerShdw blurRad="38100" dist="38100" dir="2700000" algn="tl">
                    <a:srgbClr val="000000">
                      <a:alpha val="43137"/>
                    </a:srgbClr>
                  </a:outerShdw>
                </a:effectLst>
              </a:rPr>
              <a:t>Сэндвичмейкер</a:t>
            </a:r>
            <a:r>
              <a:rPr lang="ru-RU" sz="1200" i="1" dirty="0"/>
              <a:t> </a:t>
            </a:r>
            <a:r>
              <a:rPr lang="ru-RU" sz="1100" b="1" i="1" dirty="0">
                <a:solidFill>
                  <a:srgbClr val="4D4B4B"/>
                </a:solidFill>
              </a:rPr>
              <a:t>– это не просто домашняя выпечка, горячие блюда и закуски; это здоровое питание для вас и ваших близких! Ведь </a:t>
            </a:r>
            <a:r>
              <a:rPr lang="ru-RU" sz="1100" b="1" i="1" spc="50" dirty="0">
                <a:ln w="11430"/>
                <a:solidFill>
                  <a:srgbClr val="930D2D"/>
                </a:solidFill>
                <a:effectLst>
                  <a:outerShdw blurRad="38100" dist="38100" dir="2700000" algn="tl">
                    <a:srgbClr val="000000">
                      <a:alpha val="43137"/>
                    </a:srgbClr>
                  </a:outerShdw>
                </a:effectLst>
              </a:rPr>
              <a:t>с </a:t>
            </a:r>
            <a:r>
              <a:rPr lang="ru-RU" sz="1100" b="1" i="1" spc="50" dirty="0" err="1">
                <a:ln w="11430"/>
                <a:solidFill>
                  <a:srgbClr val="930D2D"/>
                </a:solidFill>
                <a:effectLst>
                  <a:outerShdw blurRad="38100" dist="38100" dir="2700000" algn="tl">
                    <a:srgbClr val="000000">
                      <a:alpha val="43137"/>
                    </a:srgbClr>
                  </a:outerShdw>
                </a:effectLst>
              </a:rPr>
              <a:t>сэндвичмейкером</a:t>
            </a:r>
            <a:r>
              <a:rPr lang="ru-RU" sz="1100" b="1" i="1" spc="50" dirty="0">
                <a:ln w="11430"/>
                <a:solidFill>
                  <a:srgbClr val="930D2D"/>
                </a:solidFill>
                <a:effectLst>
                  <a:outerShdw blurRad="38100" dist="38100" dir="2700000" algn="tl">
                    <a:srgbClr val="000000">
                      <a:alpha val="43137"/>
                    </a:srgbClr>
                  </a:outerShdw>
                </a:effectLst>
              </a:rPr>
              <a:t> </a:t>
            </a:r>
            <a:r>
              <a:rPr lang="ru-RU" sz="1100" b="1" i="1" dirty="0">
                <a:solidFill>
                  <a:srgbClr val="4D4B4B"/>
                </a:solidFill>
              </a:rPr>
              <a:t>вы готовите сами: из свежих продуктов и без вредных пищевых добавок.</a:t>
            </a:r>
          </a:p>
          <a:p>
            <a:pPr fontAlgn="base"/>
            <a:r>
              <a:rPr lang="ru-RU" sz="1100" b="1" i="1" dirty="0">
                <a:solidFill>
                  <a:srgbClr val="4D4B4B"/>
                </a:solidFill>
              </a:rPr>
              <a:t>Размер одной панели </a:t>
            </a:r>
            <a:r>
              <a:rPr lang="ru-RU" sz="1100" b="1" i="1" spc="50" dirty="0">
                <a:ln w="11430"/>
                <a:solidFill>
                  <a:srgbClr val="930D2D"/>
                </a:solidFill>
                <a:effectLst>
                  <a:outerShdw blurRad="38100" dist="38100" dir="2700000" algn="tl">
                    <a:srgbClr val="000000">
                      <a:alpha val="43137"/>
                    </a:srgbClr>
                  </a:outerShdw>
                </a:effectLst>
              </a:rPr>
              <a:t>216х120 мм.</a:t>
            </a:r>
          </a:p>
          <a:p>
            <a:pPr fontAlgn="base"/>
            <a:endParaRPr lang="ru-RU" sz="800" i="1" dirty="0"/>
          </a:p>
          <a:p>
            <a:pPr fontAlgn="base"/>
            <a:r>
              <a:rPr lang="ru-RU" sz="1100" b="1" i="1" spc="50" dirty="0" err="1">
                <a:ln w="11430"/>
                <a:solidFill>
                  <a:srgbClr val="930D2D"/>
                </a:solidFill>
                <a:effectLst>
                  <a:outerShdw blurRad="38100" dist="38100" dir="2700000" algn="tl">
                    <a:srgbClr val="000000">
                      <a:alpha val="43137"/>
                    </a:srgbClr>
                  </a:outerShdw>
                </a:effectLst>
              </a:rPr>
              <a:t>Сэндвичмейкер</a:t>
            </a:r>
            <a:r>
              <a:rPr lang="ru-RU" sz="1100" b="1" i="1" spc="50" dirty="0">
                <a:ln w="11430"/>
                <a:solidFill>
                  <a:srgbClr val="930D2D"/>
                </a:solidFill>
                <a:effectLst>
                  <a:outerShdw blurRad="38100" dist="38100" dir="2700000" algn="tl">
                    <a:srgbClr val="000000">
                      <a:alpha val="43137"/>
                    </a:srgbClr>
                  </a:outerShdw>
                </a:effectLst>
              </a:rPr>
              <a:t> </a:t>
            </a:r>
            <a:r>
              <a:rPr lang="en-US" sz="1100" b="1" i="1" spc="50" dirty="0">
                <a:ln w="11430"/>
                <a:solidFill>
                  <a:srgbClr val="930D2D"/>
                </a:solidFill>
                <a:effectLst>
                  <a:outerShdw blurRad="38100" dist="38100" dir="2700000" algn="tl">
                    <a:srgbClr val="000000">
                      <a:alpha val="43137"/>
                    </a:srgbClr>
                  </a:outerShdw>
                </a:effectLst>
              </a:rPr>
              <a:t>GSM800 </a:t>
            </a:r>
            <a:r>
              <a:rPr lang="en-US" sz="1100" b="1" i="1" spc="50" dirty="0" err="1">
                <a:ln w="11430"/>
                <a:solidFill>
                  <a:srgbClr val="930D2D"/>
                </a:solidFill>
                <a:effectLst>
                  <a:outerShdw blurRad="38100" dist="38100" dir="2700000" algn="tl">
                    <a:srgbClr val="000000">
                      <a:alpha val="43137"/>
                    </a:srgbClr>
                  </a:outerShdw>
                </a:effectLst>
              </a:rPr>
              <a:t>Grunhelm</a:t>
            </a:r>
            <a:r>
              <a:rPr lang="ru-RU" sz="1100" b="1" i="1" spc="50" dirty="0">
                <a:ln w="11430"/>
                <a:solidFill>
                  <a:srgbClr val="930D2D"/>
                </a:solidFill>
                <a:effectLst>
                  <a:outerShdw blurRad="38100" dist="38100" dir="2700000" algn="tl">
                    <a:srgbClr val="000000">
                      <a:alpha val="43137"/>
                    </a:srgbClr>
                  </a:outerShdw>
                </a:effectLst>
              </a:rPr>
              <a:t>– здоровая еда  для вас и ваших детей каждый день!</a:t>
            </a:r>
          </a:p>
        </p:txBody>
      </p:sp>
      <p:pic>
        <p:nvPicPr>
          <p:cNvPr id="3" name="Picture 2" descr="D:\Users\Ilona\Documents\NetSpeakerphone\Received Files\Дизайнер Сергей\GSM800.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2121" y="2849361"/>
            <a:ext cx="2750376" cy="195985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Users\Ilona\Documents\NetSpeakerphone\Received Files\Дизайнер Сергей\Пиктограмки GSM800.pn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8466243" y="4508500"/>
            <a:ext cx="1750768" cy="148642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D:\Users\Ilona\Documents\NetSpeakerphone\Received Files\Дизайнер Сергей\Пиктограмки GSM800.pn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3270936" y="2771482"/>
            <a:ext cx="1207523" cy="1197060"/>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p:cNvPicPr>
            <a:picLocks noChangeAspect="1" noChangeArrowheads="1"/>
          </p:cNvPicPr>
          <p:nvPr/>
        </p:nvPicPr>
        <p:blipFill rotWithShape="1">
          <a:blip r:embed="rId7" cstate="email">
            <a:extLst>
              <a:ext uri="{BEBA8EAE-BF5A-486C-A8C5-ECC9F3942E4B}">
                <a14:imgProps xmlns:a14="http://schemas.microsoft.com/office/drawing/2010/main">
                  <a14:imgLayer r:embed="rId8">
                    <a14:imgEffect>
                      <a14:backgroundRemoval t="0" b="99331" l="0" r="100000"/>
                    </a14:imgEffect>
                  </a14:imgLayer>
                </a14:imgProps>
              </a:ext>
              <a:ext uri="{28A0092B-C50C-407E-A947-70E740481C1C}">
                <a14:useLocalDpi xmlns:a14="http://schemas.microsoft.com/office/drawing/2010/main"/>
              </a:ext>
            </a:extLst>
          </a:blip>
          <a:srcRect/>
          <a:stretch/>
        </p:blipFill>
        <p:spPr bwMode="auto">
          <a:xfrm>
            <a:off x="4258606" y="4682599"/>
            <a:ext cx="1254892"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descr="https://redmond.company/ru/lp_multibaker/img/panel2.png"/>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7105013" y="4621013"/>
            <a:ext cx="1189411" cy="14400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descr="https://redmond.company/ru/lp_multibaker/img/panel3.png"/>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5735436" y="4575963"/>
            <a:ext cx="1219094" cy="1440000"/>
          </a:xfrm>
          <a:prstGeom prst="rect">
            <a:avLst/>
          </a:prstGeom>
          <a:noFill/>
          <a:extLst>
            <a:ext uri="{909E8E84-426E-40DD-AFC4-6F175D3DCCD1}">
              <a14:hiddenFill xmlns:a14="http://schemas.microsoft.com/office/drawing/2010/main">
                <a:solidFill>
                  <a:srgbClr val="FFFFFF"/>
                </a:solidFill>
              </a14:hiddenFill>
            </a:ext>
          </a:extLst>
        </p:spPr>
      </p:pic>
      <p:sp>
        <p:nvSpPr>
          <p:cNvPr id="33" name="Прямоугольник 32"/>
          <p:cNvSpPr/>
          <p:nvPr/>
        </p:nvSpPr>
        <p:spPr>
          <a:xfrm>
            <a:off x="309649" y="4807193"/>
            <a:ext cx="3727019" cy="615553"/>
          </a:xfrm>
          <a:prstGeom prst="rect">
            <a:avLst/>
          </a:prstGeom>
        </p:spPr>
        <p:txBody>
          <a:bodyPr wrap="square">
            <a:spAutoFit/>
          </a:bodyPr>
          <a:lstStyle/>
          <a:p>
            <a:r>
              <a:rPr lang="ru-RU" sz="1200" b="1" dirty="0" smtClean="0">
                <a:solidFill>
                  <a:srgbClr val="FF0000"/>
                </a:solidFill>
                <a:latin typeface="Arial Black" pitchFamily="34" charset="0"/>
              </a:rPr>
              <a:t>В </a:t>
            </a:r>
            <a:r>
              <a:rPr lang="ru-RU" sz="1200" b="1" dirty="0">
                <a:solidFill>
                  <a:srgbClr val="FF0000"/>
                </a:solidFill>
                <a:latin typeface="Arial Black" pitchFamily="34" charset="0"/>
              </a:rPr>
              <a:t>комплекте</a:t>
            </a:r>
            <a:r>
              <a:rPr lang="ru-RU" sz="1200" b="1" dirty="0" smtClean="0">
                <a:solidFill>
                  <a:srgbClr val="FF0000"/>
                </a:solidFill>
                <a:latin typeface="Arial Black" pitchFamily="34" charset="0"/>
              </a:rPr>
              <a:t>:</a:t>
            </a:r>
            <a:r>
              <a:rPr lang="ru-RU" sz="1100" i="1" dirty="0" smtClean="0">
                <a:latin typeface="Calibri (Основной текст)"/>
              </a:rPr>
              <a:t> </a:t>
            </a:r>
            <a:endParaRPr lang="ru-RU" sz="1100" i="1" dirty="0">
              <a:latin typeface="Calibri (Основной текст)"/>
            </a:endParaRPr>
          </a:p>
          <a:p>
            <a:r>
              <a:rPr lang="ru-RU" sz="1100" b="1" i="1" dirty="0">
                <a:solidFill>
                  <a:srgbClr val="4D4B4B"/>
                </a:solidFill>
              </a:rPr>
              <a:t>Популярные рецепты в подарок</a:t>
            </a:r>
          </a:p>
          <a:p>
            <a:r>
              <a:rPr lang="ru-RU" sz="1100" b="1" i="1" dirty="0">
                <a:solidFill>
                  <a:srgbClr val="4D4B4B"/>
                </a:solidFill>
              </a:rPr>
              <a:t>Сменные панели (бутерброд, гриль, вафли) – 3 пары</a:t>
            </a:r>
          </a:p>
        </p:txBody>
      </p:sp>
    </p:spTree>
    <p:extLst>
      <p:ext uri="{BB962C8B-B14F-4D97-AF65-F5344CB8AC3E}">
        <p14:creationId xmlns:p14="http://schemas.microsoft.com/office/powerpoint/2010/main" val="275468715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183324" y="1198218"/>
            <a:ext cx="9378215" cy="656090"/>
          </a:xfrm>
          <a:effectLst/>
        </p:spPr>
        <p:txBody>
          <a:bodyPr>
            <a:normAutofit/>
          </a:bodyPr>
          <a:lstStyle/>
          <a:p>
            <a:pPr>
              <a:lnSpc>
                <a:spcPct val="100000"/>
              </a:lnSpc>
            </a:pPr>
            <a:r>
              <a:rPr lang="ru-RU" sz="2000" b="1" spc="50" dirty="0">
                <a:ln w="11430"/>
                <a:solidFill>
                  <a:srgbClr val="930D2D"/>
                </a:solidFill>
                <a:effectLst>
                  <a:outerShdw blurRad="38100" dist="38100" dir="2700000" algn="tl">
                    <a:srgbClr val="000000">
                      <a:alpha val="43137"/>
                    </a:srgbClr>
                  </a:outerShdw>
                </a:effectLst>
              </a:rPr>
              <a:t>Электрическая </a:t>
            </a:r>
            <a:r>
              <a:rPr lang="ru-RU" sz="2000" b="1" spc="50" dirty="0" err="1">
                <a:ln w="11430"/>
                <a:solidFill>
                  <a:srgbClr val="930D2D"/>
                </a:solidFill>
                <a:effectLst>
                  <a:outerShdw blurRad="38100" dist="38100" dir="2700000" algn="tl">
                    <a:srgbClr val="000000">
                      <a:alpha val="43137"/>
                    </a:srgbClr>
                  </a:outerShdw>
                </a:effectLst>
              </a:rPr>
              <a:t>шашлычница</a:t>
            </a:r>
            <a:r>
              <a:rPr lang="ru-RU" sz="2000" b="1" spc="50" dirty="0">
                <a:ln w="11430"/>
                <a:solidFill>
                  <a:srgbClr val="930D2D"/>
                </a:solidFill>
                <a:effectLst>
                  <a:outerShdw blurRad="38100" dist="38100" dir="2700000" algn="tl">
                    <a:srgbClr val="000000">
                      <a:alpha val="43137"/>
                    </a:srgbClr>
                  </a:outerShdw>
                </a:effectLst>
              </a:rPr>
              <a:t> </a:t>
            </a:r>
            <a:r>
              <a:rPr lang="en-US" sz="2000" b="1" spc="50" dirty="0">
                <a:ln w="11430"/>
                <a:solidFill>
                  <a:srgbClr val="930D2D"/>
                </a:solidFill>
                <a:effectLst>
                  <a:outerShdw blurRad="38100" dist="38100" dir="2700000" algn="tl">
                    <a:srgbClr val="000000">
                      <a:alpha val="43137"/>
                    </a:srgbClr>
                  </a:outerShdw>
                </a:effectLst>
              </a:rPr>
              <a:t>GSE10</a:t>
            </a:r>
            <a:endParaRPr lang="uk-UA" sz="20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341019" y="5689946"/>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1269764581"/>
              </p:ext>
            </p:extLst>
          </p:nvPr>
        </p:nvGraphicFramePr>
        <p:xfrm>
          <a:off x="341019" y="5968608"/>
          <a:ext cx="10011360" cy="1124782"/>
        </p:xfrm>
        <a:graphic>
          <a:graphicData uri="http://schemas.openxmlformats.org/drawingml/2006/table">
            <a:tbl>
              <a:tblPr>
                <a:tableStyleId>{616DA210-FB5B-4158-B5E0-FEB733F419BA}</a:tableStyleId>
              </a:tblPr>
              <a:tblGrid>
                <a:gridCol w="483406">
                  <a:extLst>
                    <a:ext uri="{9D8B030D-6E8A-4147-A177-3AD203B41FA5}">
                      <a16:colId xmlns:a16="http://schemas.microsoft.com/office/drawing/2014/main" val="20000"/>
                    </a:ext>
                  </a:extLst>
                </a:gridCol>
                <a:gridCol w="735570">
                  <a:extLst>
                    <a:ext uri="{9D8B030D-6E8A-4147-A177-3AD203B41FA5}">
                      <a16:colId xmlns:a16="http://schemas.microsoft.com/office/drawing/2014/main" val="20001"/>
                    </a:ext>
                  </a:extLst>
                </a:gridCol>
                <a:gridCol w="572725">
                  <a:extLst>
                    <a:ext uri="{9D8B030D-6E8A-4147-A177-3AD203B41FA5}">
                      <a16:colId xmlns:a16="http://schemas.microsoft.com/office/drawing/2014/main" val="20002"/>
                    </a:ext>
                  </a:extLst>
                </a:gridCol>
                <a:gridCol w="829994">
                  <a:extLst>
                    <a:ext uri="{9D8B030D-6E8A-4147-A177-3AD203B41FA5}">
                      <a16:colId xmlns:a16="http://schemas.microsoft.com/office/drawing/2014/main" val="20003"/>
                    </a:ext>
                  </a:extLst>
                </a:gridCol>
                <a:gridCol w="534572">
                  <a:extLst>
                    <a:ext uri="{9D8B030D-6E8A-4147-A177-3AD203B41FA5}">
                      <a16:colId xmlns:a16="http://schemas.microsoft.com/office/drawing/2014/main" val="20004"/>
                    </a:ext>
                  </a:extLst>
                </a:gridCol>
                <a:gridCol w="970671">
                  <a:extLst>
                    <a:ext uri="{9D8B030D-6E8A-4147-A177-3AD203B41FA5}">
                      <a16:colId xmlns:a16="http://schemas.microsoft.com/office/drawing/2014/main" val="20005"/>
                    </a:ext>
                  </a:extLst>
                </a:gridCol>
                <a:gridCol w="661182">
                  <a:extLst>
                    <a:ext uri="{9D8B030D-6E8A-4147-A177-3AD203B41FA5}">
                      <a16:colId xmlns:a16="http://schemas.microsoft.com/office/drawing/2014/main" val="20006"/>
                    </a:ext>
                  </a:extLst>
                </a:gridCol>
                <a:gridCol w="675249">
                  <a:extLst>
                    <a:ext uri="{9D8B030D-6E8A-4147-A177-3AD203B41FA5}">
                      <a16:colId xmlns:a16="http://schemas.microsoft.com/office/drawing/2014/main" val="20007"/>
                    </a:ext>
                  </a:extLst>
                </a:gridCol>
                <a:gridCol w="667043">
                  <a:extLst>
                    <a:ext uri="{9D8B030D-6E8A-4147-A177-3AD203B41FA5}">
                      <a16:colId xmlns:a16="http://schemas.microsoft.com/office/drawing/2014/main" val="20008"/>
                    </a:ext>
                  </a:extLst>
                </a:gridCol>
                <a:gridCol w="571500">
                  <a:extLst>
                    <a:ext uri="{9D8B030D-6E8A-4147-A177-3AD203B41FA5}">
                      <a16:colId xmlns:a16="http://schemas.microsoft.com/office/drawing/2014/main" val="20009"/>
                    </a:ext>
                  </a:extLst>
                </a:gridCol>
                <a:gridCol w="871611">
                  <a:extLst>
                    <a:ext uri="{9D8B030D-6E8A-4147-A177-3AD203B41FA5}">
                      <a16:colId xmlns:a16="http://schemas.microsoft.com/office/drawing/2014/main" val="20010"/>
                    </a:ext>
                  </a:extLst>
                </a:gridCol>
                <a:gridCol w="872197">
                  <a:extLst>
                    <a:ext uri="{9D8B030D-6E8A-4147-A177-3AD203B41FA5}">
                      <a16:colId xmlns:a16="http://schemas.microsoft.com/office/drawing/2014/main" val="20011"/>
                    </a:ext>
                  </a:extLst>
                </a:gridCol>
                <a:gridCol w="928467">
                  <a:extLst>
                    <a:ext uri="{9D8B030D-6E8A-4147-A177-3AD203B41FA5}">
                      <a16:colId xmlns:a16="http://schemas.microsoft.com/office/drawing/2014/main" val="20012"/>
                    </a:ext>
                  </a:extLst>
                </a:gridCol>
                <a:gridCol w="637173">
                  <a:extLst>
                    <a:ext uri="{9D8B030D-6E8A-4147-A177-3AD203B41FA5}">
                      <a16:colId xmlns:a16="http://schemas.microsoft.com/office/drawing/2014/main" val="20013"/>
                    </a:ext>
                  </a:extLst>
                </a:gridCol>
              </a:tblGrid>
              <a:tr h="48130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p>
                    <a:p>
                      <a:pPr algn="ctr" fontAlgn="ctr"/>
                      <a:r>
                        <a:rPr lang="ru-RU" sz="1100" b="1" u="none" strike="noStrike" dirty="0" smtClean="0">
                          <a:effectLst/>
                        </a:rPr>
                        <a:t>(цвет)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Тип управления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Рабочая температура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Шампуры</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Чаши</a:t>
                      </a:r>
                      <a:r>
                        <a:rPr lang="ru-RU" sz="1100" b="1" i="0" u="none" strike="noStrike" baseline="0" dirty="0" smtClean="0">
                          <a:solidFill>
                            <a:srgbClr val="000000"/>
                          </a:solidFill>
                          <a:effectLst/>
                          <a:latin typeface="+mn-lt"/>
                        </a:rPr>
                        <a:t> для сбора жира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Вращение шампуров</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Корпус с механизмом вращения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Длина кабеля</a:t>
                      </a:r>
                      <a:endParaRPr lang="ru-RU" sz="1100" b="1" i="0" u="none" strike="noStrike" dirty="0">
                        <a:solidFill>
                          <a:srgbClr val="000000"/>
                        </a:solidFill>
                        <a:effectLst/>
                        <a:latin typeface="+mn-lt"/>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Габаритный размер</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 нетто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5073">
                <a:tc>
                  <a:txBody>
                    <a:bodyPr/>
                    <a:lstStyle/>
                    <a:p>
                      <a:pPr marL="0" algn="ctr" defTabSz="914400" rtl="0" eaLnBrk="1" fontAlgn="ctr" latinLnBrk="0" hangingPunct="1"/>
                      <a:r>
                        <a:rPr lang="en-US" sz="1000" b="0" i="1" kern="1200" dirty="0" smtClean="0">
                          <a:solidFill>
                            <a:schemeClr val="tx1"/>
                          </a:solidFill>
                          <a:effectLst/>
                          <a:latin typeface="+mn-lt"/>
                          <a:ea typeface="+mn-ea"/>
                          <a:cs typeface="+mn-cs"/>
                        </a:rPr>
                        <a:t>78811</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spc="50" dirty="0" smtClean="0">
                          <a:ln w="11430"/>
                          <a:solidFill>
                            <a:srgbClr val="006666"/>
                          </a:solidFill>
                          <a:latin typeface="Arial Black" panose="020B0A04020102020204" pitchFamily="34" charset="0"/>
                        </a:rPr>
                        <a:t>GSE10</a:t>
                      </a:r>
                      <a:endParaRPr lang="en-US" sz="1000" b="1" i="1" u="none" strike="noStrike" dirty="0">
                        <a:solidFill>
                          <a:srgbClr val="000000"/>
                        </a:solidFill>
                        <a:effectLst/>
                        <a:latin typeface="+mn-lt"/>
                      </a:endParaRPr>
                    </a:p>
                  </a:txBody>
                  <a:tcPr marL="9525" marR="9525" marT="9525" marB="0" anchor="ctr"/>
                </a:tc>
                <a:tc>
                  <a:txBody>
                    <a:bodyPr/>
                    <a:lstStyle/>
                    <a:p>
                      <a:pPr algn="ctr" fontAlgn="ctr"/>
                      <a:r>
                        <a:rPr lang="ru-RU" sz="1000" b="1" i="1" u="none" strike="noStrike" dirty="0" smtClean="0">
                          <a:solidFill>
                            <a:srgbClr val="000000"/>
                          </a:solidFill>
                          <a:effectLst/>
                          <a:latin typeface="+mn-lt"/>
                        </a:rPr>
                        <a:t>1000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ru-RU" sz="1000" b="1" i="1" u="none" strike="noStrike" dirty="0" smtClean="0">
                          <a:solidFill>
                            <a:srgbClr val="000000"/>
                          </a:solidFill>
                          <a:effectLst/>
                          <a:latin typeface="Arial"/>
                        </a:rPr>
                        <a:t>~ 50/60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механический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240 С</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5шт</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5шт</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5,5 об/мин</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 1,2м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185х185х390 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1,7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bl>
          </a:graphicData>
        </a:graphic>
      </p:graphicFrame>
      <p:sp>
        <p:nvSpPr>
          <p:cNvPr id="16" name="TextBox 15"/>
          <p:cNvSpPr txBox="1"/>
          <p:nvPr/>
        </p:nvSpPr>
        <p:spPr>
          <a:xfrm>
            <a:off x="4478459" y="2164011"/>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31" name="Прямоугольник 30"/>
          <p:cNvSpPr/>
          <p:nvPr/>
        </p:nvSpPr>
        <p:spPr>
          <a:xfrm>
            <a:off x="806658" y="4799046"/>
            <a:ext cx="3160365" cy="369332"/>
          </a:xfrm>
          <a:prstGeom prst="rect">
            <a:avLst/>
          </a:prstGeom>
        </p:spPr>
        <p:txBody>
          <a:bodyPr wrap="square">
            <a:spAutoFit/>
          </a:bodyPr>
          <a:lstStyle/>
          <a:p>
            <a:r>
              <a:rPr lang="ru-RU" dirty="0">
                <a:solidFill>
                  <a:srgbClr val="006666"/>
                </a:solidFill>
                <a:latin typeface="EpsilonCTT" pitchFamily="2" charset="0"/>
              </a:rPr>
              <a:t>ПОЛЕЗНО! БЫСТРО! ВКУСНО!</a:t>
            </a:r>
          </a:p>
        </p:txBody>
      </p:sp>
      <p:sp>
        <p:nvSpPr>
          <p:cNvPr id="7" name="Прямоугольник 6"/>
          <p:cNvSpPr/>
          <p:nvPr/>
        </p:nvSpPr>
        <p:spPr>
          <a:xfrm>
            <a:off x="4478458" y="2433635"/>
            <a:ext cx="6101261" cy="1661993"/>
          </a:xfrm>
          <a:prstGeom prst="rect">
            <a:avLst/>
          </a:prstGeom>
        </p:spPr>
        <p:txBody>
          <a:bodyPr wrap="square">
            <a:spAutoFit/>
          </a:bodyPr>
          <a:lstStyle/>
          <a:p>
            <a:r>
              <a:rPr lang="ru-RU" sz="1100" b="1" i="1" spc="50" dirty="0" smtClean="0">
                <a:ln w="11430"/>
                <a:solidFill>
                  <a:srgbClr val="930D2D"/>
                </a:solidFill>
                <a:effectLst>
                  <a:outerShdw blurRad="38100" dist="38100" dir="2700000" algn="tl">
                    <a:srgbClr val="000000">
                      <a:alpha val="43137"/>
                    </a:srgbClr>
                  </a:outerShdw>
                </a:effectLst>
              </a:rPr>
              <a:t>Электрическая </a:t>
            </a:r>
            <a:r>
              <a:rPr lang="ru-RU" sz="1100" b="1" i="1" spc="50" dirty="0" err="1">
                <a:ln w="11430"/>
                <a:solidFill>
                  <a:srgbClr val="930D2D"/>
                </a:solidFill>
                <a:effectLst>
                  <a:outerShdw blurRad="38100" dist="38100" dir="2700000" algn="tl">
                    <a:srgbClr val="000000">
                      <a:alpha val="43137"/>
                    </a:srgbClr>
                  </a:outerShdw>
                </a:effectLst>
              </a:rPr>
              <a:t>шашлычница</a:t>
            </a:r>
            <a:r>
              <a:rPr lang="ru-RU" sz="1100" b="1" i="1" spc="50" dirty="0">
                <a:ln w="11430"/>
                <a:solidFill>
                  <a:srgbClr val="930D2D"/>
                </a:solidFill>
                <a:effectLst>
                  <a:outerShdw blurRad="38100" dist="38100" dir="2700000" algn="tl">
                    <a:srgbClr val="000000">
                      <a:alpha val="43137"/>
                    </a:srgbClr>
                  </a:outerShdw>
                </a:effectLst>
              </a:rPr>
              <a:t> </a:t>
            </a:r>
            <a:r>
              <a:rPr lang="en-US" sz="1100" b="1" i="1" spc="50" dirty="0">
                <a:ln w="11430"/>
                <a:solidFill>
                  <a:srgbClr val="930D2D"/>
                </a:solidFill>
                <a:effectLst>
                  <a:outerShdw blurRad="38100" dist="38100" dir="2700000" algn="tl">
                    <a:srgbClr val="000000">
                      <a:alpha val="43137"/>
                    </a:srgbClr>
                  </a:outerShdw>
                </a:effectLst>
              </a:rPr>
              <a:t>GSE10</a:t>
            </a:r>
            <a:r>
              <a:rPr lang="ru-RU" sz="1400" b="1" dirty="0"/>
              <a:t> </a:t>
            </a:r>
            <a:r>
              <a:rPr lang="ru-RU" sz="1100" b="1" i="1" dirty="0">
                <a:solidFill>
                  <a:srgbClr val="4D4B4B"/>
                </a:solidFill>
              </a:rPr>
              <a:t>станет незаменимым кухонным прибором для воплощения кулинарных желаний – свиной, куриный, овощной шашлык, </a:t>
            </a:r>
            <a:r>
              <a:rPr lang="ru-RU" sz="1100" b="1" i="1" dirty="0" err="1">
                <a:solidFill>
                  <a:srgbClr val="4D4B4B"/>
                </a:solidFill>
              </a:rPr>
              <a:t>люля</a:t>
            </a:r>
            <a:r>
              <a:rPr lang="ru-RU" sz="1100" b="1" i="1" dirty="0">
                <a:solidFill>
                  <a:srgbClr val="4D4B4B"/>
                </a:solidFill>
              </a:rPr>
              <a:t> </a:t>
            </a:r>
            <a:r>
              <a:rPr lang="ru-RU" sz="1100" b="1" i="1" dirty="0" err="1">
                <a:solidFill>
                  <a:srgbClr val="4D4B4B"/>
                </a:solidFill>
              </a:rPr>
              <a:t>кебаб</a:t>
            </a:r>
            <a:r>
              <a:rPr lang="ru-RU" sz="1100" b="1" i="1" dirty="0">
                <a:solidFill>
                  <a:srgbClr val="4D4B4B"/>
                </a:solidFill>
              </a:rPr>
              <a:t> и шашлык из морепродуктов – широкие возможности для украшения любого праздничного стола</a:t>
            </a:r>
            <a:br>
              <a:rPr lang="ru-RU" sz="1100" b="1" i="1" dirty="0">
                <a:solidFill>
                  <a:srgbClr val="4D4B4B"/>
                </a:solidFill>
              </a:rPr>
            </a:br>
            <a:endParaRPr lang="ru-RU" sz="1100" b="1" i="1" dirty="0">
              <a:solidFill>
                <a:srgbClr val="4D4B4B"/>
              </a:solidFill>
            </a:endParaRPr>
          </a:p>
          <a:p>
            <a:r>
              <a:rPr lang="ru-RU" sz="1100" b="1" i="1" dirty="0">
                <a:solidFill>
                  <a:srgbClr val="4D4B4B"/>
                </a:solidFill>
              </a:rPr>
              <a:t>Электрическая </a:t>
            </a:r>
            <a:r>
              <a:rPr lang="ru-RU" sz="1100" b="1" i="1" dirty="0" err="1">
                <a:solidFill>
                  <a:srgbClr val="4D4B4B"/>
                </a:solidFill>
              </a:rPr>
              <a:t>шашлычница</a:t>
            </a:r>
            <a:r>
              <a:rPr lang="ru-RU" sz="1100" b="1" i="1" dirty="0">
                <a:solidFill>
                  <a:srgbClr val="4D4B4B"/>
                </a:solidFill>
              </a:rPr>
              <a:t> имеет цилиндрическую форму: в верхней части расположена жаровая камера, в нижней — привод шампуров. Пять вращающихся шампуров с чашами для стекания жира и защитный кожух обеспечивают равномерное обжаривание шашлыка со всех сторон.</a:t>
            </a:r>
          </a:p>
        </p:txBody>
      </p:sp>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94337" y="1602656"/>
            <a:ext cx="93345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83042" y="2664960"/>
            <a:ext cx="2602151"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331077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242440" y="1309861"/>
            <a:ext cx="4342758" cy="508985"/>
          </a:xfrm>
          <a:effectLst/>
        </p:spPr>
        <p:txBody>
          <a:bodyPr>
            <a:normAutofit/>
          </a:bodyPr>
          <a:lstStyle/>
          <a:p>
            <a:pPr>
              <a:lnSpc>
                <a:spcPct val="100000"/>
              </a:lnSpc>
            </a:pPr>
            <a:r>
              <a:rPr lang="ru-RU" sz="2000" b="1" spc="50" dirty="0">
                <a:ln w="11430"/>
                <a:solidFill>
                  <a:srgbClr val="930D2D"/>
                </a:solidFill>
                <a:effectLst>
                  <a:outerShdw blurRad="38100" dist="38100" dir="2700000" algn="tl">
                    <a:srgbClr val="000000">
                      <a:alpha val="43137"/>
                    </a:srgbClr>
                  </a:outerShdw>
                </a:effectLst>
              </a:rPr>
              <a:t>Электрическая </a:t>
            </a:r>
            <a:r>
              <a:rPr lang="ru-RU" sz="2000" b="1" spc="50" dirty="0" err="1">
                <a:ln w="11430"/>
                <a:solidFill>
                  <a:srgbClr val="930D2D"/>
                </a:solidFill>
                <a:effectLst>
                  <a:outerShdw blurRad="38100" dist="38100" dir="2700000" algn="tl">
                    <a:srgbClr val="000000">
                      <a:alpha val="43137"/>
                    </a:srgbClr>
                  </a:outerShdw>
                </a:effectLst>
              </a:rPr>
              <a:t>шашлычница</a:t>
            </a:r>
            <a:r>
              <a:rPr lang="ru-RU" sz="2000" b="1" spc="50" dirty="0">
                <a:ln w="11430"/>
                <a:solidFill>
                  <a:srgbClr val="930D2D"/>
                </a:solidFill>
                <a:effectLst>
                  <a:outerShdw blurRad="38100" dist="38100" dir="2700000" algn="tl">
                    <a:srgbClr val="000000">
                      <a:alpha val="43137"/>
                    </a:srgbClr>
                  </a:outerShdw>
                </a:effectLst>
              </a:rPr>
              <a:t> </a:t>
            </a:r>
            <a:r>
              <a:rPr lang="en-US" sz="2000" b="1" spc="50" dirty="0">
                <a:ln w="11430"/>
                <a:solidFill>
                  <a:srgbClr val="930D2D"/>
                </a:solidFill>
                <a:effectLst>
                  <a:outerShdw blurRad="38100" dist="38100" dir="2700000" algn="tl">
                    <a:srgbClr val="000000">
                      <a:alpha val="43137"/>
                    </a:srgbClr>
                  </a:outerShdw>
                </a:effectLst>
              </a:rPr>
              <a:t>GSE</a:t>
            </a:r>
            <a:r>
              <a:rPr lang="ru-RU" sz="2000" b="1" spc="50" dirty="0">
                <a:ln w="11430"/>
                <a:solidFill>
                  <a:srgbClr val="930D2D"/>
                </a:solidFill>
                <a:effectLst>
                  <a:outerShdw blurRad="38100" dist="38100" dir="2700000" algn="tl">
                    <a:srgbClr val="000000">
                      <a:alpha val="43137"/>
                    </a:srgbClr>
                  </a:outerShdw>
                </a:effectLst>
              </a:rPr>
              <a:t>2</a:t>
            </a:r>
            <a:r>
              <a:rPr lang="en-US" sz="2000" b="1" spc="50" dirty="0">
                <a:ln w="11430"/>
                <a:solidFill>
                  <a:srgbClr val="930D2D"/>
                </a:solidFill>
                <a:effectLst>
                  <a:outerShdw blurRad="38100" dist="38100" dir="2700000" algn="tl">
                    <a:srgbClr val="000000">
                      <a:alpha val="43137"/>
                    </a:srgbClr>
                  </a:outerShdw>
                </a:effectLst>
              </a:rPr>
              <a:t>0</a:t>
            </a:r>
            <a:endParaRPr lang="uk-UA" sz="20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242440" y="5856787"/>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4237287829"/>
              </p:ext>
            </p:extLst>
          </p:nvPr>
        </p:nvGraphicFramePr>
        <p:xfrm>
          <a:off x="328165" y="6189112"/>
          <a:ext cx="10011360" cy="957142"/>
        </p:xfrm>
        <a:graphic>
          <a:graphicData uri="http://schemas.openxmlformats.org/drawingml/2006/table">
            <a:tbl>
              <a:tblPr>
                <a:tableStyleId>{616DA210-FB5B-4158-B5E0-FEB733F419BA}</a:tableStyleId>
              </a:tblPr>
              <a:tblGrid>
                <a:gridCol w="483406">
                  <a:extLst>
                    <a:ext uri="{9D8B030D-6E8A-4147-A177-3AD203B41FA5}">
                      <a16:colId xmlns:a16="http://schemas.microsoft.com/office/drawing/2014/main" val="20000"/>
                    </a:ext>
                  </a:extLst>
                </a:gridCol>
                <a:gridCol w="735570">
                  <a:extLst>
                    <a:ext uri="{9D8B030D-6E8A-4147-A177-3AD203B41FA5}">
                      <a16:colId xmlns:a16="http://schemas.microsoft.com/office/drawing/2014/main" val="20001"/>
                    </a:ext>
                  </a:extLst>
                </a:gridCol>
                <a:gridCol w="572725">
                  <a:extLst>
                    <a:ext uri="{9D8B030D-6E8A-4147-A177-3AD203B41FA5}">
                      <a16:colId xmlns:a16="http://schemas.microsoft.com/office/drawing/2014/main" val="20002"/>
                    </a:ext>
                  </a:extLst>
                </a:gridCol>
                <a:gridCol w="829994">
                  <a:extLst>
                    <a:ext uri="{9D8B030D-6E8A-4147-A177-3AD203B41FA5}">
                      <a16:colId xmlns:a16="http://schemas.microsoft.com/office/drawing/2014/main" val="20003"/>
                    </a:ext>
                  </a:extLst>
                </a:gridCol>
                <a:gridCol w="534572">
                  <a:extLst>
                    <a:ext uri="{9D8B030D-6E8A-4147-A177-3AD203B41FA5}">
                      <a16:colId xmlns:a16="http://schemas.microsoft.com/office/drawing/2014/main" val="20004"/>
                    </a:ext>
                  </a:extLst>
                </a:gridCol>
                <a:gridCol w="970671">
                  <a:extLst>
                    <a:ext uri="{9D8B030D-6E8A-4147-A177-3AD203B41FA5}">
                      <a16:colId xmlns:a16="http://schemas.microsoft.com/office/drawing/2014/main" val="20005"/>
                    </a:ext>
                  </a:extLst>
                </a:gridCol>
                <a:gridCol w="661182">
                  <a:extLst>
                    <a:ext uri="{9D8B030D-6E8A-4147-A177-3AD203B41FA5}">
                      <a16:colId xmlns:a16="http://schemas.microsoft.com/office/drawing/2014/main" val="20006"/>
                    </a:ext>
                  </a:extLst>
                </a:gridCol>
                <a:gridCol w="675249">
                  <a:extLst>
                    <a:ext uri="{9D8B030D-6E8A-4147-A177-3AD203B41FA5}">
                      <a16:colId xmlns:a16="http://schemas.microsoft.com/office/drawing/2014/main" val="20007"/>
                    </a:ext>
                  </a:extLst>
                </a:gridCol>
                <a:gridCol w="618978">
                  <a:extLst>
                    <a:ext uri="{9D8B030D-6E8A-4147-A177-3AD203B41FA5}">
                      <a16:colId xmlns:a16="http://schemas.microsoft.com/office/drawing/2014/main" val="20008"/>
                    </a:ext>
                  </a:extLst>
                </a:gridCol>
                <a:gridCol w="773723">
                  <a:extLst>
                    <a:ext uri="{9D8B030D-6E8A-4147-A177-3AD203B41FA5}">
                      <a16:colId xmlns:a16="http://schemas.microsoft.com/office/drawing/2014/main" val="20009"/>
                    </a:ext>
                  </a:extLst>
                </a:gridCol>
                <a:gridCol w="811042">
                  <a:extLst>
                    <a:ext uri="{9D8B030D-6E8A-4147-A177-3AD203B41FA5}">
                      <a16:colId xmlns:a16="http://schemas.microsoft.com/office/drawing/2014/main" val="20010"/>
                    </a:ext>
                  </a:extLst>
                </a:gridCol>
                <a:gridCol w="778608">
                  <a:extLst>
                    <a:ext uri="{9D8B030D-6E8A-4147-A177-3AD203B41FA5}">
                      <a16:colId xmlns:a16="http://schemas.microsoft.com/office/drawing/2014/main" val="20011"/>
                    </a:ext>
                  </a:extLst>
                </a:gridCol>
                <a:gridCol w="928467">
                  <a:extLst>
                    <a:ext uri="{9D8B030D-6E8A-4147-A177-3AD203B41FA5}">
                      <a16:colId xmlns:a16="http://schemas.microsoft.com/office/drawing/2014/main" val="20012"/>
                    </a:ext>
                  </a:extLst>
                </a:gridCol>
                <a:gridCol w="637173">
                  <a:extLst>
                    <a:ext uri="{9D8B030D-6E8A-4147-A177-3AD203B41FA5}">
                      <a16:colId xmlns:a16="http://schemas.microsoft.com/office/drawing/2014/main" val="20013"/>
                    </a:ext>
                  </a:extLst>
                </a:gridCol>
              </a:tblGrid>
              <a:tr h="48130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p>
                    <a:p>
                      <a:pPr algn="ctr" fontAlgn="ctr"/>
                      <a:r>
                        <a:rPr lang="ru-RU" sz="1100" b="1" u="none" strike="noStrike" dirty="0" smtClean="0">
                          <a:effectLst/>
                        </a:rPr>
                        <a:t>(цвет)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Тип управления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Рабочая температура</a:t>
                      </a:r>
                      <a:endParaRPr lang="ru-RU" sz="1100" b="1" i="0" u="none" strike="noStrike" dirty="0">
                        <a:solidFill>
                          <a:srgbClr val="000000"/>
                        </a:solidFill>
                        <a:effectLst/>
                        <a:latin typeface="+mn-lt"/>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Шампуры</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Чаши</a:t>
                      </a:r>
                      <a:r>
                        <a:rPr lang="ru-RU" sz="1100" b="1" i="0" u="none" strike="noStrike" baseline="0" dirty="0" smtClean="0">
                          <a:solidFill>
                            <a:srgbClr val="000000"/>
                          </a:solidFill>
                          <a:effectLst/>
                          <a:latin typeface="+mn-lt"/>
                        </a:rPr>
                        <a:t> для сбора жир</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Вращение шампуров</a:t>
                      </a:r>
                      <a:endParaRPr lang="ru-RU" sz="1100" b="1" i="0" u="none" strike="noStrike" dirty="0">
                        <a:solidFill>
                          <a:srgbClr val="000000"/>
                        </a:solidFill>
                        <a:effectLst/>
                        <a:latin typeface="+mn-lt"/>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Корпус с механизмом вращения</a:t>
                      </a:r>
                      <a:endParaRPr lang="ru-RU" sz="1100" b="1" i="0" u="none" strike="noStrike" dirty="0">
                        <a:solidFill>
                          <a:srgbClr val="000000"/>
                        </a:solidFill>
                        <a:effectLst/>
                        <a:latin typeface="+mn-lt"/>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Длина кабеля</a:t>
                      </a:r>
                      <a:endParaRPr lang="ru-RU" sz="1100" b="1" i="0" u="none" strike="noStrike" dirty="0">
                        <a:solidFill>
                          <a:srgbClr val="000000"/>
                        </a:solidFill>
                        <a:effectLst/>
                        <a:latin typeface="+mn-lt"/>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Габаритный размер</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 нетто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5073">
                <a:tc>
                  <a:txBody>
                    <a:bodyPr/>
                    <a:lstStyle/>
                    <a:p>
                      <a:pPr marL="0" algn="ctr" defTabSz="914400" rtl="0" eaLnBrk="1" fontAlgn="ctr" latinLnBrk="0" hangingPunct="1"/>
                      <a:r>
                        <a:rPr lang="en-US" sz="1000" b="1" spc="50" dirty="0" smtClean="0">
                          <a:ln w="11430"/>
                          <a:solidFill>
                            <a:srgbClr val="006666"/>
                          </a:solidFill>
                          <a:latin typeface="Arial Black" panose="020B0A04020102020204" pitchFamily="34" charset="0"/>
                        </a:rPr>
                        <a:t>78810</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spc="50" dirty="0" smtClean="0">
                          <a:ln w="11430"/>
                          <a:solidFill>
                            <a:srgbClr val="006666"/>
                          </a:solidFill>
                          <a:latin typeface="Arial Black" panose="020B0A04020102020204" pitchFamily="34" charset="0"/>
                        </a:rPr>
                        <a:t>GSE</a:t>
                      </a:r>
                      <a:r>
                        <a:rPr lang="ru-RU" sz="1000" b="1" spc="50" dirty="0" smtClean="0">
                          <a:ln w="11430"/>
                          <a:solidFill>
                            <a:srgbClr val="006666"/>
                          </a:solidFill>
                          <a:latin typeface="Arial Black" panose="020B0A04020102020204" pitchFamily="34" charset="0"/>
                        </a:rPr>
                        <a:t> 20</a:t>
                      </a:r>
                      <a:endParaRPr lang="en-US" sz="1000" b="1" i="1" u="none" strike="noStrike" dirty="0">
                        <a:solidFill>
                          <a:srgbClr val="000000"/>
                        </a:solidFill>
                        <a:effectLst/>
                        <a:latin typeface="+mn-lt"/>
                      </a:endParaRPr>
                    </a:p>
                  </a:txBody>
                  <a:tcPr marL="9525" marR="9525" marT="9525" marB="0" anchor="ctr"/>
                </a:tc>
                <a:tc>
                  <a:txBody>
                    <a:bodyPr/>
                    <a:lstStyle/>
                    <a:p>
                      <a:pPr algn="ctr" fontAlgn="ctr"/>
                      <a:r>
                        <a:rPr lang="ru-RU" sz="1000" b="1" i="1" u="none" strike="noStrike" dirty="0" smtClean="0">
                          <a:solidFill>
                            <a:srgbClr val="000000"/>
                          </a:solidFill>
                          <a:effectLst/>
                          <a:latin typeface="+mn-lt"/>
                        </a:rPr>
                        <a:t>2000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ru-RU" sz="1000" b="1" i="1" u="none" strike="noStrike" dirty="0" smtClean="0">
                          <a:solidFill>
                            <a:srgbClr val="000000"/>
                          </a:solidFill>
                          <a:effectLst/>
                          <a:latin typeface="Arial"/>
                        </a:rPr>
                        <a:t>~ 50/60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механический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240 С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6</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2,5 об/мин</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1,2м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245х245х390 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2,55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bl>
          </a:graphicData>
        </a:graphic>
      </p:graphicFrame>
      <p:sp>
        <p:nvSpPr>
          <p:cNvPr id="16" name="TextBox 15"/>
          <p:cNvSpPr txBox="1"/>
          <p:nvPr/>
        </p:nvSpPr>
        <p:spPr>
          <a:xfrm>
            <a:off x="4478459" y="2164011"/>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31" name="Прямоугольник 30"/>
          <p:cNvSpPr/>
          <p:nvPr/>
        </p:nvSpPr>
        <p:spPr>
          <a:xfrm>
            <a:off x="806656" y="5142290"/>
            <a:ext cx="3160365" cy="369332"/>
          </a:xfrm>
          <a:prstGeom prst="rect">
            <a:avLst/>
          </a:prstGeom>
        </p:spPr>
        <p:txBody>
          <a:bodyPr wrap="square">
            <a:spAutoFit/>
          </a:bodyPr>
          <a:lstStyle/>
          <a:p>
            <a:r>
              <a:rPr lang="ru-RU" dirty="0">
                <a:solidFill>
                  <a:srgbClr val="006666"/>
                </a:solidFill>
                <a:latin typeface="EpsilonCTT" pitchFamily="2" charset="0"/>
              </a:rPr>
              <a:t>ПОЛЕЗНО! БЫСТРО! ВКУСНО!</a:t>
            </a:r>
          </a:p>
        </p:txBody>
      </p:sp>
      <p:sp>
        <p:nvSpPr>
          <p:cNvPr id="7" name="Прямоугольник 6"/>
          <p:cNvSpPr/>
          <p:nvPr/>
        </p:nvSpPr>
        <p:spPr>
          <a:xfrm>
            <a:off x="4478459" y="2441010"/>
            <a:ext cx="6101261" cy="1661993"/>
          </a:xfrm>
          <a:prstGeom prst="rect">
            <a:avLst/>
          </a:prstGeom>
        </p:spPr>
        <p:txBody>
          <a:bodyPr wrap="square">
            <a:spAutoFit/>
          </a:bodyPr>
          <a:lstStyle/>
          <a:p>
            <a:r>
              <a:rPr lang="ru-RU" sz="1100" b="1" i="1" spc="50" dirty="0">
                <a:ln w="11430"/>
                <a:solidFill>
                  <a:srgbClr val="930D2D"/>
                </a:solidFill>
                <a:effectLst>
                  <a:outerShdw blurRad="38100" dist="38100" dir="2700000" algn="tl">
                    <a:srgbClr val="000000">
                      <a:alpha val="43137"/>
                    </a:srgbClr>
                  </a:outerShdw>
                </a:effectLst>
              </a:rPr>
              <a:t>Электрическая </a:t>
            </a:r>
            <a:r>
              <a:rPr lang="ru-RU" sz="1100" b="1" i="1" spc="50" dirty="0" err="1">
                <a:ln w="11430"/>
                <a:solidFill>
                  <a:srgbClr val="930D2D"/>
                </a:solidFill>
                <a:effectLst>
                  <a:outerShdw blurRad="38100" dist="38100" dir="2700000" algn="tl">
                    <a:srgbClr val="000000">
                      <a:alpha val="43137"/>
                    </a:srgbClr>
                  </a:outerShdw>
                </a:effectLst>
              </a:rPr>
              <a:t>шашлычница</a:t>
            </a:r>
            <a:r>
              <a:rPr lang="ru-RU" sz="1100" b="1" i="1" spc="50" dirty="0">
                <a:ln w="11430"/>
                <a:solidFill>
                  <a:srgbClr val="930D2D"/>
                </a:solidFill>
                <a:effectLst>
                  <a:outerShdw blurRad="38100" dist="38100" dir="2700000" algn="tl">
                    <a:srgbClr val="000000">
                      <a:alpha val="43137"/>
                    </a:srgbClr>
                  </a:outerShdw>
                </a:effectLst>
              </a:rPr>
              <a:t> </a:t>
            </a:r>
            <a:r>
              <a:rPr lang="en-US" sz="1100" b="1" i="1" spc="50" dirty="0">
                <a:ln w="11430"/>
                <a:solidFill>
                  <a:srgbClr val="930D2D"/>
                </a:solidFill>
                <a:effectLst>
                  <a:outerShdw blurRad="38100" dist="38100" dir="2700000" algn="tl">
                    <a:srgbClr val="000000">
                      <a:alpha val="43137"/>
                    </a:srgbClr>
                  </a:outerShdw>
                </a:effectLst>
              </a:rPr>
              <a:t>GSE</a:t>
            </a:r>
            <a:r>
              <a:rPr lang="ru-RU" sz="1100" b="1" i="1" spc="50" dirty="0">
                <a:ln w="11430"/>
                <a:solidFill>
                  <a:srgbClr val="930D2D"/>
                </a:solidFill>
                <a:effectLst>
                  <a:outerShdw blurRad="38100" dist="38100" dir="2700000" algn="tl">
                    <a:srgbClr val="000000">
                      <a:alpha val="43137"/>
                    </a:srgbClr>
                  </a:outerShdw>
                </a:effectLst>
              </a:rPr>
              <a:t>2</a:t>
            </a:r>
            <a:r>
              <a:rPr lang="en-US" sz="1100" b="1" i="1" spc="50" dirty="0">
                <a:ln w="11430"/>
                <a:solidFill>
                  <a:srgbClr val="930D2D"/>
                </a:solidFill>
                <a:effectLst>
                  <a:outerShdw blurRad="38100" dist="38100" dir="2700000" algn="tl">
                    <a:srgbClr val="000000">
                      <a:alpha val="43137"/>
                    </a:srgbClr>
                  </a:outerShdw>
                </a:effectLst>
              </a:rPr>
              <a:t>0</a:t>
            </a:r>
            <a:r>
              <a:rPr lang="ru-RU" sz="1400" dirty="0"/>
              <a:t> </a:t>
            </a:r>
            <a:r>
              <a:rPr lang="ru-RU" sz="1100" b="1" i="1" dirty="0">
                <a:solidFill>
                  <a:srgbClr val="4D4B4B"/>
                </a:solidFill>
              </a:rPr>
              <a:t>станет незаменимым кухонным прибором для воплощения кулинарных желаний – свиной, куриный, овощной шашлык, </a:t>
            </a:r>
            <a:r>
              <a:rPr lang="ru-RU" sz="1100" b="1" i="1" dirty="0" err="1">
                <a:solidFill>
                  <a:srgbClr val="4D4B4B"/>
                </a:solidFill>
              </a:rPr>
              <a:t>люля</a:t>
            </a:r>
            <a:r>
              <a:rPr lang="ru-RU" sz="1100" b="1" i="1" dirty="0">
                <a:solidFill>
                  <a:srgbClr val="4D4B4B"/>
                </a:solidFill>
              </a:rPr>
              <a:t> </a:t>
            </a:r>
            <a:r>
              <a:rPr lang="ru-RU" sz="1100" b="1" i="1" dirty="0" err="1">
                <a:solidFill>
                  <a:srgbClr val="4D4B4B"/>
                </a:solidFill>
              </a:rPr>
              <a:t>кебаб</a:t>
            </a:r>
            <a:r>
              <a:rPr lang="ru-RU" sz="1100" b="1" i="1" dirty="0">
                <a:solidFill>
                  <a:srgbClr val="4D4B4B"/>
                </a:solidFill>
              </a:rPr>
              <a:t> и шашлык из морепродуктов – широкие возможности для украшения любого праздничного стола</a:t>
            </a:r>
            <a:br>
              <a:rPr lang="ru-RU" sz="1100" b="1" i="1" dirty="0">
                <a:solidFill>
                  <a:srgbClr val="4D4B4B"/>
                </a:solidFill>
              </a:rPr>
            </a:br>
            <a:endParaRPr lang="ru-RU" sz="1100" b="1" i="1" dirty="0">
              <a:solidFill>
                <a:srgbClr val="4D4B4B"/>
              </a:solidFill>
            </a:endParaRPr>
          </a:p>
          <a:p>
            <a:r>
              <a:rPr lang="ru-RU" sz="1100" b="1" i="1" dirty="0">
                <a:solidFill>
                  <a:srgbClr val="4D4B4B"/>
                </a:solidFill>
              </a:rPr>
              <a:t>Электрическая </a:t>
            </a:r>
            <a:r>
              <a:rPr lang="ru-RU" sz="1100" b="1" i="1" dirty="0" err="1">
                <a:solidFill>
                  <a:srgbClr val="4D4B4B"/>
                </a:solidFill>
              </a:rPr>
              <a:t>шашлычница</a:t>
            </a:r>
            <a:r>
              <a:rPr lang="ru-RU" sz="1100" b="1" i="1" dirty="0">
                <a:solidFill>
                  <a:srgbClr val="4D4B4B"/>
                </a:solidFill>
              </a:rPr>
              <a:t> имеет цилиндрическую форму: в верхней части расположена жаровая камера, в нижней — привод шампуров. Шесть вращающихся шампуров с чашами для стекания жира и защитный кожух обеспечивают равномерное обжаривание шашлыка со всех сторон.</a:t>
            </a:r>
          </a:p>
        </p:txBody>
      </p:sp>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701487" y="1599687"/>
            <a:ext cx="93345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83124" y="2292258"/>
            <a:ext cx="2239823" cy="2677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887620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346588" y="1125331"/>
            <a:ext cx="3501512" cy="396363"/>
          </a:xfrm>
          <a:effectLst/>
        </p:spPr>
        <p:txBody>
          <a:bodyPr>
            <a:normAutofit/>
          </a:bodyPr>
          <a:lstStyle/>
          <a:p>
            <a:pPr>
              <a:lnSpc>
                <a:spcPct val="100000"/>
              </a:lnSpc>
            </a:pPr>
            <a:r>
              <a:rPr lang="ru-RU" sz="2000" b="1" spc="50" dirty="0">
                <a:ln w="11430"/>
                <a:solidFill>
                  <a:srgbClr val="930D2D"/>
                </a:solidFill>
                <a:effectLst>
                  <a:outerShdw blurRad="38100" dist="38100" dir="2700000" algn="tl">
                    <a:srgbClr val="000000">
                      <a:alpha val="43137"/>
                    </a:srgbClr>
                  </a:outerShdw>
                </a:effectLst>
              </a:rPr>
              <a:t>ЭЛЕКТРОЧАЙНИК </a:t>
            </a:r>
            <a:r>
              <a:rPr lang="en-US" sz="2000" b="1" spc="50" dirty="0">
                <a:ln w="11430"/>
                <a:solidFill>
                  <a:srgbClr val="930D2D"/>
                </a:solidFill>
                <a:effectLst>
                  <a:outerShdw blurRad="38100" dist="38100" dir="2700000" algn="tl">
                    <a:srgbClr val="000000">
                      <a:alpha val="43137"/>
                    </a:srgbClr>
                  </a:outerShdw>
                </a:effectLst>
              </a:rPr>
              <a:t>EKS-2018</a:t>
            </a:r>
            <a:endParaRPr lang="uk-UA" sz="20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276392" y="5769897"/>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1010374479"/>
              </p:ext>
            </p:extLst>
          </p:nvPr>
        </p:nvGraphicFramePr>
        <p:xfrm>
          <a:off x="346588" y="6093400"/>
          <a:ext cx="10011361" cy="978418"/>
        </p:xfrm>
        <a:graphic>
          <a:graphicData uri="http://schemas.openxmlformats.org/drawingml/2006/table">
            <a:tbl>
              <a:tblPr>
                <a:tableStyleId>{616DA210-FB5B-4158-B5E0-FEB733F419BA}</a:tableStyleId>
              </a:tblPr>
              <a:tblGrid>
                <a:gridCol w="442379">
                  <a:extLst>
                    <a:ext uri="{9D8B030D-6E8A-4147-A177-3AD203B41FA5}">
                      <a16:colId xmlns:a16="http://schemas.microsoft.com/office/drawing/2014/main" val="20000"/>
                    </a:ext>
                  </a:extLst>
                </a:gridCol>
                <a:gridCol w="592193">
                  <a:extLst>
                    <a:ext uri="{9D8B030D-6E8A-4147-A177-3AD203B41FA5}">
                      <a16:colId xmlns:a16="http://schemas.microsoft.com/office/drawing/2014/main" val="20001"/>
                    </a:ext>
                  </a:extLst>
                </a:gridCol>
                <a:gridCol w="605066">
                  <a:extLst>
                    <a:ext uri="{9D8B030D-6E8A-4147-A177-3AD203B41FA5}">
                      <a16:colId xmlns:a16="http://schemas.microsoft.com/office/drawing/2014/main" val="20002"/>
                    </a:ext>
                  </a:extLst>
                </a:gridCol>
                <a:gridCol w="759552">
                  <a:extLst>
                    <a:ext uri="{9D8B030D-6E8A-4147-A177-3AD203B41FA5}">
                      <a16:colId xmlns:a16="http://schemas.microsoft.com/office/drawing/2014/main" val="20003"/>
                    </a:ext>
                  </a:extLst>
                </a:gridCol>
                <a:gridCol w="489203">
                  <a:extLst>
                    <a:ext uri="{9D8B030D-6E8A-4147-A177-3AD203B41FA5}">
                      <a16:colId xmlns:a16="http://schemas.microsoft.com/office/drawing/2014/main" val="20004"/>
                    </a:ext>
                  </a:extLst>
                </a:gridCol>
                <a:gridCol w="978406">
                  <a:extLst>
                    <a:ext uri="{9D8B030D-6E8A-4147-A177-3AD203B41FA5}">
                      <a16:colId xmlns:a16="http://schemas.microsoft.com/office/drawing/2014/main" val="20005"/>
                    </a:ext>
                  </a:extLst>
                </a:gridCol>
                <a:gridCol w="682310">
                  <a:extLst>
                    <a:ext uri="{9D8B030D-6E8A-4147-A177-3AD203B41FA5}">
                      <a16:colId xmlns:a16="http://schemas.microsoft.com/office/drawing/2014/main" val="20006"/>
                    </a:ext>
                  </a:extLst>
                </a:gridCol>
                <a:gridCol w="643688">
                  <a:extLst>
                    <a:ext uri="{9D8B030D-6E8A-4147-A177-3AD203B41FA5}">
                      <a16:colId xmlns:a16="http://schemas.microsoft.com/office/drawing/2014/main" val="20007"/>
                    </a:ext>
                  </a:extLst>
                </a:gridCol>
                <a:gridCol w="502077">
                  <a:extLst>
                    <a:ext uri="{9D8B030D-6E8A-4147-A177-3AD203B41FA5}">
                      <a16:colId xmlns:a16="http://schemas.microsoft.com/office/drawing/2014/main" val="20008"/>
                    </a:ext>
                  </a:extLst>
                </a:gridCol>
                <a:gridCol w="597463">
                  <a:extLst>
                    <a:ext uri="{9D8B030D-6E8A-4147-A177-3AD203B41FA5}">
                      <a16:colId xmlns:a16="http://schemas.microsoft.com/office/drawing/2014/main" val="20009"/>
                    </a:ext>
                  </a:extLst>
                </a:gridCol>
                <a:gridCol w="870146">
                  <a:extLst>
                    <a:ext uri="{9D8B030D-6E8A-4147-A177-3AD203B41FA5}">
                      <a16:colId xmlns:a16="http://schemas.microsoft.com/office/drawing/2014/main" val="20010"/>
                    </a:ext>
                  </a:extLst>
                </a:gridCol>
                <a:gridCol w="566446">
                  <a:extLst>
                    <a:ext uri="{9D8B030D-6E8A-4147-A177-3AD203B41FA5}">
                      <a16:colId xmlns:a16="http://schemas.microsoft.com/office/drawing/2014/main" val="20011"/>
                    </a:ext>
                  </a:extLst>
                </a:gridCol>
                <a:gridCol w="849668">
                  <a:extLst>
                    <a:ext uri="{9D8B030D-6E8A-4147-A177-3AD203B41FA5}">
                      <a16:colId xmlns:a16="http://schemas.microsoft.com/office/drawing/2014/main" val="20014"/>
                    </a:ext>
                  </a:extLst>
                </a:gridCol>
                <a:gridCol w="849668">
                  <a:extLst>
                    <a:ext uri="{9D8B030D-6E8A-4147-A177-3AD203B41FA5}">
                      <a16:colId xmlns:a16="http://schemas.microsoft.com/office/drawing/2014/main" val="20012"/>
                    </a:ext>
                  </a:extLst>
                </a:gridCol>
                <a:gridCol w="583096">
                  <a:extLst>
                    <a:ext uri="{9D8B030D-6E8A-4147-A177-3AD203B41FA5}">
                      <a16:colId xmlns:a16="http://schemas.microsoft.com/office/drawing/2014/main" val="20013"/>
                    </a:ext>
                  </a:extLst>
                </a:gridCol>
              </a:tblGrid>
              <a:tr h="48130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Тип нагревательного элемента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Индикатор уровня воды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Защита от перегрева</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Объем</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Материал корпуса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Цвет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Длина кабеля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Штук/ящик</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Габаритный размер</a:t>
                      </a:r>
                      <a:r>
                        <a:rPr lang="ru-RU" sz="1100" b="1" i="0" u="none" strike="noStrike" baseline="0" dirty="0" smtClean="0">
                          <a:solidFill>
                            <a:srgbClr val="000000"/>
                          </a:solidFill>
                          <a:effectLst/>
                          <a:latin typeface="+mn-lt"/>
                        </a:rPr>
                        <a:t> </a:t>
                      </a:r>
                      <a:r>
                        <a:rPr lang="ru-RU" sz="1100" b="1" i="0" u="none" strike="noStrike" dirty="0" err="1" smtClean="0">
                          <a:solidFill>
                            <a:srgbClr val="000000"/>
                          </a:solidFill>
                          <a:effectLst/>
                          <a:latin typeface="+mn-lt"/>
                        </a:rPr>
                        <a:t>уп</a:t>
                      </a:r>
                      <a:r>
                        <a:rPr lang="ru-RU" sz="1100" b="1" i="0" u="none" strike="noStrike" dirty="0" smtClean="0">
                          <a:solidFill>
                            <a:srgbClr val="000000"/>
                          </a:solidFill>
                          <a:effectLst/>
                          <a:latin typeface="+mn-lt"/>
                        </a:rPr>
                        <a:t>.</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5073">
                <a:tc>
                  <a:txBody>
                    <a:bodyPr/>
                    <a:lstStyle/>
                    <a:p>
                      <a:pPr marL="0" algn="ctr" defTabSz="914400" rtl="0" eaLnBrk="1" fontAlgn="ctr" latinLnBrk="0" hangingPunct="1"/>
                      <a:r>
                        <a:rPr lang="ru-RU" sz="1000" b="1" i="1" u="none" strike="noStrike" kern="1200" dirty="0" smtClean="0">
                          <a:solidFill>
                            <a:srgbClr val="000000"/>
                          </a:solidFill>
                          <a:effectLst/>
                          <a:latin typeface="+mn-lt"/>
                          <a:ea typeface="+mn-ea"/>
                          <a:cs typeface="+mn-cs"/>
                        </a:rPr>
                        <a:t>59435</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EKS-2018</a:t>
                      </a:r>
                      <a:endParaRPr lang="en-US" sz="1000" b="1" i="1" u="none" strike="noStrike" dirty="0">
                        <a:solidFill>
                          <a:srgbClr val="000000"/>
                        </a:solidFill>
                        <a:effectLst/>
                        <a:latin typeface="+mn-lt"/>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2000</a:t>
                      </a:r>
                      <a:r>
                        <a:rPr lang="ru-RU" sz="1000" b="1" i="1" u="none" strike="noStrike" dirty="0" smtClean="0">
                          <a:solidFill>
                            <a:srgbClr val="000000"/>
                          </a:solidFill>
                          <a:effectLst/>
                          <a:latin typeface="+mn-lt"/>
                        </a:rPr>
                        <a:t>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ru-RU" sz="1000" b="1" i="1" u="none" strike="noStrike" dirty="0" smtClean="0">
                          <a:solidFill>
                            <a:srgbClr val="000000"/>
                          </a:solidFill>
                          <a:effectLst/>
                          <a:latin typeface="Arial"/>
                        </a:rPr>
                        <a:t>~ 50/60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Скрытый</a:t>
                      </a:r>
                      <a:endParaRPr lang="en-US" sz="1000" b="1" i="1" u="none" strike="noStrike" dirty="0" smtClean="0">
                        <a:solidFill>
                          <a:srgbClr val="000000"/>
                        </a:solidFill>
                        <a:effectLst/>
                        <a:latin typeface="Arial"/>
                      </a:endParaRPr>
                    </a:p>
                    <a:p>
                      <a:pPr algn="ctr" fontAlgn="b"/>
                      <a:r>
                        <a:rPr lang="ru-RU" sz="1000" b="1" i="1" u="none" strike="noStrike" dirty="0" smtClean="0">
                          <a:solidFill>
                            <a:srgbClr val="000000"/>
                          </a:solidFill>
                          <a:effectLst/>
                          <a:latin typeface="Arial"/>
                        </a:rPr>
                        <a:t>(диск)</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1,8</a:t>
                      </a:r>
                      <a:r>
                        <a:rPr lang="ru-RU" sz="1000" b="1" i="1" u="none" strike="noStrike" dirty="0" smtClean="0">
                          <a:solidFill>
                            <a:srgbClr val="000000"/>
                          </a:solidFill>
                          <a:effectLst/>
                          <a:latin typeface="Arial"/>
                        </a:rPr>
                        <a:t> 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металл/ пластик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нержавеющая сталь / черный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 </a:t>
                      </a:r>
                      <a:r>
                        <a:rPr lang="en-US" sz="1000" b="1" i="1" u="none" strike="noStrike" dirty="0" smtClean="0">
                          <a:solidFill>
                            <a:srgbClr val="000000"/>
                          </a:solidFill>
                          <a:effectLst/>
                          <a:latin typeface="Arial"/>
                        </a:rPr>
                        <a:t>0</a:t>
                      </a:r>
                      <a:r>
                        <a:rPr lang="ru-RU" sz="1000" b="1" i="1" u="none" strike="noStrike" dirty="0" smtClean="0">
                          <a:solidFill>
                            <a:srgbClr val="000000"/>
                          </a:solidFill>
                          <a:effectLst/>
                          <a:latin typeface="Arial"/>
                        </a:rPr>
                        <a:t>,</a:t>
                      </a:r>
                      <a:r>
                        <a:rPr lang="en-US" sz="1000" b="1" i="1" u="none" strike="noStrike" dirty="0" smtClean="0">
                          <a:solidFill>
                            <a:srgbClr val="000000"/>
                          </a:solidFill>
                          <a:effectLst/>
                          <a:latin typeface="Arial"/>
                        </a:rPr>
                        <a:t>7</a:t>
                      </a:r>
                      <a:r>
                        <a:rPr lang="ru-RU" sz="1000" b="1" i="1" u="none" strike="noStrike" dirty="0" smtClean="0">
                          <a:solidFill>
                            <a:srgbClr val="000000"/>
                          </a:solidFill>
                          <a:effectLst/>
                          <a:latin typeface="Arial"/>
                        </a:rPr>
                        <a:t> м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12</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210х168х230мм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0,70/0,87</a:t>
                      </a:r>
                      <a:r>
                        <a:rPr lang="ru-RU" sz="1000" b="1" i="1" u="none" strike="noStrike" dirty="0" smtClean="0">
                          <a:solidFill>
                            <a:srgbClr val="000000"/>
                          </a:solidFill>
                          <a:effectLst/>
                          <a:latin typeface="Arial"/>
                        </a:rPr>
                        <a:t>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16" name="TextBox 15"/>
          <p:cNvSpPr txBox="1"/>
          <p:nvPr/>
        </p:nvSpPr>
        <p:spPr>
          <a:xfrm>
            <a:off x="4353764" y="2025461"/>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31" name="Прямоугольник 30"/>
          <p:cNvSpPr/>
          <p:nvPr/>
        </p:nvSpPr>
        <p:spPr>
          <a:xfrm>
            <a:off x="806656" y="5247509"/>
            <a:ext cx="3160365" cy="369332"/>
          </a:xfrm>
          <a:prstGeom prst="rect">
            <a:avLst/>
          </a:prstGeom>
        </p:spPr>
        <p:txBody>
          <a:bodyPr wrap="square">
            <a:spAutoFit/>
          </a:bodyPr>
          <a:lstStyle/>
          <a:p>
            <a:r>
              <a:rPr lang="ru-RU" dirty="0">
                <a:solidFill>
                  <a:srgbClr val="006666"/>
                </a:solidFill>
                <a:latin typeface="EpsilonCTT" pitchFamily="2" charset="0"/>
              </a:rPr>
              <a:t>ПОЛЕЗНО! БЫСТРО! ВКУСНО!</a:t>
            </a:r>
          </a:p>
        </p:txBody>
      </p:sp>
      <p:sp>
        <p:nvSpPr>
          <p:cNvPr id="7" name="Прямоугольник 6"/>
          <p:cNvSpPr/>
          <p:nvPr/>
        </p:nvSpPr>
        <p:spPr>
          <a:xfrm>
            <a:off x="4353764" y="2377489"/>
            <a:ext cx="6327577" cy="938719"/>
          </a:xfrm>
          <a:prstGeom prst="rect">
            <a:avLst/>
          </a:prstGeom>
        </p:spPr>
        <p:txBody>
          <a:bodyPr wrap="square">
            <a:spAutoFit/>
          </a:bodyPr>
          <a:lstStyle/>
          <a:p>
            <a:r>
              <a:rPr lang="ru-RU" sz="1100" b="1" i="1" dirty="0">
                <a:solidFill>
                  <a:srgbClr val="4D4B4B"/>
                </a:solidFill>
              </a:rPr>
              <a:t>Надежный электрический чайник с корпусом из нержавеющей стали – идеальный помощник на каждой кухне. Имея мощность 2000 Вт он за считанные минуты вскипятит воду объемом 1,8 литров. База чайника на 360 градусов обеспечивает комфортную эксплуатацию. </a:t>
            </a:r>
            <a:r>
              <a:rPr lang="en-US" sz="1100" b="1" i="1" dirty="0">
                <a:solidFill>
                  <a:srgbClr val="4D4B4B"/>
                </a:solidFill>
              </a:rPr>
              <a:t> </a:t>
            </a:r>
            <a:r>
              <a:rPr lang="ru-RU" sz="1100" b="1" i="1" dirty="0">
                <a:solidFill>
                  <a:srgbClr val="4D4B4B"/>
                </a:solidFill>
              </a:rPr>
              <a:t>Внутри чайника имеется индикатор уровня воды. На корпусе присутствует световой индикатор включения.</a:t>
            </a:r>
          </a:p>
        </p:txBody>
      </p:sp>
      <p:pic>
        <p:nvPicPr>
          <p:cNvPr id="14" name="Рисунок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0552" y="1812958"/>
            <a:ext cx="2612571" cy="3331029"/>
          </a:xfrm>
          <a:prstGeom prst="rect">
            <a:avLst/>
          </a:prstGeom>
          <a:effectLst>
            <a:glow rad="63500">
              <a:schemeClr val="bg1">
                <a:alpha val="80000"/>
              </a:schemeClr>
            </a:glow>
          </a:effectLst>
        </p:spPr>
      </p:pic>
    </p:spTree>
    <p:extLst>
      <p:ext uri="{BB962C8B-B14F-4D97-AF65-F5344CB8AC3E}">
        <p14:creationId xmlns:p14="http://schemas.microsoft.com/office/powerpoint/2010/main" val="177109097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452372" y="945934"/>
            <a:ext cx="8338177" cy="656090"/>
          </a:xfrm>
          <a:effectLst/>
        </p:spPr>
        <p:txBody>
          <a:bodyPr>
            <a:normAutofit/>
          </a:bodyPr>
          <a:lstStyle/>
          <a:p>
            <a:pPr>
              <a:lnSpc>
                <a:spcPct val="100000"/>
              </a:lnSpc>
            </a:pPr>
            <a:r>
              <a:rPr lang="ru-RU" sz="2000" b="1" spc="50" dirty="0">
                <a:ln w="11430"/>
                <a:solidFill>
                  <a:srgbClr val="930D2D"/>
                </a:solidFill>
                <a:effectLst>
                  <a:outerShdw blurRad="38100" dist="38100" dir="2700000" algn="tl">
                    <a:srgbClr val="000000">
                      <a:alpha val="43137"/>
                    </a:srgbClr>
                  </a:outerShdw>
                </a:effectLst>
              </a:rPr>
              <a:t>ЭЛЕКТРОЧАЙНИК </a:t>
            </a:r>
            <a:r>
              <a:rPr lang="en-US" sz="2000" b="1" spc="50" dirty="0">
                <a:ln w="11430"/>
                <a:solidFill>
                  <a:srgbClr val="930D2D"/>
                </a:solidFill>
                <a:effectLst>
                  <a:outerShdw blurRad="38100" dist="38100" dir="2700000" algn="tl">
                    <a:srgbClr val="000000">
                      <a:alpha val="43137"/>
                    </a:srgbClr>
                  </a:outerShdw>
                </a:effectLst>
              </a:rPr>
              <a:t>EKS-2020</a:t>
            </a:r>
            <a:endParaRPr lang="uk-UA" sz="20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276392" y="5769897"/>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2328622785"/>
              </p:ext>
            </p:extLst>
          </p:nvPr>
        </p:nvGraphicFramePr>
        <p:xfrm>
          <a:off x="346588" y="6093400"/>
          <a:ext cx="10011361" cy="1146058"/>
        </p:xfrm>
        <a:graphic>
          <a:graphicData uri="http://schemas.openxmlformats.org/drawingml/2006/table">
            <a:tbl>
              <a:tblPr>
                <a:tableStyleId>{616DA210-FB5B-4158-B5E0-FEB733F419BA}</a:tableStyleId>
              </a:tblPr>
              <a:tblGrid>
                <a:gridCol w="442379">
                  <a:extLst>
                    <a:ext uri="{9D8B030D-6E8A-4147-A177-3AD203B41FA5}">
                      <a16:colId xmlns:a16="http://schemas.microsoft.com/office/drawing/2014/main" val="20000"/>
                    </a:ext>
                  </a:extLst>
                </a:gridCol>
                <a:gridCol w="592193">
                  <a:extLst>
                    <a:ext uri="{9D8B030D-6E8A-4147-A177-3AD203B41FA5}">
                      <a16:colId xmlns:a16="http://schemas.microsoft.com/office/drawing/2014/main" val="20001"/>
                    </a:ext>
                  </a:extLst>
                </a:gridCol>
                <a:gridCol w="605066">
                  <a:extLst>
                    <a:ext uri="{9D8B030D-6E8A-4147-A177-3AD203B41FA5}">
                      <a16:colId xmlns:a16="http://schemas.microsoft.com/office/drawing/2014/main" val="20002"/>
                    </a:ext>
                  </a:extLst>
                </a:gridCol>
                <a:gridCol w="759552">
                  <a:extLst>
                    <a:ext uri="{9D8B030D-6E8A-4147-A177-3AD203B41FA5}">
                      <a16:colId xmlns:a16="http://schemas.microsoft.com/office/drawing/2014/main" val="20003"/>
                    </a:ext>
                  </a:extLst>
                </a:gridCol>
                <a:gridCol w="489203">
                  <a:extLst>
                    <a:ext uri="{9D8B030D-6E8A-4147-A177-3AD203B41FA5}">
                      <a16:colId xmlns:a16="http://schemas.microsoft.com/office/drawing/2014/main" val="20004"/>
                    </a:ext>
                  </a:extLst>
                </a:gridCol>
                <a:gridCol w="978406">
                  <a:extLst>
                    <a:ext uri="{9D8B030D-6E8A-4147-A177-3AD203B41FA5}">
                      <a16:colId xmlns:a16="http://schemas.microsoft.com/office/drawing/2014/main" val="20005"/>
                    </a:ext>
                  </a:extLst>
                </a:gridCol>
                <a:gridCol w="749138">
                  <a:extLst>
                    <a:ext uri="{9D8B030D-6E8A-4147-A177-3AD203B41FA5}">
                      <a16:colId xmlns:a16="http://schemas.microsoft.com/office/drawing/2014/main" val="20006"/>
                    </a:ext>
                  </a:extLst>
                </a:gridCol>
                <a:gridCol w="576860">
                  <a:extLst>
                    <a:ext uri="{9D8B030D-6E8A-4147-A177-3AD203B41FA5}">
                      <a16:colId xmlns:a16="http://schemas.microsoft.com/office/drawing/2014/main" val="20007"/>
                    </a:ext>
                  </a:extLst>
                </a:gridCol>
                <a:gridCol w="502077">
                  <a:extLst>
                    <a:ext uri="{9D8B030D-6E8A-4147-A177-3AD203B41FA5}">
                      <a16:colId xmlns:a16="http://schemas.microsoft.com/office/drawing/2014/main" val="20008"/>
                    </a:ext>
                  </a:extLst>
                </a:gridCol>
                <a:gridCol w="579319">
                  <a:extLst>
                    <a:ext uri="{9D8B030D-6E8A-4147-A177-3AD203B41FA5}">
                      <a16:colId xmlns:a16="http://schemas.microsoft.com/office/drawing/2014/main" val="20009"/>
                    </a:ext>
                  </a:extLst>
                </a:gridCol>
                <a:gridCol w="888290">
                  <a:extLst>
                    <a:ext uri="{9D8B030D-6E8A-4147-A177-3AD203B41FA5}">
                      <a16:colId xmlns:a16="http://schemas.microsoft.com/office/drawing/2014/main" val="20010"/>
                    </a:ext>
                  </a:extLst>
                </a:gridCol>
                <a:gridCol w="566446">
                  <a:extLst>
                    <a:ext uri="{9D8B030D-6E8A-4147-A177-3AD203B41FA5}">
                      <a16:colId xmlns:a16="http://schemas.microsoft.com/office/drawing/2014/main" val="20011"/>
                    </a:ext>
                  </a:extLst>
                </a:gridCol>
                <a:gridCol w="849668">
                  <a:extLst>
                    <a:ext uri="{9D8B030D-6E8A-4147-A177-3AD203B41FA5}">
                      <a16:colId xmlns:a16="http://schemas.microsoft.com/office/drawing/2014/main" val="20014"/>
                    </a:ext>
                  </a:extLst>
                </a:gridCol>
                <a:gridCol w="849668">
                  <a:extLst>
                    <a:ext uri="{9D8B030D-6E8A-4147-A177-3AD203B41FA5}">
                      <a16:colId xmlns:a16="http://schemas.microsoft.com/office/drawing/2014/main" val="20012"/>
                    </a:ext>
                  </a:extLst>
                </a:gridCol>
                <a:gridCol w="583096">
                  <a:extLst>
                    <a:ext uri="{9D8B030D-6E8A-4147-A177-3AD203B41FA5}">
                      <a16:colId xmlns:a16="http://schemas.microsoft.com/office/drawing/2014/main" val="20013"/>
                    </a:ext>
                  </a:extLst>
                </a:gridCol>
              </a:tblGrid>
              <a:tr h="48130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Тип нагревательного элемента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Индикатор уровня воды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Защита от перегрева</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Объем</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Материал корпуса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Цвет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Длина кабеля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Штук/ящик</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Габаритный размер</a:t>
                      </a:r>
                      <a:r>
                        <a:rPr lang="ru-RU" sz="1100" b="1" i="0" u="none" strike="noStrike" baseline="0" dirty="0" smtClean="0">
                          <a:solidFill>
                            <a:srgbClr val="000000"/>
                          </a:solidFill>
                          <a:effectLst/>
                          <a:latin typeface="+mn-lt"/>
                        </a:rPr>
                        <a:t> </a:t>
                      </a:r>
                      <a:r>
                        <a:rPr lang="ru-RU" sz="1100" b="1" i="0" u="none" strike="noStrike" dirty="0" err="1" smtClean="0">
                          <a:solidFill>
                            <a:srgbClr val="000000"/>
                          </a:solidFill>
                          <a:effectLst/>
                          <a:latin typeface="+mn-lt"/>
                        </a:rPr>
                        <a:t>уп</a:t>
                      </a:r>
                      <a:r>
                        <a:rPr lang="ru-RU" sz="1100" b="1" i="0" u="none" strike="noStrike" dirty="0" smtClean="0">
                          <a:solidFill>
                            <a:srgbClr val="000000"/>
                          </a:solidFill>
                          <a:effectLst/>
                          <a:latin typeface="+mn-lt"/>
                        </a:rPr>
                        <a:t>.</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5073">
                <a:tc>
                  <a:txBody>
                    <a:bodyPr/>
                    <a:lstStyle/>
                    <a:p>
                      <a:pPr marL="0" algn="ctr" defTabSz="914400" rtl="0" eaLnBrk="1" fontAlgn="ctr" latinLnBrk="0" hangingPunct="1"/>
                      <a:r>
                        <a:rPr lang="en-US" sz="1000" b="1" i="1" u="none" strike="noStrike" kern="1200" dirty="0" smtClean="0">
                          <a:solidFill>
                            <a:srgbClr val="000000"/>
                          </a:solidFill>
                          <a:effectLst/>
                          <a:latin typeface="+mn-lt"/>
                          <a:ea typeface="+mn-ea"/>
                          <a:cs typeface="+mn-cs"/>
                        </a:rPr>
                        <a:t>70192</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EKS-2020</a:t>
                      </a:r>
                      <a:endParaRPr lang="en-US" sz="1000" b="1" i="1" u="none" strike="noStrike" dirty="0">
                        <a:solidFill>
                          <a:srgbClr val="000000"/>
                        </a:solidFill>
                        <a:effectLst/>
                        <a:latin typeface="+mn-lt"/>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2000</a:t>
                      </a:r>
                      <a:r>
                        <a:rPr lang="ru-RU" sz="1000" b="1" i="1" u="none" strike="noStrike" dirty="0" smtClean="0">
                          <a:solidFill>
                            <a:srgbClr val="000000"/>
                          </a:solidFill>
                          <a:effectLst/>
                          <a:latin typeface="+mn-lt"/>
                        </a:rPr>
                        <a:t>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ru-RU" sz="1000" b="1" i="1" u="none" strike="noStrike" dirty="0" smtClean="0">
                          <a:solidFill>
                            <a:srgbClr val="000000"/>
                          </a:solidFill>
                          <a:effectLst/>
                          <a:latin typeface="Arial"/>
                        </a:rPr>
                        <a:t>~ 50/60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Скрытый</a:t>
                      </a:r>
                      <a:endParaRPr lang="en-US" sz="1000" b="1" i="1" u="none" strike="noStrike" dirty="0" smtClean="0">
                        <a:solidFill>
                          <a:srgbClr val="000000"/>
                        </a:solidFill>
                        <a:effectLst/>
                        <a:latin typeface="Arial"/>
                      </a:endParaRPr>
                    </a:p>
                    <a:p>
                      <a:pPr algn="ctr" fontAlgn="b"/>
                      <a:r>
                        <a:rPr lang="ru-RU" sz="1000" b="1" i="1" u="none" strike="noStrike" dirty="0" smtClean="0">
                          <a:solidFill>
                            <a:srgbClr val="000000"/>
                          </a:solidFill>
                          <a:effectLst/>
                          <a:latin typeface="Arial"/>
                        </a:rPr>
                        <a:t>(диск)</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1,8</a:t>
                      </a:r>
                      <a:r>
                        <a:rPr lang="ru-RU" sz="1000" b="1" i="1" u="none" strike="noStrike" dirty="0" smtClean="0">
                          <a:solidFill>
                            <a:srgbClr val="000000"/>
                          </a:solidFill>
                          <a:effectLst/>
                          <a:latin typeface="Arial"/>
                        </a:rPr>
                        <a:t> 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металл / пластик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нержавеющая сталь / черный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 </a:t>
                      </a:r>
                      <a:r>
                        <a:rPr lang="en-US" sz="1000" b="1" i="1" u="none" strike="noStrike" dirty="0" smtClean="0">
                          <a:solidFill>
                            <a:srgbClr val="000000"/>
                          </a:solidFill>
                          <a:effectLst/>
                          <a:latin typeface="Arial"/>
                        </a:rPr>
                        <a:t>0</a:t>
                      </a:r>
                      <a:r>
                        <a:rPr lang="ru-RU" sz="1000" b="1" i="1" u="none" strike="noStrike" dirty="0" smtClean="0">
                          <a:solidFill>
                            <a:srgbClr val="000000"/>
                          </a:solidFill>
                          <a:effectLst/>
                          <a:latin typeface="Arial"/>
                        </a:rPr>
                        <a:t>,</a:t>
                      </a:r>
                      <a:r>
                        <a:rPr lang="en-US" sz="1000" b="1" i="1" u="none" strike="noStrike" dirty="0" smtClean="0">
                          <a:solidFill>
                            <a:srgbClr val="000000"/>
                          </a:solidFill>
                          <a:effectLst/>
                          <a:latin typeface="Arial"/>
                        </a:rPr>
                        <a:t>75</a:t>
                      </a:r>
                      <a:r>
                        <a:rPr lang="ru-RU" sz="1000" b="1" i="1" u="none" strike="noStrike" dirty="0" smtClean="0">
                          <a:solidFill>
                            <a:srgbClr val="000000"/>
                          </a:solidFill>
                          <a:effectLst/>
                          <a:latin typeface="Arial"/>
                        </a:rPr>
                        <a:t> м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12</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210х168х230мм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0</a:t>
                      </a:r>
                      <a:r>
                        <a:rPr lang="ru-RU" sz="1000" b="1" i="1" u="none" strike="noStrike" dirty="0" smtClean="0">
                          <a:solidFill>
                            <a:srgbClr val="000000"/>
                          </a:solidFill>
                          <a:effectLst/>
                          <a:latin typeface="Arial"/>
                        </a:rPr>
                        <a:t>,</a:t>
                      </a:r>
                      <a:r>
                        <a:rPr lang="en-US" sz="1000" b="1" i="1" u="none" strike="noStrike" dirty="0" smtClean="0">
                          <a:solidFill>
                            <a:srgbClr val="000000"/>
                          </a:solidFill>
                          <a:effectLst/>
                          <a:latin typeface="Arial"/>
                        </a:rPr>
                        <a:t>87</a:t>
                      </a:r>
                      <a:r>
                        <a:rPr lang="ru-RU" sz="1000" b="1" i="1" u="none" strike="noStrike" dirty="0" smtClean="0">
                          <a:solidFill>
                            <a:srgbClr val="000000"/>
                          </a:solidFill>
                          <a:effectLst/>
                          <a:latin typeface="Arial"/>
                        </a:rPr>
                        <a:t> </a:t>
                      </a:r>
                      <a:r>
                        <a:rPr lang="en-US" sz="1000" b="1" i="1" u="none" strike="noStrike" dirty="0" smtClean="0">
                          <a:solidFill>
                            <a:srgbClr val="000000"/>
                          </a:solidFill>
                          <a:effectLst/>
                          <a:latin typeface="Arial"/>
                        </a:rPr>
                        <a:t>/0,90</a:t>
                      </a:r>
                      <a:r>
                        <a:rPr lang="ru-RU" sz="1000" b="1" i="1" u="none" strike="noStrike" dirty="0" smtClean="0">
                          <a:solidFill>
                            <a:srgbClr val="000000"/>
                          </a:solidFill>
                          <a:effectLst/>
                          <a:latin typeface="Arial"/>
                        </a:rPr>
                        <a:t>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16" name="TextBox 15"/>
          <p:cNvSpPr txBox="1"/>
          <p:nvPr/>
        </p:nvSpPr>
        <p:spPr>
          <a:xfrm>
            <a:off x="4353764" y="2025461"/>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31" name="Прямоугольник 30"/>
          <p:cNvSpPr/>
          <p:nvPr/>
        </p:nvSpPr>
        <p:spPr>
          <a:xfrm>
            <a:off x="806656" y="5227125"/>
            <a:ext cx="3160365" cy="369332"/>
          </a:xfrm>
          <a:prstGeom prst="rect">
            <a:avLst/>
          </a:prstGeom>
        </p:spPr>
        <p:txBody>
          <a:bodyPr wrap="square">
            <a:spAutoFit/>
          </a:bodyPr>
          <a:lstStyle/>
          <a:p>
            <a:r>
              <a:rPr lang="ru-RU" dirty="0">
                <a:solidFill>
                  <a:srgbClr val="006666"/>
                </a:solidFill>
                <a:latin typeface="EpsilonCTT" pitchFamily="2" charset="0"/>
              </a:rPr>
              <a:t>ПОЛЕЗНО! БЫСТРО! ВКУСНО!</a:t>
            </a:r>
          </a:p>
        </p:txBody>
      </p:sp>
      <p:sp>
        <p:nvSpPr>
          <p:cNvPr id="7" name="Прямоугольник 6"/>
          <p:cNvSpPr/>
          <p:nvPr/>
        </p:nvSpPr>
        <p:spPr>
          <a:xfrm>
            <a:off x="4353763" y="2295085"/>
            <a:ext cx="6327577" cy="938719"/>
          </a:xfrm>
          <a:prstGeom prst="rect">
            <a:avLst/>
          </a:prstGeom>
        </p:spPr>
        <p:txBody>
          <a:bodyPr wrap="square">
            <a:spAutoFit/>
          </a:bodyPr>
          <a:lstStyle/>
          <a:p>
            <a:r>
              <a:rPr lang="ru-RU" sz="1100" b="1" i="1" dirty="0">
                <a:solidFill>
                  <a:srgbClr val="4D4B4B"/>
                </a:solidFill>
              </a:rPr>
              <a:t>Надежный электрический чайник с корпусом из нержавеющей стали – идеальный помощник на каждой кухне. Имея мощность 2000 Вт он за считанные минуты вскипятит воду объемом 1,8 литров. База чайника на 360 градусов обеспечивает комфортную эксплуатацию. </a:t>
            </a:r>
            <a:r>
              <a:rPr lang="en-US" sz="1100" b="1" i="1" dirty="0">
                <a:solidFill>
                  <a:srgbClr val="4D4B4B"/>
                </a:solidFill>
              </a:rPr>
              <a:t> </a:t>
            </a:r>
            <a:r>
              <a:rPr lang="ru-RU" sz="1100" b="1" i="1" dirty="0">
                <a:solidFill>
                  <a:srgbClr val="4D4B4B"/>
                </a:solidFill>
              </a:rPr>
              <a:t>Внутри чайника имеется индикатор уровня воды. На корпусе присутствует световой индикатор включения.</a:t>
            </a:r>
          </a:p>
        </p:txBody>
      </p:sp>
      <p:pic>
        <p:nvPicPr>
          <p:cNvPr id="14" name="Рисунок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0554" y="1763424"/>
            <a:ext cx="2612571" cy="3331029"/>
          </a:xfrm>
          <a:prstGeom prst="rect">
            <a:avLst/>
          </a:prstGeom>
          <a:effectLst>
            <a:glow rad="63500">
              <a:schemeClr val="bg1">
                <a:alpha val="80000"/>
              </a:schemeClr>
            </a:glow>
          </a:effectLst>
        </p:spPr>
      </p:pic>
      <p:pic>
        <p:nvPicPr>
          <p:cNvPr id="3074" name="Picture 2" descr="D:\Users\Ilona\Documents\NetSpeakerphone\Received Files\Дизайнер Сергей\EKS2020 Нерж крышка.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53763" y="3634130"/>
            <a:ext cx="1682750" cy="1624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241981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graphicFrame>
        <p:nvGraphicFramePr>
          <p:cNvPr id="8" name="Таблица 7"/>
          <p:cNvGraphicFramePr>
            <a:graphicFrameLocks noGrp="1"/>
          </p:cNvGraphicFramePr>
          <p:nvPr>
            <p:extLst>
              <p:ext uri="{D42A27DB-BD31-4B8C-83A1-F6EECF244321}">
                <p14:modId xmlns:p14="http://schemas.microsoft.com/office/powerpoint/2010/main" val="2569089070"/>
              </p:ext>
            </p:extLst>
          </p:nvPr>
        </p:nvGraphicFramePr>
        <p:xfrm>
          <a:off x="338549" y="5750500"/>
          <a:ext cx="10011361" cy="978418"/>
        </p:xfrm>
        <a:graphic>
          <a:graphicData uri="http://schemas.openxmlformats.org/drawingml/2006/table">
            <a:tbl>
              <a:tblPr>
                <a:tableStyleId>{616DA210-FB5B-4158-B5E0-FEB733F419BA}</a:tableStyleId>
              </a:tblPr>
              <a:tblGrid>
                <a:gridCol w="442379">
                  <a:extLst>
                    <a:ext uri="{9D8B030D-6E8A-4147-A177-3AD203B41FA5}">
                      <a16:colId xmlns:a16="http://schemas.microsoft.com/office/drawing/2014/main" val="20000"/>
                    </a:ext>
                  </a:extLst>
                </a:gridCol>
                <a:gridCol w="592193">
                  <a:extLst>
                    <a:ext uri="{9D8B030D-6E8A-4147-A177-3AD203B41FA5}">
                      <a16:colId xmlns:a16="http://schemas.microsoft.com/office/drawing/2014/main" val="20001"/>
                    </a:ext>
                  </a:extLst>
                </a:gridCol>
                <a:gridCol w="605066">
                  <a:extLst>
                    <a:ext uri="{9D8B030D-6E8A-4147-A177-3AD203B41FA5}">
                      <a16:colId xmlns:a16="http://schemas.microsoft.com/office/drawing/2014/main" val="20002"/>
                    </a:ext>
                  </a:extLst>
                </a:gridCol>
                <a:gridCol w="759552">
                  <a:extLst>
                    <a:ext uri="{9D8B030D-6E8A-4147-A177-3AD203B41FA5}">
                      <a16:colId xmlns:a16="http://schemas.microsoft.com/office/drawing/2014/main" val="20003"/>
                    </a:ext>
                  </a:extLst>
                </a:gridCol>
                <a:gridCol w="489203">
                  <a:extLst>
                    <a:ext uri="{9D8B030D-6E8A-4147-A177-3AD203B41FA5}">
                      <a16:colId xmlns:a16="http://schemas.microsoft.com/office/drawing/2014/main" val="20004"/>
                    </a:ext>
                  </a:extLst>
                </a:gridCol>
                <a:gridCol w="978406">
                  <a:extLst>
                    <a:ext uri="{9D8B030D-6E8A-4147-A177-3AD203B41FA5}">
                      <a16:colId xmlns:a16="http://schemas.microsoft.com/office/drawing/2014/main" val="20005"/>
                    </a:ext>
                  </a:extLst>
                </a:gridCol>
                <a:gridCol w="682310">
                  <a:extLst>
                    <a:ext uri="{9D8B030D-6E8A-4147-A177-3AD203B41FA5}">
                      <a16:colId xmlns:a16="http://schemas.microsoft.com/office/drawing/2014/main" val="20006"/>
                    </a:ext>
                  </a:extLst>
                </a:gridCol>
                <a:gridCol w="643688">
                  <a:extLst>
                    <a:ext uri="{9D8B030D-6E8A-4147-A177-3AD203B41FA5}">
                      <a16:colId xmlns:a16="http://schemas.microsoft.com/office/drawing/2014/main" val="20007"/>
                    </a:ext>
                  </a:extLst>
                </a:gridCol>
                <a:gridCol w="502077">
                  <a:extLst>
                    <a:ext uri="{9D8B030D-6E8A-4147-A177-3AD203B41FA5}">
                      <a16:colId xmlns:a16="http://schemas.microsoft.com/office/drawing/2014/main" val="20008"/>
                    </a:ext>
                  </a:extLst>
                </a:gridCol>
                <a:gridCol w="579319">
                  <a:extLst>
                    <a:ext uri="{9D8B030D-6E8A-4147-A177-3AD203B41FA5}">
                      <a16:colId xmlns:a16="http://schemas.microsoft.com/office/drawing/2014/main" val="20009"/>
                    </a:ext>
                  </a:extLst>
                </a:gridCol>
                <a:gridCol w="888290">
                  <a:extLst>
                    <a:ext uri="{9D8B030D-6E8A-4147-A177-3AD203B41FA5}">
                      <a16:colId xmlns:a16="http://schemas.microsoft.com/office/drawing/2014/main" val="20010"/>
                    </a:ext>
                  </a:extLst>
                </a:gridCol>
                <a:gridCol w="566446">
                  <a:extLst>
                    <a:ext uri="{9D8B030D-6E8A-4147-A177-3AD203B41FA5}">
                      <a16:colId xmlns:a16="http://schemas.microsoft.com/office/drawing/2014/main" val="20011"/>
                    </a:ext>
                  </a:extLst>
                </a:gridCol>
                <a:gridCol w="849668">
                  <a:extLst>
                    <a:ext uri="{9D8B030D-6E8A-4147-A177-3AD203B41FA5}">
                      <a16:colId xmlns:a16="http://schemas.microsoft.com/office/drawing/2014/main" val="20014"/>
                    </a:ext>
                  </a:extLst>
                </a:gridCol>
                <a:gridCol w="849668">
                  <a:extLst>
                    <a:ext uri="{9D8B030D-6E8A-4147-A177-3AD203B41FA5}">
                      <a16:colId xmlns:a16="http://schemas.microsoft.com/office/drawing/2014/main" val="20012"/>
                    </a:ext>
                  </a:extLst>
                </a:gridCol>
                <a:gridCol w="583096">
                  <a:extLst>
                    <a:ext uri="{9D8B030D-6E8A-4147-A177-3AD203B41FA5}">
                      <a16:colId xmlns:a16="http://schemas.microsoft.com/office/drawing/2014/main" val="20013"/>
                    </a:ext>
                  </a:extLst>
                </a:gridCol>
              </a:tblGrid>
              <a:tr h="48130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Тип нагревательного элемента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Индикатор уровня воды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Защита от перегрева</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Объем</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Материал корпуса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Цвет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Длина кабеля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Штук/ящик</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Габаритный размер</a:t>
                      </a:r>
                      <a:r>
                        <a:rPr lang="ru-RU" sz="1100" b="1" i="0" u="none" strike="noStrike" baseline="0" dirty="0" smtClean="0">
                          <a:solidFill>
                            <a:srgbClr val="000000"/>
                          </a:solidFill>
                          <a:effectLst/>
                          <a:latin typeface="+mn-lt"/>
                        </a:rPr>
                        <a:t> </a:t>
                      </a:r>
                      <a:r>
                        <a:rPr lang="ru-RU" sz="1100" b="1" i="0" u="none" strike="noStrike" dirty="0" err="1" smtClean="0">
                          <a:solidFill>
                            <a:srgbClr val="000000"/>
                          </a:solidFill>
                          <a:effectLst/>
                          <a:latin typeface="+mn-lt"/>
                        </a:rPr>
                        <a:t>уп</a:t>
                      </a:r>
                      <a:r>
                        <a:rPr lang="ru-RU" sz="1100" b="1" i="0" u="none" strike="noStrike" dirty="0" smtClean="0">
                          <a:solidFill>
                            <a:srgbClr val="000000"/>
                          </a:solidFill>
                          <a:effectLst/>
                          <a:latin typeface="+mn-lt"/>
                        </a:rPr>
                        <a:t>.</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5073">
                <a:tc>
                  <a:txBody>
                    <a:bodyPr/>
                    <a:lstStyle/>
                    <a:p>
                      <a:pPr marL="0" algn="ctr" defTabSz="914400" rtl="0" eaLnBrk="1" fontAlgn="ctr" latinLnBrk="0" hangingPunct="1"/>
                      <a:r>
                        <a:rPr lang="en-US" sz="1000" b="1" i="1" u="none" strike="noStrike" kern="1200" dirty="0" smtClean="0">
                          <a:solidFill>
                            <a:srgbClr val="000000"/>
                          </a:solidFill>
                          <a:effectLst/>
                          <a:latin typeface="+mn-lt"/>
                          <a:ea typeface="+mn-ea"/>
                          <a:cs typeface="+mn-cs"/>
                        </a:rPr>
                        <a:t>65882</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EKS-7518</a:t>
                      </a:r>
                      <a:endParaRPr lang="en-US" sz="1000" b="1" i="1" u="none" strike="noStrike" dirty="0">
                        <a:solidFill>
                          <a:srgbClr val="000000"/>
                        </a:solidFill>
                        <a:effectLst/>
                        <a:latin typeface="+mn-lt"/>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2000</a:t>
                      </a:r>
                      <a:r>
                        <a:rPr lang="ru-RU" sz="1000" b="1" i="1" u="none" strike="noStrike" dirty="0" smtClean="0">
                          <a:solidFill>
                            <a:srgbClr val="000000"/>
                          </a:solidFill>
                          <a:effectLst/>
                          <a:latin typeface="+mn-lt"/>
                        </a:rPr>
                        <a:t>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ru-RU" sz="1000" b="1" i="1" u="none" strike="noStrike" dirty="0" smtClean="0">
                          <a:solidFill>
                            <a:srgbClr val="000000"/>
                          </a:solidFill>
                          <a:effectLst/>
                          <a:latin typeface="Arial"/>
                        </a:rPr>
                        <a:t>~ 50/60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Скрытый</a:t>
                      </a:r>
                      <a:endParaRPr lang="en-US" sz="1000" b="1" i="1" u="none" strike="noStrike" dirty="0" smtClean="0">
                        <a:solidFill>
                          <a:srgbClr val="000000"/>
                        </a:solidFill>
                        <a:effectLst/>
                        <a:latin typeface="Arial"/>
                      </a:endParaRPr>
                    </a:p>
                    <a:p>
                      <a:pPr algn="ctr" fontAlgn="b"/>
                      <a:r>
                        <a:rPr lang="ru-RU" sz="1000" b="1" i="1" u="none" strike="noStrike" dirty="0" smtClean="0">
                          <a:solidFill>
                            <a:srgbClr val="000000"/>
                          </a:solidFill>
                          <a:effectLst/>
                          <a:latin typeface="Arial"/>
                        </a:rPr>
                        <a:t>(диск)</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1,8</a:t>
                      </a:r>
                      <a:r>
                        <a:rPr lang="ru-RU" sz="1000" b="1" i="1" u="none" strike="noStrike" dirty="0" smtClean="0">
                          <a:solidFill>
                            <a:srgbClr val="000000"/>
                          </a:solidFill>
                          <a:effectLst/>
                          <a:latin typeface="Arial"/>
                        </a:rPr>
                        <a:t> 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металл / пластик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нержавеющая сталь / черный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 </a:t>
                      </a:r>
                      <a:r>
                        <a:rPr lang="en-US" sz="1000" b="1" i="1" u="none" strike="noStrike" dirty="0" smtClean="0">
                          <a:solidFill>
                            <a:srgbClr val="000000"/>
                          </a:solidFill>
                          <a:effectLst/>
                          <a:latin typeface="Arial"/>
                        </a:rPr>
                        <a:t>0</a:t>
                      </a:r>
                      <a:r>
                        <a:rPr lang="ru-RU" sz="1000" b="1" i="1" u="none" strike="noStrike" dirty="0" smtClean="0">
                          <a:solidFill>
                            <a:srgbClr val="000000"/>
                          </a:solidFill>
                          <a:effectLst/>
                          <a:latin typeface="Arial"/>
                        </a:rPr>
                        <a:t>,</a:t>
                      </a:r>
                      <a:r>
                        <a:rPr lang="en-US" sz="1000" b="1" i="1" u="none" strike="noStrike" dirty="0" smtClean="0">
                          <a:solidFill>
                            <a:srgbClr val="000000"/>
                          </a:solidFill>
                          <a:effectLst/>
                          <a:latin typeface="Arial"/>
                        </a:rPr>
                        <a:t>6</a:t>
                      </a:r>
                      <a:r>
                        <a:rPr lang="ru-RU" sz="1000" b="1" i="1" u="none" strike="noStrike" dirty="0" smtClean="0">
                          <a:solidFill>
                            <a:srgbClr val="000000"/>
                          </a:solidFill>
                          <a:effectLst/>
                          <a:latin typeface="Arial"/>
                        </a:rPr>
                        <a:t>м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20</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20</a:t>
                      </a:r>
                      <a:r>
                        <a:rPr lang="en-US" sz="1000" b="1" i="1" u="none" strike="noStrike" dirty="0" smtClean="0">
                          <a:solidFill>
                            <a:srgbClr val="000000"/>
                          </a:solidFill>
                          <a:effectLst/>
                          <a:latin typeface="Arial"/>
                        </a:rPr>
                        <a:t>3</a:t>
                      </a:r>
                      <a:r>
                        <a:rPr lang="ru-RU" sz="1000" b="1" i="1" u="none" strike="noStrike" dirty="0" smtClean="0">
                          <a:solidFill>
                            <a:srgbClr val="000000"/>
                          </a:solidFill>
                          <a:effectLst/>
                          <a:latin typeface="Arial"/>
                        </a:rPr>
                        <a:t>х16</a:t>
                      </a:r>
                      <a:r>
                        <a:rPr lang="en-US" sz="1000" b="1" i="1" u="none" strike="noStrike" dirty="0" smtClean="0">
                          <a:solidFill>
                            <a:srgbClr val="000000"/>
                          </a:solidFill>
                          <a:effectLst/>
                          <a:latin typeface="Arial"/>
                        </a:rPr>
                        <a:t>5</a:t>
                      </a:r>
                      <a:r>
                        <a:rPr lang="ru-RU" sz="1000" b="1" i="1" u="none" strike="noStrike" dirty="0" smtClean="0">
                          <a:solidFill>
                            <a:srgbClr val="000000"/>
                          </a:solidFill>
                          <a:effectLst/>
                          <a:latin typeface="Arial"/>
                        </a:rPr>
                        <a:t>х230мм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0</a:t>
                      </a:r>
                      <a:r>
                        <a:rPr lang="ru-RU" sz="1000" b="1" i="1" u="none" strike="noStrike" dirty="0" smtClean="0">
                          <a:solidFill>
                            <a:srgbClr val="000000"/>
                          </a:solidFill>
                          <a:effectLst/>
                          <a:latin typeface="Arial"/>
                        </a:rPr>
                        <a:t>,</a:t>
                      </a:r>
                      <a:r>
                        <a:rPr lang="en-US" sz="1000" b="1" i="1" u="none" strike="noStrike" dirty="0" smtClean="0">
                          <a:solidFill>
                            <a:srgbClr val="000000"/>
                          </a:solidFill>
                          <a:effectLst/>
                          <a:latin typeface="Arial"/>
                        </a:rPr>
                        <a:t>7/0,87</a:t>
                      </a:r>
                      <a:r>
                        <a:rPr lang="ru-RU" sz="1000" b="1" i="1" u="none" strike="noStrike" dirty="0" smtClean="0">
                          <a:solidFill>
                            <a:srgbClr val="000000"/>
                          </a:solidFill>
                          <a:effectLst/>
                          <a:latin typeface="Arial"/>
                        </a:rPr>
                        <a:t>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9" name="TextBox 8"/>
          <p:cNvSpPr txBox="1"/>
          <p:nvPr/>
        </p:nvSpPr>
        <p:spPr>
          <a:xfrm>
            <a:off x="4268037" y="2207231"/>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10" name="Прямоугольник 9"/>
          <p:cNvSpPr/>
          <p:nvPr/>
        </p:nvSpPr>
        <p:spPr>
          <a:xfrm>
            <a:off x="4268037" y="2542735"/>
            <a:ext cx="6327577" cy="938719"/>
          </a:xfrm>
          <a:prstGeom prst="rect">
            <a:avLst/>
          </a:prstGeom>
        </p:spPr>
        <p:txBody>
          <a:bodyPr wrap="square">
            <a:spAutoFit/>
          </a:bodyPr>
          <a:lstStyle/>
          <a:p>
            <a:r>
              <a:rPr lang="ru-RU" sz="1100" b="1" i="1" dirty="0">
                <a:solidFill>
                  <a:srgbClr val="4D4B4B"/>
                </a:solidFill>
              </a:rPr>
              <a:t>Надежный электрический чайник с корпусом из нержавеющей стали – идеальный помощник на каждой кухне. Имея мощность 2000 Вт он за считанные минуты вскипятит воду объемом 1,8 литров. База чайника на 360 градусов обеспечивает комфортную эксплуатацию. </a:t>
            </a:r>
            <a:r>
              <a:rPr lang="en-US" sz="1100" b="1" i="1" dirty="0">
                <a:solidFill>
                  <a:srgbClr val="4D4B4B"/>
                </a:solidFill>
              </a:rPr>
              <a:t> </a:t>
            </a:r>
            <a:r>
              <a:rPr lang="ru-RU" sz="1100" b="1" i="1" dirty="0">
                <a:solidFill>
                  <a:srgbClr val="4D4B4B"/>
                </a:solidFill>
              </a:rPr>
              <a:t>Внутри чайника имеется индикатор уровня воды. На корпусе присутствует световой индикатор включения.</a:t>
            </a:r>
          </a:p>
        </p:txBody>
      </p:sp>
      <p:pic>
        <p:nvPicPr>
          <p:cNvPr id="12" name="Рисунок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8429" y="2025461"/>
            <a:ext cx="2612571" cy="3331029"/>
          </a:xfrm>
          <a:prstGeom prst="rect">
            <a:avLst/>
          </a:prstGeom>
          <a:effectLst>
            <a:glow rad="63500">
              <a:schemeClr val="bg1">
                <a:alpha val="80000"/>
              </a:schemeClr>
            </a:glow>
          </a:effectLst>
        </p:spPr>
      </p:pic>
      <p:sp>
        <p:nvSpPr>
          <p:cNvPr id="3" name="Прямоугольник 2"/>
          <p:cNvSpPr/>
          <p:nvPr/>
        </p:nvSpPr>
        <p:spPr>
          <a:xfrm>
            <a:off x="390818" y="1303809"/>
            <a:ext cx="3187796" cy="400110"/>
          </a:xfrm>
          <a:prstGeom prst="rect">
            <a:avLst/>
          </a:prstGeom>
        </p:spPr>
        <p:txBody>
          <a:bodyPr wrap="none">
            <a:spAutoFit/>
          </a:bodyPr>
          <a:lstStyle/>
          <a:p>
            <a:pPr>
              <a:spcBef>
                <a:spcPct val="0"/>
              </a:spcBef>
            </a:pPr>
            <a:r>
              <a:rPr lang="ru-RU" sz="2000" b="1" spc="50" dirty="0">
                <a:ln w="11430"/>
                <a:solidFill>
                  <a:srgbClr val="930D2D"/>
                </a:solidFill>
                <a:effectLst>
                  <a:outerShdw blurRad="38100" dist="38100" dir="2700000" algn="tl">
                    <a:srgbClr val="000000">
                      <a:alpha val="43137"/>
                    </a:srgbClr>
                  </a:outerShdw>
                </a:effectLst>
                <a:latin typeface="+mj-lt"/>
                <a:ea typeface="+mj-ea"/>
                <a:cs typeface="+mj-cs"/>
              </a:rPr>
              <a:t>ЭЛЕКТРОЧАЙНИК </a:t>
            </a:r>
            <a:r>
              <a:rPr lang="en-US" sz="2000" b="1" spc="50" dirty="0">
                <a:ln w="11430"/>
                <a:solidFill>
                  <a:srgbClr val="930D2D"/>
                </a:solidFill>
                <a:effectLst>
                  <a:outerShdw blurRad="38100" dist="38100" dir="2700000" algn="tl">
                    <a:srgbClr val="000000">
                      <a:alpha val="43137"/>
                    </a:srgbClr>
                  </a:outerShdw>
                </a:effectLst>
                <a:latin typeface="+mj-lt"/>
                <a:ea typeface="+mj-ea"/>
                <a:cs typeface="+mj-cs"/>
              </a:rPr>
              <a:t>EKS-7518</a:t>
            </a:r>
            <a:endParaRPr lang="ru-RU" sz="2000" b="1" spc="50" dirty="0">
              <a:ln w="11430"/>
              <a:solidFill>
                <a:srgbClr val="930D2D"/>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24183455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223661" y="699769"/>
            <a:ext cx="4851210" cy="441226"/>
          </a:xfrm>
          <a:effectLst/>
        </p:spPr>
        <p:txBody>
          <a:bodyPr>
            <a:normAutofit/>
          </a:bodyPr>
          <a:lstStyle/>
          <a:p>
            <a:pPr>
              <a:lnSpc>
                <a:spcPct val="100000"/>
              </a:lnSpc>
            </a:pPr>
            <a:r>
              <a:rPr lang="ru-RU" sz="1800" b="1" spc="50" dirty="0">
                <a:ln w="11430"/>
                <a:solidFill>
                  <a:srgbClr val="930D2D"/>
                </a:solidFill>
                <a:effectLst>
                  <a:outerShdw blurRad="38100" dist="38100" dir="2700000" algn="tl">
                    <a:srgbClr val="000000">
                      <a:alpha val="43137"/>
                    </a:srgbClr>
                  </a:outerShdw>
                </a:effectLst>
              </a:rPr>
              <a:t>МУЛЬТИВАРКА </a:t>
            </a:r>
            <a:r>
              <a:rPr lang="en-US" sz="1800" b="1" spc="50" dirty="0">
                <a:ln w="11430"/>
                <a:solidFill>
                  <a:srgbClr val="930D2D"/>
                </a:solidFill>
                <a:effectLst>
                  <a:outerShdw blurRad="38100" dist="38100" dir="2700000" algn="tl">
                    <a:srgbClr val="000000">
                      <a:alpha val="43137"/>
                    </a:srgbClr>
                  </a:outerShdw>
                </a:effectLst>
              </a:rPr>
              <a:t>MC-3</a:t>
            </a:r>
            <a:r>
              <a:rPr lang="ru-RU" sz="1800" b="1" spc="50" dirty="0">
                <a:ln w="11430"/>
                <a:solidFill>
                  <a:srgbClr val="930D2D"/>
                </a:solidFill>
                <a:effectLst>
                  <a:outerShdw blurRad="38100" dist="38100" dir="2700000" algn="tl">
                    <a:srgbClr val="000000">
                      <a:alpha val="43137"/>
                    </a:srgbClr>
                  </a:outerShdw>
                </a:effectLst>
              </a:rPr>
              <a:t>9</a:t>
            </a:r>
            <a:r>
              <a:rPr lang="en-US" sz="1800" b="1" spc="50" dirty="0">
                <a:ln w="11430"/>
                <a:solidFill>
                  <a:srgbClr val="930D2D"/>
                </a:solidFill>
                <a:effectLst>
                  <a:outerShdw blurRad="38100" dist="38100" dir="2700000" algn="tl">
                    <a:srgbClr val="000000">
                      <a:alpha val="43137"/>
                    </a:srgbClr>
                  </a:outerShdw>
                </a:effectLst>
              </a:rPr>
              <a:t>LS</a:t>
            </a:r>
            <a:r>
              <a:rPr lang="ru-RU" sz="1800" b="1" spc="50" dirty="0">
                <a:ln w="11430"/>
                <a:solidFill>
                  <a:srgbClr val="930D2D"/>
                </a:solidFill>
                <a:effectLst>
                  <a:outerShdw blurRad="38100" dist="38100" dir="2700000" algn="tl">
                    <a:srgbClr val="000000">
                      <a:alpha val="43137"/>
                    </a:srgbClr>
                  </a:outerShdw>
                </a:effectLst>
              </a:rPr>
              <a:t> 900Вт 39 программ</a:t>
            </a:r>
            <a:endParaRPr lang="uk-UA" sz="18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276392" y="6163801"/>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826925109"/>
              </p:ext>
            </p:extLst>
          </p:nvPr>
        </p:nvGraphicFramePr>
        <p:xfrm>
          <a:off x="346588" y="6459168"/>
          <a:ext cx="10011361" cy="947655"/>
        </p:xfrm>
        <a:graphic>
          <a:graphicData uri="http://schemas.openxmlformats.org/drawingml/2006/table">
            <a:tbl>
              <a:tblPr>
                <a:tableStyleId>{616DA210-FB5B-4158-B5E0-FEB733F419BA}</a:tableStyleId>
              </a:tblPr>
              <a:tblGrid>
                <a:gridCol w="783712">
                  <a:extLst>
                    <a:ext uri="{9D8B030D-6E8A-4147-A177-3AD203B41FA5}">
                      <a16:colId xmlns:a16="http://schemas.microsoft.com/office/drawing/2014/main" val="20000"/>
                    </a:ext>
                  </a:extLst>
                </a:gridCol>
                <a:gridCol w="652780">
                  <a:extLst>
                    <a:ext uri="{9D8B030D-6E8A-4147-A177-3AD203B41FA5}">
                      <a16:colId xmlns:a16="http://schemas.microsoft.com/office/drawing/2014/main" val="20001"/>
                    </a:ext>
                  </a:extLst>
                </a:gridCol>
                <a:gridCol w="844242">
                  <a:extLst>
                    <a:ext uri="{9D8B030D-6E8A-4147-A177-3AD203B41FA5}">
                      <a16:colId xmlns:a16="http://schemas.microsoft.com/office/drawing/2014/main" val="20002"/>
                    </a:ext>
                  </a:extLst>
                </a:gridCol>
                <a:gridCol w="872197">
                  <a:extLst>
                    <a:ext uri="{9D8B030D-6E8A-4147-A177-3AD203B41FA5}">
                      <a16:colId xmlns:a16="http://schemas.microsoft.com/office/drawing/2014/main" val="20003"/>
                    </a:ext>
                  </a:extLst>
                </a:gridCol>
                <a:gridCol w="647114">
                  <a:extLst>
                    <a:ext uri="{9D8B030D-6E8A-4147-A177-3AD203B41FA5}">
                      <a16:colId xmlns:a16="http://schemas.microsoft.com/office/drawing/2014/main" val="20004"/>
                    </a:ext>
                  </a:extLst>
                </a:gridCol>
                <a:gridCol w="689316">
                  <a:extLst>
                    <a:ext uri="{9D8B030D-6E8A-4147-A177-3AD203B41FA5}">
                      <a16:colId xmlns:a16="http://schemas.microsoft.com/office/drawing/2014/main" val="20005"/>
                    </a:ext>
                  </a:extLst>
                </a:gridCol>
                <a:gridCol w="1252025">
                  <a:extLst>
                    <a:ext uri="{9D8B030D-6E8A-4147-A177-3AD203B41FA5}">
                      <a16:colId xmlns:a16="http://schemas.microsoft.com/office/drawing/2014/main" val="20006"/>
                    </a:ext>
                  </a:extLst>
                </a:gridCol>
                <a:gridCol w="984739">
                  <a:extLst>
                    <a:ext uri="{9D8B030D-6E8A-4147-A177-3AD203B41FA5}">
                      <a16:colId xmlns:a16="http://schemas.microsoft.com/office/drawing/2014/main" val="20007"/>
                    </a:ext>
                  </a:extLst>
                </a:gridCol>
                <a:gridCol w="928467">
                  <a:extLst>
                    <a:ext uri="{9D8B030D-6E8A-4147-A177-3AD203B41FA5}">
                      <a16:colId xmlns:a16="http://schemas.microsoft.com/office/drawing/2014/main" val="20008"/>
                    </a:ext>
                  </a:extLst>
                </a:gridCol>
                <a:gridCol w="858129">
                  <a:extLst>
                    <a:ext uri="{9D8B030D-6E8A-4147-A177-3AD203B41FA5}">
                      <a16:colId xmlns:a16="http://schemas.microsoft.com/office/drawing/2014/main" val="20009"/>
                    </a:ext>
                  </a:extLst>
                </a:gridCol>
                <a:gridCol w="745588">
                  <a:extLst>
                    <a:ext uri="{9D8B030D-6E8A-4147-A177-3AD203B41FA5}">
                      <a16:colId xmlns:a16="http://schemas.microsoft.com/office/drawing/2014/main" val="20010"/>
                    </a:ext>
                  </a:extLst>
                </a:gridCol>
                <a:gridCol w="753052">
                  <a:extLst>
                    <a:ext uri="{9D8B030D-6E8A-4147-A177-3AD203B41FA5}">
                      <a16:colId xmlns:a16="http://schemas.microsoft.com/office/drawing/2014/main" val="20011"/>
                    </a:ext>
                  </a:extLst>
                </a:gridCol>
              </a:tblGrid>
              <a:tr h="48130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Объем чаши</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Тип управления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Материал корпуса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Размер изделия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Размер упаковки</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 нетто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 брутто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5073">
                <a:tc>
                  <a:txBody>
                    <a:bodyPr/>
                    <a:lstStyle/>
                    <a:p>
                      <a:pPr marL="0" algn="ctr" defTabSz="914400" rtl="0" eaLnBrk="1" fontAlgn="ctr" latinLnBrk="0" hangingPunct="1"/>
                      <a:r>
                        <a:rPr lang="ru-RU" sz="1000" b="1" i="1" u="none" strike="noStrike" kern="1200" dirty="0" smtClean="0">
                          <a:solidFill>
                            <a:srgbClr val="000000"/>
                          </a:solidFill>
                          <a:effectLst/>
                          <a:latin typeface="+mn-lt"/>
                          <a:ea typeface="+mn-ea"/>
                          <a:cs typeface="+mn-cs"/>
                        </a:rPr>
                        <a:t>85763</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en-US" sz="1000" b="1" i="1" u="none" strike="noStrike" kern="1200" dirty="0" smtClean="0">
                          <a:solidFill>
                            <a:srgbClr val="000000"/>
                          </a:solidFill>
                          <a:effectLst/>
                          <a:latin typeface="+mn-lt"/>
                          <a:ea typeface="+mn-ea"/>
                          <a:cs typeface="+mn-cs"/>
                        </a:rPr>
                        <a:t>MC-3</a:t>
                      </a:r>
                      <a:r>
                        <a:rPr lang="ru-RU" sz="1000" b="1" i="1" u="none" strike="noStrike" kern="1200" dirty="0" smtClean="0">
                          <a:solidFill>
                            <a:srgbClr val="000000"/>
                          </a:solidFill>
                          <a:effectLst/>
                          <a:latin typeface="+mn-lt"/>
                          <a:ea typeface="+mn-ea"/>
                          <a:cs typeface="+mn-cs"/>
                        </a:rPr>
                        <a:t>9</a:t>
                      </a:r>
                      <a:r>
                        <a:rPr lang="en-US" sz="1000" b="1" i="1" u="none" strike="noStrike" kern="1200" dirty="0" smtClean="0">
                          <a:solidFill>
                            <a:srgbClr val="000000"/>
                          </a:solidFill>
                          <a:effectLst/>
                          <a:latin typeface="+mn-lt"/>
                          <a:ea typeface="+mn-ea"/>
                          <a:cs typeface="+mn-cs"/>
                        </a:rPr>
                        <a:t>LS</a:t>
                      </a:r>
                      <a:r>
                        <a:rPr lang="ru-RU" sz="1000" b="1" i="1" u="none" strike="noStrike" kern="1200" dirty="0" smtClean="0">
                          <a:solidFill>
                            <a:srgbClr val="000000"/>
                          </a:solidFill>
                          <a:effectLst/>
                          <a:latin typeface="+mn-lt"/>
                          <a:ea typeface="+mn-ea"/>
                          <a:cs typeface="+mn-cs"/>
                        </a:rPr>
                        <a:t> </a:t>
                      </a:r>
                      <a:endParaRPr lang="en-US"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ru-RU" sz="1000" b="1" i="1" u="none" strike="noStrike" dirty="0" smtClean="0">
                          <a:solidFill>
                            <a:srgbClr val="000000"/>
                          </a:solidFill>
                          <a:effectLst/>
                          <a:latin typeface="+mn-lt"/>
                        </a:rPr>
                        <a:t>900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ru-RU" sz="1000" b="1" i="1" u="none" strike="noStrike" dirty="0" smtClean="0">
                          <a:solidFill>
                            <a:srgbClr val="000000"/>
                          </a:solidFill>
                          <a:effectLst/>
                          <a:latin typeface="Arial"/>
                        </a:rPr>
                        <a:t>~ 50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5 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электронное</a:t>
                      </a:r>
                      <a:endParaRPr lang="en-US" sz="1000" b="1" i="1" u="none" strike="noStrike" dirty="0" smtClean="0">
                        <a:solidFill>
                          <a:srgbClr val="000000"/>
                        </a:solidFill>
                        <a:effectLst/>
                        <a:latin typeface="Arial"/>
                      </a:endParaRPr>
                    </a:p>
                    <a:p>
                      <a:pPr algn="ctr" fontAlgn="b"/>
                      <a:r>
                        <a:rPr lang="ru-RU" sz="1000" b="1" i="1" u="none" strike="noStrike" dirty="0" smtClean="0">
                          <a:solidFill>
                            <a:srgbClr val="000000"/>
                          </a:solidFill>
                          <a:effectLst/>
                          <a:latin typeface="Arial"/>
                        </a:rPr>
                        <a:t>(</a:t>
                      </a:r>
                      <a:r>
                        <a:rPr lang="en-US" sz="1000" b="1" i="1" u="none" strike="noStrike" dirty="0" smtClean="0">
                          <a:solidFill>
                            <a:srgbClr val="000000"/>
                          </a:solidFill>
                          <a:effectLst/>
                          <a:latin typeface="Arial"/>
                        </a:rPr>
                        <a:t>LED - </a:t>
                      </a:r>
                      <a:r>
                        <a:rPr lang="ru-RU" sz="1000" b="1" i="1" u="none" strike="noStrike" dirty="0" smtClean="0">
                          <a:solidFill>
                            <a:srgbClr val="000000"/>
                          </a:solidFill>
                          <a:effectLst/>
                          <a:latin typeface="Arial"/>
                        </a:rPr>
                        <a:t>дисплей)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нержавеющая сталь и пластик</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2</a:t>
                      </a:r>
                      <a:r>
                        <a:rPr lang="ru-RU" sz="1000" b="1" i="1" u="none" strike="noStrike" dirty="0" smtClean="0">
                          <a:solidFill>
                            <a:srgbClr val="000000"/>
                          </a:solidFill>
                          <a:effectLst/>
                          <a:latin typeface="Arial"/>
                        </a:rPr>
                        <a:t>60</a:t>
                      </a:r>
                      <a:r>
                        <a:rPr lang="en-US" sz="1000" b="1" i="1" u="none" strike="noStrike" dirty="0" smtClean="0">
                          <a:solidFill>
                            <a:srgbClr val="000000"/>
                          </a:solidFill>
                          <a:effectLst/>
                          <a:latin typeface="Arial"/>
                        </a:rPr>
                        <a:t>x2</a:t>
                      </a:r>
                      <a:r>
                        <a:rPr lang="ru-RU" sz="1000" b="1" i="1" u="none" strike="noStrike" dirty="0" smtClean="0">
                          <a:solidFill>
                            <a:srgbClr val="000000"/>
                          </a:solidFill>
                          <a:effectLst/>
                          <a:latin typeface="Arial"/>
                        </a:rPr>
                        <a:t>60</a:t>
                      </a:r>
                      <a:r>
                        <a:rPr lang="en-US" sz="1000" b="1" i="1" u="none" strike="noStrike" dirty="0" smtClean="0">
                          <a:solidFill>
                            <a:srgbClr val="000000"/>
                          </a:solidFill>
                          <a:effectLst/>
                          <a:latin typeface="Arial"/>
                        </a:rPr>
                        <a:t>x2</a:t>
                      </a:r>
                      <a:r>
                        <a:rPr lang="ru-RU" sz="1000" b="1" i="1" u="none" strike="noStrike" dirty="0" smtClean="0">
                          <a:solidFill>
                            <a:srgbClr val="000000"/>
                          </a:solidFill>
                          <a:effectLst/>
                          <a:latin typeface="Arial"/>
                        </a:rPr>
                        <a:t>85</a:t>
                      </a:r>
                      <a:r>
                        <a:rPr lang="en-US" sz="1000" b="1" i="1" u="none" strike="noStrike" dirty="0" smtClean="0">
                          <a:solidFill>
                            <a:srgbClr val="000000"/>
                          </a:solidFill>
                          <a:effectLst/>
                          <a:latin typeface="Arial"/>
                        </a:rPr>
                        <a:t> </a:t>
                      </a:r>
                      <a:r>
                        <a:rPr lang="ru-RU" sz="1000" b="1" i="1" u="none" strike="noStrike" dirty="0" smtClean="0">
                          <a:solidFill>
                            <a:srgbClr val="000000"/>
                          </a:solidFill>
                          <a:effectLst/>
                          <a:latin typeface="Arial"/>
                        </a:rPr>
                        <a:t>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2</a:t>
                      </a:r>
                      <a:r>
                        <a:rPr lang="ru-RU" sz="1000" b="1" i="1" u="none" strike="noStrike" dirty="0" smtClean="0">
                          <a:solidFill>
                            <a:srgbClr val="000000"/>
                          </a:solidFill>
                          <a:effectLst/>
                          <a:latin typeface="Arial"/>
                        </a:rPr>
                        <a:t>90</a:t>
                      </a:r>
                      <a:r>
                        <a:rPr lang="en-US" sz="1000" b="1" i="1" u="none" strike="noStrike" dirty="0" smtClean="0">
                          <a:solidFill>
                            <a:srgbClr val="000000"/>
                          </a:solidFill>
                          <a:effectLst/>
                          <a:latin typeface="Arial"/>
                        </a:rPr>
                        <a:t>x2</a:t>
                      </a:r>
                      <a:r>
                        <a:rPr lang="ru-RU" sz="1000" b="1" i="1" u="none" strike="noStrike" dirty="0" smtClean="0">
                          <a:solidFill>
                            <a:srgbClr val="000000"/>
                          </a:solidFill>
                          <a:effectLst/>
                          <a:latin typeface="Arial"/>
                        </a:rPr>
                        <a:t>90</a:t>
                      </a:r>
                      <a:r>
                        <a:rPr lang="en-US" sz="1000" b="1" i="1" u="none" strike="noStrike" dirty="0" smtClean="0">
                          <a:solidFill>
                            <a:srgbClr val="000000"/>
                          </a:solidFill>
                          <a:effectLst/>
                          <a:latin typeface="Arial"/>
                        </a:rPr>
                        <a:t>x3</a:t>
                      </a:r>
                      <a:r>
                        <a:rPr lang="ru-RU" sz="1000" b="1" i="1" u="none" strike="noStrike" dirty="0" smtClean="0">
                          <a:solidFill>
                            <a:srgbClr val="000000"/>
                          </a:solidFill>
                          <a:effectLst/>
                          <a:latin typeface="Arial"/>
                        </a:rPr>
                        <a:t>50</a:t>
                      </a:r>
                      <a:r>
                        <a:rPr lang="en-US" sz="1000" b="1" i="1" u="none" strike="noStrike" dirty="0" smtClean="0">
                          <a:solidFill>
                            <a:srgbClr val="000000"/>
                          </a:solidFill>
                          <a:effectLst/>
                          <a:latin typeface="Arial"/>
                        </a:rPr>
                        <a:t> </a:t>
                      </a:r>
                      <a:r>
                        <a:rPr lang="ru-RU" sz="1000" b="1" i="1" u="none" strike="noStrike" dirty="0" smtClean="0">
                          <a:solidFill>
                            <a:srgbClr val="000000"/>
                          </a:solidFill>
                          <a:effectLst/>
                          <a:latin typeface="Arial"/>
                        </a:rPr>
                        <a:t>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2,0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2,7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7" name="Прямоугольник 6"/>
          <p:cNvSpPr/>
          <p:nvPr/>
        </p:nvSpPr>
        <p:spPr>
          <a:xfrm>
            <a:off x="4041429" y="1744013"/>
            <a:ext cx="6358561" cy="2800767"/>
          </a:xfrm>
          <a:prstGeom prst="rect">
            <a:avLst/>
          </a:prstGeom>
        </p:spPr>
        <p:txBody>
          <a:bodyPr wrap="square">
            <a:spAutoFit/>
          </a:bodyPr>
          <a:lstStyle/>
          <a:p>
            <a:r>
              <a:rPr lang="ru-RU" sz="1100" b="1" i="1" dirty="0" err="1">
                <a:solidFill>
                  <a:srgbClr val="4D4B4B"/>
                </a:solidFill>
              </a:rPr>
              <a:t>Мультиварки</a:t>
            </a:r>
            <a:r>
              <a:rPr lang="ru-RU" sz="1100" b="1" i="1" dirty="0">
                <a:solidFill>
                  <a:srgbClr val="4D4B4B"/>
                </a:solidFill>
              </a:rPr>
              <a:t> </a:t>
            </a:r>
            <a:r>
              <a:rPr lang="en-US" sz="1100" b="1" i="1" dirty="0">
                <a:solidFill>
                  <a:srgbClr val="4D4B4B"/>
                </a:solidFill>
              </a:rPr>
              <a:t>GRUNHELM </a:t>
            </a:r>
            <a:r>
              <a:rPr lang="ru-RU" sz="1100" b="1" i="1" dirty="0">
                <a:solidFill>
                  <a:srgbClr val="4D4B4B"/>
                </a:solidFill>
              </a:rPr>
              <a:t>становятся все более популярными среди ценителей здорового питания. Они созданы для того, чтобы Вы могли реализовать свой кулинарный талант в полном объеме. </a:t>
            </a:r>
          </a:p>
          <a:p>
            <a:r>
              <a:rPr lang="ru-RU" sz="1100" b="1" i="1" dirty="0">
                <a:solidFill>
                  <a:srgbClr val="4D4B4B"/>
                </a:solidFill>
              </a:rPr>
              <a:t>1.  Экономит время, проведенное у плиты. </a:t>
            </a:r>
          </a:p>
          <a:p>
            <a:r>
              <a:rPr lang="ru-RU" sz="1100" b="1" i="1" dirty="0">
                <a:solidFill>
                  <a:srgbClr val="4D4B4B"/>
                </a:solidFill>
              </a:rPr>
              <a:t>2.  Помогает тем, кто не любит или не умеет готовить. </a:t>
            </a:r>
          </a:p>
          <a:p>
            <a:r>
              <a:rPr lang="ru-RU" sz="1100" b="1" i="1" dirty="0">
                <a:solidFill>
                  <a:srgbClr val="4D4B4B"/>
                </a:solidFill>
              </a:rPr>
              <a:t>3.  Делает многие блюда значительно вкуснее, чем приготовленные другим способом (благодаря слаженным режимам готовки). </a:t>
            </a:r>
          </a:p>
          <a:p>
            <a:r>
              <a:rPr lang="ru-RU" sz="1100" b="1" i="1" dirty="0">
                <a:solidFill>
                  <a:srgbClr val="4D4B4B"/>
                </a:solidFill>
              </a:rPr>
              <a:t>4.  Безопасность: пища не пригорает, не выкипает. </a:t>
            </a:r>
          </a:p>
          <a:p>
            <a:r>
              <a:rPr lang="ru-RU" sz="1100" b="1" i="1" dirty="0">
                <a:solidFill>
                  <a:srgbClr val="4D4B4B"/>
                </a:solidFill>
              </a:rPr>
              <a:t>5.  Совмещает в себе функции нескольких кухонных проборов, тем самым экономя место на кухне.</a:t>
            </a:r>
          </a:p>
          <a:p>
            <a:r>
              <a:rPr lang="ru-RU" sz="1100" b="1" i="1" dirty="0" err="1">
                <a:solidFill>
                  <a:srgbClr val="4D4B4B"/>
                </a:solidFill>
              </a:rPr>
              <a:t>Мультиварка</a:t>
            </a:r>
            <a:r>
              <a:rPr lang="ru-RU" sz="1100" b="1" i="1" dirty="0">
                <a:solidFill>
                  <a:srgbClr val="4D4B4B"/>
                </a:solidFill>
              </a:rPr>
              <a:t> MC-39</a:t>
            </a:r>
            <a:r>
              <a:rPr lang="en-US" sz="1100" b="1" i="1" dirty="0">
                <a:solidFill>
                  <a:srgbClr val="4D4B4B"/>
                </a:solidFill>
              </a:rPr>
              <a:t>LS</a:t>
            </a:r>
            <a:r>
              <a:rPr lang="ru-RU" sz="1100" b="1" i="1" dirty="0">
                <a:solidFill>
                  <a:srgbClr val="4D4B4B"/>
                </a:solidFill>
              </a:rPr>
              <a:t> имеет антипригарное покрытие чаши, 11 автоматических программ и 28 механическая настройка, отсрочка старта до 24 часов, режим поддержания температуры до 24 часов, удобная герметизирующая крышка и отсек для сбора конденсата. </a:t>
            </a:r>
          </a:p>
          <a:p>
            <a:r>
              <a:rPr lang="ru-RU" sz="1100" b="1" i="1" dirty="0">
                <a:solidFill>
                  <a:srgbClr val="4D4B4B"/>
                </a:solidFill>
              </a:rPr>
              <a:t>Функции отсроченного старта и подогрева готовых блюд.</a:t>
            </a:r>
          </a:p>
          <a:p>
            <a:r>
              <a:rPr lang="ru-RU" sz="1100" b="1" i="1" dirty="0">
                <a:solidFill>
                  <a:srgbClr val="4D4B4B"/>
                </a:solidFill>
              </a:rPr>
              <a:t>Для удобства использования </a:t>
            </a:r>
            <a:r>
              <a:rPr lang="ru-RU" sz="1100" b="1" i="1" dirty="0" err="1">
                <a:solidFill>
                  <a:srgbClr val="4D4B4B"/>
                </a:solidFill>
              </a:rPr>
              <a:t>мультиварки</a:t>
            </a:r>
            <a:r>
              <a:rPr lang="ru-RU" sz="1100" b="1" i="1" dirty="0">
                <a:solidFill>
                  <a:srgbClr val="4D4B4B"/>
                </a:solidFill>
              </a:rPr>
              <a:t> оснащены 2мя цифровыми дисплеями и панелью управления на русском языке.</a:t>
            </a:r>
          </a:p>
        </p:txBody>
      </p:sp>
      <p:sp>
        <p:nvSpPr>
          <p:cNvPr id="16" name="TextBox 15"/>
          <p:cNvSpPr txBox="1"/>
          <p:nvPr/>
        </p:nvSpPr>
        <p:spPr>
          <a:xfrm>
            <a:off x="4065562" y="1580413"/>
            <a:ext cx="4745749" cy="276999"/>
          </a:xfrm>
          <a:prstGeom prst="rect">
            <a:avLst/>
          </a:prstGeom>
          <a:noFill/>
        </p:spPr>
        <p:txBody>
          <a:bodyPr wrap="square" rtlCol="0">
            <a:spAutoFit/>
          </a:bodyPr>
          <a:lstStyle/>
          <a:p>
            <a:r>
              <a:rPr lang="ru-RU" sz="1200" b="1" dirty="0">
                <a:solidFill>
                  <a:srgbClr val="FF0000"/>
                </a:solidFill>
                <a:latin typeface="Arial Black" pitchFamily="34" charset="0"/>
              </a:rPr>
              <a:t>ХАРАКТЕРИСТИКА </a:t>
            </a:r>
            <a:r>
              <a:rPr lang="ru-RU" sz="1200" b="1" dirty="0" smtClean="0">
                <a:solidFill>
                  <a:srgbClr val="FF0000"/>
                </a:solidFill>
                <a:latin typeface="Arial Black" pitchFamily="34" charset="0"/>
              </a:rPr>
              <a:t>МОДЕЛИ</a:t>
            </a:r>
            <a:endParaRPr lang="ru-RU" sz="1200" b="1" dirty="0">
              <a:solidFill>
                <a:srgbClr val="FF0000"/>
              </a:solidFill>
              <a:latin typeface="Arial Black" pitchFamily="34" charset="0"/>
            </a:endParaRPr>
          </a:p>
        </p:txBody>
      </p:sp>
      <p:sp>
        <p:nvSpPr>
          <p:cNvPr id="20" name="TextBox 19"/>
          <p:cNvSpPr txBox="1"/>
          <p:nvPr/>
        </p:nvSpPr>
        <p:spPr>
          <a:xfrm>
            <a:off x="6016020" y="4352496"/>
            <a:ext cx="1444459" cy="276999"/>
          </a:xfrm>
          <a:prstGeom prst="rect">
            <a:avLst/>
          </a:prstGeom>
          <a:noFill/>
        </p:spPr>
        <p:txBody>
          <a:bodyPr wrap="square" rtlCol="0">
            <a:spAutoFit/>
          </a:bodyPr>
          <a:lstStyle/>
          <a:p>
            <a:r>
              <a:rPr lang="ru-RU" sz="1200" b="1" dirty="0" smtClean="0">
                <a:solidFill>
                  <a:srgbClr val="FF0000"/>
                </a:solidFill>
                <a:latin typeface="Arial Black" pitchFamily="34" charset="0"/>
              </a:rPr>
              <a:t>ПРОГРАММЫ:</a:t>
            </a:r>
            <a:endParaRPr lang="ru-RU" sz="1200" b="1" dirty="0">
              <a:solidFill>
                <a:srgbClr val="FF0000"/>
              </a:solidFill>
              <a:latin typeface="Arial Black" pitchFamily="34" charset="0"/>
            </a:endParaRPr>
          </a:p>
        </p:txBody>
      </p:sp>
      <p:sp>
        <p:nvSpPr>
          <p:cNvPr id="23" name="Прямоугольник 22"/>
          <p:cNvSpPr/>
          <p:nvPr/>
        </p:nvSpPr>
        <p:spPr>
          <a:xfrm>
            <a:off x="6087115" y="4578188"/>
            <a:ext cx="2387109" cy="1938992"/>
          </a:xfrm>
          <a:prstGeom prst="rect">
            <a:avLst/>
          </a:prstGeom>
        </p:spPr>
        <p:txBody>
          <a:bodyPr wrap="square">
            <a:spAutoFit/>
          </a:bodyPr>
          <a:lstStyle/>
          <a:p>
            <a:pPr marL="171450" indent="-171450">
              <a:buFont typeface="Wingdings" panose="05000000000000000000" pitchFamily="2" charset="2"/>
              <a:buChar char="Ø"/>
            </a:pPr>
            <a:r>
              <a:rPr lang="ru-RU" sz="1000" b="1" dirty="0" smtClean="0"/>
              <a:t>Плов</a:t>
            </a:r>
          </a:p>
          <a:p>
            <a:pPr marL="171450" indent="-171450">
              <a:buFont typeface="Wingdings" panose="05000000000000000000" pitchFamily="2" charset="2"/>
              <a:buChar char="Ø"/>
            </a:pPr>
            <a:r>
              <a:rPr lang="ru-RU" sz="1000" b="1" dirty="0"/>
              <a:t>Х</a:t>
            </a:r>
            <a:r>
              <a:rPr lang="ru-RU" sz="1000" b="1" dirty="0" smtClean="0"/>
              <a:t>леб</a:t>
            </a:r>
          </a:p>
          <a:p>
            <a:pPr marL="171450" indent="-171450">
              <a:buFont typeface="Wingdings" panose="05000000000000000000" pitchFamily="2" charset="2"/>
              <a:buChar char="Ø"/>
            </a:pPr>
            <a:r>
              <a:rPr lang="ru-RU" sz="1000" b="1" dirty="0" smtClean="0"/>
              <a:t>Крупы</a:t>
            </a:r>
          </a:p>
          <a:p>
            <a:pPr marL="171450" indent="-171450">
              <a:buFont typeface="Wingdings" panose="05000000000000000000" pitchFamily="2" charset="2"/>
              <a:buChar char="Ø"/>
            </a:pPr>
            <a:r>
              <a:rPr lang="ru-RU" sz="1000" b="1" dirty="0" smtClean="0"/>
              <a:t>Пароварка</a:t>
            </a:r>
          </a:p>
          <a:p>
            <a:pPr marL="171450" indent="-171450">
              <a:buFont typeface="Wingdings" panose="05000000000000000000" pitchFamily="2" charset="2"/>
              <a:buChar char="Ø"/>
            </a:pPr>
            <a:r>
              <a:rPr lang="ru-RU" sz="1000" b="1" dirty="0" smtClean="0"/>
              <a:t>Тушение</a:t>
            </a:r>
          </a:p>
          <a:p>
            <a:pPr marL="171450" indent="-171450">
              <a:buFont typeface="Wingdings" panose="05000000000000000000" pitchFamily="2" charset="2"/>
              <a:buChar char="Ø"/>
            </a:pPr>
            <a:r>
              <a:rPr lang="ru-RU" sz="1000" b="1" dirty="0" smtClean="0"/>
              <a:t>Выпечка</a:t>
            </a:r>
          </a:p>
          <a:p>
            <a:pPr marL="171450" indent="-171450">
              <a:buFont typeface="Wingdings" panose="05000000000000000000" pitchFamily="2" charset="2"/>
              <a:buChar char="Ø"/>
            </a:pPr>
            <a:r>
              <a:rPr lang="ru-RU" sz="1000" b="1" dirty="0" smtClean="0"/>
              <a:t>Жарка</a:t>
            </a:r>
          </a:p>
          <a:p>
            <a:pPr marL="171450" indent="-171450">
              <a:buFont typeface="Wingdings" panose="05000000000000000000" pitchFamily="2" charset="2"/>
              <a:buChar char="Ø"/>
            </a:pPr>
            <a:r>
              <a:rPr lang="ru-RU" sz="1000" b="1" dirty="0" smtClean="0"/>
              <a:t>Суп</a:t>
            </a:r>
          </a:p>
          <a:p>
            <a:pPr marL="171450" indent="-171450">
              <a:buFont typeface="Wingdings" panose="05000000000000000000" pitchFamily="2" charset="2"/>
              <a:buChar char="Ø"/>
            </a:pPr>
            <a:r>
              <a:rPr lang="ru-RU" sz="1000" b="1" dirty="0" smtClean="0"/>
              <a:t>Молочная каша</a:t>
            </a:r>
          </a:p>
          <a:p>
            <a:pPr marL="171450" indent="-171450">
              <a:buFont typeface="Wingdings" panose="05000000000000000000" pitchFamily="2" charset="2"/>
              <a:buChar char="Ø"/>
            </a:pPr>
            <a:r>
              <a:rPr lang="ru-RU" sz="1000" b="1" dirty="0" smtClean="0"/>
              <a:t>Йогурт</a:t>
            </a:r>
          </a:p>
          <a:p>
            <a:pPr marL="171450" indent="-171450">
              <a:buFont typeface="Wingdings" panose="05000000000000000000" pitchFamily="2" charset="2"/>
              <a:buChar char="Ø"/>
            </a:pPr>
            <a:r>
              <a:rPr lang="ru-RU" sz="1000" b="1" dirty="0" err="1" smtClean="0"/>
              <a:t>Мультиповар</a:t>
            </a:r>
            <a:endParaRPr lang="ru-RU" sz="1000" b="1" dirty="0" smtClean="0"/>
          </a:p>
          <a:p>
            <a:pPr marL="171450" indent="-171450">
              <a:buFont typeface="Wingdings" panose="05000000000000000000" pitchFamily="2" charset="2"/>
              <a:buChar char="Ø"/>
            </a:pPr>
            <a:r>
              <a:rPr lang="ru-RU" sz="1000" b="1" dirty="0" smtClean="0"/>
              <a:t>Пицца</a:t>
            </a:r>
            <a:endParaRPr lang="ru-RU" sz="1000" b="1" dirty="0"/>
          </a:p>
        </p:txBody>
      </p:sp>
      <p:sp>
        <p:nvSpPr>
          <p:cNvPr id="25" name="Прямоугольник 24"/>
          <p:cNvSpPr/>
          <p:nvPr/>
        </p:nvSpPr>
        <p:spPr>
          <a:xfrm>
            <a:off x="7460479" y="4335916"/>
            <a:ext cx="1709122" cy="276999"/>
          </a:xfrm>
          <a:prstGeom prst="rect">
            <a:avLst/>
          </a:prstGeom>
        </p:spPr>
        <p:txBody>
          <a:bodyPr wrap="none">
            <a:spAutoFit/>
          </a:bodyPr>
          <a:lstStyle/>
          <a:p>
            <a:r>
              <a:rPr lang="ru-RU" sz="1200" b="1" dirty="0" smtClean="0">
                <a:solidFill>
                  <a:srgbClr val="FF0000"/>
                </a:solidFill>
                <a:latin typeface="Arial Black" pitchFamily="34" charset="0"/>
              </a:rPr>
              <a:t>КОМПЛЕКТАЦИЯ:</a:t>
            </a:r>
            <a:endParaRPr lang="ru-RU" sz="1200" b="1" dirty="0">
              <a:solidFill>
                <a:srgbClr val="FF0000"/>
              </a:solidFill>
              <a:latin typeface="Arial Black" pitchFamily="34" charset="0"/>
            </a:endParaRPr>
          </a:p>
        </p:txBody>
      </p:sp>
      <p:grpSp>
        <p:nvGrpSpPr>
          <p:cNvPr id="12" name="Группа 11"/>
          <p:cNvGrpSpPr/>
          <p:nvPr/>
        </p:nvGrpSpPr>
        <p:grpSpPr>
          <a:xfrm>
            <a:off x="7280669" y="4629495"/>
            <a:ext cx="3344737" cy="1474987"/>
            <a:chOff x="6257526" y="5163396"/>
            <a:chExt cx="3094482" cy="1432667"/>
          </a:xfrm>
        </p:grpSpPr>
        <p:pic>
          <p:nvPicPr>
            <p:cNvPr id="29" name="Рисунок 2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57526" y="5163396"/>
              <a:ext cx="2353074" cy="1428663"/>
            </a:xfrm>
            <a:prstGeom prst="rect">
              <a:avLst/>
            </a:prstGeom>
          </p:spPr>
        </p:pic>
        <p:pic>
          <p:nvPicPr>
            <p:cNvPr id="1026"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8548733" y="5163396"/>
              <a:ext cx="803275" cy="1432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31" name="Picture 7"/>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700746" y="1199124"/>
            <a:ext cx="941948" cy="794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Рисунок 14"/>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832234" y="4446821"/>
            <a:ext cx="2345300" cy="1899304"/>
          </a:xfrm>
          <a:prstGeom prst="rect">
            <a:avLst/>
          </a:prstGeom>
        </p:spPr>
      </p:pic>
      <p:pic>
        <p:nvPicPr>
          <p:cNvPr id="3" name="Рисунок 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3454" y="1734558"/>
            <a:ext cx="4051316" cy="4362428"/>
          </a:xfrm>
          <a:prstGeom prst="rect">
            <a:avLst/>
          </a:prstGeom>
        </p:spPr>
      </p:pic>
      <p:pic>
        <p:nvPicPr>
          <p:cNvPr id="34" name="Рисунок 33"/>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462310" y="1010044"/>
            <a:ext cx="1699804" cy="1555716"/>
          </a:xfrm>
          <a:prstGeom prst="rect">
            <a:avLst/>
          </a:prstGeom>
        </p:spPr>
      </p:pic>
      <p:pic>
        <p:nvPicPr>
          <p:cNvPr id="5" name="Рисунок 4"/>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216640" y="4788848"/>
            <a:ext cx="1454152" cy="1478122"/>
          </a:xfrm>
          <a:prstGeom prst="rect">
            <a:avLst/>
          </a:prstGeom>
        </p:spPr>
      </p:pic>
      <p:sp>
        <p:nvSpPr>
          <p:cNvPr id="31" name="Прямоугольник 30"/>
          <p:cNvSpPr/>
          <p:nvPr/>
        </p:nvSpPr>
        <p:spPr>
          <a:xfrm>
            <a:off x="332834" y="5358903"/>
            <a:ext cx="1314992" cy="861774"/>
          </a:xfrm>
          <a:prstGeom prst="rect">
            <a:avLst/>
          </a:prstGeom>
        </p:spPr>
        <p:txBody>
          <a:bodyPr wrap="square">
            <a:spAutoFit/>
          </a:bodyPr>
          <a:lstStyle/>
          <a:p>
            <a:r>
              <a:rPr lang="ru-RU" dirty="0">
                <a:solidFill>
                  <a:srgbClr val="006666"/>
                </a:solidFill>
                <a:latin typeface="EpsilonCTT" pitchFamily="2" charset="0"/>
              </a:rPr>
              <a:t>ПОЛЕЗНО! </a:t>
            </a:r>
            <a:endParaRPr lang="ru-RU" dirty="0" smtClean="0">
              <a:solidFill>
                <a:srgbClr val="006666"/>
              </a:solidFill>
              <a:latin typeface="EpsilonCTT" pitchFamily="2" charset="0"/>
            </a:endParaRPr>
          </a:p>
          <a:p>
            <a:r>
              <a:rPr lang="ru-RU" sz="1600" dirty="0" smtClean="0">
                <a:solidFill>
                  <a:srgbClr val="006666"/>
                </a:solidFill>
                <a:latin typeface="EpsilonCTT" pitchFamily="2" charset="0"/>
              </a:rPr>
              <a:t>БЫСТРО</a:t>
            </a:r>
            <a:r>
              <a:rPr lang="ru-RU" sz="1600" dirty="0">
                <a:solidFill>
                  <a:srgbClr val="006666"/>
                </a:solidFill>
                <a:latin typeface="EpsilonCTT" pitchFamily="2" charset="0"/>
              </a:rPr>
              <a:t>! </a:t>
            </a:r>
            <a:endParaRPr lang="ru-RU" sz="1600" dirty="0" smtClean="0">
              <a:solidFill>
                <a:srgbClr val="006666"/>
              </a:solidFill>
              <a:latin typeface="EpsilonCTT" pitchFamily="2" charset="0"/>
            </a:endParaRPr>
          </a:p>
          <a:p>
            <a:r>
              <a:rPr lang="ru-RU" sz="1600" dirty="0" smtClean="0">
                <a:solidFill>
                  <a:srgbClr val="006666"/>
                </a:solidFill>
                <a:latin typeface="EpsilonCTT" pitchFamily="2" charset="0"/>
              </a:rPr>
              <a:t>ВКУСНО</a:t>
            </a:r>
            <a:r>
              <a:rPr lang="ru-RU" sz="1600" dirty="0">
                <a:solidFill>
                  <a:srgbClr val="006666"/>
                </a:solidFill>
                <a:latin typeface="EpsilonCTT" pitchFamily="2" charset="0"/>
              </a:rPr>
              <a:t>!</a:t>
            </a:r>
          </a:p>
        </p:txBody>
      </p:sp>
    </p:spTree>
    <p:extLst>
      <p:ext uri="{BB962C8B-B14F-4D97-AF65-F5344CB8AC3E}">
        <p14:creationId xmlns:p14="http://schemas.microsoft.com/office/powerpoint/2010/main" val="103004070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285545" y="1237600"/>
            <a:ext cx="8973952" cy="656090"/>
          </a:xfrm>
          <a:effectLst/>
        </p:spPr>
        <p:txBody>
          <a:bodyPr>
            <a:normAutofit/>
          </a:bodyPr>
          <a:lstStyle/>
          <a:p>
            <a:pPr>
              <a:lnSpc>
                <a:spcPct val="100000"/>
              </a:lnSpc>
            </a:pPr>
            <a:r>
              <a:rPr lang="ru-RU" sz="2000" b="1" spc="50" dirty="0">
                <a:ln w="11430"/>
                <a:solidFill>
                  <a:srgbClr val="930D2D"/>
                </a:solidFill>
                <a:effectLst>
                  <a:outerShdw blurRad="38100" dist="38100" dir="2700000" algn="tl">
                    <a:srgbClr val="000000">
                      <a:alpha val="43137"/>
                    </a:srgbClr>
                  </a:outerShdw>
                </a:effectLst>
              </a:rPr>
              <a:t>ЭЛЕКТРОЧАЙНИК </a:t>
            </a:r>
            <a:r>
              <a:rPr lang="en-US" sz="2000" b="1" spc="50" dirty="0">
                <a:ln w="11430"/>
                <a:solidFill>
                  <a:srgbClr val="930D2D"/>
                </a:solidFill>
                <a:effectLst>
                  <a:outerShdw blurRad="38100" dist="38100" dir="2700000" algn="tl">
                    <a:srgbClr val="000000">
                      <a:alpha val="43137"/>
                    </a:srgbClr>
                  </a:outerShdw>
                </a:effectLst>
              </a:rPr>
              <a:t>EKP-1703G(W/B)</a:t>
            </a:r>
            <a:endParaRPr lang="uk-UA" sz="20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276392" y="5483406"/>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1650228972"/>
              </p:ext>
            </p:extLst>
          </p:nvPr>
        </p:nvGraphicFramePr>
        <p:xfrm>
          <a:off x="346588" y="5840176"/>
          <a:ext cx="10011358" cy="1445519"/>
        </p:xfrm>
        <a:graphic>
          <a:graphicData uri="http://schemas.openxmlformats.org/drawingml/2006/table">
            <a:tbl>
              <a:tblPr>
                <a:tableStyleId>{616DA210-FB5B-4158-B5E0-FEB733F419BA}</a:tableStyleId>
              </a:tblPr>
              <a:tblGrid>
                <a:gridCol w="387594">
                  <a:extLst>
                    <a:ext uri="{9D8B030D-6E8A-4147-A177-3AD203B41FA5}">
                      <a16:colId xmlns:a16="http://schemas.microsoft.com/office/drawing/2014/main" val="20000"/>
                    </a:ext>
                  </a:extLst>
                </a:gridCol>
                <a:gridCol w="563335">
                  <a:extLst>
                    <a:ext uri="{9D8B030D-6E8A-4147-A177-3AD203B41FA5}">
                      <a16:colId xmlns:a16="http://schemas.microsoft.com/office/drawing/2014/main" val="20001"/>
                    </a:ext>
                  </a:extLst>
                </a:gridCol>
                <a:gridCol w="630118">
                  <a:extLst>
                    <a:ext uri="{9D8B030D-6E8A-4147-A177-3AD203B41FA5}">
                      <a16:colId xmlns:a16="http://schemas.microsoft.com/office/drawing/2014/main" val="20002"/>
                    </a:ext>
                  </a:extLst>
                </a:gridCol>
                <a:gridCol w="786990">
                  <a:extLst>
                    <a:ext uri="{9D8B030D-6E8A-4147-A177-3AD203B41FA5}">
                      <a16:colId xmlns:a16="http://schemas.microsoft.com/office/drawing/2014/main" val="20003"/>
                    </a:ext>
                  </a:extLst>
                </a:gridCol>
                <a:gridCol w="342468">
                  <a:extLst>
                    <a:ext uri="{9D8B030D-6E8A-4147-A177-3AD203B41FA5}">
                      <a16:colId xmlns:a16="http://schemas.microsoft.com/office/drawing/2014/main" val="20004"/>
                    </a:ext>
                  </a:extLst>
                </a:gridCol>
                <a:gridCol w="903566">
                  <a:extLst>
                    <a:ext uri="{9D8B030D-6E8A-4147-A177-3AD203B41FA5}">
                      <a16:colId xmlns:a16="http://schemas.microsoft.com/office/drawing/2014/main" val="20005"/>
                    </a:ext>
                  </a:extLst>
                </a:gridCol>
                <a:gridCol w="675846">
                  <a:extLst>
                    <a:ext uri="{9D8B030D-6E8A-4147-A177-3AD203B41FA5}">
                      <a16:colId xmlns:a16="http://schemas.microsoft.com/office/drawing/2014/main" val="20006"/>
                    </a:ext>
                  </a:extLst>
                </a:gridCol>
                <a:gridCol w="675846">
                  <a:extLst>
                    <a:ext uri="{9D8B030D-6E8A-4147-A177-3AD203B41FA5}">
                      <a16:colId xmlns:a16="http://schemas.microsoft.com/office/drawing/2014/main" val="20015"/>
                    </a:ext>
                  </a:extLst>
                </a:gridCol>
                <a:gridCol w="531166">
                  <a:extLst>
                    <a:ext uri="{9D8B030D-6E8A-4147-A177-3AD203B41FA5}">
                      <a16:colId xmlns:a16="http://schemas.microsoft.com/office/drawing/2014/main" val="20007"/>
                    </a:ext>
                  </a:extLst>
                </a:gridCol>
                <a:gridCol w="579452">
                  <a:extLst>
                    <a:ext uri="{9D8B030D-6E8A-4147-A177-3AD203B41FA5}">
                      <a16:colId xmlns:a16="http://schemas.microsoft.com/office/drawing/2014/main" val="20008"/>
                    </a:ext>
                  </a:extLst>
                </a:gridCol>
                <a:gridCol w="410446">
                  <a:extLst>
                    <a:ext uri="{9D8B030D-6E8A-4147-A177-3AD203B41FA5}">
                      <a16:colId xmlns:a16="http://schemas.microsoft.com/office/drawing/2014/main" val="20009"/>
                    </a:ext>
                  </a:extLst>
                </a:gridCol>
                <a:gridCol w="611123">
                  <a:extLst>
                    <a:ext uri="{9D8B030D-6E8A-4147-A177-3AD203B41FA5}">
                      <a16:colId xmlns:a16="http://schemas.microsoft.com/office/drawing/2014/main" val="20010"/>
                    </a:ext>
                  </a:extLst>
                </a:gridCol>
                <a:gridCol w="450262">
                  <a:extLst>
                    <a:ext uri="{9D8B030D-6E8A-4147-A177-3AD203B41FA5}">
                      <a16:colId xmlns:a16="http://schemas.microsoft.com/office/drawing/2014/main" val="20011"/>
                    </a:ext>
                  </a:extLst>
                </a:gridCol>
                <a:gridCol w="463374">
                  <a:extLst>
                    <a:ext uri="{9D8B030D-6E8A-4147-A177-3AD203B41FA5}">
                      <a16:colId xmlns:a16="http://schemas.microsoft.com/office/drawing/2014/main" val="20012"/>
                    </a:ext>
                  </a:extLst>
                </a:gridCol>
                <a:gridCol w="744444">
                  <a:extLst>
                    <a:ext uri="{9D8B030D-6E8A-4147-A177-3AD203B41FA5}">
                      <a16:colId xmlns:a16="http://schemas.microsoft.com/office/drawing/2014/main" val="20016"/>
                    </a:ext>
                  </a:extLst>
                </a:gridCol>
                <a:gridCol w="744444">
                  <a:extLst>
                    <a:ext uri="{9D8B030D-6E8A-4147-A177-3AD203B41FA5}">
                      <a16:colId xmlns:a16="http://schemas.microsoft.com/office/drawing/2014/main" val="20013"/>
                    </a:ext>
                  </a:extLst>
                </a:gridCol>
                <a:gridCol w="510884">
                  <a:extLst>
                    <a:ext uri="{9D8B030D-6E8A-4147-A177-3AD203B41FA5}">
                      <a16:colId xmlns:a16="http://schemas.microsoft.com/office/drawing/2014/main" val="20014"/>
                    </a:ext>
                  </a:extLst>
                </a:gridCol>
              </a:tblGrid>
              <a:tr h="48130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Тип нагревательного элемента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Индикатор уровня воды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Подсветка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Автомат. выкл.</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Блок.</a:t>
                      </a:r>
                      <a:r>
                        <a:rPr lang="ru-RU" sz="1100" b="1" i="0" u="none" strike="noStrike" baseline="0" dirty="0" smtClean="0">
                          <a:solidFill>
                            <a:srgbClr val="000000"/>
                          </a:solidFill>
                          <a:effectLst/>
                          <a:latin typeface="+mn-lt"/>
                        </a:rPr>
                        <a:t> </a:t>
                      </a:r>
                      <a:r>
                        <a:rPr lang="ru-RU" sz="1100" b="1" i="0" u="none" strike="noStrike" dirty="0" smtClean="0">
                          <a:solidFill>
                            <a:srgbClr val="000000"/>
                          </a:solidFill>
                          <a:effectLst/>
                          <a:latin typeface="+mn-lt"/>
                        </a:rPr>
                        <a:t>вкл. без воды</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Объем</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Материал корпуса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Цвет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Длина кабеля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Штук/ящик</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Габаритный размер</a:t>
                      </a:r>
                      <a:r>
                        <a:rPr lang="ru-RU" sz="1100" b="1" i="0" u="none" strike="noStrike" baseline="0" dirty="0" smtClean="0">
                          <a:solidFill>
                            <a:srgbClr val="000000"/>
                          </a:solidFill>
                          <a:effectLst/>
                          <a:latin typeface="+mn-lt"/>
                        </a:rPr>
                        <a:t> </a:t>
                      </a:r>
                      <a:r>
                        <a:rPr lang="ru-RU" sz="1100" b="1" i="0" u="none" strike="noStrike" dirty="0" err="1" smtClean="0">
                          <a:solidFill>
                            <a:srgbClr val="000000"/>
                          </a:solidFill>
                          <a:effectLst/>
                          <a:latin typeface="+mn-lt"/>
                        </a:rPr>
                        <a:t>уп</a:t>
                      </a:r>
                      <a:r>
                        <a:rPr lang="ru-RU" sz="1100" b="1" i="0" u="none" strike="noStrike" dirty="0" smtClean="0">
                          <a:solidFill>
                            <a:srgbClr val="000000"/>
                          </a:solidFill>
                          <a:effectLst/>
                          <a:latin typeface="+mn-lt"/>
                        </a:rPr>
                        <a:t>.</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a:t>
                      </a:r>
                    </a:p>
                    <a:p>
                      <a:pPr algn="ctr" fontAlgn="ctr"/>
                      <a:r>
                        <a:rPr lang="ru-RU" sz="1100" b="1" i="0" u="none" strike="noStrike" dirty="0" smtClean="0">
                          <a:solidFill>
                            <a:srgbClr val="000000"/>
                          </a:solidFill>
                          <a:effectLst/>
                          <a:latin typeface="+mn-lt"/>
                        </a:rPr>
                        <a:t>нетто /брутто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5073">
                <a:tc>
                  <a:txBody>
                    <a:bodyPr/>
                    <a:lstStyle/>
                    <a:p>
                      <a:pPr marL="0" algn="ctr" defTabSz="914400" rtl="0" eaLnBrk="1" fontAlgn="ctr" latinLnBrk="0" hangingPunct="1"/>
                      <a:r>
                        <a:rPr lang="ru-RU" sz="1000" b="1" i="1" u="none" strike="noStrike" kern="1200" dirty="0" smtClean="0">
                          <a:solidFill>
                            <a:srgbClr val="000000"/>
                          </a:solidFill>
                          <a:effectLst/>
                          <a:latin typeface="+mn-lt"/>
                          <a:ea typeface="+mn-ea"/>
                          <a:cs typeface="+mn-cs"/>
                        </a:rPr>
                        <a:t>66685</a:t>
                      </a:r>
                    </a:p>
                  </a:txBody>
                  <a:tcPr marL="9525" marR="9525" marT="9525" marB="0" anchor="ctr"/>
                </a:tc>
                <a:tc>
                  <a:txBody>
                    <a:bodyPr/>
                    <a:lstStyle/>
                    <a:p>
                      <a:pPr algn="ctr" fontAlgn="ctr"/>
                      <a:r>
                        <a:rPr lang="en-US" sz="1000" b="1" i="1" u="none" strike="noStrike" dirty="0" smtClean="0">
                          <a:solidFill>
                            <a:srgbClr val="000000"/>
                          </a:solidFill>
                          <a:effectLst/>
                          <a:latin typeface="+mn-lt"/>
                        </a:rPr>
                        <a:t>EKP-1703GW</a:t>
                      </a:r>
                      <a:endParaRPr lang="ru-RU" sz="1000" b="1" i="1" u="none" strike="noStrike" dirty="0" smtClean="0">
                        <a:solidFill>
                          <a:srgbClr val="000000"/>
                        </a:solidFill>
                        <a:effectLst/>
                        <a:latin typeface="+mn-lt"/>
                      </a:endParaRPr>
                    </a:p>
                    <a:p>
                      <a:pPr algn="ctr" fontAlgn="ctr"/>
                      <a:r>
                        <a:rPr lang="ru-RU" sz="1000" b="1" i="1" u="none" strike="noStrike" dirty="0" smtClean="0">
                          <a:solidFill>
                            <a:srgbClr val="000000"/>
                          </a:solidFill>
                          <a:effectLst/>
                          <a:latin typeface="+mn-lt"/>
                        </a:rPr>
                        <a:t>(белый)</a:t>
                      </a:r>
                      <a:endParaRPr lang="en-US" sz="1000" b="1" i="1" u="none" strike="noStrike" dirty="0">
                        <a:solidFill>
                          <a:srgbClr val="000000"/>
                        </a:solidFill>
                        <a:effectLst/>
                        <a:latin typeface="+mn-lt"/>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2200</a:t>
                      </a:r>
                      <a:r>
                        <a:rPr lang="ru-RU" sz="1000" b="1" i="1" u="none" strike="noStrike" dirty="0" smtClean="0">
                          <a:solidFill>
                            <a:srgbClr val="000000"/>
                          </a:solidFill>
                          <a:effectLst/>
                          <a:latin typeface="+mn-lt"/>
                        </a:rPr>
                        <a:t>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Скрытый</a:t>
                      </a:r>
                    </a:p>
                    <a:p>
                      <a:pPr algn="ctr" fontAlgn="b"/>
                      <a:r>
                        <a:rPr lang="ru-RU" sz="1000" b="1" i="1" u="none" strike="noStrike" dirty="0" smtClean="0">
                          <a:solidFill>
                            <a:srgbClr val="000000"/>
                          </a:solidFill>
                          <a:effectLst/>
                          <a:latin typeface="Arial"/>
                        </a:rPr>
                        <a:t>(диск)</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dirty="0" smtClean="0"/>
                        <a:t>LED (</a:t>
                      </a:r>
                      <a:r>
                        <a:rPr lang="ru-RU" sz="1000" b="1" i="1" dirty="0" smtClean="0"/>
                        <a:t>цвет голубой)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1,7 </a:t>
                      </a:r>
                      <a:r>
                        <a:rPr lang="ru-RU" sz="1000" b="1" i="1" u="none" strike="noStrike" dirty="0" smtClean="0">
                          <a:solidFill>
                            <a:srgbClr val="000000"/>
                          </a:solidFill>
                          <a:effectLst/>
                          <a:latin typeface="Arial"/>
                        </a:rPr>
                        <a:t>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стекло</a:t>
                      </a:r>
                      <a:r>
                        <a:rPr lang="en-US" sz="1000" b="1" i="1" u="none" strike="noStrike" dirty="0" smtClean="0">
                          <a:solidFill>
                            <a:srgbClr val="000000"/>
                          </a:solidFill>
                          <a:effectLst/>
                          <a:latin typeface="Arial"/>
                        </a:rPr>
                        <a:t>-</a:t>
                      </a:r>
                      <a:r>
                        <a:rPr lang="ru-RU" sz="1000" b="1" i="1" u="none" strike="noStrike" dirty="0" smtClean="0">
                          <a:solidFill>
                            <a:srgbClr val="000000"/>
                          </a:solidFill>
                          <a:effectLst/>
                          <a:latin typeface="Arial"/>
                        </a:rPr>
                        <a:t>пластик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белый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 </a:t>
                      </a:r>
                      <a:r>
                        <a:rPr lang="en-US" sz="1000" b="1" i="1" u="none" strike="noStrike" dirty="0" smtClean="0">
                          <a:solidFill>
                            <a:srgbClr val="000000"/>
                          </a:solidFill>
                          <a:effectLst/>
                          <a:latin typeface="Arial"/>
                        </a:rPr>
                        <a:t>0</a:t>
                      </a:r>
                      <a:r>
                        <a:rPr lang="ru-RU" sz="1000" b="1" i="1" u="none" strike="noStrike" dirty="0" smtClean="0">
                          <a:solidFill>
                            <a:srgbClr val="000000"/>
                          </a:solidFill>
                          <a:effectLst/>
                          <a:latin typeface="Arial"/>
                        </a:rPr>
                        <a:t>,75 м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8</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210х180х235 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0,963 / 1.287 </a:t>
                      </a:r>
                      <a:r>
                        <a:rPr lang="ru-RU" sz="1000" b="1" i="1" u="none" strike="noStrike" dirty="0" smtClean="0">
                          <a:solidFill>
                            <a:srgbClr val="000000"/>
                          </a:solidFill>
                          <a:effectLst/>
                          <a:latin typeface="Arial"/>
                        </a:rPr>
                        <a:t>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445073">
                <a:tc>
                  <a:txBody>
                    <a:bodyPr/>
                    <a:lstStyle/>
                    <a:p>
                      <a:pPr marL="0" algn="ctr" defTabSz="914400" rtl="0" eaLnBrk="1" fontAlgn="ctr" latinLnBrk="0" hangingPunct="1"/>
                      <a:r>
                        <a:rPr lang="ru-RU" sz="1000" b="1" i="1" u="none" strike="noStrike" kern="1200" dirty="0" smtClean="0">
                          <a:solidFill>
                            <a:srgbClr val="000000"/>
                          </a:solidFill>
                          <a:effectLst/>
                          <a:latin typeface="+mn-lt"/>
                          <a:ea typeface="+mn-ea"/>
                          <a:cs typeface="+mn-cs"/>
                        </a:rPr>
                        <a:t>66686</a:t>
                      </a:r>
                    </a:p>
                  </a:txBody>
                  <a:tcPr marL="9525" marR="9525" marT="9525" marB="0" anchor="ctr"/>
                </a:tc>
                <a:tc>
                  <a:txBody>
                    <a:bodyPr/>
                    <a:lstStyle/>
                    <a:p>
                      <a:pPr algn="ctr" fontAlgn="ctr"/>
                      <a:r>
                        <a:rPr lang="en-US" sz="1000" b="1" i="1" u="none" strike="noStrike" dirty="0" smtClean="0">
                          <a:solidFill>
                            <a:srgbClr val="000000"/>
                          </a:solidFill>
                          <a:effectLst/>
                          <a:latin typeface="+mn-lt"/>
                        </a:rPr>
                        <a:t>EKP-1703GB</a:t>
                      </a:r>
                      <a:endParaRPr lang="ru-RU" sz="1000" b="1" i="1" u="none" strike="noStrike" dirty="0" smtClean="0">
                        <a:solidFill>
                          <a:srgbClr val="000000"/>
                        </a:solidFill>
                        <a:effectLst/>
                        <a:latin typeface="+mn-lt"/>
                      </a:endParaRPr>
                    </a:p>
                    <a:p>
                      <a:pPr algn="ctr" fontAlgn="ctr"/>
                      <a:r>
                        <a:rPr lang="ru-RU" sz="1000" b="1" i="1" u="none" strike="noStrike" dirty="0" smtClean="0">
                          <a:solidFill>
                            <a:srgbClr val="000000"/>
                          </a:solidFill>
                          <a:effectLst/>
                          <a:latin typeface="+mn-lt"/>
                        </a:rPr>
                        <a:t>(черный)</a:t>
                      </a:r>
                      <a:endParaRPr lang="en-US" sz="1000" b="1" i="1" u="none" strike="noStrike" dirty="0">
                        <a:solidFill>
                          <a:srgbClr val="000000"/>
                        </a:solidFill>
                        <a:effectLst/>
                        <a:latin typeface="+mn-lt"/>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2200</a:t>
                      </a:r>
                      <a:r>
                        <a:rPr lang="ru-RU" sz="1000" b="1" i="1" u="none" strike="noStrike" dirty="0" smtClean="0">
                          <a:solidFill>
                            <a:srgbClr val="000000"/>
                          </a:solidFill>
                          <a:effectLst/>
                          <a:latin typeface="+mn-lt"/>
                        </a:rPr>
                        <a:t>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ru-RU" sz="1000" b="1" i="1" u="none" strike="noStrike" dirty="0" smtClean="0">
                          <a:solidFill>
                            <a:srgbClr val="000000"/>
                          </a:solidFill>
                          <a:effectLst/>
                          <a:latin typeface="Arial"/>
                        </a:rPr>
                        <a:t>~ 50/60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Скрытый</a:t>
                      </a:r>
                      <a:endParaRPr lang="en-US" sz="1000" b="1" i="1" u="none" strike="noStrike" dirty="0" smtClean="0">
                        <a:solidFill>
                          <a:srgbClr val="000000"/>
                        </a:solidFill>
                        <a:effectLst/>
                        <a:latin typeface="Arial"/>
                      </a:endParaRPr>
                    </a:p>
                    <a:p>
                      <a:pPr algn="ctr" fontAlgn="b"/>
                      <a:r>
                        <a:rPr lang="ru-RU" sz="1000" b="1" i="1" u="none" strike="noStrike" dirty="0" smtClean="0">
                          <a:solidFill>
                            <a:srgbClr val="000000"/>
                          </a:solidFill>
                          <a:effectLst/>
                          <a:latin typeface="Arial"/>
                        </a:rPr>
                        <a:t>(диск)</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dirty="0" smtClean="0"/>
                        <a:t>LED (</a:t>
                      </a:r>
                      <a:r>
                        <a:rPr lang="ru-RU" sz="1000" b="1" i="1" dirty="0" smtClean="0"/>
                        <a:t>цвет голубой)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1,7 </a:t>
                      </a:r>
                      <a:r>
                        <a:rPr lang="ru-RU" sz="1000" b="1" i="1" u="none" strike="noStrike" dirty="0" smtClean="0">
                          <a:solidFill>
                            <a:srgbClr val="000000"/>
                          </a:solidFill>
                          <a:effectLst/>
                          <a:latin typeface="Arial"/>
                        </a:rPr>
                        <a:t>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стекло</a:t>
                      </a:r>
                      <a:r>
                        <a:rPr lang="en-US" sz="1000" b="1" i="1" u="none" strike="noStrike" dirty="0" smtClean="0">
                          <a:solidFill>
                            <a:srgbClr val="000000"/>
                          </a:solidFill>
                          <a:effectLst/>
                          <a:latin typeface="Arial"/>
                        </a:rPr>
                        <a:t>-</a:t>
                      </a:r>
                      <a:r>
                        <a:rPr lang="ru-RU" sz="1000" b="1" i="1" u="none" strike="noStrike" dirty="0" smtClean="0">
                          <a:solidFill>
                            <a:srgbClr val="000000"/>
                          </a:solidFill>
                          <a:effectLst/>
                          <a:latin typeface="Arial"/>
                        </a:rPr>
                        <a:t>пластик </a:t>
                      </a:r>
                    </a:p>
                    <a:p>
                      <a:pPr algn="ctr" fontAlgn="b"/>
                      <a:r>
                        <a:rPr lang="ru-RU" sz="1000" b="1" i="1" u="none" strike="noStrike" dirty="0" smtClean="0">
                          <a:solidFill>
                            <a:srgbClr val="000000"/>
                          </a:solidFill>
                          <a:effectLst/>
                          <a:latin typeface="Arial"/>
                        </a:rPr>
                        <a:t>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черный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 </a:t>
                      </a:r>
                      <a:r>
                        <a:rPr lang="en-US" sz="1000" b="1" i="1" u="none" strike="noStrike" dirty="0" smtClean="0">
                          <a:solidFill>
                            <a:srgbClr val="000000"/>
                          </a:solidFill>
                          <a:effectLst/>
                          <a:latin typeface="Arial"/>
                        </a:rPr>
                        <a:t>0</a:t>
                      </a:r>
                      <a:r>
                        <a:rPr lang="ru-RU" sz="1000" b="1" i="1" u="none" strike="noStrike" dirty="0" smtClean="0">
                          <a:solidFill>
                            <a:srgbClr val="000000"/>
                          </a:solidFill>
                          <a:effectLst/>
                          <a:latin typeface="Arial"/>
                        </a:rPr>
                        <a:t>,75 м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8</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210х180х235 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0,963 / 1.287 </a:t>
                      </a:r>
                      <a:r>
                        <a:rPr lang="ru-RU" sz="1000" b="1" i="1" u="none" strike="noStrike" dirty="0" smtClean="0">
                          <a:solidFill>
                            <a:srgbClr val="000000"/>
                          </a:solidFill>
                          <a:effectLst/>
                          <a:latin typeface="Arial"/>
                        </a:rPr>
                        <a:t>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bl>
          </a:graphicData>
        </a:graphic>
      </p:graphicFrame>
      <p:sp>
        <p:nvSpPr>
          <p:cNvPr id="16" name="TextBox 15"/>
          <p:cNvSpPr txBox="1"/>
          <p:nvPr/>
        </p:nvSpPr>
        <p:spPr>
          <a:xfrm>
            <a:off x="4407663" y="2247275"/>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31" name="Прямоугольник 30"/>
          <p:cNvSpPr/>
          <p:nvPr/>
        </p:nvSpPr>
        <p:spPr>
          <a:xfrm>
            <a:off x="701883" y="4932021"/>
            <a:ext cx="3160365" cy="369332"/>
          </a:xfrm>
          <a:prstGeom prst="rect">
            <a:avLst/>
          </a:prstGeom>
        </p:spPr>
        <p:txBody>
          <a:bodyPr wrap="square">
            <a:spAutoFit/>
          </a:bodyPr>
          <a:lstStyle/>
          <a:p>
            <a:r>
              <a:rPr lang="ru-RU" dirty="0">
                <a:solidFill>
                  <a:srgbClr val="006666"/>
                </a:solidFill>
                <a:latin typeface="EpsilonCTT" pitchFamily="2" charset="0"/>
              </a:rPr>
              <a:t>ПОЛЕЗНО! БЫСТРО! ВКУСНО!</a:t>
            </a:r>
          </a:p>
        </p:txBody>
      </p:sp>
      <p:sp>
        <p:nvSpPr>
          <p:cNvPr id="7" name="Прямоугольник 6"/>
          <p:cNvSpPr/>
          <p:nvPr/>
        </p:nvSpPr>
        <p:spPr>
          <a:xfrm>
            <a:off x="4353764" y="2524274"/>
            <a:ext cx="6327577" cy="1107996"/>
          </a:xfrm>
          <a:prstGeom prst="rect">
            <a:avLst/>
          </a:prstGeom>
        </p:spPr>
        <p:txBody>
          <a:bodyPr wrap="square">
            <a:spAutoFit/>
          </a:bodyPr>
          <a:lstStyle/>
          <a:p>
            <a:r>
              <a:rPr lang="ru-RU" sz="1100" b="1" i="1" dirty="0">
                <a:solidFill>
                  <a:srgbClr val="4D4B4B"/>
                </a:solidFill>
              </a:rPr>
              <a:t>Электрический чайник стеклянный модель </a:t>
            </a:r>
            <a:r>
              <a:rPr lang="en-US" sz="1100" b="1" i="1" spc="50" dirty="0">
                <a:ln w="11430"/>
                <a:solidFill>
                  <a:srgbClr val="930D2D"/>
                </a:solidFill>
                <a:effectLst>
                  <a:outerShdw blurRad="38100" dist="38100" dir="2700000" algn="tl">
                    <a:srgbClr val="000000">
                      <a:alpha val="43137"/>
                    </a:srgbClr>
                  </a:outerShdw>
                </a:effectLst>
              </a:rPr>
              <a:t>EKP-</a:t>
            </a:r>
            <a:r>
              <a:rPr lang="ru-RU" sz="1100" b="1" i="1" spc="50" dirty="0">
                <a:ln w="11430"/>
                <a:solidFill>
                  <a:srgbClr val="930D2D"/>
                </a:solidFill>
                <a:effectLst>
                  <a:outerShdw blurRad="38100" dist="38100" dir="2700000" algn="tl">
                    <a:srgbClr val="000000">
                      <a:alpha val="43137"/>
                    </a:srgbClr>
                  </a:outerShdw>
                </a:effectLst>
              </a:rPr>
              <a:t>1703</a:t>
            </a:r>
            <a:r>
              <a:rPr lang="en-US" sz="1100" b="1" i="1" spc="50" dirty="0">
                <a:ln w="11430"/>
                <a:solidFill>
                  <a:srgbClr val="930D2D"/>
                </a:solidFill>
                <a:effectLst>
                  <a:outerShdw blurRad="38100" dist="38100" dir="2700000" algn="tl">
                    <a:srgbClr val="000000">
                      <a:alpha val="43137"/>
                    </a:srgbClr>
                  </a:outerShdw>
                </a:effectLst>
              </a:rPr>
              <a:t>G</a:t>
            </a:r>
            <a:r>
              <a:rPr lang="ru-RU" sz="1100" b="1" i="1" dirty="0">
                <a:solidFill>
                  <a:srgbClr val="4D4B4B"/>
                </a:solidFill>
              </a:rPr>
              <a:t> с  дисковым нагревательным элементом и подсветкой </a:t>
            </a:r>
            <a:r>
              <a:rPr lang="en-US" sz="1100" b="1" i="1" dirty="0">
                <a:solidFill>
                  <a:srgbClr val="4D4B4B"/>
                </a:solidFill>
              </a:rPr>
              <a:t>LED (</a:t>
            </a:r>
            <a:r>
              <a:rPr lang="ru-RU" sz="1100" b="1" i="1" dirty="0">
                <a:solidFill>
                  <a:srgbClr val="4D4B4B"/>
                </a:solidFill>
              </a:rPr>
              <a:t>цвет голубой). Данная модель представлена в белом</a:t>
            </a:r>
            <a:r>
              <a:rPr lang="en-US" sz="1100" b="1" i="1" dirty="0">
                <a:solidFill>
                  <a:srgbClr val="4D4B4B"/>
                </a:solidFill>
              </a:rPr>
              <a:t> </a:t>
            </a:r>
            <a:r>
              <a:rPr lang="ru-RU" sz="1100" b="1" i="1" spc="50" dirty="0">
                <a:ln w="11430"/>
                <a:solidFill>
                  <a:srgbClr val="930D2D"/>
                </a:solidFill>
                <a:effectLst>
                  <a:outerShdw blurRad="38100" dist="38100" dir="2700000" algn="tl">
                    <a:srgbClr val="000000">
                      <a:alpha val="43137"/>
                    </a:srgbClr>
                  </a:outerShdw>
                </a:effectLst>
              </a:rPr>
              <a:t>(</a:t>
            </a:r>
            <a:r>
              <a:rPr lang="en-US" sz="1100" b="1" i="1" spc="50" dirty="0">
                <a:ln w="11430"/>
                <a:solidFill>
                  <a:srgbClr val="930D2D"/>
                </a:solidFill>
                <a:effectLst>
                  <a:outerShdw blurRad="38100" dist="38100" dir="2700000" algn="tl">
                    <a:srgbClr val="000000">
                      <a:alpha val="43137"/>
                    </a:srgbClr>
                  </a:outerShdw>
                </a:effectLst>
              </a:rPr>
              <a:t>EKP-</a:t>
            </a:r>
            <a:r>
              <a:rPr lang="ru-RU" sz="1100" b="1" i="1" spc="50" dirty="0">
                <a:ln w="11430"/>
                <a:solidFill>
                  <a:srgbClr val="930D2D"/>
                </a:solidFill>
                <a:effectLst>
                  <a:outerShdw blurRad="38100" dist="38100" dir="2700000" algn="tl">
                    <a:srgbClr val="000000">
                      <a:alpha val="43137"/>
                    </a:srgbClr>
                  </a:outerShdw>
                </a:effectLst>
              </a:rPr>
              <a:t>1703</a:t>
            </a:r>
            <a:r>
              <a:rPr lang="en-US" sz="1100" b="1" i="1" spc="50" dirty="0">
                <a:ln w="11430"/>
                <a:solidFill>
                  <a:srgbClr val="930D2D"/>
                </a:solidFill>
                <a:effectLst>
                  <a:outerShdw blurRad="38100" dist="38100" dir="2700000" algn="tl">
                    <a:srgbClr val="000000">
                      <a:alpha val="43137"/>
                    </a:srgbClr>
                  </a:outerShdw>
                </a:effectLst>
              </a:rPr>
              <a:t>GW)</a:t>
            </a:r>
            <a:r>
              <a:rPr lang="ru-RU" sz="1100" b="1" i="1" spc="50" dirty="0">
                <a:ln w="11430"/>
                <a:solidFill>
                  <a:srgbClr val="930D2D"/>
                </a:solidFill>
                <a:effectLst>
                  <a:outerShdw blurRad="38100" dist="38100" dir="2700000" algn="tl">
                    <a:srgbClr val="000000">
                      <a:alpha val="43137"/>
                    </a:srgbClr>
                  </a:outerShdw>
                </a:effectLst>
              </a:rPr>
              <a:t> </a:t>
            </a:r>
            <a:r>
              <a:rPr lang="ru-RU" sz="1100" b="1" i="1" dirty="0">
                <a:solidFill>
                  <a:srgbClr val="4D4B4B"/>
                </a:solidFill>
              </a:rPr>
              <a:t>и черном цветах</a:t>
            </a:r>
            <a:r>
              <a:rPr lang="en-US" sz="1100" b="1" i="1" dirty="0">
                <a:solidFill>
                  <a:srgbClr val="4D4B4B"/>
                </a:solidFill>
              </a:rPr>
              <a:t> </a:t>
            </a:r>
            <a:r>
              <a:rPr lang="en-US" sz="1100" b="1" i="1" spc="50" dirty="0">
                <a:ln w="11430"/>
                <a:solidFill>
                  <a:srgbClr val="930D2D"/>
                </a:solidFill>
                <a:effectLst>
                  <a:outerShdw blurRad="38100" dist="38100" dir="2700000" algn="tl">
                    <a:srgbClr val="000000">
                      <a:alpha val="43137"/>
                    </a:srgbClr>
                  </a:outerShdw>
                </a:effectLst>
              </a:rPr>
              <a:t>(EKP-</a:t>
            </a:r>
            <a:r>
              <a:rPr lang="ru-RU" sz="1100" b="1" i="1" spc="50" dirty="0">
                <a:ln w="11430"/>
                <a:solidFill>
                  <a:srgbClr val="930D2D"/>
                </a:solidFill>
                <a:effectLst>
                  <a:outerShdw blurRad="38100" dist="38100" dir="2700000" algn="tl">
                    <a:srgbClr val="000000">
                      <a:alpha val="43137"/>
                    </a:srgbClr>
                  </a:outerShdw>
                </a:effectLst>
              </a:rPr>
              <a:t>1703</a:t>
            </a:r>
            <a:r>
              <a:rPr lang="en-US" sz="1100" b="1" i="1" spc="50" dirty="0">
                <a:ln w="11430"/>
                <a:solidFill>
                  <a:srgbClr val="930D2D"/>
                </a:solidFill>
                <a:effectLst>
                  <a:outerShdw blurRad="38100" dist="38100" dir="2700000" algn="tl">
                    <a:srgbClr val="000000">
                      <a:alpha val="43137"/>
                    </a:srgbClr>
                  </a:outerShdw>
                </a:effectLst>
              </a:rPr>
              <a:t>GB)</a:t>
            </a:r>
            <a:r>
              <a:rPr lang="ru-RU" sz="1100" b="1" i="1" dirty="0">
                <a:solidFill>
                  <a:srgbClr val="4D4B4B"/>
                </a:solidFill>
              </a:rPr>
              <a:t>. Объем чайника на 1,7 литра и мощность 220</a:t>
            </a:r>
            <a:r>
              <a:rPr lang="en-US" sz="1100" b="1" i="1" dirty="0">
                <a:solidFill>
                  <a:srgbClr val="4D4B4B"/>
                </a:solidFill>
              </a:rPr>
              <a:t>0</a:t>
            </a:r>
            <a:r>
              <a:rPr lang="ru-RU" sz="1100" b="1" i="1" dirty="0">
                <a:solidFill>
                  <a:srgbClr val="4D4B4B"/>
                </a:solidFill>
              </a:rPr>
              <a:t> Вт позволяет вскипятить воду за считанные минуты, что вполне подходит для нагрева воды на 5-7 чашек. На корпусе чайника имеется индикатор уровня воды. Данная модель имеет функцию автоматического выключения при закипании и блокировку от включения без воды.</a:t>
            </a:r>
          </a:p>
        </p:txBody>
      </p:sp>
      <p:pic>
        <p:nvPicPr>
          <p:cNvPr id="3" name="Рисунок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39360" y="1968139"/>
            <a:ext cx="2328697" cy="2688314"/>
          </a:xfrm>
          <a:prstGeom prst="rect">
            <a:avLst/>
          </a:prstGeom>
        </p:spPr>
      </p:pic>
      <p:pic>
        <p:nvPicPr>
          <p:cNvPr id="5" name="Рисунок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6392" y="2375398"/>
            <a:ext cx="2219402" cy="2600174"/>
          </a:xfrm>
          <a:prstGeom prst="rect">
            <a:avLst/>
          </a:prstGeom>
        </p:spPr>
      </p:pic>
    </p:spTree>
    <p:extLst>
      <p:ext uri="{BB962C8B-B14F-4D97-AF65-F5344CB8AC3E}">
        <p14:creationId xmlns:p14="http://schemas.microsoft.com/office/powerpoint/2010/main" val="403706499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526612" y="1282792"/>
            <a:ext cx="5020446" cy="628527"/>
          </a:xfrm>
          <a:effectLst/>
        </p:spPr>
        <p:txBody>
          <a:bodyPr>
            <a:normAutofit/>
          </a:bodyPr>
          <a:lstStyle/>
          <a:p>
            <a:pPr>
              <a:lnSpc>
                <a:spcPct val="100000"/>
              </a:lnSpc>
            </a:pPr>
            <a:r>
              <a:rPr lang="ru-RU" sz="2000" b="1" spc="50" dirty="0">
                <a:ln w="11430"/>
                <a:solidFill>
                  <a:srgbClr val="930D2D"/>
                </a:solidFill>
                <a:effectLst>
                  <a:outerShdw blurRad="38100" dist="38100" dir="2700000" algn="tl">
                    <a:srgbClr val="000000">
                      <a:alpha val="43137"/>
                    </a:srgbClr>
                  </a:outerShdw>
                </a:effectLst>
              </a:rPr>
              <a:t>ЭЛЕКТРОЧАЙНИК -</a:t>
            </a:r>
            <a:r>
              <a:rPr lang="en-US" sz="2000" b="1" spc="50" dirty="0">
                <a:ln w="11430"/>
                <a:solidFill>
                  <a:srgbClr val="930D2D"/>
                </a:solidFill>
                <a:effectLst>
                  <a:outerShdw blurRad="38100" dist="38100" dir="2700000" algn="tl">
                    <a:srgbClr val="000000">
                      <a:alpha val="43137"/>
                    </a:srgbClr>
                  </a:outerShdw>
                </a:effectLst>
              </a:rPr>
              <a:t>EKP-1801GR (</a:t>
            </a:r>
            <a:r>
              <a:rPr lang="ru-RU" sz="2000" b="1" spc="50" dirty="0">
                <a:ln w="11430"/>
                <a:solidFill>
                  <a:srgbClr val="930D2D"/>
                </a:solidFill>
                <a:effectLst>
                  <a:outerShdw blurRad="38100" dist="38100" dir="2700000" algn="tl">
                    <a:srgbClr val="000000">
                      <a:alpha val="43137"/>
                    </a:srgbClr>
                  </a:outerShdw>
                </a:effectLst>
              </a:rPr>
              <a:t>красный) </a:t>
            </a:r>
            <a:endParaRPr lang="uk-UA" sz="20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215796" y="5750291"/>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825009873"/>
              </p:ext>
            </p:extLst>
          </p:nvPr>
        </p:nvGraphicFramePr>
        <p:xfrm>
          <a:off x="293636" y="6073163"/>
          <a:ext cx="10106125" cy="957142"/>
        </p:xfrm>
        <a:graphic>
          <a:graphicData uri="http://schemas.openxmlformats.org/drawingml/2006/table">
            <a:tbl>
              <a:tblPr>
                <a:tableStyleId>{616DA210-FB5B-4158-B5E0-FEB733F419BA}</a:tableStyleId>
              </a:tblPr>
              <a:tblGrid>
                <a:gridCol w="482361">
                  <a:extLst>
                    <a:ext uri="{9D8B030D-6E8A-4147-A177-3AD203B41FA5}">
                      <a16:colId xmlns:a16="http://schemas.microsoft.com/office/drawing/2014/main" val="20000"/>
                    </a:ext>
                  </a:extLst>
                </a:gridCol>
                <a:gridCol w="650118">
                  <a:extLst>
                    <a:ext uri="{9D8B030D-6E8A-4147-A177-3AD203B41FA5}">
                      <a16:colId xmlns:a16="http://schemas.microsoft.com/office/drawing/2014/main" val="20001"/>
                    </a:ext>
                  </a:extLst>
                </a:gridCol>
                <a:gridCol w="543335">
                  <a:extLst>
                    <a:ext uri="{9D8B030D-6E8A-4147-A177-3AD203B41FA5}">
                      <a16:colId xmlns:a16="http://schemas.microsoft.com/office/drawing/2014/main" val="20002"/>
                    </a:ext>
                  </a:extLst>
                </a:gridCol>
                <a:gridCol w="689564">
                  <a:extLst>
                    <a:ext uri="{9D8B030D-6E8A-4147-A177-3AD203B41FA5}">
                      <a16:colId xmlns:a16="http://schemas.microsoft.com/office/drawing/2014/main" val="20003"/>
                    </a:ext>
                  </a:extLst>
                </a:gridCol>
                <a:gridCol w="439894">
                  <a:extLst>
                    <a:ext uri="{9D8B030D-6E8A-4147-A177-3AD203B41FA5}">
                      <a16:colId xmlns:a16="http://schemas.microsoft.com/office/drawing/2014/main" val="20004"/>
                    </a:ext>
                  </a:extLst>
                </a:gridCol>
                <a:gridCol w="903566">
                  <a:extLst>
                    <a:ext uri="{9D8B030D-6E8A-4147-A177-3AD203B41FA5}">
                      <a16:colId xmlns:a16="http://schemas.microsoft.com/office/drawing/2014/main" val="20005"/>
                    </a:ext>
                  </a:extLst>
                </a:gridCol>
                <a:gridCol w="675846">
                  <a:extLst>
                    <a:ext uri="{9D8B030D-6E8A-4147-A177-3AD203B41FA5}">
                      <a16:colId xmlns:a16="http://schemas.microsoft.com/office/drawing/2014/main" val="20006"/>
                    </a:ext>
                  </a:extLst>
                </a:gridCol>
                <a:gridCol w="675846">
                  <a:extLst>
                    <a:ext uri="{9D8B030D-6E8A-4147-A177-3AD203B41FA5}">
                      <a16:colId xmlns:a16="http://schemas.microsoft.com/office/drawing/2014/main" val="20015"/>
                    </a:ext>
                  </a:extLst>
                </a:gridCol>
                <a:gridCol w="531166">
                  <a:extLst>
                    <a:ext uri="{9D8B030D-6E8A-4147-A177-3AD203B41FA5}">
                      <a16:colId xmlns:a16="http://schemas.microsoft.com/office/drawing/2014/main" val="20007"/>
                    </a:ext>
                  </a:extLst>
                </a:gridCol>
                <a:gridCol w="579452">
                  <a:extLst>
                    <a:ext uri="{9D8B030D-6E8A-4147-A177-3AD203B41FA5}">
                      <a16:colId xmlns:a16="http://schemas.microsoft.com/office/drawing/2014/main" val="20008"/>
                    </a:ext>
                  </a:extLst>
                </a:gridCol>
                <a:gridCol w="410446">
                  <a:extLst>
                    <a:ext uri="{9D8B030D-6E8A-4147-A177-3AD203B41FA5}">
                      <a16:colId xmlns:a16="http://schemas.microsoft.com/office/drawing/2014/main" val="20009"/>
                    </a:ext>
                  </a:extLst>
                </a:gridCol>
                <a:gridCol w="723085">
                  <a:extLst>
                    <a:ext uri="{9D8B030D-6E8A-4147-A177-3AD203B41FA5}">
                      <a16:colId xmlns:a16="http://schemas.microsoft.com/office/drawing/2014/main" val="20010"/>
                    </a:ext>
                  </a:extLst>
                </a:gridCol>
                <a:gridCol w="482600">
                  <a:extLst>
                    <a:ext uri="{9D8B030D-6E8A-4147-A177-3AD203B41FA5}">
                      <a16:colId xmlns:a16="http://schemas.microsoft.com/office/drawing/2014/main" val="20011"/>
                    </a:ext>
                  </a:extLst>
                </a:gridCol>
                <a:gridCol w="635000">
                  <a:extLst>
                    <a:ext uri="{9D8B030D-6E8A-4147-A177-3AD203B41FA5}">
                      <a16:colId xmlns:a16="http://schemas.microsoft.com/office/drawing/2014/main" val="20012"/>
                    </a:ext>
                  </a:extLst>
                </a:gridCol>
                <a:gridCol w="428518">
                  <a:extLst>
                    <a:ext uri="{9D8B030D-6E8A-4147-A177-3AD203B41FA5}">
                      <a16:colId xmlns:a16="http://schemas.microsoft.com/office/drawing/2014/main" val="20016"/>
                    </a:ext>
                  </a:extLst>
                </a:gridCol>
                <a:gridCol w="744444">
                  <a:extLst>
                    <a:ext uri="{9D8B030D-6E8A-4147-A177-3AD203B41FA5}">
                      <a16:colId xmlns:a16="http://schemas.microsoft.com/office/drawing/2014/main" val="20013"/>
                    </a:ext>
                  </a:extLst>
                </a:gridCol>
                <a:gridCol w="510884">
                  <a:extLst>
                    <a:ext uri="{9D8B030D-6E8A-4147-A177-3AD203B41FA5}">
                      <a16:colId xmlns:a16="http://schemas.microsoft.com/office/drawing/2014/main" val="20014"/>
                    </a:ext>
                  </a:extLst>
                </a:gridCol>
              </a:tblGrid>
              <a:tr h="48130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Тип нагревательного элемента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Индикатор уровня воды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Подсветка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Автомат. выкл.</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Блок.</a:t>
                      </a:r>
                      <a:r>
                        <a:rPr lang="ru-RU" sz="1100" b="1" i="0" u="none" strike="noStrike" baseline="0" dirty="0" smtClean="0">
                          <a:solidFill>
                            <a:srgbClr val="000000"/>
                          </a:solidFill>
                          <a:effectLst/>
                          <a:latin typeface="+mn-lt"/>
                        </a:rPr>
                        <a:t> </a:t>
                      </a:r>
                      <a:r>
                        <a:rPr lang="ru-RU" sz="1100" b="1" i="0" u="none" strike="noStrike" dirty="0" smtClean="0">
                          <a:solidFill>
                            <a:srgbClr val="000000"/>
                          </a:solidFill>
                          <a:effectLst/>
                          <a:latin typeface="+mn-lt"/>
                        </a:rPr>
                        <a:t>вкл. без воды</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Объем</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Материал корпуса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Цвет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Длина кабеля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Штук/ящик</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Габаритный размер</a:t>
                      </a:r>
                      <a:r>
                        <a:rPr lang="ru-RU" sz="1100" b="1" i="0" u="none" strike="noStrike" baseline="0" dirty="0" smtClean="0">
                          <a:solidFill>
                            <a:srgbClr val="000000"/>
                          </a:solidFill>
                          <a:effectLst/>
                          <a:latin typeface="+mn-lt"/>
                        </a:rPr>
                        <a:t> </a:t>
                      </a:r>
                      <a:r>
                        <a:rPr lang="ru-RU" sz="1100" b="1" i="0" u="none" strike="noStrike" dirty="0" err="1" smtClean="0">
                          <a:solidFill>
                            <a:srgbClr val="000000"/>
                          </a:solidFill>
                          <a:effectLst/>
                          <a:latin typeface="+mn-lt"/>
                        </a:rPr>
                        <a:t>уп</a:t>
                      </a:r>
                      <a:r>
                        <a:rPr lang="ru-RU" sz="1100" b="1" i="0" u="none" strike="noStrike" dirty="0" smtClean="0">
                          <a:solidFill>
                            <a:srgbClr val="000000"/>
                          </a:solidFill>
                          <a:effectLst/>
                          <a:latin typeface="+mn-lt"/>
                        </a:rPr>
                        <a:t>.</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a:t>
                      </a:r>
                    </a:p>
                    <a:p>
                      <a:pPr algn="ctr" fontAlgn="ctr"/>
                      <a:r>
                        <a:rPr lang="ru-RU" sz="1100" b="1" i="0" u="none" strike="noStrike" dirty="0" smtClean="0">
                          <a:solidFill>
                            <a:srgbClr val="000000"/>
                          </a:solidFill>
                          <a:effectLst/>
                          <a:latin typeface="+mn-lt"/>
                        </a:rPr>
                        <a:t>нетто /брутто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5073">
                <a:tc>
                  <a:txBody>
                    <a:bodyPr/>
                    <a:lstStyle/>
                    <a:p>
                      <a:pPr marL="0" algn="ctr" defTabSz="914400" rtl="0" eaLnBrk="1" fontAlgn="ctr" latinLnBrk="0" hangingPunct="1"/>
                      <a:r>
                        <a:rPr lang="ru-RU" sz="1000" b="1" i="1" kern="1200" dirty="0" smtClean="0">
                          <a:solidFill>
                            <a:schemeClr val="tx1"/>
                          </a:solidFill>
                          <a:latin typeface="+mn-lt"/>
                          <a:ea typeface="+mn-ea"/>
                          <a:cs typeface="+mn-cs"/>
                        </a:rPr>
                        <a:t>79015</a:t>
                      </a:r>
                    </a:p>
                  </a:txBody>
                  <a:tcPr marL="9525" marR="9525" marT="9525" marB="0" anchor="ctr"/>
                </a:tc>
                <a:tc>
                  <a:txBody>
                    <a:bodyPr/>
                    <a:lstStyle/>
                    <a:p>
                      <a:pPr algn="ctr" fontAlgn="ctr"/>
                      <a:r>
                        <a:rPr lang="en-US" sz="1000" b="1" i="1" kern="1200" dirty="0" smtClean="0">
                          <a:solidFill>
                            <a:schemeClr val="tx1"/>
                          </a:solidFill>
                          <a:latin typeface="+mn-lt"/>
                          <a:ea typeface="+mn-ea"/>
                          <a:cs typeface="+mn-cs"/>
                        </a:rPr>
                        <a:t>EKP-1801GR </a:t>
                      </a:r>
                      <a:endParaRPr lang="en-US" sz="1000" b="1" i="1" kern="1200" dirty="0">
                        <a:solidFill>
                          <a:schemeClr val="tx1"/>
                        </a:solidFill>
                        <a:latin typeface="+mn-lt"/>
                        <a:ea typeface="+mn-ea"/>
                        <a:cs typeface="+mn-cs"/>
                      </a:endParaRPr>
                    </a:p>
                  </a:txBody>
                  <a:tcPr marL="9525" marR="9525" marT="9525" marB="0" anchor="ctr"/>
                </a:tc>
                <a:tc>
                  <a:txBody>
                    <a:bodyPr/>
                    <a:lstStyle/>
                    <a:p>
                      <a:pPr algn="ctr" fontAlgn="ctr"/>
                      <a:r>
                        <a:rPr lang="en-US" sz="1000" b="1" i="1" kern="1200" dirty="0" smtClean="0">
                          <a:solidFill>
                            <a:schemeClr val="tx1"/>
                          </a:solidFill>
                          <a:latin typeface="+mn-lt"/>
                          <a:ea typeface="+mn-ea"/>
                          <a:cs typeface="+mn-cs"/>
                        </a:rPr>
                        <a:t>2200</a:t>
                      </a:r>
                      <a:r>
                        <a:rPr lang="ru-RU" sz="1000" b="1" i="1" kern="1200" dirty="0" smtClean="0">
                          <a:solidFill>
                            <a:schemeClr val="tx1"/>
                          </a:solidFill>
                          <a:latin typeface="+mn-lt"/>
                          <a:ea typeface="+mn-ea"/>
                          <a:cs typeface="+mn-cs"/>
                        </a:rPr>
                        <a:t> Вт</a:t>
                      </a:r>
                      <a:endParaRPr lang="en-US" sz="1000" b="1" i="1" kern="1200" dirty="0">
                        <a:solidFill>
                          <a:schemeClr val="tx1"/>
                        </a:solidFill>
                        <a:latin typeface="+mn-lt"/>
                        <a:ea typeface="+mn-ea"/>
                        <a:cs typeface="+mn-cs"/>
                      </a:endParaRPr>
                    </a:p>
                  </a:txBody>
                  <a:tcPr marL="9525" marR="9525" marT="9525" marB="0" anchor="ctr"/>
                </a:tc>
                <a:tc>
                  <a:txBody>
                    <a:bodyPr/>
                    <a:lstStyle/>
                    <a:p>
                      <a:pPr algn="ctr" fontAlgn="b"/>
                      <a:r>
                        <a:rPr lang="ru-RU" sz="1000" b="1" i="1" kern="1200" dirty="0" smtClean="0">
                          <a:solidFill>
                            <a:schemeClr val="tx1"/>
                          </a:solidFill>
                          <a:latin typeface="+mn-lt"/>
                          <a:ea typeface="+mn-ea"/>
                          <a:cs typeface="+mn-cs"/>
                        </a:rPr>
                        <a:t>220</a:t>
                      </a:r>
                      <a:r>
                        <a:rPr lang="en-US" sz="1000" b="1" i="1" kern="1200" dirty="0" smtClean="0">
                          <a:solidFill>
                            <a:schemeClr val="tx1"/>
                          </a:solidFill>
                          <a:latin typeface="+mn-lt"/>
                          <a:ea typeface="+mn-ea"/>
                          <a:cs typeface="+mn-cs"/>
                        </a:rPr>
                        <a:t> - 240</a:t>
                      </a:r>
                      <a:r>
                        <a:rPr lang="ru-RU" sz="1000" b="1" i="1" kern="1200" dirty="0" smtClean="0">
                          <a:solidFill>
                            <a:schemeClr val="tx1"/>
                          </a:solidFill>
                          <a:latin typeface="+mn-lt"/>
                          <a:ea typeface="+mn-ea"/>
                          <a:cs typeface="+mn-cs"/>
                        </a:rPr>
                        <a:t> В</a:t>
                      </a:r>
                      <a:endParaRPr lang="ru-RU" sz="1000" b="1" i="1" kern="1200" dirty="0">
                        <a:solidFill>
                          <a:schemeClr val="tx1"/>
                        </a:solidFill>
                        <a:latin typeface="+mn-lt"/>
                        <a:ea typeface="+mn-ea"/>
                        <a:cs typeface="+mn-cs"/>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kern="1200" dirty="0" smtClean="0">
                          <a:solidFill>
                            <a:schemeClr val="tx1"/>
                          </a:solidFill>
                          <a:latin typeface="+mn-lt"/>
                          <a:ea typeface="+mn-ea"/>
                          <a:cs typeface="+mn-cs"/>
                        </a:rPr>
                        <a:t>~ 50/60 Гц</a:t>
                      </a:r>
                      <a:endParaRPr lang="ru-RU" sz="1000" b="1" i="1" kern="1200" dirty="0">
                        <a:solidFill>
                          <a:schemeClr val="tx1"/>
                        </a:solidFill>
                        <a:latin typeface="+mn-lt"/>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kern="1200" dirty="0" smtClean="0">
                          <a:solidFill>
                            <a:schemeClr val="tx1"/>
                          </a:solidFill>
                          <a:latin typeface="+mn-lt"/>
                          <a:ea typeface="+mn-ea"/>
                          <a:cs typeface="+mn-cs"/>
                        </a:rPr>
                        <a:t>Скрытый</a:t>
                      </a:r>
                    </a:p>
                    <a:p>
                      <a:pPr algn="ctr" fontAlgn="b"/>
                      <a:r>
                        <a:rPr lang="ru-RU" sz="1000" b="1" i="1" kern="1200" dirty="0" smtClean="0">
                          <a:solidFill>
                            <a:schemeClr val="tx1"/>
                          </a:solidFill>
                          <a:latin typeface="+mn-lt"/>
                          <a:ea typeface="+mn-ea"/>
                          <a:cs typeface="+mn-cs"/>
                        </a:rPr>
                        <a:t>(диск)</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kern="1200" dirty="0" smtClean="0">
                          <a:solidFill>
                            <a:schemeClr val="tx1"/>
                          </a:solidFill>
                          <a:latin typeface="+mn-lt"/>
                          <a:ea typeface="+mn-ea"/>
                          <a:cs typeface="+mn-cs"/>
                        </a:rPr>
                        <a:t>+</a:t>
                      </a:r>
                      <a:endParaRPr lang="ru-RU" sz="1000" b="1" i="1" kern="1200" dirty="0">
                        <a:solidFill>
                          <a:schemeClr val="tx1"/>
                        </a:solidFill>
                        <a:latin typeface="+mn-lt"/>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kern="1200" dirty="0" smtClean="0">
                          <a:solidFill>
                            <a:schemeClr val="tx1"/>
                          </a:solidFill>
                          <a:latin typeface="+mn-lt"/>
                          <a:ea typeface="+mn-ea"/>
                          <a:cs typeface="+mn-cs"/>
                        </a:rPr>
                        <a:t>LED (</a:t>
                      </a:r>
                      <a:r>
                        <a:rPr lang="ru-RU" sz="1000" b="1" i="1" kern="1200" dirty="0" smtClean="0">
                          <a:solidFill>
                            <a:schemeClr val="tx1"/>
                          </a:solidFill>
                          <a:latin typeface="+mn-lt"/>
                          <a:ea typeface="+mn-ea"/>
                          <a:cs typeface="+mn-cs"/>
                        </a:rPr>
                        <a:t>цвет голубой)</a:t>
                      </a:r>
                      <a:endParaRPr lang="ru-RU" sz="1000" b="1" i="1" kern="1200" dirty="0">
                        <a:solidFill>
                          <a:schemeClr val="tx1"/>
                        </a:solidFill>
                        <a:latin typeface="+mn-lt"/>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kern="1200" dirty="0" smtClean="0">
                          <a:solidFill>
                            <a:schemeClr val="tx1"/>
                          </a:solidFill>
                          <a:latin typeface="+mn-lt"/>
                          <a:ea typeface="+mn-ea"/>
                          <a:cs typeface="+mn-cs"/>
                        </a:rPr>
                        <a:t>+</a:t>
                      </a:r>
                      <a:endParaRPr lang="ru-RU" sz="1000" b="1" i="1" kern="1200" dirty="0" smtClean="0">
                        <a:solidFill>
                          <a:schemeClr val="tx1"/>
                        </a:solidFill>
                        <a:latin typeface="+mn-lt"/>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kern="1200" dirty="0" smtClean="0">
                          <a:solidFill>
                            <a:schemeClr val="tx1"/>
                          </a:solidFill>
                          <a:latin typeface="+mn-lt"/>
                          <a:ea typeface="+mn-ea"/>
                          <a:cs typeface="+mn-cs"/>
                        </a:rPr>
                        <a:t>+</a:t>
                      </a:r>
                      <a:endParaRPr lang="ru-RU" sz="1000" b="1" i="1" kern="1200" dirty="0" smtClean="0">
                        <a:solidFill>
                          <a:schemeClr val="tx1"/>
                        </a:solidFill>
                        <a:latin typeface="+mn-lt"/>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kern="1200" dirty="0" smtClean="0">
                          <a:solidFill>
                            <a:schemeClr val="tx1"/>
                          </a:solidFill>
                          <a:latin typeface="+mn-lt"/>
                          <a:ea typeface="+mn-ea"/>
                          <a:cs typeface="+mn-cs"/>
                        </a:rPr>
                        <a:t>1,7 </a:t>
                      </a:r>
                      <a:r>
                        <a:rPr lang="ru-RU" sz="1000" b="1" i="1" kern="1200" dirty="0" smtClean="0">
                          <a:solidFill>
                            <a:schemeClr val="tx1"/>
                          </a:solidFill>
                          <a:latin typeface="+mn-lt"/>
                          <a:ea typeface="+mn-ea"/>
                          <a:cs typeface="+mn-cs"/>
                        </a:rPr>
                        <a:t>л</a:t>
                      </a:r>
                      <a:endParaRPr lang="ru-RU" sz="1000" b="1" i="1" kern="1200" dirty="0">
                        <a:solidFill>
                          <a:schemeClr val="tx1"/>
                        </a:solidFill>
                        <a:latin typeface="+mn-lt"/>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kern="1200" dirty="0" smtClean="0">
                          <a:solidFill>
                            <a:schemeClr val="tx1"/>
                          </a:solidFill>
                          <a:latin typeface="+mn-lt"/>
                          <a:ea typeface="+mn-ea"/>
                          <a:cs typeface="+mn-cs"/>
                        </a:rPr>
                        <a:t>стекло</a:t>
                      </a:r>
                      <a:r>
                        <a:rPr lang="en-US" sz="1000" b="1" i="1" kern="1200" dirty="0" smtClean="0">
                          <a:solidFill>
                            <a:schemeClr val="tx1"/>
                          </a:solidFill>
                          <a:latin typeface="+mn-lt"/>
                          <a:ea typeface="+mn-ea"/>
                          <a:cs typeface="+mn-cs"/>
                        </a:rPr>
                        <a:t>-</a:t>
                      </a:r>
                      <a:r>
                        <a:rPr lang="ru-RU" sz="1000" b="1" i="1" kern="1200" dirty="0" smtClean="0">
                          <a:solidFill>
                            <a:schemeClr val="tx1"/>
                          </a:solidFill>
                          <a:latin typeface="+mn-lt"/>
                          <a:ea typeface="+mn-ea"/>
                          <a:cs typeface="+mn-cs"/>
                        </a:rPr>
                        <a:t>пластик </a:t>
                      </a:r>
                      <a:endParaRPr lang="ru-RU" sz="1000" b="1" i="1" kern="1200" dirty="0">
                        <a:solidFill>
                          <a:schemeClr val="tx1"/>
                        </a:solidFill>
                        <a:latin typeface="+mn-lt"/>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kern="1200" dirty="0" smtClean="0">
                          <a:solidFill>
                            <a:schemeClr val="tx1"/>
                          </a:solidFill>
                          <a:latin typeface="+mn-lt"/>
                          <a:ea typeface="+mn-ea"/>
                          <a:cs typeface="+mn-cs"/>
                        </a:rPr>
                        <a:t>красный</a:t>
                      </a:r>
                      <a:endParaRPr lang="ru-RU" sz="1000" b="1" i="1" kern="1200" dirty="0">
                        <a:solidFill>
                          <a:schemeClr val="tx1"/>
                        </a:solidFill>
                        <a:latin typeface="+mn-lt"/>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kern="1200" dirty="0" smtClean="0">
                          <a:solidFill>
                            <a:schemeClr val="tx1"/>
                          </a:solidFill>
                          <a:latin typeface="+mn-lt"/>
                          <a:ea typeface="+mn-ea"/>
                          <a:cs typeface="+mn-cs"/>
                        </a:rPr>
                        <a:t> </a:t>
                      </a:r>
                      <a:r>
                        <a:rPr lang="en-US" sz="1000" b="1" i="1" kern="1200" dirty="0" smtClean="0">
                          <a:solidFill>
                            <a:schemeClr val="tx1"/>
                          </a:solidFill>
                          <a:latin typeface="+mn-lt"/>
                          <a:ea typeface="+mn-ea"/>
                          <a:cs typeface="+mn-cs"/>
                        </a:rPr>
                        <a:t>0</a:t>
                      </a:r>
                      <a:r>
                        <a:rPr lang="ru-RU" sz="1000" b="1" i="1" kern="1200" dirty="0" smtClean="0">
                          <a:solidFill>
                            <a:schemeClr val="tx1"/>
                          </a:solidFill>
                          <a:latin typeface="+mn-lt"/>
                          <a:ea typeface="+mn-ea"/>
                          <a:cs typeface="+mn-cs"/>
                        </a:rPr>
                        <a:t>,75 м </a:t>
                      </a:r>
                      <a:endParaRPr lang="ru-RU" sz="1000" b="1" i="1" kern="1200" dirty="0">
                        <a:solidFill>
                          <a:schemeClr val="tx1"/>
                        </a:solidFill>
                        <a:latin typeface="+mn-lt"/>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kern="1200" dirty="0" smtClean="0">
                          <a:solidFill>
                            <a:schemeClr val="tx1"/>
                          </a:solidFill>
                          <a:latin typeface="+mn-lt"/>
                          <a:ea typeface="+mn-ea"/>
                          <a:cs typeface="+mn-cs"/>
                        </a:rPr>
                        <a:t>12</a:t>
                      </a:r>
                      <a:endParaRPr lang="ru-RU" sz="1000" b="1" i="1" kern="1200" dirty="0">
                        <a:solidFill>
                          <a:schemeClr val="tx1"/>
                        </a:solidFill>
                        <a:latin typeface="+mn-lt"/>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kern="1200" dirty="0" smtClean="0">
                          <a:solidFill>
                            <a:schemeClr val="tx1"/>
                          </a:solidFill>
                          <a:latin typeface="+mn-lt"/>
                          <a:ea typeface="+mn-ea"/>
                          <a:cs typeface="+mn-cs"/>
                        </a:rPr>
                        <a:t>210х180х235 мм</a:t>
                      </a:r>
                      <a:endParaRPr lang="ru-RU" sz="1000" b="1" i="1" kern="1200" dirty="0">
                        <a:solidFill>
                          <a:schemeClr val="tx1"/>
                        </a:solidFill>
                        <a:latin typeface="+mn-lt"/>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kern="1200" dirty="0" smtClean="0">
                          <a:solidFill>
                            <a:schemeClr val="tx1"/>
                          </a:solidFill>
                          <a:latin typeface="+mn-lt"/>
                          <a:ea typeface="+mn-ea"/>
                          <a:cs typeface="+mn-cs"/>
                        </a:rPr>
                        <a:t>0,9</a:t>
                      </a:r>
                      <a:r>
                        <a:rPr lang="ru-RU" sz="1000" b="1" i="1" kern="1200" dirty="0" smtClean="0">
                          <a:solidFill>
                            <a:schemeClr val="tx1"/>
                          </a:solidFill>
                          <a:latin typeface="+mn-lt"/>
                          <a:ea typeface="+mn-ea"/>
                          <a:cs typeface="+mn-cs"/>
                        </a:rPr>
                        <a:t>7</a:t>
                      </a:r>
                      <a:r>
                        <a:rPr lang="en-US" sz="1000" b="1" i="1" kern="1200" dirty="0" smtClean="0">
                          <a:solidFill>
                            <a:schemeClr val="tx1"/>
                          </a:solidFill>
                          <a:latin typeface="+mn-lt"/>
                          <a:ea typeface="+mn-ea"/>
                          <a:cs typeface="+mn-cs"/>
                        </a:rPr>
                        <a:t> / 1.2</a:t>
                      </a:r>
                      <a:r>
                        <a:rPr lang="ru-RU" sz="1000" b="1" i="1" kern="1200" dirty="0" smtClean="0">
                          <a:solidFill>
                            <a:schemeClr val="tx1"/>
                          </a:solidFill>
                          <a:latin typeface="+mn-lt"/>
                          <a:ea typeface="+mn-ea"/>
                          <a:cs typeface="+mn-cs"/>
                        </a:rPr>
                        <a:t>9</a:t>
                      </a:r>
                      <a:r>
                        <a:rPr lang="en-US" sz="1000" b="1" i="1" kern="1200" dirty="0" smtClean="0">
                          <a:solidFill>
                            <a:schemeClr val="tx1"/>
                          </a:solidFill>
                          <a:latin typeface="+mn-lt"/>
                          <a:ea typeface="+mn-ea"/>
                          <a:cs typeface="+mn-cs"/>
                        </a:rPr>
                        <a:t> </a:t>
                      </a:r>
                      <a:r>
                        <a:rPr lang="ru-RU" sz="1000" b="1" i="1" kern="1200" dirty="0" smtClean="0">
                          <a:solidFill>
                            <a:schemeClr val="tx1"/>
                          </a:solidFill>
                          <a:latin typeface="+mn-lt"/>
                          <a:ea typeface="+mn-ea"/>
                          <a:cs typeface="+mn-cs"/>
                        </a:rPr>
                        <a:t>кг</a:t>
                      </a:r>
                      <a:endParaRPr lang="ru-RU" sz="1000" b="1" i="1" kern="1200" dirty="0">
                        <a:solidFill>
                          <a:schemeClr val="tx1"/>
                        </a:solidFill>
                        <a:latin typeface="+mn-lt"/>
                        <a:ea typeface="+mn-ea"/>
                        <a:cs typeface="+mn-cs"/>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16" name="TextBox 15"/>
          <p:cNvSpPr txBox="1"/>
          <p:nvPr/>
        </p:nvSpPr>
        <p:spPr>
          <a:xfrm>
            <a:off x="4353764" y="2207003"/>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31" name="Прямоугольник 30"/>
          <p:cNvSpPr/>
          <p:nvPr/>
        </p:nvSpPr>
        <p:spPr>
          <a:xfrm>
            <a:off x="806658" y="4987904"/>
            <a:ext cx="3160365" cy="369332"/>
          </a:xfrm>
          <a:prstGeom prst="rect">
            <a:avLst/>
          </a:prstGeom>
        </p:spPr>
        <p:txBody>
          <a:bodyPr wrap="square">
            <a:spAutoFit/>
          </a:bodyPr>
          <a:lstStyle/>
          <a:p>
            <a:r>
              <a:rPr lang="ru-RU" dirty="0">
                <a:solidFill>
                  <a:srgbClr val="006666"/>
                </a:solidFill>
                <a:latin typeface="EpsilonCTT" pitchFamily="2" charset="0"/>
              </a:rPr>
              <a:t>ПОЛЕЗНО! БЫСТРО! ВКУСНО!</a:t>
            </a:r>
          </a:p>
        </p:txBody>
      </p:sp>
      <p:sp>
        <p:nvSpPr>
          <p:cNvPr id="7" name="Прямоугольник 6"/>
          <p:cNvSpPr/>
          <p:nvPr/>
        </p:nvSpPr>
        <p:spPr>
          <a:xfrm>
            <a:off x="4353764" y="2484002"/>
            <a:ext cx="6327577" cy="1107996"/>
          </a:xfrm>
          <a:prstGeom prst="rect">
            <a:avLst/>
          </a:prstGeom>
        </p:spPr>
        <p:txBody>
          <a:bodyPr wrap="square">
            <a:spAutoFit/>
          </a:bodyPr>
          <a:lstStyle/>
          <a:p>
            <a:r>
              <a:rPr lang="ru-RU" sz="1100" b="1" i="1" dirty="0">
                <a:solidFill>
                  <a:srgbClr val="4D4B4B"/>
                </a:solidFill>
              </a:rPr>
              <a:t>Электрический чайник стеклянный модель </a:t>
            </a:r>
            <a:r>
              <a:rPr lang="en-US" sz="1100" b="1" i="1" spc="50" dirty="0">
                <a:ln w="11430"/>
                <a:solidFill>
                  <a:srgbClr val="930D2D"/>
                </a:solidFill>
                <a:effectLst>
                  <a:outerShdw blurRad="38100" dist="38100" dir="2700000" algn="tl">
                    <a:srgbClr val="000000">
                      <a:alpha val="43137"/>
                    </a:srgbClr>
                  </a:outerShdw>
                </a:effectLst>
              </a:rPr>
              <a:t>EKP-1801GR</a:t>
            </a:r>
            <a:r>
              <a:rPr lang="en-US" sz="1100" b="1" i="1" dirty="0">
                <a:solidFill>
                  <a:srgbClr val="4D4B4B"/>
                </a:solidFill>
              </a:rPr>
              <a:t> </a:t>
            </a:r>
            <a:r>
              <a:rPr lang="ru-RU" sz="1100" b="1" i="1" dirty="0">
                <a:solidFill>
                  <a:srgbClr val="4D4B4B"/>
                </a:solidFill>
              </a:rPr>
              <a:t>с  дисковым нагревательным элементом и подсветкой </a:t>
            </a:r>
            <a:r>
              <a:rPr lang="en-US" sz="1100" b="1" i="1" dirty="0">
                <a:solidFill>
                  <a:srgbClr val="4D4B4B"/>
                </a:solidFill>
              </a:rPr>
              <a:t>LED (</a:t>
            </a:r>
            <a:r>
              <a:rPr lang="ru-RU" sz="1100" b="1" i="1" dirty="0">
                <a:solidFill>
                  <a:srgbClr val="4D4B4B"/>
                </a:solidFill>
              </a:rPr>
              <a:t>цвет голубой). Данная модель представлена в красном </a:t>
            </a:r>
            <a:r>
              <a:rPr lang="en-US" sz="1100" b="1" i="1" dirty="0">
                <a:solidFill>
                  <a:srgbClr val="4D4B4B"/>
                </a:solidFill>
              </a:rPr>
              <a:t> </a:t>
            </a:r>
            <a:r>
              <a:rPr lang="ru-RU" sz="1100" b="1" i="1" spc="50" dirty="0">
                <a:ln w="11430"/>
                <a:solidFill>
                  <a:srgbClr val="930D2D"/>
                </a:solidFill>
                <a:effectLst>
                  <a:outerShdw blurRad="38100" dist="38100" dir="2700000" algn="tl">
                    <a:srgbClr val="000000">
                      <a:alpha val="43137"/>
                    </a:srgbClr>
                  </a:outerShdw>
                </a:effectLst>
              </a:rPr>
              <a:t>(</a:t>
            </a:r>
            <a:r>
              <a:rPr lang="en-US" sz="1100" b="1" i="1" spc="50" dirty="0">
                <a:ln w="11430"/>
                <a:solidFill>
                  <a:srgbClr val="930D2D"/>
                </a:solidFill>
                <a:effectLst>
                  <a:outerShdw blurRad="38100" dist="38100" dir="2700000" algn="tl">
                    <a:srgbClr val="000000">
                      <a:alpha val="43137"/>
                    </a:srgbClr>
                  </a:outerShdw>
                </a:effectLst>
              </a:rPr>
              <a:t>EKP-1801GR)</a:t>
            </a:r>
            <a:r>
              <a:rPr lang="ru-RU" sz="1100" b="1" i="1" dirty="0">
                <a:solidFill>
                  <a:srgbClr val="4D4B4B"/>
                </a:solidFill>
              </a:rPr>
              <a:t> . Объем чайника на 1,7 литра и мощность 22</a:t>
            </a:r>
            <a:r>
              <a:rPr lang="en-US" sz="1100" b="1" i="1" dirty="0">
                <a:solidFill>
                  <a:srgbClr val="4D4B4B"/>
                </a:solidFill>
              </a:rPr>
              <a:t>0</a:t>
            </a:r>
            <a:r>
              <a:rPr lang="ru-RU" sz="1100" b="1" i="1" dirty="0">
                <a:solidFill>
                  <a:srgbClr val="4D4B4B"/>
                </a:solidFill>
              </a:rPr>
              <a:t>0 Вт позволяет вскипятить воду за считанные минуты, что вполне подходит для нагрева воды на 5-7 чашек. На корпусе чайника имеется индикатор уровня воды. Данная модель имеет функцию автоматического выключения при закипании и блокировку от включения без воды.</a:t>
            </a:r>
          </a:p>
        </p:txBody>
      </p:sp>
      <p:pic>
        <p:nvPicPr>
          <p:cNvPr id="512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2979" y="2045207"/>
            <a:ext cx="2633856" cy="28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1202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1"/>
            <a:ext cx="10685127" cy="7560000"/>
          </a:xfrm>
          <a:prstGeom prst="rect">
            <a:avLst/>
          </a:prstGeom>
        </p:spPr>
      </p:pic>
      <p:sp>
        <p:nvSpPr>
          <p:cNvPr id="11" name="TextBox 10"/>
          <p:cNvSpPr txBox="1"/>
          <p:nvPr/>
        </p:nvSpPr>
        <p:spPr>
          <a:xfrm>
            <a:off x="266373" y="5866921"/>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sp>
        <p:nvSpPr>
          <p:cNvPr id="31" name="Прямоугольник 30"/>
          <p:cNvSpPr/>
          <p:nvPr/>
        </p:nvSpPr>
        <p:spPr>
          <a:xfrm>
            <a:off x="4321950" y="5011914"/>
            <a:ext cx="3523534" cy="646331"/>
          </a:xfrm>
          <a:prstGeom prst="rect">
            <a:avLst/>
          </a:prstGeom>
        </p:spPr>
        <p:txBody>
          <a:bodyPr wrap="square">
            <a:spAutoFit/>
          </a:bodyPr>
          <a:lstStyle/>
          <a:p>
            <a:r>
              <a:rPr lang="ru-RU" dirty="0">
                <a:solidFill>
                  <a:srgbClr val="006666"/>
                </a:solidFill>
                <a:latin typeface="EpsilonCTT" pitchFamily="2" charset="0"/>
              </a:rPr>
              <a:t>ПОЛЕЗНО! </a:t>
            </a:r>
            <a:r>
              <a:rPr lang="ru-RU" dirty="0" smtClean="0">
                <a:solidFill>
                  <a:srgbClr val="006666"/>
                </a:solidFill>
                <a:latin typeface="EpsilonCTT" pitchFamily="2" charset="0"/>
              </a:rPr>
              <a:t>БЫСТРО! ВКУСНО</a:t>
            </a:r>
            <a:r>
              <a:rPr lang="ru-RU" dirty="0">
                <a:solidFill>
                  <a:srgbClr val="006666"/>
                </a:solidFill>
                <a:latin typeface="EpsilonCTT" pitchFamily="2" charset="0"/>
              </a:rPr>
              <a:t>!</a:t>
            </a:r>
          </a:p>
          <a:p>
            <a:endParaRPr lang="ru-RU" dirty="0">
              <a:solidFill>
                <a:srgbClr val="006666"/>
              </a:solidFill>
              <a:latin typeface="EpsilonCTT" pitchFamily="2" charset="0"/>
            </a:endParaRPr>
          </a:p>
        </p:txBody>
      </p:sp>
      <p:sp>
        <p:nvSpPr>
          <p:cNvPr id="12" name="Заголовок 1"/>
          <p:cNvSpPr txBox="1">
            <a:spLocks/>
          </p:cNvSpPr>
          <p:nvPr/>
        </p:nvSpPr>
        <p:spPr>
          <a:xfrm>
            <a:off x="358095" y="705964"/>
            <a:ext cx="8973952" cy="656090"/>
          </a:xfrm>
          <a:prstGeom prst="rect">
            <a:avLst/>
          </a:prstGeom>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ru-RU" sz="2200" b="1" spc="50" dirty="0">
                <a:ln w="11430"/>
                <a:solidFill>
                  <a:srgbClr val="930D2D"/>
                </a:solidFill>
                <a:effectLst>
                  <a:outerShdw blurRad="38100" dist="38100" dir="2700000" algn="tl">
                    <a:srgbClr val="000000">
                      <a:alpha val="43137"/>
                    </a:srgbClr>
                  </a:outerShdw>
                </a:effectLst>
              </a:rPr>
              <a:t>ЭЛЕКТРОЧАЙНИК </a:t>
            </a:r>
            <a:r>
              <a:rPr lang="en-US" sz="2200" b="1" spc="50" dirty="0">
                <a:ln w="11430"/>
                <a:solidFill>
                  <a:srgbClr val="930D2D"/>
                </a:solidFill>
                <a:effectLst>
                  <a:outerShdw blurRad="38100" dist="38100" dir="2700000" algn="tl">
                    <a:srgbClr val="000000">
                      <a:alpha val="43137"/>
                    </a:srgbClr>
                  </a:outerShdw>
                </a:effectLst>
              </a:rPr>
              <a:t>EKP-1902GB</a:t>
            </a:r>
            <a:endParaRPr lang="uk-UA" sz="2200" b="1" spc="50" dirty="0">
              <a:ln w="11430"/>
              <a:solidFill>
                <a:srgbClr val="930D2D"/>
              </a:solidFill>
              <a:effectLst>
                <a:outerShdw blurRad="38100" dist="38100" dir="2700000" algn="tl">
                  <a:srgbClr val="000000">
                    <a:alpha val="43137"/>
                  </a:srgbClr>
                </a:outerShdw>
              </a:effectLst>
            </a:endParaRPr>
          </a:p>
        </p:txBody>
      </p:sp>
      <p:sp>
        <p:nvSpPr>
          <p:cNvPr id="13" name="TextBox 12"/>
          <p:cNvSpPr txBox="1"/>
          <p:nvPr/>
        </p:nvSpPr>
        <p:spPr>
          <a:xfrm>
            <a:off x="4321950" y="2468550"/>
            <a:ext cx="4745749" cy="369332"/>
          </a:xfrm>
          <a:prstGeom prst="rect">
            <a:avLst/>
          </a:prstGeom>
          <a:noFill/>
        </p:spPr>
        <p:txBody>
          <a:bodyPr wrap="square" rtlCol="0">
            <a:spAutoFit/>
          </a:bodyPr>
          <a:lstStyle/>
          <a:p>
            <a:r>
              <a:rPr lang="ru-RU" b="1" dirty="0" smtClean="0">
                <a:solidFill>
                  <a:srgbClr val="FF0000"/>
                </a:solidFill>
              </a:rPr>
              <a:t>Характеристики модели</a:t>
            </a:r>
            <a:endParaRPr lang="ru-RU" b="1" dirty="0">
              <a:solidFill>
                <a:srgbClr val="FF0000"/>
              </a:solidFill>
            </a:endParaRPr>
          </a:p>
        </p:txBody>
      </p:sp>
      <p:sp>
        <p:nvSpPr>
          <p:cNvPr id="15" name="Прямоугольник 14"/>
          <p:cNvSpPr/>
          <p:nvPr/>
        </p:nvSpPr>
        <p:spPr>
          <a:xfrm>
            <a:off x="4134117" y="2924495"/>
            <a:ext cx="6327577" cy="1589602"/>
          </a:xfrm>
          <a:prstGeom prst="rect">
            <a:avLst/>
          </a:prstGeom>
        </p:spPr>
        <p:txBody>
          <a:bodyPr wrap="square">
            <a:spAutoFit/>
          </a:bodyPr>
          <a:lstStyle/>
          <a:p>
            <a:pPr>
              <a:lnSpc>
                <a:spcPct val="150000"/>
              </a:lnSpc>
            </a:pPr>
            <a:r>
              <a:rPr lang="ru-RU" sz="1100" b="1" i="1" spc="50" dirty="0" smtClean="0">
                <a:ln w="11430"/>
                <a:solidFill>
                  <a:srgbClr val="930D2D"/>
                </a:solidFill>
                <a:effectLst>
                  <a:outerShdw blurRad="38100" dist="38100" dir="2700000" algn="tl">
                    <a:srgbClr val="000000">
                      <a:alpha val="43137"/>
                    </a:srgbClr>
                  </a:outerShdw>
                </a:effectLst>
                <a:latin typeface="+mj-lt"/>
                <a:ea typeface="+mj-ea"/>
                <a:cs typeface="+mj-cs"/>
              </a:rPr>
              <a:t>      </a:t>
            </a:r>
            <a:r>
              <a:rPr lang="ru-RU" sz="1100" b="1" i="1" dirty="0" smtClean="0">
                <a:solidFill>
                  <a:srgbClr val="4D4B4B"/>
                </a:solidFill>
              </a:rPr>
              <a:t>Электрический </a:t>
            </a:r>
            <a:r>
              <a:rPr lang="ru-RU" sz="1100" b="1" i="1" dirty="0">
                <a:solidFill>
                  <a:srgbClr val="4D4B4B"/>
                </a:solidFill>
              </a:rPr>
              <a:t>чайник стеклянный модель </a:t>
            </a:r>
            <a:r>
              <a:rPr lang="en-US" sz="1100" b="1" i="1" spc="50" dirty="0">
                <a:ln w="11430"/>
                <a:solidFill>
                  <a:srgbClr val="930D2D"/>
                </a:solidFill>
                <a:effectLst>
                  <a:outerShdw blurRad="38100" dist="38100" dir="2700000" algn="tl">
                    <a:srgbClr val="000000">
                      <a:alpha val="43137"/>
                    </a:srgbClr>
                  </a:outerShdw>
                </a:effectLst>
                <a:latin typeface="+mj-lt"/>
                <a:ea typeface="+mj-ea"/>
                <a:cs typeface="+mj-cs"/>
              </a:rPr>
              <a:t>EKP-1902GB</a:t>
            </a:r>
            <a:r>
              <a:rPr lang="en-US" sz="1100" spc="50" dirty="0">
                <a:ln w="11430"/>
                <a:solidFill>
                  <a:srgbClr val="006666"/>
                </a:solidFill>
                <a:latin typeface="Arial Black" panose="020B0A04020102020204" pitchFamily="34" charset="0"/>
              </a:rPr>
              <a:t> </a:t>
            </a:r>
            <a:r>
              <a:rPr lang="ru-RU" sz="1100" b="1" i="1" dirty="0">
                <a:solidFill>
                  <a:srgbClr val="4D4B4B"/>
                </a:solidFill>
              </a:rPr>
              <a:t>с  дисковым нагревательным элементом и подсветкой </a:t>
            </a:r>
            <a:r>
              <a:rPr lang="en-US" sz="1100" b="1" i="1" dirty="0">
                <a:solidFill>
                  <a:srgbClr val="4D4B4B"/>
                </a:solidFill>
              </a:rPr>
              <a:t>LED (</a:t>
            </a:r>
            <a:r>
              <a:rPr lang="ru-RU" sz="1100" b="1" i="1" dirty="0">
                <a:solidFill>
                  <a:srgbClr val="4D4B4B"/>
                </a:solidFill>
              </a:rPr>
              <a:t>цвет голубой). Данная модель представлена в черном</a:t>
            </a:r>
            <a:r>
              <a:rPr lang="en-US" sz="1100" b="1" i="1" dirty="0">
                <a:solidFill>
                  <a:srgbClr val="4D4B4B"/>
                </a:solidFill>
              </a:rPr>
              <a:t> </a:t>
            </a:r>
            <a:r>
              <a:rPr lang="ru-RU" sz="1100" b="1" i="1" spc="50" dirty="0">
                <a:ln w="11430"/>
                <a:solidFill>
                  <a:srgbClr val="930D2D"/>
                </a:solidFill>
                <a:effectLst>
                  <a:outerShdw blurRad="38100" dist="38100" dir="2700000" algn="tl">
                    <a:srgbClr val="000000">
                      <a:alpha val="43137"/>
                    </a:srgbClr>
                  </a:outerShdw>
                </a:effectLst>
                <a:latin typeface="+mj-lt"/>
                <a:ea typeface="+mj-ea"/>
                <a:cs typeface="+mj-cs"/>
              </a:rPr>
              <a:t>(</a:t>
            </a:r>
            <a:r>
              <a:rPr lang="en-US" sz="1100" b="1" i="1" spc="50" dirty="0">
                <a:ln w="11430"/>
                <a:solidFill>
                  <a:srgbClr val="930D2D"/>
                </a:solidFill>
                <a:effectLst>
                  <a:outerShdw blurRad="38100" dist="38100" dir="2700000" algn="tl">
                    <a:srgbClr val="000000">
                      <a:alpha val="43137"/>
                    </a:srgbClr>
                  </a:outerShdw>
                </a:effectLst>
                <a:latin typeface="+mj-lt"/>
                <a:ea typeface="+mj-ea"/>
                <a:cs typeface="+mj-cs"/>
              </a:rPr>
              <a:t>EKP-1902GB</a:t>
            </a:r>
            <a:r>
              <a:rPr lang="en-US" sz="1100" b="1" i="1" spc="50" dirty="0" smtClean="0">
                <a:ln w="11430"/>
                <a:solidFill>
                  <a:srgbClr val="930D2D"/>
                </a:solidFill>
                <a:effectLst>
                  <a:outerShdw blurRad="38100" dist="38100" dir="2700000" algn="tl">
                    <a:srgbClr val="000000">
                      <a:alpha val="43137"/>
                    </a:srgbClr>
                  </a:outerShdw>
                </a:effectLst>
                <a:latin typeface="+mj-lt"/>
                <a:ea typeface="+mj-ea"/>
                <a:cs typeface="+mj-cs"/>
              </a:rPr>
              <a:t>)</a:t>
            </a:r>
            <a:r>
              <a:rPr lang="ru-RU" sz="1100" dirty="0" smtClean="0"/>
              <a:t>. </a:t>
            </a:r>
            <a:r>
              <a:rPr lang="ru-RU" sz="1100" b="1" i="1" dirty="0">
                <a:solidFill>
                  <a:srgbClr val="4D4B4B"/>
                </a:solidFill>
              </a:rPr>
              <a:t>Объем чайника на </a:t>
            </a:r>
            <a:r>
              <a:rPr lang="en-US" sz="1100" b="1" i="1" dirty="0">
                <a:solidFill>
                  <a:srgbClr val="4D4B4B"/>
                </a:solidFill>
              </a:rPr>
              <a:t>2,0</a:t>
            </a:r>
            <a:r>
              <a:rPr lang="ru-RU" sz="1100" b="1" i="1" dirty="0">
                <a:solidFill>
                  <a:srgbClr val="4D4B4B"/>
                </a:solidFill>
              </a:rPr>
              <a:t> литра и мощность 2</a:t>
            </a:r>
            <a:r>
              <a:rPr lang="en-US" sz="1100" b="1" i="1" dirty="0">
                <a:solidFill>
                  <a:srgbClr val="4D4B4B"/>
                </a:solidFill>
              </a:rPr>
              <a:t>00</a:t>
            </a:r>
            <a:r>
              <a:rPr lang="ru-RU" sz="1100" b="1" i="1" dirty="0">
                <a:solidFill>
                  <a:srgbClr val="4D4B4B"/>
                </a:solidFill>
              </a:rPr>
              <a:t>0 Вт позволяет вскипятить воду за считанные минуты, что вполне подходит для нагрева воды на 5-7 чашек. На корпусе чайника имеется индикатор уровня воды. Данная модель имеет функцию автоматического выключения при закипании и блокировку от включения без воды.</a:t>
            </a:r>
          </a:p>
        </p:txBody>
      </p:sp>
      <p:pic>
        <p:nvPicPr>
          <p:cNvPr id="16" name="Рисунок 15"/>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20616" y="1331663"/>
            <a:ext cx="3607252" cy="4314440"/>
          </a:xfrm>
          <a:prstGeom prst="rect">
            <a:avLst/>
          </a:prstGeom>
        </p:spPr>
      </p:pic>
      <p:graphicFrame>
        <p:nvGraphicFramePr>
          <p:cNvPr id="19" name="Таблица 18"/>
          <p:cNvGraphicFramePr>
            <a:graphicFrameLocks noGrp="1"/>
          </p:cNvGraphicFramePr>
          <p:nvPr>
            <p:extLst/>
          </p:nvPr>
        </p:nvGraphicFramePr>
        <p:xfrm>
          <a:off x="358095" y="6271802"/>
          <a:ext cx="10106125" cy="978418"/>
        </p:xfrm>
        <a:graphic>
          <a:graphicData uri="http://schemas.openxmlformats.org/drawingml/2006/table">
            <a:tbl>
              <a:tblPr>
                <a:tableStyleId>{616DA210-FB5B-4158-B5E0-FEB733F419BA}</a:tableStyleId>
              </a:tblPr>
              <a:tblGrid>
                <a:gridCol w="482361">
                  <a:extLst>
                    <a:ext uri="{9D8B030D-6E8A-4147-A177-3AD203B41FA5}">
                      <a16:colId xmlns:a16="http://schemas.microsoft.com/office/drawing/2014/main" val="20000"/>
                    </a:ext>
                  </a:extLst>
                </a:gridCol>
                <a:gridCol w="650118">
                  <a:extLst>
                    <a:ext uri="{9D8B030D-6E8A-4147-A177-3AD203B41FA5}">
                      <a16:colId xmlns:a16="http://schemas.microsoft.com/office/drawing/2014/main" val="20001"/>
                    </a:ext>
                  </a:extLst>
                </a:gridCol>
                <a:gridCol w="543335">
                  <a:extLst>
                    <a:ext uri="{9D8B030D-6E8A-4147-A177-3AD203B41FA5}">
                      <a16:colId xmlns:a16="http://schemas.microsoft.com/office/drawing/2014/main" val="20002"/>
                    </a:ext>
                  </a:extLst>
                </a:gridCol>
                <a:gridCol w="689564">
                  <a:extLst>
                    <a:ext uri="{9D8B030D-6E8A-4147-A177-3AD203B41FA5}">
                      <a16:colId xmlns:a16="http://schemas.microsoft.com/office/drawing/2014/main" val="20003"/>
                    </a:ext>
                  </a:extLst>
                </a:gridCol>
                <a:gridCol w="439894">
                  <a:extLst>
                    <a:ext uri="{9D8B030D-6E8A-4147-A177-3AD203B41FA5}">
                      <a16:colId xmlns:a16="http://schemas.microsoft.com/office/drawing/2014/main" val="20004"/>
                    </a:ext>
                  </a:extLst>
                </a:gridCol>
                <a:gridCol w="903566">
                  <a:extLst>
                    <a:ext uri="{9D8B030D-6E8A-4147-A177-3AD203B41FA5}">
                      <a16:colId xmlns:a16="http://schemas.microsoft.com/office/drawing/2014/main" val="20005"/>
                    </a:ext>
                  </a:extLst>
                </a:gridCol>
                <a:gridCol w="675846">
                  <a:extLst>
                    <a:ext uri="{9D8B030D-6E8A-4147-A177-3AD203B41FA5}">
                      <a16:colId xmlns:a16="http://schemas.microsoft.com/office/drawing/2014/main" val="20006"/>
                    </a:ext>
                  </a:extLst>
                </a:gridCol>
                <a:gridCol w="675846">
                  <a:extLst>
                    <a:ext uri="{9D8B030D-6E8A-4147-A177-3AD203B41FA5}">
                      <a16:colId xmlns:a16="http://schemas.microsoft.com/office/drawing/2014/main" val="20015"/>
                    </a:ext>
                  </a:extLst>
                </a:gridCol>
                <a:gridCol w="531166">
                  <a:extLst>
                    <a:ext uri="{9D8B030D-6E8A-4147-A177-3AD203B41FA5}">
                      <a16:colId xmlns:a16="http://schemas.microsoft.com/office/drawing/2014/main" val="20007"/>
                    </a:ext>
                  </a:extLst>
                </a:gridCol>
                <a:gridCol w="579452">
                  <a:extLst>
                    <a:ext uri="{9D8B030D-6E8A-4147-A177-3AD203B41FA5}">
                      <a16:colId xmlns:a16="http://schemas.microsoft.com/office/drawing/2014/main" val="20008"/>
                    </a:ext>
                  </a:extLst>
                </a:gridCol>
                <a:gridCol w="512227">
                  <a:extLst>
                    <a:ext uri="{9D8B030D-6E8A-4147-A177-3AD203B41FA5}">
                      <a16:colId xmlns:a16="http://schemas.microsoft.com/office/drawing/2014/main" val="20009"/>
                    </a:ext>
                  </a:extLst>
                </a:gridCol>
                <a:gridCol w="621304">
                  <a:extLst>
                    <a:ext uri="{9D8B030D-6E8A-4147-A177-3AD203B41FA5}">
                      <a16:colId xmlns:a16="http://schemas.microsoft.com/office/drawing/2014/main" val="20010"/>
                    </a:ext>
                  </a:extLst>
                </a:gridCol>
                <a:gridCol w="482600">
                  <a:extLst>
                    <a:ext uri="{9D8B030D-6E8A-4147-A177-3AD203B41FA5}">
                      <a16:colId xmlns:a16="http://schemas.microsoft.com/office/drawing/2014/main" val="20011"/>
                    </a:ext>
                  </a:extLst>
                </a:gridCol>
                <a:gridCol w="635000">
                  <a:extLst>
                    <a:ext uri="{9D8B030D-6E8A-4147-A177-3AD203B41FA5}">
                      <a16:colId xmlns:a16="http://schemas.microsoft.com/office/drawing/2014/main" val="20012"/>
                    </a:ext>
                  </a:extLst>
                </a:gridCol>
                <a:gridCol w="428518">
                  <a:extLst>
                    <a:ext uri="{9D8B030D-6E8A-4147-A177-3AD203B41FA5}">
                      <a16:colId xmlns:a16="http://schemas.microsoft.com/office/drawing/2014/main" val="20016"/>
                    </a:ext>
                  </a:extLst>
                </a:gridCol>
                <a:gridCol w="744444">
                  <a:extLst>
                    <a:ext uri="{9D8B030D-6E8A-4147-A177-3AD203B41FA5}">
                      <a16:colId xmlns:a16="http://schemas.microsoft.com/office/drawing/2014/main" val="20013"/>
                    </a:ext>
                  </a:extLst>
                </a:gridCol>
                <a:gridCol w="510884">
                  <a:extLst>
                    <a:ext uri="{9D8B030D-6E8A-4147-A177-3AD203B41FA5}">
                      <a16:colId xmlns:a16="http://schemas.microsoft.com/office/drawing/2014/main" val="20014"/>
                    </a:ext>
                  </a:extLst>
                </a:gridCol>
              </a:tblGrid>
              <a:tr h="48130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Тип нагревательного элемента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Индикатор уровня воды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Подсветка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Автомат. выкл.</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Блок.</a:t>
                      </a:r>
                      <a:r>
                        <a:rPr lang="ru-RU" sz="1100" b="1" i="0" u="none" strike="noStrike" baseline="0" dirty="0" smtClean="0">
                          <a:solidFill>
                            <a:srgbClr val="000000"/>
                          </a:solidFill>
                          <a:effectLst/>
                          <a:latin typeface="+mn-lt"/>
                        </a:rPr>
                        <a:t> </a:t>
                      </a:r>
                      <a:r>
                        <a:rPr lang="ru-RU" sz="1100" b="1" i="0" u="none" strike="noStrike" dirty="0" smtClean="0">
                          <a:solidFill>
                            <a:srgbClr val="000000"/>
                          </a:solidFill>
                          <a:effectLst/>
                          <a:latin typeface="+mn-lt"/>
                        </a:rPr>
                        <a:t>вкл. без воды</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Объем</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Материал корпуса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Цвет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Длина кабеля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Штук/ящик</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Габаритный размер</a:t>
                      </a:r>
                      <a:r>
                        <a:rPr lang="ru-RU" sz="1100" b="1" i="0" u="none" strike="noStrike" baseline="0" dirty="0" smtClean="0">
                          <a:solidFill>
                            <a:srgbClr val="000000"/>
                          </a:solidFill>
                          <a:effectLst/>
                          <a:latin typeface="+mn-lt"/>
                        </a:rPr>
                        <a:t> </a:t>
                      </a:r>
                      <a:r>
                        <a:rPr lang="ru-RU" sz="1100" b="1" i="0" u="none" strike="noStrike" dirty="0" err="1" smtClean="0">
                          <a:solidFill>
                            <a:srgbClr val="000000"/>
                          </a:solidFill>
                          <a:effectLst/>
                          <a:latin typeface="+mn-lt"/>
                        </a:rPr>
                        <a:t>уп</a:t>
                      </a:r>
                      <a:r>
                        <a:rPr lang="ru-RU" sz="1100" b="1" i="0" u="none" strike="noStrike" dirty="0" smtClean="0">
                          <a:solidFill>
                            <a:srgbClr val="000000"/>
                          </a:solidFill>
                          <a:effectLst/>
                          <a:latin typeface="+mn-lt"/>
                        </a:rPr>
                        <a:t>.</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a:t>
                      </a:r>
                    </a:p>
                    <a:p>
                      <a:pPr algn="ctr" fontAlgn="ctr"/>
                      <a:r>
                        <a:rPr lang="ru-RU" sz="1100" b="1" i="0" u="none" strike="noStrike" dirty="0" smtClean="0">
                          <a:solidFill>
                            <a:srgbClr val="000000"/>
                          </a:solidFill>
                          <a:effectLst/>
                          <a:latin typeface="+mn-lt"/>
                        </a:rPr>
                        <a:t>нетто /брутто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5073">
                <a:tc>
                  <a:txBody>
                    <a:bodyPr/>
                    <a:lstStyle/>
                    <a:p>
                      <a:pPr marL="0" algn="ctr" defTabSz="914400" rtl="0" eaLnBrk="1" fontAlgn="ctr" latinLnBrk="0" hangingPunct="1"/>
                      <a:r>
                        <a:rPr lang="ru-RU" sz="1000" b="1" i="1" u="none" strike="noStrike" kern="1200" dirty="0" smtClean="0">
                          <a:solidFill>
                            <a:srgbClr val="000000"/>
                          </a:solidFill>
                          <a:effectLst/>
                          <a:latin typeface="+mn-lt"/>
                          <a:ea typeface="+mn-ea"/>
                          <a:cs typeface="+mn-cs"/>
                        </a:rPr>
                        <a:t>83153</a:t>
                      </a:r>
                    </a:p>
                  </a:txBody>
                  <a:tcPr marL="9525" marR="9525" marT="9525" marB="0" anchor="ctr"/>
                </a:tc>
                <a:tc>
                  <a:txBody>
                    <a:bodyPr/>
                    <a:lstStyle/>
                    <a:p>
                      <a:pPr algn="ctr" fontAlgn="ctr"/>
                      <a:r>
                        <a:rPr lang="en-US" sz="1000" b="1" spc="50" dirty="0" smtClean="0">
                          <a:ln w="11430"/>
                          <a:solidFill>
                            <a:srgbClr val="006666"/>
                          </a:solidFill>
                          <a:latin typeface="Arial Black" panose="020B0A04020102020204" pitchFamily="34" charset="0"/>
                        </a:rPr>
                        <a:t>EKP-</a:t>
                      </a:r>
                      <a:r>
                        <a:rPr lang="ru-RU" sz="1000" b="1" spc="50" dirty="0" smtClean="0">
                          <a:ln w="11430"/>
                          <a:solidFill>
                            <a:srgbClr val="006666"/>
                          </a:solidFill>
                          <a:latin typeface="Arial Black" panose="020B0A04020102020204" pitchFamily="34" charset="0"/>
                        </a:rPr>
                        <a:t>1902</a:t>
                      </a:r>
                      <a:r>
                        <a:rPr lang="en-US" sz="1000" b="1" spc="50" dirty="0" smtClean="0">
                          <a:ln w="11430"/>
                          <a:solidFill>
                            <a:srgbClr val="006666"/>
                          </a:solidFill>
                          <a:latin typeface="Arial Black" panose="020B0A04020102020204" pitchFamily="34" charset="0"/>
                        </a:rPr>
                        <a:t>GB </a:t>
                      </a:r>
                      <a:endParaRPr lang="en-US" sz="1000" b="1" i="1" u="none" strike="noStrike" dirty="0">
                        <a:solidFill>
                          <a:srgbClr val="000000"/>
                        </a:solidFill>
                        <a:effectLst/>
                        <a:latin typeface="+mn-lt"/>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2</a:t>
                      </a:r>
                      <a:r>
                        <a:rPr lang="ru-RU" sz="1000" b="1" i="1" u="none" strike="noStrike" dirty="0" smtClean="0">
                          <a:solidFill>
                            <a:srgbClr val="000000"/>
                          </a:solidFill>
                          <a:effectLst/>
                          <a:latin typeface="+mn-lt"/>
                        </a:rPr>
                        <a:t>0</a:t>
                      </a:r>
                      <a:r>
                        <a:rPr lang="en-US" sz="1000" b="1" i="1" u="none" strike="noStrike" dirty="0" smtClean="0">
                          <a:solidFill>
                            <a:srgbClr val="000000"/>
                          </a:solidFill>
                          <a:effectLst/>
                          <a:latin typeface="+mn-lt"/>
                        </a:rPr>
                        <a:t>00</a:t>
                      </a:r>
                      <a:r>
                        <a:rPr lang="ru-RU" sz="1000" b="1" i="1" u="none" strike="noStrike" dirty="0" smtClean="0">
                          <a:solidFill>
                            <a:srgbClr val="000000"/>
                          </a:solidFill>
                          <a:effectLst/>
                          <a:latin typeface="+mn-lt"/>
                        </a:rPr>
                        <a:t>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Скрытый</a:t>
                      </a:r>
                    </a:p>
                    <a:p>
                      <a:pPr algn="ctr" fontAlgn="b"/>
                      <a:r>
                        <a:rPr lang="ru-RU" sz="1000" b="1" i="1" u="none" strike="noStrike" dirty="0" smtClean="0">
                          <a:solidFill>
                            <a:srgbClr val="000000"/>
                          </a:solidFill>
                          <a:effectLst/>
                          <a:latin typeface="Arial"/>
                        </a:rPr>
                        <a:t>(диск)</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dirty="0" smtClean="0"/>
                        <a:t>LED (</a:t>
                      </a:r>
                      <a:r>
                        <a:rPr lang="ru-RU" sz="1000" b="1" i="1" dirty="0" smtClean="0"/>
                        <a:t>цвет голубой)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a:t>
                      </a:r>
                      <a:r>
                        <a:rPr lang="en-US" sz="1000" b="1" i="1" u="none" strike="noStrike" dirty="0" smtClean="0">
                          <a:solidFill>
                            <a:srgbClr val="000000"/>
                          </a:solidFill>
                          <a:effectLst/>
                          <a:latin typeface="Arial"/>
                        </a:rPr>
                        <a:t> </a:t>
                      </a:r>
                      <a:r>
                        <a:rPr lang="ru-RU" sz="1000" b="1" i="1" u="none" strike="noStrike" dirty="0" smtClean="0">
                          <a:solidFill>
                            <a:srgbClr val="000000"/>
                          </a:solidFill>
                          <a:effectLst/>
                          <a:latin typeface="Arial"/>
                        </a:rPr>
                        <a:t>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стекло</a:t>
                      </a:r>
                      <a:r>
                        <a:rPr lang="en-US" sz="1000" b="1" i="1" u="none" strike="noStrike" dirty="0" smtClean="0">
                          <a:solidFill>
                            <a:srgbClr val="000000"/>
                          </a:solidFill>
                          <a:effectLst/>
                          <a:latin typeface="Arial"/>
                        </a:rPr>
                        <a:t>-</a:t>
                      </a:r>
                      <a:r>
                        <a:rPr lang="ru-RU" sz="1000" b="1" i="1" u="none" strike="noStrike" dirty="0" smtClean="0">
                          <a:solidFill>
                            <a:srgbClr val="000000"/>
                          </a:solidFill>
                          <a:effectLst/>
                          <a:latin typeface="Arial"/>
                        </a:rPr>
                        <a:t>пластик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черный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 </a:t>
                      </a:r>
                      <a:r>
                        <a:rPr lang="en-US" sz="1000" b="1" i="1" u="none" strike="noStrike" dirty="0" smtClean="0">
                          <a:solidFill>
                            <a:srgbClr val="000000"/>
                          </a:solidFill>
                          <a:effectLst/>
                          <a:latin typeface="Arial"/>
                        </a:rPr>
                        <a:t>0</a:t>
                      </a:r>
                      <a:r>
                        <a:rPr lang="ru-RU" sz="1000" b="1" i="1" u="none" strike="noStrike" dirty="0" smtClean="0">
                          <a:solidFill>
                            <a:srgbClr val="000000"/>
                          </a:solidFill>
                          <a:effectLst/>
                          <a:latin typeface="Arial"/>
                        </a:rPr>
                        <a:t>,70 м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8</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210х180х235 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0,77/ 0,9 </a:t>
                      </a:r>
                      <a:r>
                        <a:rPr lang="ru-RU" sz="1000" b="1" i="1" u="none" strike="noStrike" dirty="0" smtClean="0">
                          <a:solidFill>
                            <a:srgbClr val="000000"/>
                          </a:solidFill>
                          <a:effectLst/>
                          <a:latin typeface="Arial"/>
                        </a:rPr>
                        <a:t>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68815397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1"/>
            <a:ext cx="10685127" cy="7560000"/>
          </a:xfrm>
          <a:prstGeom prst="rect">
            <a:avLst/>
          </a:prstGeom>
        </p:spPr>
      </p:pic>
      <p:sp>
        <p:nvSpPr>
          <p:cNvPr id="11" name="TextBox 10"/>
          <p:cNvSpPr txBox="1"/>
          <p:nvPr/>
        </p:nvSpPr>
        <p:spPr>
          <a:xfrm>
            <a:off x="231775" y="5901678"/>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sp>
        <p:nvSpPr>
          <p:cNvPr id="16" name="TextBox 15"/>
          <p:cNvSpPr txBox="1"/>
          <p:nvPr/>
        </p:nvSpPr>
        <p:spPr>
          <a:xfrm>
            <a:off x="4201834" y="2568959"/>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31" name="Прямоугольник 30"/>
          <p:cNvSpPr/>
          <p:nvPr/>
        </p:nvSpPr>
        <p:spPr>
          <a:xfrm>
            <a:off x="4321950" y="5173999"/>
            <a:ext cx="3523534" cy="646331"/>
          </a:xfrm>
          <a:prstGeom prst="rect">
            <a:avLst/>
          </a:prstGeom>
        </p:spPr>
        <p:txBody>
          <a:bodyPr wrap="square">
            <a:spAutoFit/>
          </a:bodyPr>
          <a:lstStyle/>
          <a:p>
            <a:r>
              <a:rPr lang="ru-RU" dirty="0">
                <a:solidFill>
                  <a:srgbClr val="006666"/>
                </a:solidFill>
                <a:latin typeface="EpsilonCTT" pitchFamily="2" charset="0"/>
              </a:rPr>
              <a:t>ПОЛЕЗНО! </a:t>
            </a:r>
            <a:r>
              <a:rPr lang="ru-RU" dirty="0" smtClean="0">
                <a:solidFill>
                  <a:srgbClr val="006666"/>
                </a:solidFill>
                <a:latin typeface="EpsilonCTT" pitchFamily="2" charset="0"/>
              </a:rPr>
              <a:t>БЫСТРО! ВКУСНО</a:t>
            </a:r>
            <a:r>
              <a:rPr lang="ru-RU" dirty="0">
                <a:solidFill>
                  <a:srgbClr val="006666"/>
                </a:solidFill>
                <a:latin typeface="EpsilonCTT" pitchFamily="2" charset="0"/>
              </a:rPr>
              <a:t>!</a:t>
            </a:r>
          </a:p>
          <a:p>
            <a:endParaRPr lang="ru-RU" dirty="0">
              <a:solidFill>
                <a:srgbClr val="006666"/>
              </a:solidFill>
              <a:latin typeface="EpsilonCTT" pitchFamily="2" charset="0"/>
            </a:endParaRPr>
          </a:p>
        </p:txBody>
      </p:sp>
      <p:sp>
        <p:nvSpPr>
          <p:cNvPr id="7" name="Прямоугольник 6"/>
          <p:cNvSpPr/>
          <p:nvPr/>
        </p:nvSpPr>
        <p:spPr>
          <a:xfrm>
            <a:off x="4127868" y="3003912"/>
            <a:ext cx="6327577" cy="1361911"/>
          </a:xfrm>
          <a:prstGeom prst="rect">
            <a:avLst/>
          </a:prstGeom>
        </p:spPr>
        <p:txBody>
          <a:bodyPr wrap="square">
            <a:spAutoFit/>
          </a:bodyPr>
          <a:lstStyle/>
          <a:p>
            <a:pPr>
              <a:lnSpc>
                <a:spcPct val="150000"/>
              </a:lnSpc>
            </a:pPr>
            <a:r>
              <a:rPr lang="ru-RU" sz="1100" b="1" i="1" dirty="0">
                <a:solidFill>
                  <a:srgbClr val="4D4B4B"/>
                </a:solidFill>
              </a:rPr>
              <a:t>      Электрический чайник </a:t>
            </a:r>
            <a:r>
              <a:rPr lang="en-US" sz="1100" b="1" spc="50" dirty="0">
                <a:ln w="11430"/>
                <a:solidFill>
                  <a:srgbClr val="930D2D"/>
                </a:solidFill>
                <a:effectLst>
                  <a:outerShdw blurRad="38100" dist="38100" dir="2700000" algn="tl">
                    <a:srgbClr val="000000">
                      <a:alpha val="43137"/>
                    </a:srgbClr>
                  </a:outerShdw>
                </a:effectLst>
              </a:rPr>
              <a:t>GRUNHELM</a:t>
            </a:r>
            <a:r>
              <a:rPr lang="ru-RU" sz="1100" dirty="0" smtClean="0"/>
              <a:t> </a:t>
            </a:r>
            <a:r>
              <a:rPr lang="en-US" sz="1100" b="1" spc="50" dirty="0">
                <a:ln w="11430"/>
                <a:solidFill>
                  <a:srgbClr val="930D2D"/>
                </a:solidFill>
                <a:effectLst>
                  <a:outerShdw blurRad="38100" dist="38100" dir="2700000" algn="tl">
                    <a:srgbClr val="000000">
                      <a:alpha val="43137"/>
                    </a:srgbClr>
                  </a:outerShdw>
                </a:effectLst>
              </a:rPr>
              <a:t>EKP-19</a:t>
            </a:r>
            <a:r>
              <a:rPr lang="ru-RU" sz="1100" b="1" spc="50" dirty="0">
                <a:ln w="11430"/>
                <a:solidFill>
                  <a:srgbClr val="930D2D"/>
                </a:solidFill>
                <a:effectLst>
                  <a:outerShdw blurRad="38100" dist="38100" dir="2700000" algn="tl">
                    <a:srgbClr val="000000">
                      <a:alpha val="43137"/>
                    </a:srgbClr>
                  </a:outerShdw>
                </a:effectLst>
              </a:rPr>
              <a:t>10</a:t>
            </a:r>
            <a:r>
              <a:rPr lang="en-US" sz="1100" b="1" spc="50" dirty="0">
                <a:ln w="11430"/>
                <a:solidFill>
                  <a:srgbClr val="930D2D"/>
                </a:solidFill>
                <a:effectLst>
                  <a:outerShdw blurRad="38100" dist="38100" dir="2700000" algn="tl">
                    <a:srgbClr val="000000">
                      <a:alpha val="43137"/>
                    </a:srgbClr>
                  </a:outerShdw>
                </a:effectLst>
              </a:rPr>
              <a:t>GB</a:t>
            </a:r>
            <a:r>
              <a:rPr lang="ru-RU" sz="1100" b="1" spc="50" dirty="0" smtClean="0">
                <a:ln w="11430"/>
                <a:solidFill>
                  <a:srgbClr val="930D2D"/>
                </a:solidFill>
                <a:effectLst>
                  <a:outerShdw blurRad="38100" dist="38100" dir="2700000" algn="tl">
                    <a:srgbClr val="000000">
                      <a:alpha val="43137"/>
                    </a:srgbClr>
                  </a:outerShdw>
                </a:effectLst>
              </a:rPr>
              <a:t> </a:t>
            </a:r>
            <a:r>
              <a:rPr lang="ru-RU" sz="1100" b="1" i="1" dirty="0" smtClean="0">
                <a:solidFill>
                  <a:srgbClr val="4D4B4B"/>
                </a:solidFill>
              </a:rPr>
              <a:t>с </a:t>
            </a:r>
            <a:r>
              <a:rPr lang="ru-RU" sz="1100" b="1" i="1" dirty="0">
                <a:solidFill>
                  <a:srgbClr val="4D4B4B"/>
                </a:solidFill>
              </a:rPr>
              <a:t>хорошей мощностью и оригинальным оформлением корпуса быстро вскипятит воду, позволит без проблем насладиться вкусом любимых горячих напитков. </a:t>
            </a:r>
            <a:br>
              <a:rPr lang="ru-RU" sz="1100" b="1" i="1" dirty="0">
                <a:solidFill>
                  <a:srgbClr val="4D4B4B"/>
                </a:solidFill>
              </a:rPr>
            </a:br>
            <a:r>
              <a:rPr lang="ru-RU" sz="1100" b="1" i="1" dirty="0">
                <a:solidFill>
                  <a:srgbClr val="4D4B4B"/>
                </a:solidFill>
              </a:rPr>
              <a:t>Прибор имеет удобные компактные размеры, легкое управление и отличается безукоризненным качеством.</a:t>
            </a:r>
          </a:p>
        </p:txBody>
      </p:sp>
      <p:sp>
        <p:nvSpPr>
          <p:cNvPr id="2" name="Заголовок 1"/>
          <p:cNvSpPr>
            <a:spLocks noGrp="1"/>
          </p:cNvSpPr>
          <p:nvPr>
            <p:ph type="title"/>
          </p:nvPr>
        </p:nvSpPr>
        <p:spPr>
          <a:xfrm>
            <a:off x="317500" y="768827"/>
            <a:ext cx="8973952" cy="656090"/>
          </a:xfrm>
          <a:effectLst/>
        </p:spPr>
        <p:txBody>
          <a:bodyPr>
            <a:normAutofit/>
          </a:bodyPr>
          <a:lstStyle/>
          <a:p>
            <a:pPr>
              <a:lnSpc>
                <a:spcPct val="100000"/>
              </a:lnSpc>
            </a:pPr>
            <a:r>
              <a:rPr lang="ru-RU" sz="2200" b="1" spc="50" dirty="0">
                <a:ln w="11430"/>
                <a:solidFill>
                  <a:srgbClr val="930D2D"/>
                </a:solidFill>
                <a:effectLst>
                  <a:outerShdw blurRad="38100" dist="38100" dir="2700000" algn="tl">
                    <a:srgbClr val="000000">
                      <a:alpha val="43137"/>
                    </a:srgbClr>
                  </a:outerShdw>
                </a:effectLst>
              </a:rPr>
              <a:t>ЭЛЕКТРОЧАЙНИК </a:t>
            </a:r>
            <a:r>
              <a:rPr lang="en-US" sz="2200" b="1" spc="50" dirty="0" smtClean="0">
                <a:ln w="11430"/>
                <a:solidFill>
                  <a:srgbClr val="930D2D"/>
                </a:solidFill>
                <a:effectLst>
                  <a:outerShdw blurRad="38100" dist="38100" dir="2700000" algn="tl">
                    <a:srgbClr val="000000">
                      <a:alpha val="43137"/>
                    </a:srgbClr>
                  </a:outerShdw>
                </a:effectLst>
              </a:rPr>
              <a:t>EKP-19</a:t>
            </a:r>
            <a:r>
              <a:rPr lang="ru-RU" sz="2200" b="1" spc="50" dirty="0" smtClean="0">
                <a:ln w="11430"/>
                <a:solidFill>
                  <a:srgbClr val="930D2D"/>
                </a:solidFill>
                <a:effectLst>
                  <a:outerShdw blurRad="38100" dist="38100" dir="2700000" algn="tl">
                    <a:srgbClr val="000000">
                      <a:alpha val="43137"/>
                    </a:srgbClr>
                  </a:outerShdw>
                </a:effectLst>
              </a:rPr>
              <a:t>10</a:t>
            </a:r>
            <a:r>
              <a:rPr lang="en-US" sz="2200" b="1" spc="50" dirty="0" smtClean="0">
                <a:ln w="11430"/>
                <a:solidFill>
                  <a:srgbClr val="930D2D"/>
                </a:solidFill>
                <a:effectLst>
                  <a:outerShdw blurRad="38100" dist="38100" dir="2700000" algn="tl">
                    <a:srgbClr val="000000">
                      <a:alpha val="43137"/>
                    </a:srgbClr>
                  </a:outerShdw>
                </a:effectLst>
              </a:rPr>
              <a:t>GB</a:t>
            </a:r>
            <a:endParaRPr lang="uk-UA" sz="2200" b="1" spc="50" dirty="0">
              <a:ln w="11430"/>
              <a:solidFill>
                <a:srgbClr val="930D2D"/>
              </a:solidFill>
              <a:effectLst>
                <a:outerShdw blurRad="38100" dist="38100" dir="2700000" algn="tl">
                  <a:srgbClr val="000000">
                    <a:alpha val="43137"/>
                  </a:srgbClr>
                </a:outerShdw>
              </a:effectLst>
            </a:endParaRPr>
          </a:p>
        </p:txBody>
      </p:sp>
      <p:graphicFrame>
        <p:nvGraphicFramePr>
          <p:cNvPr id="12" name="Таблица 11"/>
          <p:cNvGraphicFramePr>
            <a:graphicFrameLocks noGrp="1"/>
          </p:cNvGraphicFramePr>
          <p:nvPr>
            <p:extLst/>
          </p:nvPr>
        </p:nvGraphicFramePr>
        <p:xfrm>
          <a:off x="349320" y="6305085"/>
          <a:ext cx="10023404" cy="978418"/>
        </p:xfrm>
        <a:graphic>
          <a:graphicData uri="http://schemas.openxmlformats.org/drawingml/2006/table">
            <a:tbl>
              <a:tblPr>
                <a:tableStyleId>{616DA210-FB5B-4158-B5E0-FEB733F419BA}</a:tableStyleId>
              </a:tblPr>
              <a:tblGrid>
                <a:gridCol w="499597">
                  <a:extLst>
                    <a:ext uri="{9D8B030D-6E8A-4147-A177-3AD203B41FA5}">
                      <a16:colId xmlns:a16="http://schemas.microsoft.com/office/drawing/2014/main" val="20000"/>
                    </a:ext>
                  </a:extLst>
                </a:gridCol>
                <a:gridCol w="673348">
                  <a:extLst>
                    <a:ext uri="{9D8B030D-6E8A-4147-A177-3AD203B41FA5}">
                      <a16:colId xmlns:a16="http://schemas.microsoft.com/office/drawing/2014/main" val="20001"/>
                    </a:ext>
                  </a:extLst>
                </a:gridCol>
                <a:gridCol w="562749">
                  <a:extLst>
                    <a:ext uri="{9D8B030D-6E8A-4147-A177-3AD203B41FA5}">
                      <a16:colId xmlns:a16="http://schemas.microsoft.com/office/drawing/2014/main" val="20002"/>
                    </a:ext>
                  </a:extLst>
                </a:gridCol>
                <a:gridCol w="714203">
                  <a:extLst>
                    <a:ext uri="{9D8B030D-6E8A-4147-A177-3AD203B41FA5}">
                      <a16:colId xmlns:a16="http://schemas.microsoft.com/office/drawing/2014/main" val="20003"/>
                    </a:ext>
                  </a:extLst>
                </a:gridCol>
                <a:gridCol w="534533">
                  <a:extLst>
                    <a:ext uri="{9D8B030D-6E8A-4147-A177-3AD203B41FA5}">
                      <a16:colId xmlns:a16="http://schemas.microsoft.com/office/drawing/2014/main" val="20004"/>
                    </a:ext>
                  </a:extLst>
                </a:gridCol>
                <a:gridCol w="856931">
                  <a:extLst>
                    <a:ext uri="{9D8B030D-6E8A-4147-A177-3AD203B41FA5}">
                      <a16:colId xmlns:a16="http://schemas.microsoft.com/office/drawing/2014/main" val="20005"/>
                    </a:ext>
                  </a:extLst>
                </a:gridCol>
                <a:gridCol w="699995">
                  <a:extLst>
                    <a:ext uri="{9D8B030D-6E8A-4147-A177-3AD203B41FA5}">
                      <a16:colId xmlns:a16="http://schemas.microsoft.com/office/drawing/2014/main" val="20006"/>
                    </a:ext>
                  </a:extLst>
                </a:gridCol>
                <a:gridCol w="699995">
                  <a:extLst>
                    <a:ext uri="{9D8B030D-6E8A-4147-A177-3AD203B41FA5}">
                      <a16:colId xmlns:a16="http://schemas.microsoft.com/office/drawing/2014/main" val="20015"/>
                    </a:ext>
                  </a:extLst>
                </a:gridCol>
                <a:gridCol w="550145">
                  <a:extLst>
                    <a:ext uri="{9D8B030D-6E8A-4147-A177-3AD203B41FA5}">
                      <a16:colId xmlns:a16="http://schemas.microsoft.com/office/drawing/2014/main" val="20007"/>
                    </a:ext>
                  </a:extLst>
                </a:gridCol>
                <a:gridCol w="600157">
                  <a:extLst>
                    <a:ext uri="{9D8B030D-6E8A-4147-A177-3AD203B41FA5}">
                      <a16:colId xmlns:a16="http://schemas.microsoft.com/office/drawing/2014/main" val="20008"/>
                    </a:ext>
                  </a:extLst>
                </a:gridCol>
                <a:gridCol w="530530">
                  <a:extLst>
                    <a:ext uri="{9D8B030D-6E8A-4147-A177-3AD203B41FA5}">
                      <a16:colId xmlns:a16="http://schemas.microsoft.com/office/drawing/2014/main" val="20009"/>
                    </a:ext>
                  </a:extLst>
                </a:gridCol>
                <a:gridCol w="643504">
                  <a:extLst>
                    <a:ext uri="{9D8B030D-6E8A-4147-A177-3AD203B41FA5}">
                      <a16:colId xmlns:a16="http://schemas.microsoft.com/office/drawing/2014/main" val="20010"/>
                    </a:ext>
                  </a:extLst>
                </a:gridCol>
                <a:gridCol w="499844">
                  <a:extLst>
                    <a:ext uri="{9D8B030D-6E8A-4147-A177-3AD203B41FA5}">
                      <a16:colId xmlns:a16="http://schemas.microsoft.com/office/drawing/2014/main" val="20011"/>
                    </a:ext>
                  </a:extLst>
                </a:gridCol>
                <a:gridCol w="657690">
                  <a:extLst>
                    <a:ext uri="{9D8B030D-6E8A-4147-A177-3AD203B41FA5}">
                      <a16:colId xmlns:a16="http://schemas.microsoft.com/office/drawing/2014/main" val="20012"/>
                    </a:ext>
                  </a:extLst>
                </a:gridCol>
                <a:gridCol w="771044">
                  <a:extLst>
                    <a:ext uri="{9D8B030D-6E8A-4147-A177-3AD203B41FA5}">
                      <a16:colId xmlns:a16="http://schemas.microsoft.com/office/drawing/2014/main" val="20013"/>
                    </a:ext>
                  </a:extLst>
                </a:gridCol>
                <a:gridCol w="529139">
                  <a:extLst>
                    <a:ext uri="{9D8B030D-6E8A-4147-A177-3AD203B41FA5}">
                      <a16:colId xmlns:a16="http://schemas.microsoft.com/office/drawing/2014/main" val="20014"/>
                    </a:ext>
                  </a:extLst>
                </a:gridCol>
              </a:tblGrid>
              <a:tr h="48130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Тип нагревательного элемента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Индикатор уровня воды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Подсветка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err="1" smtClean="0">
                          <a:solidFill>
                            <a:srgbClr val="000000"/>
                          </a:solidFill>
                          <a:effectLst/>
                          <a:latin typeface="+mn-lt"/>
                        </a:rPr>
                        <a:t>Автома</a:t>
                      </a:r>
                      <a:r>
                        <a:rPr lang="ru-RU" sz="1100" b="1" i="0" u="none" strike="noStrike" dirty="0" smtClean="0">
                          <a:solidFill>
                            <a:srgbClr val="000000"/>
                          </a:solidFill>
                          <a:effectLst/>
                          <a:latin typeface="+mn-lt"/>
                        </a:rPr>
                        <a:t>. выкл.</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Блок.</a:t>
                      </a:r>
                      <a:r>
                        <a:rPr lang="ru-RU" sz="1100" b="1" i="0" u="none" strike="noStrike" baseline="0" dirty="0" smtClean="0">
                          <a:solidFill>
                            <a:srgbClr val="000000"/>
                          </a:solidFill>
                          <a:effectLst/>
                          <a:latin typeface="+mn-lt"/>
                        </a:rPr>
                        <a:t> </a:t>
                      </a:r>
                      <a:r>
                        <a:rPr lang="ru-RU" sz="1100" b="1" i="0" u="none" strike="noStrike" dirty="0" smtClean="0">
                          <a:solidFill>
                            <a:srgbClr val="000000"/>
                          </a:solidFill>
                          <a:effectLst/>
                          <a:latin typeface="+mn-lt"/>
                        </a:rPr>
                        <a:t>вкл. без воды</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Объем</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Материал корпуса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Цвет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Длина кабеля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Габаритный размер</a:t>
                      </a:r>
                      <a:r>
                        <a:rPr lang="ru-RU" sz="1100" b="1" i="0" u="none" strike="noStrike" baseline="0" dirty="0" smtClean="0">
                          <a:solidFill>
                            <a:srgbClr val="000000"/>
                          </a:solidFill>
                          <a:effectLst/>
                          <a:latin typeface="+mn-lt"/>
                        </a:rPr>
                        <a:t> </a:t>
                      </a:r>
                      <a:r>
                        <a:rPr lang="ru-RU" sz="1100" b="1" i="0" u="none" strike="noStrike" dirty="0" err="1" smtClean="0">
                          <a:solidFill>
                            <a:srgbClr val="000000"/>
                          </a:solidFill>
                          <a:effectLst/>
                          <a:latin typeface="+mn-lt"/>
                        </a:rPr>
                        <a:t>уп</a:t>
                      </a:r>
                      <a:r>
                        <a:rPr lang="ru-RU" sz="1100" b="1" i="0" u="none" strike="noStrike" dirty="0" smtClean="0">
                          <a:solidFill>
                            <a:srgbClr val="000000"/>
                          </a:solidFill>
                          <a:effectLst/>
                          <a:latin typeface="+mn-lt"/>
                        </a:rPr>
                        <a:t>.</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a:t>
                      </a:r>
                    </a:p>
                    <a:p>
                      <a:pPr algn="ctr" fontAlgn="ctr"/>
                      <a:r>
                        <a:rPr lang="ru-RU" sz="1100" b="1" i="0" u="none" strike="noStrike" dirty="0" smtClean="0">
                          <a:solidFill>
                            <a:srgbClr val="000000"/>
                          </a:solidFill>
                          <a:effectLst/>
                          <a:latin typeface="+mn-lt"/>
                        </a:rPr>
                        <a:t>нетто /брутто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5073">
                <a:tc>
                  <a:txBody>
                    <a:bodyPr/>
                    <a:lstStyle/>
                    <a:p>
                      <a:pPr marL="0" algn="ctr" defTabSz="914400" rtl="0" eaLnBrk="1" fontAlgn="ctr" latinLnBrk="0" hangingPunct="1"/>
                      <a:endParaRPr lang="ru-RU" sz="1000" b="1" i="1" u="none" strike="noStrike" kern="1200" dirty="0" smtClean="0">
                        <a:solidFill>
                          <a:srgbClr val="000000"/>
                        </a:solidFill>
                        <a:effectLst/>
                        <a:latin typeface="+mn-lt"/>
                        <a:ea typeface="+mn-ea"/>
                        <a:cs typeface="+mn-cs"/>
                      </a:endParaRPr>
                    </a:p>
                  </a:txBody>
                  <a:tcPr marL="9525" marR="9525" marT="9525" marB="0" anchor="ctr"/>
                </a:tc>
                <a:tc>
                  <a:txBody>
                    <a:bodyPr/>
                    <a:lstStyle/>
                    <a:p>
                      <a:pPr algn="ctr" fontAlgn="ctr"/>
                      <a:r>
                        <a:rPr lang="en-US" sz="1000" b="1" i="1" u="none" strike="noStrike" kern="1200" dirty="0" smtClean="0">
                          <a:solidFill>
                            <a:srgbClr val="000000"/>
                          </a:solidFill>
                          <a:effectLst/>
                          <a:latin typeface="+mn-lt"/>
                          <a:ea typeface="+mn-ea"/>
                          <a:cs typeface="+mn-cs"/>
                        </a:rPr>
                        <a:t>EKP-</a:t>
                      </a:r>
                      <a:r>
                        <a:rPr lang="ru-RU" sz="1000" b="1" i="1" u="none" strike="noStrike" kern="1200" dirty="0" smtClean="0">
                          <a:solidFill>
                            <a:srgbClr val="000000"/>
                          </a:solidFill>
                          <a:effectLst/>
                          <a:latin typeface="+mn-lt"/>
                          <a:ea typeface="+mn-ea"/>
                          <a:cs typeface="+mn-cs"/>
                        </a:rPr>
                        <a:t>1902</a:t>
                      </a:r>
                      <a:r>
                        <a:rPr lang="en-US" sz="1000" b="1" i="1" u="none" strike="noStrike" kern="1200" dirty="0" smtClean="0">
                          <a:solidFill>
                            <a:srgbClr val="000000"/>
                          </a:solidFill>
                          <a:effectLst/>
                          <a:latin typeface="+mn-lt"/>
                          <a:ea typeface="+mn-ea"/>
                          <a:cs typeface="+mn-cs"/>
                        </a:rPr>
                        <a:t>GB </a:t>
                      </a:r>
                      <a:endParaRPr lang="en-US"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ru-RU" sz="1000" b="1" i="1" u="none" strike="noStrike" dirty="0" smtClean="0">
                          <a:solidFill>
                            <a:srgbClr val="000000"/>
                          </a:solidFill>
                          <a:effectLst/>
                          <a:latin typeface="+mn-lt"/>
                        </a:rPr>
                        <a:t>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Скрытый</a:t>
                      </a:r>
                    </a:p>
                    <a:p>
                      <a:pPr algn="ctr" fontAlgn="b"/>
                      <a:r>
                        <a:rPr lang="ru-RU" sz="1000" b="1" i="1" u="none" strike="noStrike" dirty="0" smtClean="0">
                          <a:solidFill>
                            <a:srgbClr val="000000"/>
                          </a:solidFill>
                          <a:effectLst/>
                          <a:latin typeface="Arial"/>
                        </a:rPr>
                        <a:t>(диск)</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1,7л</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стекло</a:t>
                      </a:r>
                      <a:r>
                        <a:rPr lang="en-US" sz="1000" b="1" i="1" u="none" strike="noStrike" dirty="0" smtClean="0">
                          <a:solidFill>
                            <a:srgbClr val="000000"/>
                          </a:solidFill>
                          <a:effectLst/>
                          <a:latin typeface="Arial"/>
                        </a:rPr>
                        <a:t>-</a:t>
                      </a:r>
                      <a:r>
                        <a:rPr lang="ru-RU" sz="1000" b="1" i="1" u="none" strike="noStrike" dirty="0" smtClean="0">
                          <a:solidFill>
                            <a:srgbClr val="000000"/>
                          </a:solidFill>
                          <a:effectLst/>
                          <a:latin typeface="Arial"/>
                        </a:rPr>
                        <a:t>пластик</a:t>
                      </a:r>
                      <a:r>
                        <a:rPr lang="en-US" sz="1000" b="1" i="1" u="none" strike="noStrike" dirty="0" smtClean="0">
                          <a:solidFill>
                            <a:srgbClr val="000000"/>
                          </a:solidFill>
                          <a:effectLst/>
                          <a:latin typeface="Arial"/>
                        </a:rPr>
                        <a:t>ABS</a:t>
                      </a:r>
                      <a:r>
                        <a:rPr lang="ru-RU" sz="1000" b="1" i="1" u="none" strike="noStrike" dirty="0" smtClean="0">
                          <a:solidFill>
                            <a:srgbClr val="000000"/>
                          </a:solidFill>
                          <a:effectLst/>
                          <a:latin typeface="Arial"/>
                        </a:rPr>
                        <a:t>  </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0,75 </a:t>
                      </a:r>
                      <a:r>
                        <a:rPr lang="uk-UA" sz="1000" b="1" i="1" u="none" strike="noStrike" dirty="0" smtClean="0">
                          <a:solidFill>
                            <a:srgbClr val="000000"/>
                          </a:solidFill>
                          <a:effectLst/>
                          <a:latin typeface="Arial"/>
                        </a:rPr>
                        <a:t>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pic>
        <p:nvPicPr>
          <p:cNvPr id="4" name="Рисунок 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48847" y="1646065"/>
            <a:ext cx="3907385" cy="4157960"/>
          </a:xfrm>
          <a:prstGeom prst="rect">
            <a:avLst/>
          </a:prstGeom>
        </p:spPr>
      </p:pic>
    </p:spTree>
    <p:extLst>
      <p:ext uri="{BB962C8B-B14F-4D97-AF65-F5344CB8AC3E}">
        <p14:creationId xmlns:p14="http://schemas.microsoft.com/office/powerpoint/2010/main" val="53836771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1"/>
            <a:ext cx="10685127" cy="7560000"/>
          </a:xfrm>
          <a:prstGeom prst="rect">
            <a:avLst/>
          </a:prstGeom>
        </p:spPr>
      </p:pic>
      <p:sp>
        <p:nvSpPr>
          <p:cNvPr id="11" name="TextBox 10"/>
          <p:cNvSpPr txBox="1"/>
          <p:nvPr/>
        </p:nvSpPr>
        <p:spPr>
          <a:xfrm>
            <a:off x="256848" y="5753372"/>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sp>
        <p:nvSpPr>
          <p:cNvPr id="31" name="Прямоугольник 30"/>
          <p:cNvSpPr/>
          <p:nvPr/>
        </p:nvSpPr>
        <p:spPr>
          <a:xfrm>
            <a:off x="4321950" y="5011914"/>
            <a:ext cx="3523534" cy="646331"/>
          </a:xfrm>
          <a:prstGeom prst="rect">
            <a:avLst/>
          </a:prstGeom>
        </p:spPr>
        <p:txBody>
          <a:bodyPr wrap="square">
            <a:spAutoFit/>
          </a:bodyPr>
          <a:lstStyle/>
          <a:p>
            <a:r>
              <a:rPr lang="ru-RU" dirty="0">
                <a:solidFill>
                  <a:srgbClr val="006666"/>
                </a:solidFill>
                <a:latin typeface="EpsilonCTT" pitchFamily="2" charset="0"/>
              </a:rPr>
              <a:t>ПОЛЕЗНО! </a:t>
            </a:r>
            <a:r>
              <a:rPr lang="ru-RU" dirty="0" smtClean="0">
                <a:solidFill>
                  <a:srgbClr val="006666"/>
                </a:solidFill>
                <a:latin typeface="EpsilonCTT" pitchFamily="2" charset="0"/>
              </a:rPr>
              <a:t>БЫСТРО! ВКУСНО</a:t>
            </a:r>
            <a:r>
              <a:rPr lang="ru-RU" dirty="0">
                <a:solidFill>
                  <a:srgbClr val="006666"/>
                </a:solidFill>
                <a:latin typeface="EpsilonCTT" pitchFamily="2" charset="0"/>
              </a:rPr>
              <a:t>!</a:t>
            </a:r>
          </a:p>
          <a:p>
            <a:endParaRPr lang="ru-RU" dirty="0">
              <a:solidFill>
                <a:srgbClr val="006666"/>
              </a:solidFill>
              <a:latin typeface="EpsilonCTT" pitchFamily="2" charset="0"/>
            </a:endParaRPr>
          </a:p>
        </p:txBody>
      </p:sp>
      <p:sp>
        <p:nvSpPr>
          <p:cNvPr id="12" name="Заголовок 1"/>
          <p:cNvSpPr txBox="1">
            <a:spLocks/>
          </p:cNvSpPr>
          <p:nvPr/>
        </p:nvSpPr>
        <p:spPr>
          <a:xfrm>
            <a:off x="358095" y="705964"/>
            <a:ext cx="8973952" cy="656090"/>
          </a:xfrm>
          <a:prstGeom prst="rect">
            <a:avLst/>
          </a:prstGeom>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ru-RU" sz="2200" b="1" spc="50" dirty="0">
                <a:ln w="11430"/>
                <a:solidFill>
                  <a:srgbClr val="930D2D"/>
                </a:solidFill>
                <a:effectLst>
                  <a:outerShdw blurRad="38100" dist="38100" dir="2700000" algn="tl">
                    <a:srgbClr val="000000">
                      <a:alpha val="43137"/>
                    </a:srgbClr>
                  </a:outerShdw>
                </a:effectLst>
              </a:rPr>
              <a:t>ЭЛЕКТРОЧАЙНИК </a:t>
            </a:r>
            <a:r>
              <a:rPr lang="en-US" sz="2200" b="1" spc="50" dirty="0">
                <a:ln w="11430"/>
                <a:solidFill>
                  <a:srgbClr val="930D2D"/>
                </a:solidFill>
                <a:effectLst>
                  <a:outerShdw blurRad="38100" dist="38100" dir="2700000" algn="tl">
                    <a:srgbClr val="000000">
                      <a:alpha val="43137"/>
                    </a:srgbClr>
                  </a:outerShdw>
                </a:effectLst>
              </a:rPr>
              <a:t>EKG-1992WB</a:t>
            </a:r>
            <a:endParaRPr lang="uk-UA" sz="2200" b="1" spc="50" dirty="0">
              <a:ln w="11430"/>
              <a:solidFill>
                <a:srgbClr val="930D2D"/>
              </a:solidFill>
              <a:effectLst>
                <a:outerShdw blurRad="38100" dist="38100" dir="2700000" algn="tl">
                  <a:srgbClr val="000000">
                    <a:alpha val="43137"/>
                  </a:srgbClr>
                </a:outerShdw>
              </a:effectLst>
            </a:endParaRPr>
          </a:p>
        </p:txBody>
      </p:sp>
      <p:sp>
        <p:nvSpPr>
          <p:cNvPr id="13" name="TextBox 12"/>
          <p:cNvSpPr txBox="1"/>
          <p:nvPr/>
        </p:nvSpPr>
        <p:spPr>
          <a:xfrm>
            <a:off x="4127868" y="2372708"/>
            <a:ext cx="4745749" cy="369332"/>
          </a:xfrm>
          <a:prstGeom prst="rect">
            <a:avLst/>
          </a:prstGeom>
          <a:noFill/>
        </p:spPr>
        <p:txBody>
          <a:bodyPr wrap="square" rtlCol="0">
            <a:spAutoFit/>
          </a:bodyPr>
          <a:lstStyle/>
          <a:p>
            <a:r>
              <a:rPr lang="ru-RU" b="1" dirty="0" smtClean="0">
                <a:solidFill>
                  <a:srgbClr val="FF0000"/>
                </a:solidFill>
              </a:rPr>
              <a:t>Характеристики модели</a:t>
            </a:r>
            <a:endParaRPr lang="ru-RU" b="1" dirty="0">
              <a:solidFill>
                <a:srgbClr val="FF0000"/>
              </a:solidFill>
            </a:endParaRPr>
          </a:p>
        </p:txBody>
      </p:sp>
      <p:sp>
        <p:nvSpPr>
          <p:cNvPr id="15" name="Прямоугольник 14"/>
          <p:cNvSpPr/>
          <p:nvPr/>
        </p:nvSpPr>
        <p:spPr>
          <a:xfrm>
            <a:off x="4134117" y="2924495"/>
            <a:ext cx="6327577" cy="1404936"/>
          </a:xfrm>
          <a:prstGeom prst="rect">
            <a:avLst/>
          </a:prstGeom>
        </p:spPr>
        <p:txBody>
          <a:bodyPr wrap="square">
            <a:spAutoFit/>
          </a:bodyPr>
          <a:lstStyle/>
          <a:p>
            <a:pPr>
              <a:lnSpc>
                <a:spcPct val="150000"/>
              </a:lnSpc>
            </a:pPr>
            <a:r>
              <a:rPr lang="ru-RU" sz="1100" b="1" i="1" spc="50" dirty="0" smtClean="0">
                <a:ln w="11430"/>
                <a:solidFill>
                  <a:srgbClr val="930D2D"/>
                </a:solidFill>
                <a:effectLst>
                  <a:outerShdw blurRad="38100" dist="38100" dir="2700000" algn="tl">
                    <a:srgbClr val="000000">
                      <a:alpha val="43137"/>
                    </a:srgbClr>
                  </a:outerShdw>
                </a:effectLst>
                <a:latin typeface="+mj-lt"/>
                <a:ea typeface="+mj-ea"/>
                <a:cs typeface="+mj-cs"/>
              </a:rPr>
              <a:t>      </a:t>
            </a:r>
            <a:r>
              <a:rPr lang="en-US" sz="1100" b="1" i="1" spc="50" dirty="0" smtClean="0">
                <a:ln w="11430"/>
                <a:solidFill>
                  <a:srgbClr val="930D2D"/>
                </a:solidFill>
                <a:effectLst>
                  <a:outerShdw blurRad="38100" dist="38100" dir="2700000" algn="tl">
                    <a:srgbClr val="000000">
                      <a:alpha val="43137"/>
                    </a:srgbClr>
                  </a:outerShdw>
                </a:effectLst>
                <a:latin typeface="+mj-lt"/>
                <a:ea typeface="+mj-ea"/>
                <a:cs typeface="+mj-cs"/>
              </a:rPr>
              <a:t>EKG-1992WB</a:t>
            </a:r>
            <a:r>
              <a:rPr lang="en-US" sz="1400" spc="50" dirty="0" smtClean="0">
                <a:ln w="11430"/>
                <a:solidFill>
                  <a:srgbClr val="006666"/>
                </a:solidFill>
                <a:latin typeface="Arial Black" panose="020B0A04020102020204" pitchFamily="34" charset="0"/>
              </a:rPr>
              <a:t> </a:t>
            </a:r>
            <a:r>
              <a:rPr lang="ru-RU" sz="1100" b="1" i="1" dirty="0">
                <a:solidFill>
                  <a:srgbClr val="4D4B4B"/>
                </a:solidFill>
              </a:rPr>
              <a:t>это модель</a:t>
            </a:r>
            <a:r>
              <a:rPr lang="en-US" sz="1100" b="1" i="1" dirty="0">
                <a:solidFill>
                  <a:srgbClr val="4D4B4B"/>
                </a:solidFill>
              </a:rPr>
              <a:t> </a:t>
            </a:r>
            <a:r>
              <a:rPr lang="ru-RU" sz="1100" b="1" i="1" dirty="0">
                <a:solidFill>
                  <a:srgbClr val="4D4B4B"/>
                </a:solidFill>
              </a:rPr>
              <a:t>э</a:t>
            </a:r>
            <a:r>
              <a:rPr lang="uk-UA" sz="1100" b="1" i="1" dirty="0" err="1">
                <a:solidFill>
                  <a:srgbClr val="4D4B4B"/>
                </a:solidFill>
              </a:rPr>
              <a:t>лектрочайника</a:t>
            </a:r>
            <a:r>
              <a:rPr lang="ru-RU" sz="1100" b="1" i="1" dirty="0">
                <a:solidFill>
                  <a:srgbClr val="4D4B4B"/>
                </a:solidFill>
              </a:rPr>
              <a:t> для любой кухни, которая прослужит долго и всегда быстро и вовремя нагреет достаточное количество воды.</a:t>
            </a:r>
          </a:p>
          <a:p>
            <a:pPr>
              <a:lnSpc>
                <a:spcPct val="150000"/>
              </a:lnSpc>
            </a:pPr>
            <a:r>
              <a:rPr lang="ru-RU" sz="1100" b="1" i="1" dirty="0">
                <a:solidFill>
                  <a:srgbClr val="4D4B4B"/>
                </a:solidFill>
              </a:rPr>
              <a:t>Все материалы, которые использовались в изготовлении данной модели прочные и долговечные. Дизайн современный, мощность оптимальная, а также ряд полезных функций — автоотключение, индикация воды, вращения на 360°.</a:t>
            </a:r>
          </a:p>
        </p:txBody>
      </p:sp>
      <p:pic>
        <p:nvPicPr>
          <p:cNvPr id="4" name="Рисунок 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56848" y="1134241"/>
            <a:ext cx="4189404" cy="4573998"/>
          </a:xfrm>
          <a:prstGeom prst="rect">
            <a:avLst/>
          </a:prstGeom>
        </p:spPr>
      </p:pic>
      <p:graphicFrame>
        <p:nvGraphicFramePr>
          <p:cNvPr id="17" name="Таблица 16"/>
          <p:cNvGraphicFramePr>
            <a:graphicFrameLocks noGrp="1"/>
          </p:cNvGraphicFramePr>
          <p:nvPr>
            <p:extLst/>
          </p:nvPr>
        </p:nvGraphicFramePr>
        <p:xfrm>
          <a:off x="358095" y="6244909"/>
          <a:ext cx="10103599" cy="978418"/>
        </p:xfrm>
        <a:graphic>
          <a:graphicData uri="http://schemas.openxmlformats.org/drawingml/2006/table">
            <a:tbl>
              <a:tblPr>
                <a:tableStyleId>{616DA210-FB5B-4158-B5E0-FEB733F419BA}</a:tableStyleId>
              </a:tblPr>
              <a:tblGrid>
                <a:gridCol w="503594">
                  <a:extLst>
                    <a:ext uri="{9D8B030D-6E8A-4147-A177-3AD203B41FA5}">
                      <a16:colId xmlns:a16="http://schemas.microsoft.com/office/drawing/2014/main" val="20000"/>
                    </a:ext>
                  </a:extLst>
                </a:gridCol>
                <a:gridCol w="678735">
                  <a:extLst>
                    <a:ext uri="{9D8B030D-6E8A-4147-A177-3AD203B41FA5}">
                      <a16:colId xmlns:a16="http://schemas.microsoft.com/office/drawing/2014/main" val="20001"/>
                    </a:ext>
                  </a:extLst>
                </a:gridCol>
                <a:gridCol w="567252">
                  <a:extLst>
                    <a:ext uri="{9D8B030D-6E8A-4147-A177-3AD203B41FA5}">
                      <a16:colId xmlns:a16="http://schemas.microsoft.com/office/drawing/2014/main" val="20002"/>
                    </a:ext>
                  </a:extLst>
                </a:gridCol>
                <a:gridCol w="719917">
                  <a:extLst>
                    <a:ext uri="{9D8B030D-6E8A-4147-A177-3AD203B41FA5}">
                      <a16:colId xmlns:a16="http://schemas.microsoft.com/office/drawing/2014/main" val="20003"/>
                    </a:ext>
                  </a:extLst>
                </a:gridCol>
                <a:gridCol w="459257">
                  <a:extLst>
                    <a:ext uri="{9D8B030D-6E8A-4147-A177-3AD203B41FA5}">
                      <a16:colId xmlns:a16="http://schemas.microsoft.com/office/drawing/2014/main" val="20004"/>
                    </a:ext>
                  </a:extLst>
                </a:gridCol>
                <a:gridCol w="943339">
                  <a:extLst>
                    <a:ext uri="{9D8B030D-6E8A-4147-A177-3AD203B41FA5}">
                      <a16:colId xmlns:a16="http://schemas.microsoft.com/office/drawing/2014/main" val="20005"/>
                    </a:ext>
                  </a:extLst>
                </a:gridCol>
                <a:gridCol w="705596">
                  <a:extLst>
                    <a:ext uri="{9D8B030D-6E8A-4147-A177-3AD203B41FA5}">
                      <a16:colId xmlns:a16="http://schemas.microsoft.com/office/drawing/2014/main" val="20006"/>
                    </a:ext>
                  </a:extLst>
                </a:gridCol>
                <a:gridCol w="705596">
                  <a:extLst>
                    <a:ext uri="{9D8B030D-6E8A-4147-A177-3AD203B41FA5}">
                      <a16:colId xmlns:a16="http://schemas.microsoft.com/office/drawing/2014/main" val="20015"/>
                    </a:ext>
                  </a:extLst>
                </a:gridCol>
                <a:gridCol w="554547">
                  <a:extLst>
                    <a:ext uri="{9D8B030D-6E8A-4147-A177-3AD203B41FA5}">
                      <a16:colId xmlns:a16="http://schemas.microsoft.com/office/drawing/2014/main" val="20007"/>
                    </a:ext>
                  </a:extLst>
                </a:gridCol>
                <a:gridCol w="604959">
                  <a:extLst>
                    <a:ext uri="{9D8B030D-6E8A-4147-A177-3AD203B41FA5}">
                      <a16:colId xmlns:a16="http://schemas.microsoft.com/office/drawing/2014/main" val="20008"/>
                    </a:ext>
                  </a:extLst>
                </a:gridCol>
                <a:gridCol w="534774">
                  <a:extLst>
                    <a:ext uri="{9D8B030D-6E8A-4147-A177-3AD203B41FA5}">
                      <a16:colId xmlns:a16="http://schemas.microsoft.com/office/drawing/2014/main" val="20009"/>
                    </a:ext>
                  </a:extLst>
                </a:gridCol>
                <a:gridCol w="648653">
                  <a:extLst>
                    <a:ext uri="{9D8B030D-6E8A-4147-A177-3AD203B41FA5}">
                      <a16:colId xmlns:a16="http://schemas.microsoft.com/office/drawing/2014/main" val="20010"/>
                    </a:ext>
                  </a:extLst>
                </a:gridCol>
                <a:gridCol w="503843">
                  <a:extLst>
                    <a:ext uri="{9D8B030D-6E8A-4147-A177-3AD203B41FA5}">
                      <a16:colId xmlns:a16="http://schemas.microsoft.com/office/drawing/2014/main" val="20011"/>
                    </a:ext>
                  </a:extLst>
                </a:gridCol>
                <a:gridCol w="662952">
                  <a:extLst>
                    <a:ext uri="{9D8B030D-6E8A-4147-A177-3AD203B41FA5}">
                      <a16:colId xmlns:a16="http://schemas.microsoft.com/office/drawing/2014/main" val="20012"/>
                    </a:ext>
                  </a:extLst>
                </a:gridCol>
                <a:gridCol w="777213">
                  <a:extLst>
                    <a:ext uri="{9D8B030D-6E8A-4147-A177-3AD203B41FA5}">
                      <a16:colId xmlns:a16="http://schemas.microsoft.com/office/drawing/2014/main" val="20013"/>
                    </a:ext>
                  </a:extLst>
                </a:gridCol>
                <a:gridCol w="533372">
                  <a:extLst>
                    <a:ext uri="{9D8B030D-6E8A-4147-A177-3AD203B41FA5}">
                      <a16:colId xmlns:a16="http://schemas.microsoft.com/office/drawing/2014/main" val="20014"/>
                    </a:ext>
                  </a:extLst>
                </a:gridCol>
              </a:tblGrid>
              <a:tr h="48130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Тип нагревательного элемента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Индикатор уровня воды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Подсветка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Автомат. выкл.</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Блок.</a:t>
                      </a:r>
                      <a:r>
                        <a:rPr lang="ru-RU" sz="1100" b="1" i="0" u="none" strike="noStrike" baseline="0" dirty="0" smtClean="0">
                          <a:solidFill>
                            <a:srgbClr val="000000"/>
                          </a:solidFill>
                          <a:effectLst/>
                          <a:latin typeface="+mn-lt"/>
                        </a:rPr>
                        <a:t> </a:t>
                      </a:r>
                      <a:r>
                        <a:rPr lang="ru-RU" sz="1100" b="1" i="0" u="none" strike="noStrike" dirty="0" smtClean="0">
                          <a:solidFill>
                            <a:srgbClr val="000000"/>
                          </a:solidFill>
                          <a:effectLst/>
                          <a:latin typeface="+mn-lt"/>
                        </a:rPr>
                        <a:t>вкл. без воды</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Объем</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Материал корпуса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Цвет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Длина кабеля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Габаритный размер</a:t>
                      </a:r>
                      <a:r>
                        <a:rPr lang="ru-RU" sz="1100" b="1" i="0" u="none" strike="noStrike" baseline="0" dirty="0" smtClean="0">
                          <a:solidFill>
                            <a:srgbClr val="000000"/>
                          </a:solidFill>
                          <a:effectLst/>
                          <a:latin typeface="+mn-lt"/>
                        </a:rPr>
                        <a:t> </a:t>
                      </a:r>
                      <a:r>
                        <a:rPr lang="ru-RU" sz="1100" b="1" i="0" u="none" strike="noStrike" dirty="0" err="1" smtClean="0">
                          <a:solidFill>
                            <a:srgbClr val="000000"/>
                          </a:solidFill>
                          <a:effectLst/>
                          <a:latin typeface="+mn-lt"/>
                        </a:rPr>
                        <a:t>уп</a:t>
                      </a:r>
                      <a:r>
                        <a:rPr lang="ru-RU" sz="1100" b="1" i="0" u="none" strike="noStrike" dirty="0" smtClean="0">
                          <a:solidFill>
                            <a:srgbClr val="000000"/>
                          </a:solidFill>
                          <a:effectLst/>
                          <a:latin typeface="+mn-lt"/>
                        </a:rPr>
                        <a:t>.</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a:t>
                      </a:r>
                    </a:p>
                    <a:p>
                      <a:pPr algn="ctr" fontAlgn="ctr"/>
                      <a:r>
                        <a:rPr lang="ru-RU" sz="1100" b="1" i="0" u="none" strike="noStrike" dirty="0" smtClean="0">
                          <a:solidFill>
                            <a:srgbClr val="000000"/>
                          </a:solidFill>
                          <a:effectLst/>
                          <a:latin typeface="+mn-lt"/>
                        </a:rPr>
                        <a:t>нетто /брутто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5073">
                <a:tc>
                  <a:txBody>
                    <a:bodyPr/>
                    <a:lstStyle/>
                    <a:p>
                      <a:pPr marL="0" algn="ctr" defTabSz="914400" rtl="0" eaLnBrk="1" fontAlgn="ctr" latinLnBrk="0" hangingPunct="1"/>
                      <a:r>
                        <a:rPr lang="ru-RU" sz="1000" b="1" i="1" u="none" strike="noStrike" kern="1200" dirty="0" smtClean="0">
                          <a:solidFill>
                            <a:srgbClr val="000000"/>
                          </a:solidFill>
                          <a:effectLst/>
                          <a:latin typeface="+mn-lt"/>
                          <a:ea typeface="+mn-ea"/>
                          <a:cs typeface="+mn-cs"/>
                        </a:rPr>
                        <a:t>91063</a:t>
                      </a:r>
                    </a:p>
                  </a:txBody>
                  <a:tcPr marL="9525" marR="9525" marT="9525" marB="0" anchor="ctr"/>
                </a:tc>
                <a:tc>
                  <a:txBody>
                    <a:bodyPr/>
                    <a:lstStyle/>
                    <a:p>
                      <a:pPr algn="ctr" fontAlgn="ctr"/>
                      <a:r>
                        <a:rPr lang="en-US" sz="1000" b="1" spc="50" dirty="0" smtClean="0">
                          <a:ln w="11430"/>
                          <a:solidFill>
                            <a:srgbClr val="006666"/>
                          </a:solidFill>
                          <a:latin typeface="Arial Black" panose="020B0A04020102020204" pitchFamily="34" charset="0"/>
                        </a:rPr>
                        <a:t> </a:t>
                      </a:r>
                      <a:r>
                        <a:rPr lang="en-US" sz="1000" b="1" i="1" u="none" strike="noStrike" kern="1200" dirty="0" smtClean="0">
                          <a:solidFill>
                            <a:srgbClr val="000000"/>
                          </a:solidFill>
                          <a:effectLst/>
                          <a:latin typeface="Arial"/>
                          <a:ea typeface="+mn-ea"/>
                          <a:cs typeface="+mn-cs"/>
                        </a:rPr>
                        <a:t>EKG-1992WB</a:t>
                      </a:r>
                      <a:endParaRPr lang="en-US" sz="1000" b="1" i="1" u="none" strike="noStrike" kern="1200" dirty="0">
                        <a:solidFill>
                          <a:srgbClr val="000000"/>
                        </a:solidFill>
                        <a:effectLst/>
                        <a:latin typeface="Arial"/>
                        <a:ea typeface="+mn-ea"/>
                        <a:cs typeface="+mn-cs"/>
                      </a:endParaRPr>
                    </a:p>
                  </a:txBody>
                  <a:tcPr marL="9525" marR="9525" marT="9525" marB="0" anchor="ctr"/>
                </a:tc>
                <a:tc>
                  <a:txBody>
                    <a:bodyPr/>
                    <a:lstStyle/>
                    <a:p>
                      <a:pPr algn="ctr" fontAlgn="ctr"/>
                      <a:r>
                        <a:rPr lang="ru-RU" sz="1000" b="1" i="1" u="none" strike="noStrike" dirty="0" smtClean="0">
                          <a:solidFill>
                            <a:srgbClr val="000000"/>
                          </a:solidFill>
                          <a:effectLst/>
                          <a:latin typeface="+mn-lt"/>
                        </a:rPr>
                        <a:t>2200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Скрытый</a:t>
                      </a:r>
                    </a:p>
                    <a:p>
                      <a:pPr algn="ctr" fontAlgn="b"/>
                      <a:r>
                        <a:rPr lang="ru-RU" sz="1000" b="1" i="1" u="none" strike="noStrike" dirty="0" smtClean="0">
                          <a:solidFill>
                            <a:srgbClr val="000000"/>
                          </a:solidFill>
                          <a:effectLst/>
                          <a:latin typeface="Arial"/>
                        </a:rPr>
                        <a:t>(диск)</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dirty="0" smtClean="0"/>
                        <a:t>LED (</a:t>
                      </a:r>
                      <a:r>
                        <a:rPr lang="ru-RU" sz="1000" b="1" i="1" dirty="0" smtClean="0"/>
                        <a:t>цвет голубой)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1,7л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стекло</a:t>
                      </a:r>
                      <a:r>
                        <a:rPr lang="en-US" sz="1000" b="1" i="1" u="none" strike="noStrike" dirty="0" smtClean="0">
                          <a:solidFill>
                            <a:srgbClr val="000000"/>
                          </a:solidFill>
                          <a:effectLst/>
                          <a:latin typeface="Arial"/>
                        </a:rPr>
                        <a:t>-</a:t>
                      </a:r>
                      <a:r>
                        <a:rPr lang="ru-RU" sz="1000" b="1" i="1" u="none" strike="noStrike" dirty="0" smtClean="0">
                          <a:solidFill>
                            <a:srgbClr val="000000"/>
                          </a:solidFill>
                          <a:effectLst/>
                          <a:latin typeface="Arial"/>
                        </a:rPr>
                        <a:t>пластик</a:t>
                      </a:r>
                      <a:r>
                        <a:rPr lang="en-US" sz="1000" b="1" i="1" u="none" strike="noStrike" dirty="0" smtClean="0">
                          <a:solidFill>
                            <a:srgbClr val="000000"/>
                          </a:solidFill>
                          <a:effectLst/>
                          <a:latin typeface="Arial"/>
                        </a:rPr>
                        <a:t>ABS</a:t>
                      </a:r>
                      <a:r>
                        <a:rPr lang="ru-RU" sz="1000" b="1" i="1" u="none" strike="noStrike" dirty="0" smtClean="0">
                          <a:solidFill>
                            <a:srgbClr val="000000"/>
                          </a:solidFill>
                          <a:effectLst/>
                          <a:latin typeface="Arial"/>
                        </a:rPr>
                        <a:t>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голубой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0,7</a:t>
                      </a:r>
                      <a:r>
                        <a:rPr lang="en-US" sz="1000" b="1" i="1" u="none" strike="noStrike" dirty="0" smtClean="0">
                          <a:solidFill>
                            <a:srgbClr val="000000"/>
                          </a:solidFill>
                          <a:effectLst/>
                          <a:latin typeface="Arial"/>
                        </a:rPr>
                        <a:t>5</a:t>
                      </a:r>
                      <a:r>
                        <a:rPr lang="ru-RU" sz="1000" b="1" i="1" u="none" strike="noStrike" baseline="0" dirty="0" smtClean="0">
                          <a:solidFill>
                            <a:srgbClr val="000000"/>
                          </a:solidFill>
                          <a:effectLst/>
                          <a:latin typeface="Arial"/>
                        </a:rPr>
                        <a:t> 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210х180х240</a:t>
                      </a:r>
                      <a:r>
                        <a:rPr lang="ru-RU" sz="1000" b="1" i="1" u="none" strike="noStrike" baseline="0" dirty="0" smtClean="0">
                          <a:solidFill>
                            <a:srgbClr val="000000"/>
                          </a:solidFill>
                          <a:effectLst/>
                          <a:latin typeface="Arial"/>
                        </a:rPr>
                        <a:t> 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1,85/2,00</a:t>
                      </a:r>
                      <a:r>
                        <a:rPr lang="ru-RU" sz="1000" b="1" i="1" u="none" strike="noStrike" dirty="0" smtClean="0">
                          <a:solidFill>
                            <a:srgbClr val="000000"/>
                          </a:solidFill>
                          <a:effectLst/>
                          <a:latin typeface="Arial"/>
                        </a:rPr>
                        <a:t>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66113419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1"/>
            <a:ext cx="10685127" cy="7560000"/>
          </a:xfrm>
          <a:prstGeom prst="rect">
            <a:avLst/>
          </a:prstGeom>
        </p:spPr>
      </p:pic>
      <p:sp>
        <p:nvSpPr>
          <p:cNvPr id="11" name="TextBox 10"/>
          <p:cNvSpPr txBox="1"/>
          <p:nvPr/>
        </p:nvSpPr>
        <p:spPr>
          <a:xfrm>
            <a:off x="256848" y="5506502"/>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sp>
        <p:nvSpPr>
          <p:cNvPr id="16" name="TextBox 15"/>
          <p:cNvSpPr txBox="1"/>
          <p:nvPr/>
        </p:nvSpPr>
        <p:spPr>
          <a:xfrm>
            <a:off x="4201834" y="2568959"/>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31" name="Прямоугольник 30"/>
          <p:cNvSpPr/>
          <p:nvPr/>
        </p:nvSpPr>
        <p:spPr>
          <a:xfrm>
            <a:off x="4321950" y="5173999"/>
            <a:ext cx="3523534" cy="646331"/>
          </a:xfrm>
          <a:prstGeom prst="rect">
            <a:avLst/>
          </a:prstGeom>
        </p:spPr>
        <p:txBody>
          <a:bodyPr wrap="square">
            <a:spAutoFit/>
          </a:bodyPr>
          <a:lstStyle/>
          <a:p>
            <a:r>
              <a:rPr lang="ru-RU" dirty="0">
                <a:solidFill>
                  <a:srgbClr val="006666"/>
                </a:solidFill>
                <a:latin typeface="EpsilonCTT" pitchFamily="2" charset="0"/>
              </a:rPr>
              <a:t>ПОЛЕЗНО! </a:t>
            </a:r>
            <a:r>
              <a:rPr lang="ru-RU" dirty="0" smtClean="0">
                <a:solidFill>
                  <a:srgbClr val="006666"/>
                </a:solidFill>
                <a:latin typeface="EpsilonCTT" pitchFamily="2" charset="0"/>
              </a:rPr>
              <a:t>БЫСТРО! ВКУСНО</a:t>
            </a:r>
            <a:r>
              <a:rPr lang="ru-RU" dirty="0">
                <a:solidFill>
                  <a:srgbClr val="006666"/>
                </a:solidFill>
                <a:latin typeface="EpsilonCTT" pitchFamily="2" charset="0"/>
              </a:rPr>
              <a:t>!</a:t>
            </a:r>
          </a:p>
          <a:p>
            <a:endParaRPr lang="ru-RU" dirty="0">
              <a:solidFill>
                <a:srgbClr val="006666"/>
              </a:solidFill>
              <a:latin typeface="EpsilonCTT" pitchFamily="2" charset="0"/>
            </a:endParaRPr>
          </a:p>
        </p:txBody>
      </p:sp>
      <p:sp>
        <p:nvSpPr>
          <p:cNvPr id="7" name="Прямоугольник 6"/>
          <p:cNvSpPr/>
          <p:nvPr/>
        </p:nvSpPr>
        <p:spPr>
          <a:xfrm>
            <a:off x="4127868" y="3003912"/>
            <a:ext cx="6327577" cy="2097434"/>
          </a:xfrm>
          <a:prstGeom prst="rect">
            <a:avLst/>
          </a:prstGeom>
        </p:spPr>
        <p:txBody>
          <a:bodyPr wrap="square">
            <a:spAutoFit/>
          </a:bodyPr>
          <a:lstStyle/>
          <a:p>
            <a:pPr>
              <a:lnSpc>
                <a:spcPct val="150000"/>
              </a:lnSpc>
            </a:pPr>
            <a:r>
              <a:rPr lang="ru-RU" sz="1100" b="1" i="1" dirty="0">
                <a:solidFill>
                  <a:srgbClr val="4D4B4B"/>
                </a:solidFill>
              </a:rPr>
              <a:t> </a:t>
            </a:r>
            <a:r>
              <a:rPr lang="ru-RU" sz="1100" b="1" i="1" dirty="0" smtClean="0">
                <a:solidFill>
                  <a:srgbClr val="4D4B4B"/>
                </a:solidFill>
              </a:rPr>
              <a:t>     Удобство </a:t>
            </a:r>
            <a:r>
              <a:rPr lang="ru-RU" sz="1100" b="1" i="1" dirty="0">
                <a:solidFill>
                  <a:srgbClr val="4D4B4B"/>
                </a:solidFill>
              </a:rPr>
              <a:t>использования и элегантность сочетаются в стеклянном чайнике </a:t>
            </a:r>
            <a:r>
              <a:rPr lang="en-US" sz="1100" b="1" i="1" spc="50" dirty="0">
                <a:ln w="11430"/>
                <a:solidFill>
                  <a:srgbClr val="930D2D"/>
                </a:solidFill>
                <a:effectLst>
                  <a:outerShdw blurRad="38100" dist="38100" dir="2700000" algn="tl">
                    <a:srgbClr val="000000">
                      <a:alpha val="43137"/>
                    </a:srgbClr>
                  </a:outerShdw>
                </a:effectLst>
                <a:latin typeface="+mj-lt"/>
                <a:ea typeface="+mj-ea"/>
                <a:cs typeface="+mj-cs"/>
              </a:rPr>
              <a:t>GRUNHELM</a:t>
            </a:r>
            <a:r>
              <a:rPr lang="ru-RU" sz="1100" b="1" i="1" spc="50" dirty="0">
                <a:ln w="11430"/>
                <a:solidFill>
                  <a:srgbClr val="930D2D"/>
                </a:solidFill>
                <a:effectLst>
                  <a:outerShdw blurRad="38100" dist="38100" dir="2700000" algn="tl">
                    <a:srgbClr val="000000">
                      <a:alpha val="43137"/>
                    </a:srgbClr>
                  </a:outerShdw>
                </a:effectLst>
                <a:latin typeface="+mj-lt"/>
                <a:ea typeface="+mj-ea"/>
                <a:cs typeface="+mj-cs"/>
              </a:rPr>
              <a:t> </a:t>
            </a:r>
            <a:r>
              <a:rPr lang="en-US" sz="1100" b="1" i="1" spc="50" dirty="0">
                <a:ln w="11430"/>
                <a:solidFill>
                  <a:srgbClr val="930D2D"/>
                </a:solidFill>
                <a:effectLst>
                  <a:outerShdw blurRad="38100" dist="38100" dir="2700000" algn="tl">
                    <a:srgbClr val="000000">
                      <a:alpha val="43137"/>
                    </a:srgbClr>
                  </a:outerShdw>
                </a:effectLst>
                <a:latin typeface="+mj-lt"/>
                <a:ea typeface="+mj-ea"/>
                <a:cs typeface="+mj-cs"/>
              </a:rPr>
              <a:t>EKG-1988BS</a:t>
            </a:r>
            <a:r>
              <a:rPr lang="ru-RU" sz="1100" b="1" i="1" spc="50" dirty="0">
                <a:ln w="11430"/>
                <a:solidFill>
                  <a:srgbClr val="930D2D"/>
                </a:solidFill>
                <a:effectLst>
                  <a:outerShdw blurRad="38100" dist="38100" dir="2700000" algn="tl">
                    <a:srgbClr val="000000">
                      <a:alpha val="43137"/>
                    </a:srgbClr>
                  </a:outerShdw>
                </a:effectLst>
                <a:latin typeface="+mj-lt"/>
                <a:ea typeface="+mj-ea"/>
                <a:cs typeface="+mj-cs"/>
              </a:rPr>
              <a:t>.</a:t>
            </a:r>
            <a:r>
              <a:rPr lang="ru-RU" sz="1100" b="1" i="1" dirty="0">
                <a:solidFill>
                  <a:srgbClr val="4D4B4B"/>
                </a:solidFill>
              </a:rPr>
              <a:t/>
            </a:r>
            <a:br>
              <a:rPr lang="ru-RU" sz="1100" b="1" i="1" dirty="0">
                <a:solidFill>
                  <a:srgbClr val="4D4B4B"/>
                </a:solidFill>
              </a:rPr>
            </a:br>
            <a:r>
              <a:rPr lang="ru-RU" sz="1100" b="1" i="1" dirty="0" smtClean="0">
                <a:solidFill>
                  <a:srgbClr val="4D4B4B"/>
                </a:solidFill>
              </a:rPr>
              <a:t>      Изготовленный </a:t>
            </a:r>
            <a:r>
              <a:rPr lang="ru-RU" sz="1100" b="1" i="1" dirty="0">
                <a:solidFill>
                  <a:srgbClr val="4D4B4B"/>
                </a:solidFill>
              </a:rPr>
              <a:t>из натуральных материалов, он полностью сохраняет естественный вкус воды для получения самого вкусного чая.</a:t>
            </a:r>
          </a:p>
          <a:p>
            <a:pPr>
              <a:lnSpc>
                <a:spcPct val="150000"/>
              </a:lnSpc>
            </a:pPr>
            <a:r>
              <a:rPr lang="ru-RU" sz="1100" b="1" i="1" dirty="0" smtClean="0">
                <a:solidFill>
                  <a:srgbClr val="4D4B4B"/>
                </a:solidFill>
              </a:rPr>
              <a:t>      Дизайн </a:t>
            </a:r>
            <a:r>
              <a:rPr lang="ru-RU" sz="1100" b="1" i="1" dirty="0">
                <a:solidFill>
                  <a:srgbClr val="4D4B4B"/>
                </a:solidFill>
              </a:rPr>
              <a:t>и прозрачность чайника завораживают в процессе кипения воды благодаря специальной подсветке.</a:t>
            </a:r>
            <a:br>
              <a:rPr lang="ru-RU" sz="1100" b="1" i="1" dirty="0">
                <a:solidFill>
                  <a:srgbClr val="4D4B4B"/>
                </a:solidFill>
              </a:rPr>
            </a:br>
            <a:r>
              <a:rPr lang="ru-RU" sz="1100" b="1" i="1" dirty="0" smtClean="0">
                <a:solidFill>
                  <a:srgbClr val="4D4B4B"/>
                </a:solidFill>
              </a:rPr>
              <a:t>      Термоустойчивое </a:t>
            </a:r>
            <a:r>
              <a:rPr lang="ru-RU" sz="1100" b="1" i="1" dirty="0">
                <a:solidFill>
                  <a:srgbClr val="4D4B4B"/>
                </a:solidFill>
              </a:rPr>
              <a:t>стекло выдерживает резкие колебания и очень высокие температуры, тем самым гарантирует долгую службу чайника.</a:t>
            </a:r>
          </a:p>
        </p:txBody>
      </p:sp>
      <p:sp>
        <p:nvSpPr>
          <p:cNvPr id="2" name="Заголовок 1"/>
          <p:cNvSpPr>
            <a:spLocks noGrp="1"/>
          </p:cNvSpPr>
          <p:nvPr>
            <p:ph type="title"/>
          </p:nvPr>
        </p:nvSpPr>
        <p:spPr>
          <a:xfrm>
            <a:off x="317500" y="768827"/>
            <a:ext cx="8973952" cy="656090"/>
          </a:xfrm>
          <a:effectLst/>
        </p:spPr>
        <p:txBody>
          <a:bodyPr>
            <a:normAutofit/>
          </a:bodyPr>
          <a:lstStyle/>
          <a:p>
            <a:pPr>
              <a:lnSpc>
                <a:spcPct val="100000"/>
              </a:lnSpc>
            </a:pPr>
            <a:r>
              <a:rPr lang="ru-RU" sz="2200" b="1" spc="50" dirty="0">
                <a:ln w="11430"/>
                <a:solidFill>
                  <a:srgbClr val="930D2D"/>
                </a:solidFill>
                <a:effectLst>
                  <a:outerShdw blurRad="38100" dist="38100" dir="2700000" algn="tl">
                    <a:srgbClr val="000000">
                      <a:alpha val="43137"/>
                    </a:srgbClr>
                  </a:outerShdw>
                </a:effectLst>
              </a:rPr>
              <a:t>ЭЛЕКТРОЧАЙНИК </a:t>
            </a:r>
            <a:r>
              <a:rPr lang="en-US" sz="2200" b="1" spc="50" dirty="0">
                <a:ln w="11430"/>
                <a:solidFill>
                  <a:srgbClr val="930D2D"/>
                </a:solidFill>
                <a:effectLst>
                  <a:outerShdw blurRad="38100" dist="38100" dir="2700000" algn="tl">
                    <a:srgbClr val="000000">
                      <a:alpha val="43137"/>
                    </a:srgbClr>
                  </a:outerShdw>
                </a:effectLst>
              </a:rPr>
              <a:t>EKG-1988BS</a:t>
            </a:r>
            <a:endParaRPr lang="uk-UA" sz="2200" b="1" spc="50" dirty="0">
              <a:ln w="11430"/>
              <a:solidFill>
                <a:srgbClr val="930D2D"/>
              </a:solidFill>
              <a:effectLst>
                <a:outerShdw blurRad="38100" dist="38100" dir="2700000" algn="tl">
                  <a:srgbClr val="000000">
                    <a:alpha val="43137"/>
                  </a:srgbClr>
                </a:outerShdw>
              </a:effectLst>
            </a:endParaRPr>
          </a:p>
        </p:txBody>
      </p:sp>
      <p:graphicFrame>
        <p:nvGraphicFramePr>
          <p:cNvPr id="9" name="Таблица 8"/>
          <p:cNvGraphicFramePr>
            <a:graphicFrameLocks noGrp="1"/>
          </p:cNvGraphicFramePr>
          <p:nvPr>
            <p:extLst/>
          </p:nvPr>
        </p:nvGraphicFramePr>
        <p:xfrm>
          <a:off x="256847" y="6179320"/>
          <a:ext cx="10198597" cy="957142"/>
        </p:xfrm>
        <a:graphic>
          <a:graphicData uri="http://schemas.openxmlformats.org/drawingml/2006/table">
            <a:tbl>
              <a:tblPr>
                <a:tableStyleId>{616DA210-FB5B-4158-B5E0-FEB733F419BA}</a:tableStyleId>
              </a:tblPr>
              <a:tblGrid>
                <a:gridCol w="508329">
                  <a:extLst>
                    <a:ext uri="{9D8B030D-6E8A-4147-A177-3AD203B41FA5}">
                      <a16:colId xmlns:a16="http://schemas.microsoft.com/office/drawing/2014/main" val="20000"/>
                    </a:ext>
                  </a:extLst>
                </a:gridCol>
                <a:gridCol w="685117">
                  <a:extLst>
                    <a:ext uri="{9D8B030D-6E8A-4147-A177-3AD203B41FA5}">
                      <a16:colId xmlns:a16="http://schemas.microsoft.com/office/drawing/2014/main" val="20001"/>
                    </a:ext>
                  </a:extLst>
                </a:gridCol>
                <a:gridCol w="572585">
                  <a:extLst>
                    <a:ext uri="{9D8B030D-6E8A-4147-A177-3AD203B41FA5}">
                      <a16:colId xmlns:a16="http://schemas.microsoft.com/office/drawing/2014/main" val="20002"/>
                    </a:ext>
                  </a:extLst>
                </a:gridCol>
                <a:gridCol w="726687">
                  <a:extLst>
                    <a:ext uri="{9D8B030D-6E8A-4147-A177-3AD203B41FA5}">
                      <a16:colId xmlns:a16="http://schemas.microsoft.com/office/drawing/2014/main" val="20003"/>
                    </a:ext>
                  </a:extLst>
                </a:gridCol>
                <a:gridCol w="463576">
                  <a:extLst>
                    <a:ext uri="{9D8B030D-6E8A-4147-A177-3AD203B41FA5}">
                      <a16:colId xmlns:a16="http://schemas.microsoft.com/office/drawing/2014/main" val="20004"/>
                    </a:ext>
                  </a:extLst>
                </a:gridCol>
                <a:gridCol w="952209">
                  <a:extLst>
                    <a:ext uri="{9D8B030D-6E8A-4147-A177-3AD203B41FA5}">
                      <a16:colId xmlns:a16="http://schemas.microsoft.com/office/drawing/2014/main" val="20005"/>
                    </a:ext>
                  </a:extLst>
                </a:gridCol>
                <a:gridCol w="712230">
                  <a:extLst>
                    <a:ext uri="{9D8B030D-6E8A-4147-A177-3AD203B41FA5}">
                      <a16:colId xmlns:a16="http://schemas.microsoft.com/office/drawing/2014/main" val="20006"/>
                    </a:ext>
                  </a:extLst>
                </a:gridCol>
                <a:gridCol w="712230">
                  <a:extLst>
                    <a:ext uri="{9D8B030D-6E8A-4147-A177-3AD203B41FA5}">
                      <a16:colId xmlns:a16="http://schemas.microsoft.com/office/drawing/2014/main" val="20015"/>
                    </a:ext>
                  </a:extLst>
                </a:gridCol>
                <a:gridCol w="559761">
                  <a:extLst>
                    <a:ext uri="{9D8B030D-6E8A-4147-A177-3AD203B41FA5}">
                      <a16:colId xmlns:a16="http://schemas.microsoft.com/office/drawing/2014/main" val="20007"/>
                    </a:ext>
                  </a:extLst>
                </a:gridCol>
                <a:gridCol w="610646">
                  <a:extLst>
                    <a:ext uri="{9D8B030D-6E8A-4147-A177-3AD203B41FA5}">
                      <a16:colId xmlns:a16="http://schemas.microsoft.com/office/drawing/2014/main" val="20008"/>
                    </a:ext>
                  </a:extLst>
                </a:gridCol>
                <a:gridCol w="539802">
                  <a:extLst>
                    <a:ext uri="{9D8B030D-6E8A-4147-A177-3AD203B41FA5}">
                      <a16:colId xmlns:a16="http://schemas.microsoft.com/office/drawing/2014/main" val="20009"/>
                    </a:ext>
                  </a:extLst>
                </a:gridCol>
                <a:gridCol w="654751">
                  <a:extLst>
                    <a:ext uri="{9D8B030D-6E8A-4147-A177-3AD203B41FA5}">
                      <a16:colId xmlns:a16="http://schemas.microsoft.com/office/drawing/2014/main" val="20010"/>
                    </a:ext>
                  </a:extLst>
                </a:gridCol>
                <a:gridCol w="603176">
                  <a:extLst>
                    <a:ext uri="{9D8B030D-6E8A-4147-A177-3AD203B41FA5}">
                      <a16:colId xmlns:a16="http://schemas.microsoft.com/office/drawing/2014/main" val="20011"/>
                    </a:ext>
                  </a:extLst>
                </a:gridCol>
                <a:gridCol w="574589">
                  <a:extLst>
                    <a:ext uri="{9D8B030D-6E8A-4147-A177-3AD203B41FA5}">
                      <a16:colId xmlns:a16="http://schemas.microsoft.com/office/drawing/2014/main" val="20012"/>
                    </a:ext>
                  </a:extLst>
                </a:gridCol>
                <a:gridCol w="784521">
                  <a:extLst>
                    <a:ext uri="{9D8B030D-6E8A-4147-A177-3AD203B41FA5}">
                      <a16:colId xmlns:a16="http://schemas.microsoft.com/office/drawing/2014/main" val="20013"/>
                    </a:ext>
                  </a:extLst>
                </a:gridCol>
                <a:gridCol w="538388">
                  <a:extLst>
                    <a:ext uri="{9D8B030D-6E8A-4147-A177-3AD203B41FA5}">
                      <a16:colId xmlns:a16="http://schemas.microsoft.com/office/drawing/2014/main" val="20014"/>
                    </a:ext>
                  </a:extLst>
                </a:gridCol>
              </a:tblGrid>
              <a:tr h="48130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Тип нагревательного элемента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Индикатор уровня воды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Подсветка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err="1" smtClean="0">
                          <a:solidFill>
                            <a:srgbClr val="000000"/>
                          </a:solidFill>
                          <a:effectLst/>
                          <a:latin typeface="+mn-lt"/>
                        </a:rPr>
                        <a:t>Автома</a:t>
                      </a:r>
                      <a:r>
                        <a:rPr lang="ru-RU" sz="1100" b="1" i="0" u="none" strike="noStrike" dirty="0" smtClean="0">
                          <a:solidFill>
                            <a:srgbClr val="000000"/>
                          </a:solidFill>
                          <a:effectLst/>
                          <a:latin typeface="+mn-lt"/>
                        </a:rPr>
                        <a:t>. выкл.</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Блок.</a:t>
                      </a:r>
                      <a:r>
                        <a:rPr lang="ru-RU" sz="1100" b="1" i="0" u="none" strike="noStrike" baseline="0" dirty="0" smtClean="0">
                          <a:solidFill>
                            <a:srgbClr val="000000"/>
                          </a:solidFill>
                          <a:effectLst/>
                          <a:latin typeface="+mn-lt"/>
                        </a:rPr>
                        <a:t> </a:t>
                      </a:r>
                      <a:r>
                        <a:rPr lang="ru-RU" sz="1100" b="1" i="0" u="none" strike="noStrike" dirty="0" smtClean="0">
                          <a:solidFill>
                            <a:srgbClr val="000000"/>
                          </a:solidFill>
                          <a:effectLst/>
                          <a:latin typeface="+mn-lt"/>
                        </a:rPr>
                        <a:t>вкл. без воды</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Объем</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Материал корпуса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Цвет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Длина кабеля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Габаритный размер</a:t>
                      </a:r>
                      <a:r>
                        <a:rPr lang="ru-RU" sz="1100" b="1" i="0" u="none" strike="noStrike" baseline="0" dirty="0" smtClean="0">
                          <a:solidFill>
                            <a:srgbClr val="000000"/>
                          </a:solidFill>
                          <a:effectLst/>
                          <a:latin typeface="+mn-lt"/>
                        </a:rPr>
                        <a:t> </a:t>
                      </a:r>
                      <a:r>
                        <a:rPr lang="ru-RU" sz="1100" b="1" i="0" u="none" strike="noStrike" dirty="0" err="1" smtClean="0">
                          <a:solidFill>
                            <a:srgbClr val="000000"/>
                          </a:solidFill>
                          <a:effectLst/>
                          <a:latin typeface="+mn-lt"/>
                        </a:rPr>
                        <a:t>уп</a:t>
                      </a:r>
                      <a:r>
                        <a:rPr lang="ru-RU" sz="1100" b="1" i="0" u="none" strike="noStrike" dirty="0" smtClean="0">
                          <a:solidFill>
                            <a:srgbClr val="000000"/>
                          </a:solidFill>
                          <a:effectLst/>
                          <a:latin typeface="+mn-lt"/>
                        </a:rPr>
                        <a:t>.</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a:t>
                      </a:r>
                    </a:p>
                    <a:p>
                      <a:pPr algn="ctr" fontAlgn="ctr"/>
                      <a:r>
                        <a:rPr lang="ru-RU" sz="1100" b="1" i="0" u="none" strike="noStrike" dirty="0" smtClean="0">
                          <a:solidFill>
                            <a:srgbClr val="000000"/>
                          </a:solidFill>
                          <a:effectLst/>
                          <a:latin typeface="+mn-lt"/>
                        </a:rPr>
                        <a:t>нетто /брутто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5073">
                <a:tc>
                  <a:txBody>
                    <a:bodyPr/>
                    <a:lstStyle/>
                    <a:p>
                      <a:pPr marL="0" algn="ctr" defTabSz="914400" rtl="0" eaLnBrk="1" fontAlgn="ctr" latinLnBrk="0" hangingPunct="1"/>
                      <a:r>
                        <a:rPr lang="ru-RU" sz="1000" b="1" i="1" u="none" strike="noStrike" kern="1200" dirty="0" smtClean="0">
                          <a:solidFill>
                            <a:srgbClr val="000000"/>
                          </a:solidFill>
                          <a:effectLst/>
                          <a:latin typeface="+mn-lt"/>
                          <a:ea typeface="+mn-ea"/>
                          <a:cs typeface="+mn-cs"/>
                        </a:rPr>
                        <a:t>91062</a:t>
                      </a:r>
                    </a:p>
                  </a:txBody>
                  <a:tcPr marL="9525" marR="9525" marT="9525" marB="0" anchor="ctr"/>
                </a:tc>
                <a:tc>
                  <a:txBody>
                    <a:bodyPr/>
                    <a:lstStyle/>
                    <a:p>
                      <a:pPr algn="ctr" fontAlgn="ctr"/>
                      <a:r>
                        <a:rPr lang="en-US" sz="1000" b="1" i="1" u="none" strike="noStrike" kern="1200" dirty="0" smtClean="0">
                          <a:solidFill>
                            <a:srgbClr val="000000"/>
                          </a:solidFill>
                          <a:effectLst/>
                          <a:latin typeface="+mn-lt"/>
                          <a:ea typeface="+mn-ea"/>
                          <a:cs typeface="+mn-cs"/>
                        </a:rPr>
                        <a:t>EKG-1988BS</a:t>
                      </a:r>
                      <a:endParaRPr lang="en-US"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u="none" strike="noStrike" kern="1200" dirty="0" smtClean="0">
                          <a:solidFill>
                            <a:srgbClr val="000000"/>
                          </a:solidFill>
                          <a:effectLst/>
                          <a:latin typeface="+mn-lt"/>
                          <a:ea typeface="+mn-ea"/>
                          <a:cs typeface="+mn-cs"/>
                        </a:rPr>
                        <a:t>2</a:t>
                      </a:r>
                      <a:r>
                        <a:rPr lang="ru-RU" sz="1000" b="1" i="1" u="none" strike="noStrike" kern="1200" dirty="0" smtClean="0">
                          <a:solidFill>
                            <a:srgbClr val="000000"/>
                          </a:solidFill>
                          <a:effectLst/>
                          <a:latin typeface="+mn-lt"/>
                          <a:ea typeface="+mn-ea"/>
                          <a:cs typeface="+mn-cs"/>
                        </a:rPr>
                        <a:t>2</a:t>
                      </a:r>
                      <a:r>
                        <a:rPr lang="en-US" sz="1000" b="1" i="1" u="none" strike="noStrike" kern="1200" dirty="0" smtClean="0">
                          <a:solidFill>
                            <a:srgbClr val="000000"/>
                          </a:solidFill>
                          <a:effectLst/>
                          <a:latin typeface="+mn-lt"/>
                          <a:ea typeface="+mn-ea"/>
                          <a:cs typeface="+mn-cs"/>
                        </a:rPr>
                        <a:t>00</a:t>
                      </a:r>
                      <a:r>
                        <a:rPr lang="ru-RU" sz="1000" b="1" i="1" u="none" strike="noStrike" kern="1200" dirty="0" smtClean="0">
                          <a:solidFill>
                            <a:srgbClr val="000000"/>
                          </a:solidFill>
                          <a:effectLst/>
                          <a:latin typeface="+mn-lt"/>
                          <a:ea typeface="+mn-ea"/>
                          <a:cs typeface="+mn-cs"/>
                        </a:rPr>
                        <a:t> Вт</a:t>
                      </a:r>
                      <a:endParaRPr lang="en-US"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b"/>
                      <a:r>
                        <a:rPr lang="ru-RU" sz="1000" b="1" i="1" u="none" strike="noStrike" kern="1200" dirty="0" smtClean="0">
                          <a:solidFill>
                            <a:srgbClr val="000000"/>
                          </a:solidFill>
                          <a:effectLst/>
                          <a:latin typeface="+mn-lt"/>
                          <a:ea typeface="+mn-ea"/>
                          <a:cs typeface="+mn-cs"/>
                        </a:rPr>
                        <a:t>220</a:t>
                      </a:r>
                      <a:r>
                        <a:rPr lang="en-US" sz="1000" b="1" i="1" u="none" strike="noStrike" kern="1200" dirty="0" smtClean="0">
                          <a:solidFill>
                            <a:srgbClr val="000000"/>
                          </a:solidFill>
                          <a:effectLst/>
                          <a:latin typeface="+mn-lt"/>
                          <a:ea typeface="+mn-ea"/>
                          <a:cs typeface="+mn-cs"/>
                        </a:rPr>
                        <a:t> - 240</a:t>
                      </a:r>
                      <a:r>
                        <a:rPr lang="ru-RU" sz="1000" b="1" i="1" u="none" strike="noStrike" kern="1200" dirty="0" smtClean="0">
                          <a:solidFill>
                            <a:srgbClr val="000000"/>
                          </a:solidFill>
                          <a:effectLst/>
                          <a:latin typeface="+mn-lt"/>
                          <a:ea typeface="+mn-ea"/>
                          <a:cs typeface="+mn-cs"/>
                        </a:rPr>
                        <a:t> В</a:t>
                      </a:r>
                      <a:endParaRPr lang="ru-RU" sz="1000" b="1" i="1" u="none" strike="noStrike" kern="1200" dirty="0">
                        <a:solidFill>
                          <a:srgbClr val="000000"/>
                        </a:solidFill>
                        <a:effectLst/>
                        <a:latin typeface="+mn-lt"/>
                        <a:ea typeface="+mn-ea"/>
                        <a:cs typeface="+mn-cs"/>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kern="1200" dirty="0" smtClean="0">
                          <a:solidFill>
                            <a:srgbClr val="000000"/>
                          </a:solidFill>
                          <a:effectLst/>
                          <a:latin typeface="+mn-lt"/>
                          <a:ea typeface="+mn-ea"/>
                          <a:cs typeface="+mn-cs"/>
                        </a:rPr>
                        <a:t>~ 50/60 Гц</a:t>
                      </a:r>
                      <a:endParaRPr lang="ru-RU" sz="1000" b="1" i="1" u="none" strike="noStrike" kern="1200" dirty="0">
                        <a:solidFill>
                          <a:srgbClr val="000000"/>
                        </a:solidFill>
                        <a:effectLst/>
                        <a:latin typeface="+mn-lt"/>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Скрытый</a:t>
                      </a:r>
                    </a:p>
                    <a:p>
                      <a:pPr algn="ctr" fontAlgn="b"/>
                      <a:r>
                        <a:rPr lang="ru-RU" sz="1000" b="1" i="1" u="none" strike="noStrike" dirty="0" smtClean="0">
                          <a:solidFill>
                            <a:srgbClr val="000000"/>
                          </a:solidFill>
                          <a:effectLst/>
                          <a:latin typeface="Arial"/>
                        </a:rPr>
                        <a:t>(диск)</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uk-UA"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uk-UA"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uk-UA"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uk-UA"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1,7л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стекло</a:t>
                      </a:r>
                      <a:r>
                        <a:rPr lang="en-US" sz="1000" b="1" i="1" u="none" strike="noStrike" dirty="0" smtClean="0">
                          <a:solidFill>
                            <a:srgbClr val="000000"/>
                          </a:solidFill>
                          <a:effectLst/>
                          <a:latin typeface="Arial"/>
                        </a:rPr>
                        <a:t>-</a:t>
                      </a:r>
                      <a:r>
                        <a:rPr lang="ru-RU" sz="1000" b="1" i="1" u="none" strike="noStrike" dirty="0" smtClean="0">
                          <a:solidFill>
                            <a:srgbClr val="000000"/>
                          </a:solidFill>
                          <a:effectLst/>
                          <a:latin typeface="Arial"/>
                        </a:rPr>
                        <a:t>пластик </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uk-UA" sz="1000" b="1" i="1" u="none" strike="noStrike" dirty="0" err="1" smtClean="0">
                          <a:solidFill>
                            <a:srgbClr val="000000"/>
                          </a:solidFill>
                          <a:effectLst/>
                          <a:latin typeface="Arial"/>
                        </a:rPr>
                        <a:t>черн</a:t>
                      </a:r>
                      <a:r>
                        <a:rPr lang="ru-RU" sz="1000" b="1" i="1" u="none" strike="noStrike" dirty="0" smtClean="0">
                          <a:solidFill>
                            <a:srgbClr val="000000"/>
                          </a:solidFill>
                          <a:effectLst/>
                          <a:latin typeface="Arial"/>
                        </a:rPr>
                        <a:t>ы</a:t>
                      </a:r>
                      <a:r>
                        <a:rPr lang="uk-UA" sz="1000" b="1" i="1" u="none" strike="noStrike" dirty="0" smtClean="0">
                          <a:solidFill>
                            <a:srgbClr val="000000"/>
                          </a:solidFill>
                          <a:effectLst/>
                          <a:latin typeface="Arial"/>
                        </a:rPr>
                        <a:t>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uk-UA" sz="1000" b="1" i="1" u="none" strike="noStrike" dirty="0" smtClean="0">
                          <a:solidFill>
                            <a:srgbClr val="000000"/>
                          </a:solidFill>
                          <a:effectLst/>
                          <a:latin typeface="Arial"/>
                        </a:rPr>
                        <a:t>0,75 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220х187х250 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1,07/1,27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pic>
        <p:nvPicPr>
          <p:cNvPr id="3" name="Рисунок 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63812" y="1500423"/>
            <a:ext cx="3077455" cy="3673576"/>
          </a:xfrm>
          <a:prstGeom prst="rect">
            <a:avLst/>
          </a:prstGeom>
        </p:spPr>
      </p:pic>
    </p:spTree>
    <p:extLst>
      <p:ext uri="{BB962C8B-B14F-4D97-AF65-F5344CB8AC3E}">
        <p14:creationId xmlns:p14="http://schemas.microsoft.com/office/powerpoint/2010/main" val="414670328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1"/>
            <a:ext cx="10685127" cy="7560000"/>
          </a:xfrm>
          <a:prstGeom prst="rect">
            <a:avLst/>
          </a:prstGeom>
        </p:spPr>
      </p:pic>
      <p:sp>
        <p:nvSpPr>
          <p:cNvPr id="11" name="TextBox 10"/>
          <p:cNvSpPr txBox="1"/>
          <p:nvPr/>
        </p:nvSpPr>
        <p:spPr>
          <a:xfrm>
            <a:off x="256848" y="5506502"/>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sp>
        <p:nvSpPr>
          <p:cNvPr id="16" name="TextBox 15"/>
          <p:cNvSpPr txBox="1"/>
          <p:nvPr/>
        </p:nvSpPr>
        <p:spPr>
          <a:xfrm>
            <a:off x="4494950" y="2234726"/>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31" name="Прямоугольник 30"/>
          <p:cNvSpPr/>
          <p:nvPr/>
        </p:nvSpPr>
        <p:spPr>
          <a:xfrm>
            <a:off x="4321950" y="5173999"/>
            <a:ext cx="3523534" cy="646331"/>
          </a:xfrm>
          <a:prstGeom prst="rect">
            <a:avLst/>
          </a:prstGeom>
        </p:spPr>
        <p:txBody>
          <a:bodyPr wrap="square">
            <a:spAutoFit/>
          </a:bodyPr>
          <a:lstStyle/>
          <a:p>
            <a:r>
              <a:rPr lang="ru-RU" dirty="0">
                <a:solidFill>
                  <a:srgbClr val="006666"/>
                </a:solidFill>
                <a:latin typeface="EpsilonCTT" pitchFamily="2" charset="0"/>
              </a:rPr>
              <a:t>ПОЛЕЗНО! </a:t>
            </a:r>
            <a:r>
              <a:rPr lang="ru-RU" dirty="0" smtClean="0">
                <a:solidFill>
                  <a:srgbClr val="006666"/>
                </a:solidFill>
                <a:latin typeface="EpsilonCTT" pitchFamily="2" charset="0"/>
              </a:rPr>
              <a:t>БЫСТРО! ВКУСНО</a:t>
            </a:r>
            <a:r>
              <a:rPr lang="ru-RU" dirty="0">
                <a:solidFill>
                  <a:srgbClr val="006666"/>
                </a:solidFill>
                <a:latin typeface="EpsilonCTT" pitchFamily="2" charset="0"/>
              </a:rPr>
              <a:t>!</a:t>
            </a:r>
          </a:p>
          <a:p>
            <a:endParaRPr lang="ru-RU" dirty="0">
              <a:solidFill>
                <a:srgbClr val="006666"/>
              </a:solidFill>
              <a:latin typeface="EpsilonCTT" pitchFamily="2" charset="0"/>
            </a:endParaRPr>
          </a:p>
        </p:txBody>
      </p:sp>
      <p:sp>
        <p:nvSpPr>
          <p:cNvPr id="7" name="Прямоугольник 6"/>
          <p:cNvSpPr/>
          <p:nvPr/>
        </p:nvSpPr>
        <p:spPr>
          <a:xfrm>
            <a:off x="4276963" y="2532586"/>
            <a:ext cx="6327577" cy="2631490"/>
          </a:xfrm>
          <a:prstGeom prst="rect">
            <a:avLst/>
          </a:prstGeom>
        </p:spPr>
        <p:txBody>
          <a:bodyPr wrap="square">
            <a:spAutoFit/>
          </a:bodyPr>
          <a:lstStyle/>
          <a:p>
            <a:pPr>
              <a:lnSpc>
                <a:spcPct val="150000"/>
              </a:lnSpc>
            </a:pPr>
            <a:r>
              <a:rPr lang="ru-RU" sz="1100" b="1" i="1" dirty="0">
                <a:solidFill>
                  <a:srgbClr val="4D4B4B"/>
                </a:solidFill>
              </a:rPr>
              <a:t>      Шнур оборачивается вокруг основания, что позволяет легко разместить чайник на кухне.</a:t>
            </a:r>
          </a:p>
          <a:p>
            <a:pPr>
              <a:lnSpc>
                <a:spcPct val="150000"/>
              </a:lnSpc>
            </a:pPr>
            <a:r>
              <a:rPr lang="ru-RU" sz="1100" b="1" i="1" dirty="0">
                <a:solidFill>
                  <a:srgbClr val="4D4B4B"/>
                </a:solidFill>
              </a:rPr>
              <a:t>Встроенный нагревательный элемент из нержавеющей стали обеспечивает быстрое кипячение и простую очистку.</a:t>
            </a:r>
          </a:p>
          <a:p>
            <a:pPr>
              <a:lnSpc>
                <a:spcPct val="150000"/>
              </a:lnSpc>
            </a:pPr>
            <a:r>
              <a:rPr lang="ru-RU" sz="1100" b="1" i="1" dirty="0">
                <a:solidFill>
                  <a:srgbClr val="4D4B4B"/>
                </a:solidFill>
              </a:rPr>
              <a:t>Четырехкомпонентная система безопасности для предотвращения короткого замыкания и </a:t>
            </a:r>
            <a:r>
              <a:rPr lang="ru-RU" sz="1100" b="1" i="1" dirty="0" err="1">
                <a:solidFill>
                  <a:srgbClr val="4D4B4B"/>
                </a:solidFill>
              </a:rPr>
              <a:t>выкипания</a:t>
            </a:r>
            <a:r>
              <a:rPr lang="ru-RU" sz="1100" b="1" i="1" dirty="0">
                <a:solidFill>
                  <a:srgbClr val="4D4B4B"/>
                </a:solidFill>
              </a:rPr>
              <a:t> воды с функцией </a:t>
            </a:r>
            <a:r>
              <a:rPr lang="ru-RU" sz="1100" b="1" i="1" dirty="0" err="1">
                <a:solidFill>
                  <a:srgbClr val="4D4B4B"/>
                </a:solidFill>
              </a:rPr>
              <a:t>автовыключения</a:t>
            </a:r>
            <a:r>
              <a:rPr lang="ru-RU" sz="1100" b="1" i="1" dirty="0">
                <a:solidFill>
                  <a:srgbClr val="4D4B4B"/>
                </a:solidFill>
              </a:rPr>
              <a:t> после закипания воды или снятия с основания.</a:t>
            </a:r>
          </a:p>
          <a:p>
            <a:pPr>
              <a:lnSpc>
                <a:spcPct val="150000"/>
              </a:lnSpc>
            </a:pPr>
            <a:r>
              <a:rPr lang="ru-RU" sz="1100" b="1" i="1" dirty="0">
                <a:solidFill>
                  <a:srgbClr val="4D4B4B"/>
                </a:solidFill>
              </a:rPr>
              <a:t> Фильтр от накипи обеспечивает чистоту воды и чайника. Подставка с поворотом на 360 ° для удобства использования. Широко открывающаяся откидная крышка для удобного наполнения и очистки исключает контакт с паром. Индикаторы уровня воды по обеим сторонам электрического чайника будут удобны и для правшей, и для левшей. Наполнить чайник можно через носик, или открыв крышку</a:t>
            </a:r>
            <a:r>
              <a:rPr lang="ru-RU" sz="1100" b="1" i="1" dirty="0" smtClean="0">
                <a:solidFill>
                  <a:srgbClr val="4D4B4B"/>
                </a:solidFill>
              </a:rPr>
              <a:t>.</a:t>
            </a:r>
            <a:endParaRPr lang="ru-RU" sz="1100" b="1" i="1" dirty="0">
              <a:solidFill>
                <a:srgbClr val="4D4B4B"/>
              </a:solidFill>
            </a:endParaRPr>
          </a:p>
        </p:txBody>
      </p:sp>
      <p:sp>
        <p:nvSpPr>
          <p:cNvPr id="2" name="Заголовок 1"/>
          <p:cNvSpPr>
            <a:spLocks noGrp="1"/>
          </p:cNvSpPr>
          <p:nvPr>
            <p:ph type="title"/>
          </p:nvPr>
        </p:nvSpPr>
        <p:spPr>
          <a:xfrm>
            <a:off x="256848" y="531629"/>
            <a:ext cx="8973952" cy="656090"/>
          </a:xfrm>
          <a:effectLst/>
        </p:spPr>
        <p:txBody>
          <a:bodyPr>
            <a:normAutofit/>
          </a:bodyPr>
          <a:lstStyle/>
          <a:p>
            <a:pPr>
              <a:lnSpc>
                <a:spcPct val="100000"/>
              </a:lnSpc>
            </a:pPr>
            <a:r>
              <a:rPr lang="ru-RU" sz="2200" b="1" spc="50" dirty="0">
                <a:ln w="11430"/>
                <a:solidFill>
                  <a:srgbClr val="930D2D"/>
                </a:solidFill>
                <a:effectLst>
                  <a:outerShdw blurRad="38100" dist="38100" dir="2700000" algn="tl">
                    <a:srgbClr val="000000">
                      <a:alpha val="43137"/>
                    </a:srgbClr>
                  </a:outerShdw>
                </a:effectLst>
              </a:rPr>
              <a:t>ЭЛЕКТРОЧАЙНИК </a:t>
            </a:r>
            <a:r>
              <a:rPr lang="en-US" sz="2200" b="1" spc="50" dirty="0">
                <a:ln w="11430"/>
                <a:solidFill>
                  <a:srgbClr val="930D2D"/>
                </a:solidFill>
                <a:effectLst>
                  <a:outerShdw blurRad="38100" dist="38100" dir="2700000" algn="tl">
                    <a:srgbClr val="000000">
                      <a:alpha val="43137"/>
                    </a:srgbClr>
                  </a:outerShdw>
                </a:effectLst>
              </a:rPr>
              <a:t>EKP-1999GW</a:t>
            </a:r>
            <a:r>
              <a:rPr lang="ru-RU" sz="2200" b="1" spc="50" dirty="0" smtClean="0">
                <a:ln w="11430"/>
                <a:solidFill>
                  <a:srgbClr val="930D2D"/>
                </a:solidFill>
                <a:effectLst>
                  <a:outerShdw blurRad="38100" dist="38100" dir="2700000" algn="tl">
                    <a:srgbClr val="000000">
                      <a:alpha val="43137"/>
                    </a:srgbClr>
                  </a:outerShdw>
                </a:effectLst>
              </a:rPr>
              <a:t>/</a:t>
            </a:r>
            <a:r>
              <a:rPr lang="en-US" sz="2200" b="1" spc="50" dirty="0" smtClean="0">
                <a:ln w="11430"/>
                <a:solidFill>
                  <a:srgbClr val="930D2D"/>
                </a:solidFill>
                <a:effectLst>
                  <a:outerShdw blurRad="38100" dist="38100" dir="2700000" algn="tl">
                    <a:srgbClr val="000000">
                      <a:alpha val="43137"/>
                    </a:srgbClr>
                  </a:outerShdw>
                </a:effectLst>
              </a:rPr>
              <a:t>BW</a:t>
            </a:r>
            <a:endParaRPr lang="uk-UA" sz="2200" b="1" spc="50" dirty="0">
              <a:ln w="11430"/>
              <a:solidFill>
                <a:srgbClr val="930D2D"/>
              </a:solidFill>
              <a:effectLst>
                <a:outerShdw blurRad="38100" dist="38100" dir="2700000" algn="tl">
                  <a:srgbClr val="000000">
                    <a:alpha val="43137"/>
                  </a:srgbClr>
                </a:outerShdw>
              </a:effectLst>
            </a:endParaRPr>
          </a:p>
        </p:txBody>
      </p:sp>
      <p:graphicFrame>
        <p:nvGraphicFramePr>
          <p:cNvPr id="13" name="Таблица 12"/>
          <p:cNvGraphicFramePr>
            <a:graphicFrameLocks noGrp="1"/>
          </p:cNvGraphicFramePr>
          <p:nvPr>
            <p:extLst/>
          </p:nvPr>
        </p:nvGraphicFramePr>
        <p:xfrm>
          <a:off x="317500" y="5840176"/>
          <a:ext cx="10106125" cy="978418"/>
        </p:xfrm>
        <a:graphic>
          <a:graphicData uri="http://schemas.openxmlformats.org/drawingml/2006/table">
            <a:tbl>
              <a:tblPr>
                <a:tableStyleId>{616DA210-FB5B-4158-B5E0-FEB733F419BA}</a:tableStyleId>
              </a:tblPr>
              <a:tblGrid>
                <a:gridCol w="482361">
                  <a:extLst>
                    <a:ext uri="{9D8B030D-6E8A-4147-A177-3AD203B41FA5}">
                      <a16:colId xmlns:a16="http://schemas.microsoft.com/office/drawing/2014/main" val="20000"/>
                    </a:ext>
                  </a:extLst>
                </a:gridCol>
                <a:gridCol w="650118">
                  <a:extLst>
                    <a:ext uri="{9D8B030D-6E8A-4147-A177-3AD203B41FA5}">
                      <a16:colId xmlns:a16="http://schemas.microsoft.com/office/drawing/2014/main" val="20001"/>
                    </a:ext>
                  </a:extLst>
                </a:gridCol>
                <a:gridCol w="543335">
                  <a:extLst>
                    <a:ext uri="{9D8B030D-6E8A-4147-A177-3AD203B41FA5}">
                      <a16:colId xmlns:a16="http://schemas.microsoft.com/office/drawing/2014/main" val="20002"/>
                    </a:ext>
                  </a:extLst>
                </a:gridCol>
                <a:gridCol w="689564">
                  <a:extLst>
                    <a:ext uri="{9D8B030D-6E8A-4147-A177-3AD203B41FA5}">
                      <a16:colId xmlns:a16="http://schemas.microsoft.com/office/drawing/2014/main" val="20003"/>
                    </a:ext>
                  </a:extLst>
                </a:gridCol>
                <a:gridCol w="439894">
                  <a:extLst>
                    <a:ext uri="{9D8B030D-6E8A-4147-A177-3AD203B41FA5}">
                      <a16:colId xmlns:a16="http://schemas.microsoft.com/office/drawing/2014/main" val="20004"/>
                    </a:ext>
                  </a:extLst>
                </a:gridCol>
                <a:gridCol w="903566">
                  <a:extLst>
                    <a:ext uri="{9D8B030D-6E8A-4147-A177-3AD203B41FA5}">
                      <a16:colId xmlns:a16="http://schemas.microsoft.com/office/drawing/2014/main" val="20005"/>
                    </a:ext>
                  </a:extLst>
                </a:gridCol>
                <a:gridCol w="675846">
                  <a:extLst>
                    <a:ext uri="{9D8B030D-6E8A-4147-A177-3AD203B41FA5}">
                      <a16:colId xmlns:a16="http://schemas.microsoft.com/office/drawing/2014/main" val="20006"/>
                    </a:ext>
                  </a:extLst>
                </a:gridCol>
                <a:gridCol w="675846">
                  <a:extLst>
                    <a:ext uri="{9D8B030D-6E8A-4147-A177-3AD203B41FA5}">
                      <a16:colId xmlns:a16="http://schemas.microsoft.com/office/drawing/2014/main" val="20015"/>
                    </a:ext>
                  </a:extLst>
                </a:gridCol>
                <a:gridCol w="531166">
                  <a:extLst>
                    <a:ext uri="{9D8B030D-6E8A-4147-A177-3AD203B41FA5}">
                      <a16:colId xmlns:a16="http://schemas.microsoft.com/office/drawing/2014/main" val="20007"/>
                    </a:ext>
                  </a:extLst>
                </a:gridCol>
                <a:gridCol w="579452">
                  <a:extLst>
                    <a:ext uri="{9D8B030D-6E8A-4147-A177-3AD203B41FA5}">
                      <a16:colId xmlns:a16="http://schemas.microsoft.com/office/drawing/2014/main" val="20008"/>
                    </a:ext>
                  </a:extLst>
                </a:gridCol>
                <a:gridCol w="512227">
                  <a:extLst>
                    <a:ext uri="{9D8B030D-6E8A-4147-A177-3AD203B41FA5}">
                      <a16:colId xmlns:a16="http://schemas.microsoft.com/office/drawing/2014/main" val="20009"/>
                    </a:ext>
                  </a:extLst>
                </a:gridCol>
                <a:gridCol w="621304">
                  <a:extLst>
                    <a:ext uri="{9D8B030D-6E8A-4147-A177-3AD203B41FA5}">
                      <a16:colId xmlns:a16="http://schemas.microsoft.com/office/drawing/2014/main" val="20010"/>
                    </a:ext>
                  </a:extLst>
                </a:gridCol>
                <a:gridCol w="578846">
                  <a:extLst>
                    <a:ext uri="{9D8B030D-6E8A-4147-A177-3AD203B41FA5}">
                      <a16:colId xmlns:a16="http://schemas.microsoft.com/office/drawing/2014/main" val="20011"/>
                    </a:ext>
                  </a:extLst>
                </a:gridCol>
                <a:gridCol w="538754">
                  <a:extLst>
                    <a:ext uri="{9D8B030D-6E8A-4147-A177-3AD203B41FA5}">
                      <a16:colId xmlns:a16="http://schemas.microsoft.com/office/drawing/2014/main" val="20012"/>
                    </a:ext>
                  </a:extLst>
                </a:gridCol>
                <a:gridCol w="428518">
                  <a:extLst>
                    <a:ext uri="{9D8B030D-6E8A-4147-A177-3AD203B41FA5}">
                      <a16:colId xmlns:a16="http://schemas.microsoft.com/office/drawing/2014/main" val="20016"/>
                    </a:ext>
                  </a:extLst>
                </a:gridCol>
                <a:gridCol w="744444">
                  <a:extLst>
                    <a:ext uri="{9D8B030D-6E8A-4147-A177-3AD203B41FA5}">
                      <a16:colId xmlns:a16="http://schemas.microsoft.com/office/drawing/2014/main" val="20013"/>
                    </a:ext>
                  </a:extLst>
                </a:gridCol>
                <a:gridCol w="510884">
                  <a:extLst>
                    <a:ext uri="{9D8B030D-6E8A-4147-A177-3AD203B41FA5}">
                      <a16:colId xmlns:a16="http://schemas.microsoft.com/office/drawing/2014/main" val="20014"/>
                    </a:ext>
                  </a:extLst>
                </a:gridCol>
              </a:tblGrid>
              <a:tr h="48130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Тип нагревательного элемента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Индикатор уровня воды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Подсветка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Автомат. выкл.</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Блок.</a:t>
                      </a:r>
                      <a:r>
                        <a:rPr lang="ru-RU" sz="1100" b="1" i="0" u="none" strike="noStrike" baseline="0" dirty="0" smtClean="0">
                          <a:solidFill>
                            <a:srgbClr val="000000"/>
                          </a:solidFill>
                          <a:effectLst/>
                          <a:latin typeface="+mn-lt"/>
                        </a:rPr>
                        <a:t> </a:t>
                      </a:r>
                      <a:r>
                        <a:rPr lang="ru-RU" sz="1100" b="1" i="0" u="none" strike="noStrike" dirty="0" smtClean="0">
                          <a:solidFill>
                            <a:srgbClr val="000000"/>
                          </a:solidFill>
                          <a:effectLst/>
                          <a:latin typeface="+mn-lt"/>
                        </a:rPr>
                        <a:t>вкл. без воды</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Объем</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Материал корпуса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Цвет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Длина кабеля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Штук/ящик</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Габаритный размер</a:t>
                      </a:r>
                      <a:r>
                        <a:rPr lang="ru-RU" sz="1100" b="1" i="0" u="none" strike="noStrike" baseline="0" dirty="0" smtClean="0">
                          <a:solidFill>
                            <a:srgbClr val="000000"/>
                          </a:solidFill>
                          <a:effectLst/>
                          <a:latin typeface="+mn-lt"/>
                        </a:rPr>
                        <a:t> </a:t>
                      </a:r>
                      <a:r>
                        <a:rPr lang="ru-RU" sz="1100" b="1" i="0" u="none" strike="noStrike" dirty="0" err="1" smtClean="0">
                          <a:solidFill>
                            <a:srgbClr val="000000"/>
                          </a:solidFill>
                          <a:effectLst/>
                          <a:latin typeface="+mn-lt"/>
                        </a:rPr>
                        <a:t>уп</a:t>
                      </a:r>
                      <a:r>
                        <a:rPr lang="ru-RU" sz="1100" b="1" i="0" u="none" strike="noStrike" dirty="0" smtClean="0">
                          <a:solidFill>
                            <a:srgbClr val="000000"/>
                          </a:solidFill>
                          <a:effectLst/>
                          <a:latin typeface="+mn-lt"/>
                        </a:rPr>
                        <a:t>.</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a:t>
                      </a:r>
                    </a:p>
                    <a:p>
                      <a:pPr algn="ctr" fontAlgn="ctr"/>
                      <a:r>
                        <a:rPr lang="ru-RU" sz="1100" b="1" i="0" u="none" strike="noStrike" dirty="0" smtClean="0">
                          <a:solidFill>
                            <a:srgbClr val="000000"/>
                          </a:solidFill>
                          <a:effectLst/>
                          <a:latin typeface="+mn-lt"/>
                        </a:rPr>
                        <a:t>нетто /брутто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5073">
                <a:tc>
                  <a:txBody>
                    <a:bodyPr/>
                    <a:lstStyle/>
                    <a:p>
                      <a:pPr marL="0" algn="ctr" defTabSz="914400" rtl="0" eaLnBrk="1" fontAlgn="ctr" latinLnBrk="0" hangingPunct="1"/>
                      <a:r>
                        <a:rPr lang="ru-RU" sz="1000" b="1" i="1" u="none" strike="noStrike" kern="1200" dirty="0" smtClean="0">
                          <a:solidFill>
                            <a:srgbClr val="000000"/>
                          </a:solidFill>
                          <a:effectLst/>
                          <a:latin typeface="+mn-lt"/>
                          <a:ea typeface="+mn-ea"/>
                          <a:cs typeface="+mn-cs"/>
                        </a:rPr>
                        <a:t>91065</a:t>
                      </a:r>
                    </a:p>
                  </a:txBody>
                  <a:tcPr marL="9525" marR="9525" marT="9525" marB="0" anchor="ctr"/>
                </a:tc>
                <a:tc>
                  <a:txBody>
                    <a:bodyPr/>
                    <a:lstStyle/>
                    <a:p>
                      <a:pPr marL="0" algn="ctr" defTabSz="914400" rtl="0" eaLnBrk="1" fontAlgn="b" latinLnBrk="0" hangingPunct="1"/>
                      <a:r>
                        <a:rPr lang="en-US" sz="1000" b="1" i="1" u="none" strike="noStrike" kern="1200" dirty="0" smtClean="0">
                          <a:solidFill>
                            <a:srgbClr val="000000"/>
                          </a:solidFill>
                          <a:effectLst/>
                          <a:latin typeface="Arial"/>
                          <a:ea typeface="+mn-ea"/>
                          <a:cs typeface="+mn-cs"/>
                        </a:rPr>
                        <a:t>EKP-</a:t>
                      </a:r>
                      <a:r>
                        <a:rPr lang="ru-RU" sz="1000" b="1" i="1" u="none" strike="noStrike" kern="1200" dirty="0" smtClean="0">
                          <a:solidFill>
                            <a:srgbClr val="000000"/>
                          </a:solidFill>
                          <a:effectLst/>
                          <a:latin typeface="Arial"/>
                          <a:ea typeface="+mn-ea"/>
                          <a:cs typeface="+mn-cs"/>
                        </a:rPr>
                        <a:t>1999</a:t>
                      </a:r>
                      <a:r>
                        <a:rPr lang="en-US" sz="1000" b="1" i="1" u="none" strike="noStrike" kern="1200" dirty="0" smtClean="0">
                          <a:solidFill>
                            <a:srgbClr val="000000"/>
                          </a:solidFill>
                          <a:effectLst/>
                          <a:latin typeface="Arial"/>
                          <a:ea typeface="+mn-ea"/>
                          <a:cs typeface="+mn-cs"/>
                        </a:rPr>
                        <a:t>BW</a:t>
                      </a:r>
                      <a:endParaRPr lang="en-US" sz="1000" b="1" i="1" u="none" strike="noStrike" kern="1200" dirty="0">
                        <a:solidFill>
                          <a:srgbClr val="000000"/>
                        </a:solidFill>
                        <a:effectLst/>
                        <a:latin typeface="Arial"/>
                        <a:ea typeface="+mn-ea"/>
                        <a:cs typeface="+mn-cs"/>
                      </a:endParaRPr>
                    </a:p>
                  </a:txBody>
                  <a:tcPr marL="9525" marR="9525" marT="9525" marB="0" anchor="ctr"/>
                </a:tc>
                <a:tc>
                  <a:txBody>
                    <a:bodyPr/>
                    <a:lstStyle/>
                    <a:p>
                      <a:pPr algn="ctr" fontAlgn="ctr"/>
                      <a:r>
                        <a:rPr lang="ru-RU" sz="1000" b="1" i="1" u="none" strike="noStrike" dirty="0" smtClean="0">
                          <a:solidFill>
                            <a:srgbClr val="000000"/>
                          </a:solidFill>
                          <a:effectLst/>
                          <a:latin typeface="+mn-lt"/>
                        </a:rPr>
                        <a:t>2000Вт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220-240В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Скрытый</a:t>
                      </a:r>
                    </a:p>
                    <a:p>
                      <a:pPr algn="ctr" fontAlgn="b"/>
                      <a:r>
                        <a:rPr lang="ru-RU" sz="1000" b="1" i="1" u="none" strike="noStrike" dirty="0" smtClean="0">
                          <a:solidFill>
                            <a:srgbClr val="000000"/>
                          </a:solidFill>
                          <a:effectLst/>
                          <a:latin typeface="Arial"/>
                        </a:rPr>
                        <a:t>(диск)</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1,7 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Пластик</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Белый/Бежевый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0,75</a:t>
                      </a:r>
                      <a:r>
                        <a:rPr lang="ru-RU" sz="1000" b="1" i="1" u="none" strike="noStrike" baseline="0" dirty="0" smtClean="0">
                          <a:solidFill>
                            <a:srgbClr val="000000"/>
                          </a:solidFill>
                          <a:effectLst/>
                          <a:latin typeface="Arial"/>
                        </a:rPr>
                        <a:t> 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uk-UA" sz="1000" b="1" i="1" u="none" strike="noStrike" dirty="0" smtClean="0">
                          <a:solidFill>
                            <a:srgbClr val="000000"/>
                          </a:solidFill>
                          <a:effectLst/>
                          <a:latin typeface="Arial"/>
                        </a:rPr>
                        <a:t>8</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uk-UA" sz="1000" b="1" i="1" u="none" strike="noStrike" dirty="0" smtClean="0">
                          <a:solidFill>
                            <a:srgbClr val="000000"/>
                          </a:solidFill>
                          <a:effectLst/>
                          <a:latin typeface="Arial"/>
                        </a:rPr>
                        <a:t>20*16,5*22см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uk-UA" sz="1000" b="1" i="1" u="none" strike="noStrike" dirty="0" smtClean="0">
                          <a:solidFill>
                            <a:srgbClr val="000000"/>
                          </a:solidFill>
                          <a:effectLst/>
                          <a:latin typeface="Arial"/>
                        </a:rPr>
                        <a:t>0,74/0,87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graphicFrame>
        <p:nvGraphicFramePr>
          <p:cNvPr id="15" name="Таблица 14"/>
          <p:cNvGraphicFramePr>
            <a:graphicFrameLocks noGrp="1"/>
          </p:cNvGraphicFramePr>
          <p:nvPr>
            <p:extLst/>
          </p:nvPr>
        </p:nvGraphicFramePr>
        <p:xfrm>
          <a:off x="314571" y="6818594"/>
          <a:ext cx="10106125" cy="466349"/>
        </p:xfrm>
        <a:graphic>
          <a:graphicData uri="http://schemas.openxmlformats.org/drawingml/2006/table">
            <a:tbl>
              <a:tblPr>
                <a:tableStyleId>{616DA210-FB5B-4158-B5E0-FEB733F419BA}</a:tableStyleId>
              </a:tblPr>
              <a:tblGrid>
                <a:gridCol w="482361">
                  <a:extLst>
                    <a:ext uri="{9D8B030D-6E8A-4147-A177-3AD203B41FA5}">
                      <a16:colId xmlns:a16="http://schemas.microsoft.com/office/drawing/2014/main" val="4158686528"/>
                    </a:ext>
                  </a:extLst>
                </a:gridCol>
                <a:gridCol w="650118">
                  <a:extLst>
                    <a:ext uri="{9D8B030D-6E8A-4147-A177-3AD203B41FA5}">
                      <a16:colId xmlns:a16="http://schemas.microsoft.com/office/drawing/2014/main" val="1874463842"/>
                    </a:ext>
                  </a:extLst>
                </a:gridCol>
                <a:gridCol w="543335">
                  <a:extLst>
                    <a:ext uri="{9D8B030D-6E8A-4147-A177-3AD203B41FA5}">
                      <a16:colId xmlns:a16="http://schemas.microsoft.com/office/drawing/2014/main" val="984132257"/>
                    </a:ext>
                  </a:extLst>
                </a:gridCol>
                <a:gridCol w="689564">
                  <a:extLst>
                    <a:ext uri="{9D8B030D-6E8A-4147-A177-3AD203B41FA5}">
                      <a16:colId xmlns:a16="http://schemas.microsoft.com/office/drawing/2014/main" val="2596021262"/>
                    </a:ext>
                  </a:extLst>
                </a:gridCol>
                <a:gridCol w="439894">
                  <a:extLst>
                    <a:ext uri="{9D8B030D-6E8A-4147-A177-3AD203B41FA5}">
                      <a16:colId xmlns:a16="http://schemas.microsoft.com/office/drawing/2014/main" val="107513064"/>
                    </a:ext>
                  </a:extLst>
                </a:gridCol>
                <a:gridCol w="903566">
                  <a:extLst>
                    <a:ext uri="{9D8B030D-6E8A-4147-A177-3AD203B41FA5}">
                      <a16:colId xmlns:a16="http://schemas.microsoft.com/office/drawing/2014/main" val="1835207139"/>
                    </a:ext>
                  </a:extLst>
                </a:gridCol>
                <a:gridCol w="675846">
                  <a:extLst>
                    <a:ext uri="{9D8B030D-6E8A-4147-A177-3AD203B41FA5}">
                      <a16:colId xmlns:a16="http://schemas.microsoft.com/office/drawing/2014/main" val="3780355263"/>
                    </a:ext>
                  </a:extLst>
                </a:gridCol>
                <a:gridCol w="675846">
                  <a:extLst>
                    <a:ext uri="{9D8B030D-6E8A-4147-A177-3AD203B41FA5}">
                      <a16:colId xmlns:a16="http://schemas.microsoft.com/office/drawing/2014/main" val="194343552"/>
                    </a:ext>
                  </a:extLst>
                </a:gridCol>
                <a:gridCol w="531166">
                  <a:extLst>
                    <a:ext uri="{9D8B030D-6E8A-4147-A177-3AD203B41FA5}">
                      <a16:colId xmlns:a16="http://schemas.microsoft.com/office/drawing/2014/main" val="2007993034"/>
                    </a:ext>
                  </a:extLst>
                </a:gridCol>
                <a:gridCol w="579452">
                  <a:extLst>
                    <a:ext uri="{9D8B030D-6E8A-4147-A177-3AD203B41FA5}">
                      <a16:colId xmlns:a16="http://schemas.microsoft.com/office/drawing/2014/main" val="1382612018"/>
                    </a:ext>
                  </a:extLst>
                </a:gridCol>
                <a:gridCol w="512227">
                  <a:extLst>
                    <a:ext uri="{9D8B030D-6E8A-4147-A177-3AD203B41FA5}">
                      <a16:colId xmlns:a16="http://schemas.microsoft.com/office/drawing/2014/main" val="2917972772"/>
                    </a:ext>
                  </a:extLst>
                </a:gridCol>
                <a:gridCol w="621304">
                  <a:extLst>
                    <a:ext uri="{9D8B030D-6E8A-4147-A177-3AD203B41FA5}">
                      <a16:colId xmlns:a16="http://schemas.microsoft.com/office/drawing/2014/main" val="2938446270"/>
                    </a:ext>
                  </a:extLst>
                </a:gridCol>
                <a:gridCol w="591300">
                  <a:extLst>
                    <a:ext uri="{9D8B030D-6E8A-4147-A177-3AD203B41FA5}">
                      <a16:colId xmlns:a16="http://schemas.microsoft.com/office/drawing/2014/main" val="1064009147"/>
                    </a:ext>
                  </a:extLst>
                </a:gridCol>
                <a:gridCol w="526300">
                  <a:extLst>
                    <a:ext uri="{9D8B030D-6E8A-4147-A177-3AD203B41FA5}">
                      <a16:colId xmlns:a16="http://schemas.microsoft.com/office/drawing/2014/main" val="1305137410"/>
                    </a:ext>
                  </a:extLst>
                </a:gridCol>
                <a:gridCol w="428518">
                  <a:extLst>
                    <a:ext uri="{9D8B030D-6E8A-4147-A177-3AD203B41FA5}">
                      <a16:colId xmlns:a16="http://schemas.microsoft.com/office/drawing/2014/main" val="1096182024"/>
                    </a:ext>
                  </a:extLst>
                </a:gridCol>
                <a:gridCol w="744444">
                  <a:extLst>
                    <a:ext uri="{9D8B030D-6E8A-4147-A177-3AD203B41FA5}">
                      <a16:colId xmlns:a16="http://schemas.microsoft.com/office/drawing/2014/main" val="4143420666"/>
                    </a:ext>
                  </a:extLst>
                </a:gridCol>
                <a:gridCol w="510884">
                  <a:extLst>
                    <a:ext uri="{9D8B030D-6E8A-4147-A177-3AD203B41FA5}">
                      <a16:colId xmlns:a16="http://schemas.microsoft.com/office/drawing/2014/main" val="2148710966"/>
                    </a:ext>
                  </a:extLst>
                </a:gridCol>
              </a:tblGrid>
              <a:tr h="445073">
                <a:tc>
                  <a:txBody>
                    <a:bodyPr/>
                    <a:lstStyle/>
                    <a:p>
                      <a:pPr marL="0" algn="ctr" defTabSz="914400" rtl="0" eaLnBrk="1" fontAlgn="ctr" latinLnBrk="0" hangingPunct="1"/>
                      <a:r>
                        <a:rPr lang="ru-RU" sz="1000" b="1" i="1" u="none" strike="noStrike" kern="1200" dirty="0" smtClean="0">
                          <a:solidFill>
                            <a:srgbClr val="000000"/>
                          </a:solidFill>
                          <a:effectLst/>
                          <a:latin typeface="+mn-lt"/>
                          <a:ea typeface="+mn-ea"/>
                          <a:cs typeface="+mn-cs"/>
                        </a:rPr>
                        <a:t>91060</a:t>
                      </a:r>
                    </a:p>
                  </a:txBody>
                  <a:tcPr marL="9525" marR="9525" marT="9525" marB="0" anchor="ctr"/>
                </a:tc>
                <a:tc>
                  <a:txBody>
                    <a:bodyPr/>
                    <a:lstStyle/>
                    <a:p>
                      <a:pPr algn="ctr" fontAlgn="ctr"/>
                      <a:r>
                        <a:rPr lang="en-US" sz="1000" b="1" i="1" u="none" strike="noStrike" kern="1200" dirty="0" smtClean="0">
                          <a:solidFill>
                            <a:srgbClr val="000000"/>
                          </a:solidFill>
                          <a:effectLst/>
                          <a:latin typeface="Arial"/>
                          <a:ea typeface="+mn-ea"/>
                          <a:cs typeface="+mn-cs"/>
                        </a:rPr>
                        <a:t>EKP-</a:t>
                      </a:r>
                      <a:r>
                        <a:rPr lang="ru-RU" sz="1000" b="1" i="1" u="none" strike="noStrike" kern="1200" dirty="0" smtClean="0">
                          <a:solidFill>
                            <a:srgbClr val="000000"/>
                          </a:solidFill>
                          <a:effectLst/>
                          <a:latin typeface="Arial"/>
                          <a:ea typeface="+mn-ea"/>
                          <a:cs typeface="+mn-cs"/>
                        </a:rPr>
                        <a:t>1999</a:t>
                      </a:r>
                      <a:r>
                        <a:rPr lang="en-US" sz="1000" b="1" i="1" u="none" strike="noStrike" kern="1200" dirty="0" smtClean="0">
                          <a:solidFill>
                            <a:srgbClr val="000000"/>
                          </a:solidFill>
                          <a:effectLst/>
                          <a:latin typeface="Arial"/>
                          <a:ea typeface="+mn-ea"/>
                          <a:cs typeface="+mn-cs"/>
                        </a:rPr>
                        <a:t>GW </a:t>
                      </a:r>
                      <a:endParaRPr lang="en-US" sz="1000" b="1" i="1" u="none" strike="noStrike" kern="1200" dirty="0">
                        <a:solidFill>
                          <a:srgbClr val="000000"/>
                        </a:solidFill>
                        <a:effectLst/>
                        <a:latin typeface="Arial"/>
                        <a:ea typeface="+mn-ea"/>
                        <a:cs typeface="+mn-cs"/>
                      </a:endParaRPr>
                    </a:p>
                  </a:txBody>
                  <a:tcPr marL="9525" marR="9525" marT="9525" marB="0" anchor="ctr"/>
                </a:tc>
                <a:tc>
                  <a:txBody>
                    <a:bodyPr/>
                    <a:lstStyle/>
                    <a:p>
                      <a:pPr algn="ctr" fontAlgn="ctr"/>
                      <a:r>
                        <a:rPr lang="ru-RU" sz="1000" b="1" i="1" u="none" strike="noStrike" dirty="0" smtClean="0">
                          <a:solidFill>
                            <a:srgbClr val="000000"/>
                          </a:solidFill>
                          <a:effectLst/>
                          <a:latin typeface="+mn-lt"/>
                        </a:rPr>
                        <a:t>2000Вт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220-240В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Скрытый</a:t>
                      </a:r>
                    </a:p>
                    <a:p>
                      <a:pPr algn="ctr" fontAlgn="b"/>
                      <a:r>
                        <a:rPr lang="ru-RU" sz="1000" b="1" i="1" u="none" strike="noStrike" dirty="0" smtClean="0">
                          <a:solidFill>
                            <a:srgbClr val="000000"/>
                          </a:solidFill>
                          <a:effectLst/>
                          <a:latin typeface="Arial"/>
                        </a:rPr>
                        <a:t>(диск)</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1,7л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Пластик</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Белый/Серый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0,75м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uk-UA" sz="1000" b="1" i="1" u="none" strike="noStrike" dirty="0" smtClean="0">
                          <a:solidFill>
                            <a:srgbClr val="000000"/>
                          </a:solidFill>
                          <a:effectLst/>
                          <a:latin typeface="Arial"/>
                        </a:rPr>
                        <a:t>8</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uk-UA" sz="1000" b="1" i="1" u="none" strike="noStrike" dirty="0" smtClean="0">
                          <a:solidFill>
                            <a:srgbClr val="000000"/>
                          </a:solidFill>
                          <a:effectLst/>
                          <a:latin typeface="Arial"/>
                        </a:rPr>
                        <a:t>20*16,5*22см</a:t>
                      </a:r>
                      <a:endParaRPr lang="ru-RU" sz="1000" b="1" i="1" u="none" strike="noStrike" dirty="0" smtClean="0">
                        <a:solidFill>
                          <a:srgbClr val="000000"/>
                        </a:solidFill>
                        <a:effectLst/>
                        <a:latin typeface="Arial"/>
                      </a:endParaRPr>
                    </a:p>
                    <a:p>
                      <a:pPr algn="ctr" fontAlgn="b"/>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uk-UA" sz="1000" b="1" i="1" u="none" strike="noStrike" dirty="0" smtClean="0">
                          <a:solidFill>
                            <a:srgbClr val="000000"/>
                          </a:solidFill>
                          <a:effectLst/>
                          <a:latin typeface="Arial"/>
                        </a:rPr>
                        <a:t>0,74/0,87 кг</a:t>
                      </a:r>
                      <a:endParaRPr lang="ru-RU" sz="1000" b="1" i="1" u="none" strike="noStrike" dirty="0" smtClean="0">
                        <a:solidFill>
                          <a:srgbClr val="000000"/>
                        </a:solidFill>
                        <a:effectLst/>
                        <a:latin typeface="Arial"/>
                      </a:endParaRPr>
                    </a:p>
                    <a:p>
                      <a:pPr algn="ctr" fontAlgn="b"/>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46517423"/>
                  </a:ext>
                </a:extLst>
              </a:tr>
            </a:tbl>
          </a:graphicData>
        </a:graphic>
      </p:graphicFrame>
      <p:pic>
        <p:nvPicPr>
          <p:cNvPr id="3" name="Рисунок 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2298" y="857347"/>
            <a:ext cx="2649422" cy="3290354"/>
          </a:xfrm>
          <a:prstGeom prst="rect">
            <a:avLst/>
          </a:prstGeom>
        </p:spPr>
      </p:pic>
      <p:pic>
        <p:nvPicPr>
          <p:cNvPr id="4" name="Рисунок 3"/>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495387" y="2390775"/>
            <a:ext cx="2731853" cy="3392726"/>
          </a:xfrm>
          <a:prstGeom prst="rect">
            <a:avLst/>
          </a:prstGeom>
        </p:spPr>
      </p:pic>
    </p:spTree>
    <p:extLst>
      <p:ext uri="{BB962C8B-B14F-4D97-AF65-F5344CB8AC3E}">
        <p14:creationId xmlns:p14="http://schemas.microsoft.com/office/powerpoint/2010/main" val="56257675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1"/>
            <a:ext cx="10685127" cy="7560000"/>
          </a:xfrm>
          <a:prstGeom prst="rect">
            <a:avLst/>
          </a:prstGeom>
        </p:spPr>
      </p:pic>
      <p:sp>
        <p:nvSpPr>
          <p:cNvPr id="11" name="TextBox 10"/>
          <p:cNvSpPr txBox="1"/>
          <p:nvPr/>
        </p:nvSpPr>
        <p:spPr>
          <a:xfrm>
            <a:off x="317500" y="5823224"/>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sp>
        <p:nvSpPr>
          <p:cNvPr id="16" name="TextBox 15"/>
          <p:cNvSpPr txBox="1"/>
          <p:nvPr/>
        </p:nvSpPr>
        <p:spPr>
          <a:xfrm>
            <a:off x="4201834" y="2568959"/>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31" name="Прямоугольник 30"/>
          <p:cNvSpPr/>
          <p:nvPr/>
        </p:nvSpPr>
        <p:spPr>
          <a:xfrm>
            <a:off x="4321950" y="5173999"/>
            <a:ext cx="3523534" cy="646331"/>
          </a:xfrm>
          <a:prstGeom prst="rect">
            <a:avLst/>
          </a:prstGeom>
        </p:spPr>
        <p:txBody>
          <a:bodyPr wrap="square">
            <a:spAutoFit/>
          </a:bodyPr>
          <a:lstStyle/>
          <a:p>
            <a:r>
              <a:rPr lang="ru-RU" dirty="0">
                <a:solidFill>
                  <a:srgbClr val="006666"/>
                </a:solidFill>
                <a:latin typeface="EpsilonCTT" pitchFamily="2" charset="0"/>
              </a:rPr>
              <a:t>ПОЛЕЗНО! </a:t>
            </a:r>
            <a:r>
              <a:rPr lang="ru-RU" dirty="0" smtClean="0">
                <a:solidFill>
                  <a:srgbClr val="006666"/>
                </a:solidFill>
                <a:latin typeface="EpsilonCTT" pitchFamily="2" charset="0"/>
              </a:rPr>
              <a:t>БЫСТРО! ВКУСНО</a:t>
            </a:r>
            <a:r>
              <a:rPr lang="ru-RU" dirty="0">
                <a:solidFill>
                  <a:srgbClr val="006666"/>
                </a:solidFill>
                <a:latin typeface="EpsilonCTT" pitchFamily="2" charset="0"/>
              </a:rPr>
              <a:t>!</a:t>
            </a:r>
          </a:p>
          <a:p>
            <a:endParaRPr lang="ru-RU" dirty="0">
              <a:solidFill>
                <a:srgbClr val="006666"/>
              </a:solidFill>
              <a:latin typeface="EpsilonCTT" pitchFamily="2" charset="0"/>
            </a:endParaRPr>
          </a:p>
        </p:txBody>
      </p:sp>
      <p:sp>
        <p:nvSpPr>
          <p:cNvPr id="7" name="Прямоугольник 6"/>
          <p:cNvSpPr/>
          <p:nvPr/>
        </p:nvSpPr>
        <p:spPr>
          <a:xfrm>
            <a:off x="4127868" y="3003912"/>
            <a:ext cx="6327577" cy="1361911"/>
          </a:xfrm>
          <a:prstGeom prst="rect">
            <a:avLst/>
          </a:prstGeom>
        </p:spPr>
        <p:txBody>
          <a:bodyPr wrap="square">
            <a:spAutoFit/>
          </a:bodyPr>
          <a:lstStyle/>
          <a:p>
            <a:pPr>
              <a:lnSpc>
                <a:spcPct val="150000"/>
              </a:lnSpc>
            </a:pPr>
            <a:r>
              <a:rPr lang="ru-RU" sz="1100" b="1" i="1" dirty="0">
                <a:solidFill>
                  <a:srgbClr val="4D4B4B"/>
                </a:solidFill>
              </a:rPr>
              <a:t>      Электрический чайник </a:t>
            </a:r>
            <a:r>
              <a:rPr lang="en-US" sz="1100" b="1" i="1" spc="50" dirty="0">
                <a:ln w="11430"/>
                <a:solidFill>
                  <a:srgbClr val="930D2D"/>
                </a:solidFill>
                <a:effectLst>
                  <a:outerShdw blurRad="38100" dist="38100" dir="2700000" algn="tl">
                    <a:srgbClr val="000000">
                      <a:alpha val="43137"/>
                    </a:srgbClr>
                  </a:outerShdw>
                </a:effectLst>
              </a:rPr>
              <a:t>GRUNHELM</a:t>
            </a:r>
            <a:r>
              <a:rPr lang="ru-RU" sz="1100" i="1" dirty="0" smtClean="0"/>
              <a:t> </a:t>
            </a:r>
            <a:r>
              <a:rPr lang="en-US" sz="1100" b="1" i="1" spc="50" dirty="0" smtClean="0">
                <a:ln w="11430"/>
                <a:solidFill>
                  <a:srgbClr val="930D2D"/>
                </a:solidFill>
                <a:effectLst>
                  <a:outerShdw blurRad="38100" dist="38100" dir="2700000" algn="tl">
                    <a:srgbClr val="000000">
                      <a:alpha val="43137"/>
                    </a:srgbClr>
                  </a:outerShdw>
                </a:effectLst>
              </a:rPr>
              <a:t>EKP-1943B</a:t>
            </a:r>
            <a:r>
              <a:rPr lang="ru-RU" sz="1100" b="1" i="1" spc="50" dirty="0" smtClean="0">
                <a:ln w="11430"/>
                <a:solidFill>
                  <a:srgbClr val="930D2D"/>
                </a:solidFill>
                <a:effectLst>
                  <a:outerShdw blurRad="38100" dist="38100" dir="2700000" algn="tl">
                    <a:srgbClr val="000000">
                      <a:alpha val="43137"/>
                    </a:srgbClr>
                  </a:outerShdw>
                </a:effectLst>
              </a:rPr>
              <a:t> </a:t>
            </a:r>
            <a:r>
              <a:rPr lang="ru-RU" sz="1100" b="1" i="1" dirty="0" smtClean="0">
                <a:solidFill>
                  <a:srgbClr val="4D4B4B"/>
                </a:solidFill>
              </a:rPr>
              <a:t>с </a:t>
            </a:r>
            <a:r>
              <a:rPr lang="ru-RU" sz="1100" b="1" i="1" dirty="0">
                <a:solidFill>
                  <a:srgbClr val="4D4B4B"/>
                </a:solidFill>
              </a:rPr>
              <a:t>хорошей мощностью и оригинальным оформлением корпуса быстро вскипятит воду, позволит без проблем насладиться вкусом любимых горячих напитков. </a:t>
            </a:r>
            <a:br>
              <a:rPr lang="ru-RU" sz="1100" b="1" i="1" dirty="0">
                <a:solidFill>
                  <a:srgbClr val="4D4B4B"/>
                </a:solidFill>
              </a:rPr>
            </a:br>
            <a:r>
              <a:rPr lang="ru-RU" sz="1100" b="1" i="1" dirty="0">
                <a:solidFill>
                  <a:srgbClr val="4D4B4B"/>
                </a:solidFill>
              </a:rPr>
              <a:t>Прибор имеет удобные компактные размеры, легкое управление и отличается безукоризненным качеством.</a:t>
            </a:r>
          </a:p>
        </p:txBody>
      </p:sp>
      <p:sp>
        <p:nvSpPr>
          <p:cNvPr id="2" name="Заголовок 1"/>
          <p:cNvSpPr>
            <a:spLocks noGrp="1"/>
          </p:cNvSpPr>
          <p:nvPr>
            <p:ph type="title"/>
          </p:nvPr>
        </p:nvSpPr>
        <p:spPr>
          <a:xfrm>
            <a:off x="317500" y="768827"/>
            <a:ext cx="8973952" cy="656090"/>
          </a:xfrm>
          <a:effectLst/>
        </p:spPr>
        <p:txBody>
          <a:bodyPr>
            <a:normAutofit/>
          </a:bodyPr>
          <a:lstStyle/>
          <a:p>
            <a:pPr>
              <a:lnSpc>
                <a:spcPct val="100000"/>
              </a:lnSpc>
            </a:pPr>
            <a:r>
              <a:rPr lang="ru-RU" sz="2200" b="1" spc="50" dirty="0">
                <a:ln w="11430"/>
                <a:solidFill>
                  <a:srgbClr val="930D2D"/>
                </a:solidFill>
                <a:effectLst>
                  <a:outerShdw blurRad="38100" dist="38100" dir="2700000" algn="tl">
                    <a:srgbClr val="000000">
                      <a:alpha val="43137"/>
                    </a:srgbClr>
                  </a:outerShdw>
                </a:effectLst>
              </a:rPr>
              <a:t>ЭЛЕКТРОЧАЙНИК </a:t>
            </a:r>
            <a:r>
              <a:rPr lang="en-US" sz="2200" b="1" spc="50" dirty="0">
                <a:ln w="11430"/>
                <a:solidFill>
                  <a:srgbClr val="930D2D"/>
                </a:solidFill>
                <a:effectLst>
                  <a:outerShdw blurRad="38100" dist="38100" dir="2700000" algn="tl">
                    <a:srgbClr val="000000">
                      <a:alpha val="43137"/>
                    </a:srgbClr>
                  </a:outerShdw>
                </a:effectLst>
              </a:rPr>
              <a:t>EKP-1943B</a:t>
            </a:r>
            <a:endParaRPr lang="uk-UA" sz="2200" b="1" spc="50" dirty="0">
              <a:ln w="11430"/>
              <a:solidFill>
                <a:srgbClr val="930D2D"/>
              </a:solidFill>
              <a:effectLst>
                <a:outerShdw blurRad="38100" dist="38100" dir="2700000" algn="tl">
                  <a:srgbClr val="000000">
                    <a:alpha val="43137"/>
                  </a:srgbClr>
                </a:outerShdw>
              </a:effectLst>
            </a:endParaRPr>
          </a:p>
        </p:txBody>
      </p:sp>
      <p:graphicFrame>
        <p:nvGraphicFramePr>
          <p:cNvPr id="12" name="Таблица 11"/>
          <p:cNvGraphicFramePr>
            <a:graphicFrameLocks noGrp="1"/>
          </p:cNvGraphicFramePr>
          <p:nvPr>
            <p:extLst/>
          </p:nvPr>
        </p:nvGraphicFramePr>
        <p:xfrm>
          <a:off x="349320" y="6305085"/>
          <a:ext cx="10106125" cy="978418"/>
        </p:xfrm>
        <a:graphic>
          <a:graphicData uri="http://schemas.openxmlformats.org/drawingml/2006/table">
            <a:tbl>
              <a:tblPr>
                <a:tableStyleId>{616DA210-FB5B-4158-B5E0-FEB733F419BA}</a:tableStyleId>
              </a:tblPr>
              <a:tblGrid>
                <a:gridCol w="482361">
                  <a:extLst>
                    <a:ext uri="{9D8B030D-6E8A-4147-A177-3AD203B41FA5}">
                      <a16:colId xmlns:a16="http://schemas.microsoft.com/office/drawing/2014/main" val="20000"/>
                    </a:ext>
                  </a:extLst>
                </a:gridCol>
                <a:gridCol w="650118">
                  <a:extLst>
                    <a:ext uri="{9D8B030D-6E8A-4147-A177-3AD203B41FA5}">
                      <a16:colId xmlns:a16="http://schemas.microsoft.com/office/drawing/2014/main" val="20001"/>
                    </a:ext>
                  </a:extLst>
                </a:gridCol>
                <a:gridCol w="543335">
                  <a:extLst>
                    <a:ext uri="{9D8B030D-6E8A-4147-A177-3AD203B41FA5}">
                      <a16:colId xmlns:a16="http://schemas.microsoft.com/office/drawing/2014/main" val="20002"/>
                    </a:ext>
                  </a:extLst>
                </a:gridCol>
                <a:gridCol w="689564">
                  <a:extLst>
                    <a:ext uri="{9D8B030D-6E8A-4147-A177-3AD203B41FA5}">
                      <a16:colId xmlns:a16="http://schemas.microsoft.com/office/drawing/2014/main" val="20003"/>
                    </a:ext>
                  </a:extLst>
                </a:gridCol>
                <a:gridCol w="439894">
                  <a:extLst>
                    <a:ext uri="{9D8B030D-6E8A-4147-A177-3AD203B41FA5}">
                      <a16:colId xmlns:a16="http://schemas.microsoft.com/office/drawing/2014/main" val="20004"/>
                    </a:ext>
                  </a:extLst>
                </a:gridCol>
                <a:gridCol w="903566">
                  <a:extLst>
                    <a:ext uri="{9D8B030D-6E8A-4147-A177-3AD203B41FA5}">
                      <a16:colId xmlns:a16="http://schemas.microsoft.com/office/drawing/2014/main" val="20005"/>
                    </a:ext>
                  </a:extLst>
                </a:gridCol>
                <a:gridCol w="675846">
                  <a:extLst>
                    <a:ext uri="{9D8B030D-6E8A-4147-A177-3AD203B41FA5}">
                      <a16:colId xmlns:a16="http://schemas.microsoft.com/office/drawing/2014/main" val="20006"/>
                    </a:ext>
                  </a:extLst>
                </a:gridCol>
                <a:gridCol w="675846">
                  <a:extLst>
                    <a:ext uri="{9D8B030D-6E8A-4147-A177-3AD203B41FA5}">
                      <a16:colId xmlns:a16="http://schemas.microsoft.com/office/drawing/2014/main" val="20015"/>
                    </a:ext>
                  </a:extLst>
                </a:gridCol>
                <a:gridCol w="531166">
                  <a:extLst>
                    <a:ext uri="{9D8B030D-6E8A-4147-A177-3AD203B41FA5}">
                      <a16:colId xmlns:a16="http://schemas.microsoft.com/office/drawing/2014/main" val="20007"/>
                    </a:ext>
                  </a:extLst>
                </a:gridCol>
                <a:gridCol w="579452">
                  <a:extLst>
                    <a:ext uri="{9D8B030D-6E8A-4147-A177-3AD203B41FA5}">
                      <a16:colId xmlns:a16="http://schemas.microsoft.com/office/drawing/2014/main" val="20008"/>
                    </a:ext>
                  </a:extLst>
                </a:gridCol>
                <a:gridCol w="512227">
                  <a:extLst>
                    <a:ext uri="{9D8B030D-6E8A-4147-A177-3AD203B41FA5}">
                      <a16:colId xmlns:a16="http://schemas.microsoft.com/office/drawing/2014/main" val="20009"/>
                    </a:ext>
                  </a:extLst>
                </a:gridCol>
                <a:gridCol w="621304">
                  <a:extLst>
                    <a:ext uri="{9D8B030D-6E8A-4147-A177-3AD203B41FA5}">
                      <a16:colId xmlns:a16="http://schemas.microsoft.com/office/drawing/2014/main" val="20010"/>
                    </a:ext>
                  </a:extLst>
                </a:gridCol>
                <a:gridCol w="482600">
                  <a:extLst>
                    <a:ext uri="{9D8B030D-6E8A-4147-A177-3AD203B41FA5}">
                      <a16:colId xmlns:a16="http://schemas.microsoft.com/office/drawing/2014/main" val="20011"/>
                    </a:ext>
                  </a:extLst>
                </a:gridCol>
                <a:gridCol w="635000">
                  <a:extLst>
                    <a:ext uri="{9D8B030D-6E8A-4147-A177-3AD203B41FA5}">
                      <a16:colId xmlns:a16="http://schemas.microsoft.com/office/drawing/2014/main" val="20012"/>
                    </a:ext>
                  </a:extLst>
                </a:gridCol>
                <a:gridCol w="428518">
                  <a:extLst>
                    <a:ext uri="{9D8B030D-6E8A-4147-A177-3AD203B41FA5}">
                      <a16:colId xmlns:a16="http://schemas.microsoft.com/office/drawing/2014/main" val="20016"/>
                    </a:ext>
                  </a:extLst>
                </a:gridCol>
                <a:gridCol w="744444">
                  <a:extLst>
                    <a:ext uri="{9D8B030D-6E8A-4147-A177-3AD203B41FA5}">
                      <a16:colId xmlns:a16="http://schemas.microsoft.com/office/drawing/2014/main" val="20013"/>
                    </a:ext>
                  </a:extLst>
                </a:gridCol>
                <a:gridCol w="510884">
                  <a:extLst>
                    <a:ext uri="{9D8B030D-6E8A-4147-A177-3AD203B41FA5}">
                      <a16:colId xmlns:a16="http://schemas.microsoft.com/office/drawing/2014/main" val="20014"/>
                    </a:ext>
                  </a:extLst>
                </a:gridCol>
              </a:tblGrid>
              <a:tr h="48130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Тип нагревательного элемента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Индикатор уровня воды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Подсветка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Автомат. выкл.</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Блок.</a:t>
                      </a:r>
                      <a:r>
                        <a:rPr lang="ru-RU" sz="1100" b="1" i="0" u="none" strike="noStrike" baseline="0" dirty="0" smtClean="0">
                          <a:solidFill>
                            <a:srgbClr val="000000"/>
                          </a:solidFill>
                          <a:effectLst/>
                          <a:latin typeface="+mn-lt"/>
                        </a:rPr>
                        <a:t> </a:t>
                      </a:r>
                      <a:r>
                        <a:rPr lang="ru-RU" sz="1100" b="1" i="0" u="none" strike="noStrike" dirty="0" smtClean="0">
                          <a:solidFill>
                            <a:srgbClr val="000000"/>
                          </a:solidFill>
                          <a:effectLst/>
                          <a:latin typeface="+mn-lt"/>
                        </a:rPr>
                        <a:t>вкл. без воды</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Объем</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Материал корпуса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Цвет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Длина кабеля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Штук/ящик</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Габаритный размер</a:t>
                      </a:r>
                      <a:r>
                        <a:rPr lang="ru-RU" sz="1100" b="1" i="0" u="none" strike="noStrike" baseline="0" dirty="0" smtClean="0">
                          <a:solidFill>
                            <a:srgbClr val="000000"/>
                          </a:solidFill>
                          <a:effectLst/>
                          <a:latin typeface="+mn-lt"/>
                        </a:rPr>
                        <a:t> </a:t>
                      </a:r>
                      <a:r>
                        <a:rPr lang="ru-RU" sz="1100" b="1" i="0" u="none" strike="noStrike" dirty="0" err="1" smtClean="0">
                          <a:solidFill>
                            <a:srgbClr val="000000"/>
                          </a:solidFill>
                          <a:effectLst/>
                          <a:latin typeface="+mn-lt"/>
                        </a:rPr>
                        <a:t>уп</a:t>
                      </a:r>
                      <a:r>
                        <a:rPr lang="ru-RU" sz="1100" b="1" i="0" u="none" strike="noStrike" dirty="0" smtClean="0">
                          <a:solidFill>
                            <a:srgbClr val="000000"/>
                          </a:solidFill>
                          <a:effectLst/>
                          <a:latin typeface="+mn-lt"/>
                        </a:rPr>
                        <a:t>.</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a:t>
                      </a:r>
                    </a:p>
                    <a:p>
                      <a:pPr algn="ctr" fontAlgn="ctr"/>
                      <a:r>
                        <a:rPr lang="ru-RU" sz="1100" b="1" i="0" u="none" strike="noStrike" dirty="0" smtClean="0">
                          <a:solidFill>
                            <a:srgbClr val="000000"/>
                          </a:solidFill>
                          <a:effectLst/>
                          <a:latin typeface="+mn-lt"/>
                        </a:rPr>
                        <a:t>нетто /брутто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5073">
                <a:tc>
                  <a:txBody>
                    <a:bodyPr/>
                    <a:lstStyle/>
                    <a:p>
                      <a:pPr marL="0" algn="ctr" defTabSz="914400" rtl="0" eaLnBrk="1" fontAlgn="ctr" latinLnBrk="0" hangingPunct="1"/>
                      <a:r>
                        <a:rPr lang="ru-RU" sz="1000" b="1" i="1" u="none" strike="noStrike" kern="1200" dirty="0" smtClean="0">
                          <a:solidFill>
                            <a:srgbClr val="000000"/>
                          </a:solidFill>
                          <a:effectLst/>
                          <a:latin typeface="+mn-lt"/>
                          <a:ea typeface="+mn-ea"/>
                          <a:cs typeface="+mn-cs"/>
                        </a:rPr>
                        <a:t>91061</a:t>
                      </a:r>
                    </a:p>
                  </a:txBody>
                  <a:tcPr marL="9525" marR="9525" marT="9525" marB="0" anchor="ctr"/>
                </a:tc>
                <a:tc>
                  <a:txBody>
                    <a:bodyPr/>
                    <a:lstStyle/>
                    <a:p>
                      <a:pPr algn="ctr" fontAlgn="ctr"/>
                      <a:r>
                        <a:rPr lang="en-US" sz="1000" b="1" i="1" u="none" strike="noStrike" kern="1200" dirty="0" smtClean="0">
                          <a:solidFill>
                            <a:srgbClr val="000000"/>
                          </a:solidFill>
                          <a:effectLst/>
                          <a:latin typeface="+mn-lt"/>
                          <a:ea typeface="+mn-ea"/>
                          <a:cs typeface="+mn-cs"/>
                        </a:rPr>
                        <a:t>EKP-</a:t>
                      </a:r>
                      <a:r>
                        <a:rPr lang="ru-RU" sz="1000" b="1" i="1" u="none" strike="noStrike" kern="1200" dirty="0" smtClean="0">
                          <a:solidFill>
                            <a:srgbClr val="000000"/>
                          </a:solidFill>
                          <a:effectLst/>
                          <a:latin typeface="+mn-lt"/>
                          <a:ea typeface="+mn-ea"/>
                          <a:cs typeface="+mn-cs"/>
                        </a:rPr>
                        <a:t>1943</a:t>
                      </a:r>
                      <a:r>
                        <a:rPr lang="en-US" sz="1000" b="1" i="1" u="none" strike="noStrike" kern="1200" dirty="0" smtClean="0">
                          <a:solidFill>
                            <a:srgbClr val="000000"/>
                          </a:solidFill>
                          <a:effectLst/>
                          <a:latin typeface="+mn-lt"/>
                          <a:ea typeface="+mn-ea"/>
                          <a:cs typeface="+mn-cs"/>
                        </a:rPr>
                        <a:t>B </a:t>
                      </a:r>
                      <a:endParaRPr lang="en-US"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ru-RU" sz="1000" b="1" i="1" u="none" strike="noStrike" dirty="0" smtClean="0">
                          <a:solidFill>
                            <a:srgbClr val="000000"/>
                          </a:solidFill>
                          <a:effectLst/>
                          <a:latin typeface="+mn-lt"/>
                        </a:rPr>
                        <a:t>1850-2200Вт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Скрытый</a:t>
                      </a:r>
                    </a:p>
                    <a:p>
                      <a:pPr algn="ctr" fontAlgn="b"/>
                      <a:r>
                        <a:rPr lang="ru-RU" sz="1000" b="1" i="1" u="none" strike="noStrike" dirty="0" smtClean="0">
                          <a:solidFill>
                            <a:srgbClr val="000000"/>
                          </a:solidFill>
                          <a:effectLst/>
                          <a:latin typeface="Arial"/>
                        </a:rPr>
                        <a:t>(диск)</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uk-UA"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uk-UA"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uk-UA"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uk-UA"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uk-UA" sz="1000" b="1" i="1" u="none" strike="noStrike" dirty="0" smtClean="0">
                          <a:solidFill>
                            <a:srgbClr val="000000"/>
                          </a:solidFill>
                          <a:effectLst/>
                          <a:latin typeface="Arial"/>
                        </a:rPr>
                        <a:t>1,7 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uk-UA" sz="1000" b="1" i="1" u="none" strike="noStrike" dirty="0" smtClean="0">
                          <a:solidFill>
                            <a:srgbClr val="000000"/>
                          </a:solidFill>
                          <a:effectLst/>
                          <a:latin typeface="Arial"/>
                        </a:rPr>
                        <a:t>Пластик</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uk-UA" sz="1000" b="1" i="1" u="none" strike="noStrike" dirty="0" err="1" smtClean="0">
                          <a:solidFill>
                            <a:srgbClr val="000000"/>
                          </a:solidFill>
                          <a:effectLst/>
                          <a:latin typeface="Arial"/>
                        </a:rPr>
                        <a:t>черн</a:t>
                      </a:r>
                      <a:r>
                        <a:rPr lang="ru-RU" sz="1000" b="1" i="1" u="none" strike="noStrike" dirty="0" err="1" smtClean="0">
                          <a:solidFill>
                            <a:srgbClr val="000000"/>
                          </a:solidFill>
                          <a:effectLst/>
                          <a:latin typeface="Arial"/>
                        </a:rPr>
                        <a:t>ый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0,75 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uk-UA" sz="1000" b="1" i="1" u="none" strike="noStrike" dirty="0" smtClean="0">
                          <a:solidFill>
                            <a:srgbClr val="000000"/>
                          </a:solidFill>
                          <a:effectLst/>
                          <a:latin typeface="Arial"/>
                        </a:rPr>
                        <a:t>8</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uk-UA" sz="1000" b="1" i="1" u="none" strike="noStrike" dirty="0" smtClean="0">
                          <a:solidFill>
                            <a:srgbClr val="000000"/>
                          </a:solidFill>
                          <a:effectLst/>
                          <a:latin typeface="Arial"/>
                        </a:rPr>
                        <a:t>20*16,5*23см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uk-UA" sz="1000" b="1" i="1" u="none" strike="noStrike" dirty="0" smtClean="0">
                          <a:solidFill>
                            <a:srgbClr val="000000"/>
                          </a:solidFill>
                          <a:effectLst/>
                          <a:latin typeface="Arial"/>
                        </a:rPr>
                        <a:t>0,79/0,94кг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pic>
        <p:nvPicPr>
          <p:cNvPr id="4" name="Рисунок 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31482" y="1536412"/>
            <a:ext cx="3463460" cy="4068146"/>
          </a:xfrm>
          <a:prstGeom prst="rect">
            <a:avLst/>
          </a:prstGeom>
        </p:spPr>
      </p:pic>
    </p:spTree>
    <p:extLst>
      <p:ext uri="{BB962C8B-B14F-4D97-AF65-F5344CB8AC3E}">
        <p14:creationId xmlns:p14="http://schemas.microsoft.com/office/powerpoint/2010/main" val="91278630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535165" y="738594"/>
            <a:ext cx="8973952" cy="656090"/>
          </a:xfrm>
          <a:effectLst/>
        </p:spPr>
        <p:txBody>
          <a:bodyPr>
            <a:normAutofit/>
          </a:bodyPr>
          <a:lstStyle/>
          <a:p>
            <a:pPr>
              <a:lnSpc>
                <a:spcPct val="100000"/>
              </a:lnSpc>
            </a:pPr>
            <a:r>
              <a:rPr lang="ru-RU" sz="2200" b="1" spc="50" dirty="0" smtClean="0">
                <a:ln w="11430"/>
                <a:solidFill>
                  <a:srgbClr val="930D2D"/>
                </a:solidFill>
                <a:effectLst>
                  <a:outerShdw blurRad="38100" dist="38100" dir="2700000" algn="tl">
                    <a:srgbClr val="000000">
                      <a:alpha val="43137"/>
                    </a:srgbClr>
                  </a:outerShdw>
                </a:effectLst>
              </a:rPr>
              <a:t>КАПЕЛЬНАЯ КОФЕВАРКА </a:t>
            </a:r>
            <a:r>
              <a:rPr lang="en-US" sz="2200" b="1" spc="50" dirty="0" smtClean="0">
                <a:ln w="11430"/>
                <a:solidFill>
                  <a:srgbClr val="930D2D"/>
                </a:solidFill>
                <a:effectLst>
                  <a:outerShdw blurRad="38100" dist="38100" dir="2700000" algn="tl">
                    <a:srgbClr val="000000">
                      <a:alpha val="43137"/>
                    </a:srgbClr>
                  </a:outerShdw>
                </a:effectLst>
              </a:rPr>
              <a:t>GDC06</a:t>
            </a:r>
            <a:endParaRPr lang="uk-UA" sz="22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418793" y="5594477"/>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4267354981"/>
              </p:ext>
            </p:extLst>
          </p:nvPr>
        </p:nvGraphicFramePr>
        <p:xfrm>
          <a:off x="451363" y="6012461"/>
          <a:ext cx="9531750" cy="1130818"/>
        </p:xfrm>
        <a:graphic>
          <a:graphicData uri="http://schemas.openxmlformats.org/drawingml/2006/table">
            <a:tbl>
              <a:tblPr>
                <a:tableStyleId>{616DA210-FB5B-4158-B5E0-FEB733F419BA}</a:tableStyleId>
              </a:tblPr>
              <a:tblGrid>
                <a:gridCol w="453273">
                  <a:extLst>
                    <a:ext uri="{9D8B030D-6E8A-4147-A177-3AD203B41FA5}">
                      <a16:colId xmlns:a16="http://schemas.microsoft.com/office/drawing/2014/main" val="20000"/>
                    </a:ext>
                  </a:extLst>
                </a:gridCol>
                <a:gridCol w="571739">
                  <a:extLst>
                    <a:ext uri="{9D8B030D-6E8A-4147-A177-3AD203B41FA5}">
                      <a16:colId xmlns:a16="http://schemas.microsoft.com/office/drawing/2014/main" val="20001"/>
                    </a:ext>
                  </a:extLst>
                </a:gridCol>
                <a:gridCol w="647461">
                  <a:extLst>
                    <a:ext uri="{9D8B030D-6E8A-4147-A177-3AD203B41FA5}">
                      <a16:colId xmlns:a16="http://schemas.microsoft.com/office/drawing/2014/main" val="20002"/>
                    </a:ext>
                  </a:extLst>
                </a:gridCol>
                <a:gridCol w="635999">
                  <a:extLst>
                    <a:ext uri="{9D8B030D-6E8A-4147-A177-3AD203B41FA5}">
                      <a16:colId xmlns:a16="http://schemas.microsoft.com/office/drawing/2014/main" val="20003"/>
                    </a:ext>
                  </a:extLst>
                </a:gridCol>
                <a:gridCol w="557801">
                  <a:extLst>
                    <a:ext uri="{9D8B030D-6E8A-4147-A177-3AD203B41FA5}">
                      <a16:colId xmlns:a16="http://schemas.microsoft.com/office/drawing/2014/main" val="20004"/>
                    </a:ext>
                  </a:extLst>
                </a:gridCol>
                <a:gridCol w="558800">
                  <a:extLst>
                    <a:ext uri="{9D8B030D-6E8A-4147-A177-3AD203B41FA5}">
                      <a16:colId xmlns:a16="http://schemas.microsoft.com/office/drawing/2014/main" val="20005"/>
                    </a:ext>
                  </a:extLst>
                </a:gridCol>
                <a:gridCol w="914400">
                  <a:extLst>
                    <a:ext uri="{9D8B030D-6E8A-4147-A177-3AD203B41FA5}">
                      <a16:colId xmlns:a16="http://schemas.microsoft.com/office/drawing/2014/main" val="20006"/>
                    </a:ext>
                  </a:extLst>
                </a:gridCol>
                <a:gridCol w="647700">
                  <a:extLst>
                    <a:ext uri="{9D8B030D-6E8A-4147-A177-3AD203B41FA5}">
                      <a16:colId xmlns:a16="http://schemas.microsoft.com/office/drawing/2014/main" val="20015"/>
                    </a:ext>
                  </a:extLst>
                </a:gridCol>
                <a:gridCol w="609600">
                  <a:extLst>
                    <a:ext uri="{9D8B030D-6E8A-4147-A177-3AD203B41FA5}">
                      <a16:colId xmlns:a16="http://schemas.microsoft.com/office/drawing/2014/main" val="20007"/>
                    </a:ext>
                  </a:extLst>
                </a:gridCol>
                <a:gridCol w="485831">
                  <a:extLst>
                    <a:ext uri="{9D8B030D-6E8A-4147-A177-3AD203B41FA5}">
                      <a16:colId xmlns:a16="http://schemas.microsoft.com/office/drawing/2014/main" val="20009"/>
                    </a:ext>
                  </a:extLst>
                </a:gridCol>
                <a:gridCol w="535738">
                  <a:extLst>
                    <a:ext uri="{9D8B030D-6E8A-4147-A177-3AD203B41FA5}">
                      <a16:colId xmlns:a16="http://schemas.microsoft.com/office/drawing/2014/main" val="20010"/>
                    </a:ext>
                  </a:extLst>
                </a:gridCol>
                <a:gridCol w="531062">
                  <a:extLst>
                    <a:ext uri="{9D8B030D-6E8A-4147-A177-3AD203B41FA5}">
                      <a16:colId xmlns:a16="http://schemas.microsoft.com/office/drawing/2014/main" val="20011"/>
                    </a:ext>
                  </a:extLst>
                </a:gridCol>
                <a:gridCol w="533400">
                  <a:extLst>
                    <a:ext uri="{9D8B030D-6E8A-4147-A177-3AD203B41FA5}">
                      <a16:colId xmlns:a16="http://schemas.microsoft.com/office/drawing/2014/main" val="20012"/>
                    </a:ext>
                  </a:extLst>
                </a:gridCol>
                <a:gridCol w="419100">
                  <a:extLst>
                    <a:ext uri="{9D8B030D-6E8A-4147-A177-3AD203B41FA5}">
                      <a16:colId xmlns:a16="http://schemas.microsoft.com/office/drawing/2014/main" val="20016"/>
                    </a:ext>
                  </a:extLst>
                </a:gridCol>
                <a:gridCol w="863600">
                  <a:extLst>
                    <a:ext uri="{9D8B030D-6E8A-4147-A177-3AD203B41FA5}">
                      <a16:colId xmlns:a16="http://schemas.microsoft.com/office/drawing/2014/main" val="20013"/>
                    </a:ext>
                  </a:extLst>
                </a:gridCol>
                <a:gridCol w="566246">
                  <a:extLst>
                    <a:ext uri="{9D8B030D-6E8A-4147-A177-3AD203B41FA5}">
                      <a16:colId xmlns:a16="http://schemas.microsoft.com/office/drawing/2014/main" val="20014"/>
                    </a:ext>
                  </a:extLst>
                </a:gridCol>
              </a:tblGrid>
              <a:tr h="48130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marL="0" algn="ctr" defTabSz="914400" rtl="0" eaLnBrk="1" fontAlgn="ctr" latinLnBrk="0" hangingPunct="1"/>
                      <a:r>
                        <a:rPr lang="ru-RU" sz="1100" b="1" u="none" strike="noStrike" kern="1200" dirty="0" smtClean="0">
                          <a:solidFill>
                            <a:schemeClr val="tx1"/>
                          </a:solidFill>
                          <a:effectLst/>
                          <a:latin typeface="+mn-lt"/>
                          <a:ea typeface="+mn-ea"/>
                          <a:cs typeface="+mn-cs"/>
                        </a:rPr>
                        <a:t>Многоразовый фильтр</a:t>
                      </a:r>
                      <a:endParaRPr lang="ru-RU" sz="1100" b="1" u="none" strike="noStrike" kern="1200" dirty="0">
                        <a:solidFill>
                          <a:schemeClr val="tx1"/>
                        </a:solidFill>
                        <a:effectLst/>
                        <a:latin typeface="+mn-lt"/>
                        <a:ea typeface="+mn-ea"/>
                        <a:cs typeface="+mn-cs"/>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Индикатор уровня воды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kern="1200" dirty="0" smtClean="0">
                          <a:solidFill>
                            <a:srgbClr val="000000"/>
                          </a:solidFill>
                          <a:effectLst/>
                          <a:latin typeface="+mn-lt"/>
                          <a:ea typeface="+mn-ea"/>
                          <a:cs typeface="+mn-cs"/>
                        </a:rPr>
                        <a:t>Плита </a:t>
                      </a:r>
                      <a:r>
                        <a:rPr lang="ru-RU" sz="1100" b="1" i="0" u="none" strike="noStrike" kern="1200" dirty="0" err="1" smtClean="0">
                          <a:solidFill>
                            <a:srgbClr val="000000"/>
                          </a:solidFill>
                          <a:effectLst/>
                          <a:latin typeface="+mn-lt"/>
                          <a:ea typeface="+mn-ea"/>
                          <a:cs typeface="+mn-cs"/>
                        </a:rPr>
                        <a:t>автоподогрева</a:t>
                      </a:r>
                      <a:endParaRPr lang="ru-RU" sz="1100" b="1" i="0" u="none" strike="noStrike" kern="1200" dirty="0">
                        <a:solidFill>
                          <a:srgbClr val="000000"/>
                        </a:solidFill>
                        <a:effectLst/>
                        <a:latin typeface="+mn-lt"/>
                        <a:ea typeface="+mn-ea"/>
                        <a:cs typeface="+mn-cs"/>
                      </a:endParaRPr>
                    </a:p>
                  </a:txBody>
                  <a:tcPr marL="9149" marR="9149" marT="9149" marB="0" anchor="ctr">
                    <a:solidFill>
                      <a:schemeClr val="bg1">
                        <a:lumMod val="95000"/>
                      </a:schemeClr>
                    </a:solidFill>
                  </a:tcPr>
                </a:tc>
                <a:tc>
                  <a:txBody>
                    <a:bodyPr/>
                    <a:lstStyle/>
                    <a:p>
                      <a:pPr algn="ctr" fontAlgn="ctr"/>
                      <a:r>
                        <a:rPr lang="ru-RU" sz="1100" b="1" i="0" u="none" strike="noStrike" dirty="0" err="1" smtClean="0">
                          <a:solidFill>
                            <a:srgbClr val="000000"/>
                          </a:solidFill>
                          <a:effectLst/>
                          <a:latin typeface="+mn-lt"/>
                        </a:rPr>
                        <a:t>Противокапельная</a:t>
                      </a:r>
                      <a:r>
                        <a:rPr lang="ru-RU" sz="1100" b="1" i="0" u="none" strike="noStrike" dirty="0" smtClean="0">
                          <a:solidFill>
                            <a:srgbClr val="000000"/>
                          </a:solidFill>
                          <a:effectLst/>
                          <a:latin typeface="+mn-lt"/>
                        </a:rPr>
                        <a:t> система</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Объем</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Материал корпуса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Цвет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Длина кабеля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Штук/ящик</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Габаритный размер</a:t>
                      </a:r>
                      <a:r>
                        <a:rPr lang="ru-RU" sz="1100" b="1" i="0" u="none" strike="noStrike" baseline="0" dirty="0" smtClean="0">
                          <a:solidFill>
                            <a:srgbClr val="000000"/>
                          </a:solidFill>
                          <a:effectLst/>
                          <a:latin typeface="+mn-lt"/>
                        </a:rPr>
                        <a:t> </a:t>
                      </a:r>
                      <a:r>
                        <a:rPr lang="ru-RU" sz="1100" b="1" i="0" u="none" strike="noStrike" dirty="0" err="1" smtClean="0">
                          <a:solidFill>
                            <a:srgbClr val="000000"/>
                          </a:solidFill>
                          <a:effectLst/>
                          <a:latin typeface="+mn-lt"/>
                        </a:rPr>
                        <a:t>уп</a:t>
                      </a:r>
                      <a:r>
                        <a:rPr lang="ru-RU" sz="1100" b="1" i="0" u="none" strike="noStrike" dirty="0" smtClean="0">
                          <a:solidFill>
                            <a:srgbClr val="000000"/>
                          </a:solidFill>
                          <a:effectLst/>
                          <a:latin typeface="+mn-lt"/>
                        </a:rPr>
                        <a:t>.</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a:t>
                      </a:r>
                    </a:p>
                    <a:p>
                      <a:pPr algn="ctr" fontAlgn="ctr"/>
                      <a:r>
                        <a:rPr lang="ru-RU" sz="1100" b="1" i="0" u="none" strike="noStrike" dirty="0" smtClean="0">
                          <a:solidFill>
                            <a:srgbClr val="000000"/>
                          </a:solidFill>
                          <a:effectLst/>
                          <a:latin typeface="+mn-lt"/>
                        </a:rPr>
                        <a:t>нетто /брутто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5073">
                <a:tc>
                  <a:txBody>
                    <a:bodyPr/>
                    <a:lstStyle/>
                    <a:p>
                      <a:pPr marL="0" algn="ctr" defTabSz="914400" rtl="0" eaLnBrk="1" fontAlgn="ctr" latinLnBrk="0" hangingPunct="1"/>
                      <a:r>
                        <a:rPr lang="ru-RU" sz="1000" b="1" i="1" u="none" strike="noStrike" kern="1200" dirty="0" smtClean="0">
                          <a:solidFill>
                            <a:srgbClr val="000000"/>
                          </a:solidFill>
                          <a:effectLst/>
                          <a:latin typeface="+mn-lt"/>
                          <a:ea typeface="+mn-ea"/>
                          <a:cs typeface="+mn-cs"/>
                        </a:rPr>
                        <a:t> 78813 </a:t>
                      </a:r>
                    </a:p>
                  </a:txBody>
                  <a:tcPr marL="9525" marR="9525" marT="9525" marB="0" anchor="ctr"/>
                </a:tc>
                <a:tc>
                  <a:txBody>
                    <a:bodyPr/>
                    <a:lstStyle/>
                    <a:p>
                      <a:pPr algn="ctr" fontAlgn="ctr"/>
                      <a:r>
                        <a:rPr lang="en-US" sz="1000" b="1" spc="50" dirty="0" smtClean="0">
                          <a:ln w="11430"/>
                          <a:solidFill>
                            <a:srgbClr val="006666"/>
                          </a:solidFill>
                          <a:latin typeface="Arial Black" panose="020B0A04020102020204" pitchFamily="34" charset="0"/>
                        </a:rPr>
                        <a:t>GDC</a:t>
                      </a:r>
                      <a:r>
                        <a:rPr lang="ru-RU" sz="1000" b="1" spc="50" dirty="0" smtClean="0">
                          <a:ln w="11430"/>
                          <a:solidFill>
                            <a:srgbClr val="006666"/>
                          </a:solidFill>
                          <a:latin typeface="Arial Black" panose="020B0A04020102020204" pitchFamily="34" charset="0"/>
                        </a:rPr>
                        <a:t>-</a:t>
                      </a:r>
                      <a:r>
                        <a:rPr lang="en-US" sz="1000" b="1" spc="50" dirty="0" smtClean="0">
                          <a:ln w="11430"/>
                          <a:solidFill>
                            <a:srgbClr val="006666"/>
                          </a:solidFill>
                          <a:latin typeface="Arial Black" panose="020B0A04020102020204" pitchFamily="34" charset="0"/>
                        </a:rPr>
                        <a:t>06</a:t>
                      </a:r>
                      <a:r>
                        <a:rPr lang="ru-RU" sz="1000" b="1" spc="50" dirty="0" smtClean="0">
                          <a:ln w="11430"/>
                          <a:solidFill>
                            <a:srgbClr val="006666"/>
                          </a:solidFill>
                          <a:latin typeface="Arial Black" panose="020B0A04020102020204" pitchFamily="34" charset="0"/>
                        </a:rPr>
                        <a:t> </a:t>
                      </a:r>
                      <a:endParaRPr lang="en-US" sz="1000" b="1" i="1" u="none" strike="noStrike" dirty="0">
                        <a:solidFill>
                          <a:srgbClr val="000000"/>
                        </a:solidFill>
                        <a:effectLst/>
                        <a:latin typeface="+mn-lt"/>
                      </a:endParaRPr>
                    </a:p>
                  </a:txBody>
                  <a:tcPr marL="9525" marR="9525" marT="9525" marB="0" anchor="ctr"/>
                </a:tc>
                <a:tc>
                  <a:txBody>
                    <a:bodyPr/>
                    <a:lstStyle/>
                    <a:p>
                      <a:pPr algn="ctr" fontAlgn="ctr"/>
                      <a:r>
                        <a:rPr lang="ru-RU" sz="1000" b="1" i="1" u="none" strike="noStrike" dirty="0" smtClean="0">
                          <a:solidFill>
                            <a:srgbClr val="000000"/>
                          </a:solidFill>
                          <a:effectLst/>
                          <a:latin typeface="+mn-lt"/>
                        </a:rPr>
                        <a:t>600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dirty="0" smtClean="0"/>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600 мл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стекло</a:t>
                      </a:r>
                      <a:r>
                        <a:rPr lang="en-US" sz="1000" b="1" i="1" u="none" strike="noStrike" dirty="0" smtClean="0">
                          <a:solidFill>
                            <a:srgbClr val="000000"/>
                          </a:solidFill>
                          <a:effectLst/>
                          <a:latin typeface="Arial"/>
                        </a:rPr>
                        <a:t>-</a:t>
                      </a:r>
                      <a:r>
                        <a:rPr lang="ru-RU" sz="1000" b="1" i="1" u="none" strike="noStrike" dirty="0" smtClean="0">
                          <a:solidFill>
                            <a:srgbClr val="000000"/>
                          </a:solidFill>
                          <a:effectLst/>
                          <a:latin typeface="Arial"/>
                        </a:rPr>
                        <a:t>пластик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чёрный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 </a:t>
                      </a:r>
                      <a:r>
                        <a:rPr lang="en-US" sz="1000" b="1" i="1" u="none" strike="noStrike" dirty="0" smtClean="0">
                          <a:solidFill>
                            <a:srgbClr val="000000"/>
                          </a:solidFill>
                          <a:effectLst/>
                          <a:latin typeface="Arial"/>
                        </a:rPr>
                        <a:t>0</a:t>
                      </a:r>
                      <a:r>
                        <a:rPr lang="ru-RU" sz="1000" b="1" i="1" u="none" strike="noStrike" dirty="0" smtClean="0">
                          <a:solidFill>
                            <a:srgbClr val="000000"/>
                          </a:solidFill>
                          <a:effectLst/>
                          <a:latin typeface="Arial"/>
                        </a:rPr>
                        <a:t>,75 м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6</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220х165х265 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1,3</a:t>
                      </a:r>
                      <a:r>
                        <a:rPr lang="en-US" sz="1000" b="1" i="1" u="none" strike="noStrike" dirty="0" smtClean="0">
                          <a:solidFill>
                            <a:srgbClr val="000000"/>
                          </a:solidFill>
                          <a:effectLst/>
                          <a:latin typeface="Arial"/>
                        </a:rPr>
                        <a:t> / </a:t>
                      </a:r>
                      <a:r>
                        <a:rPr lang="ru-RU" sz="1000" b="1" i="1" u="none" strike="noStrike" dirty="0" smtClean="0">
                          <a:solidFill>
                            <a:srgbClr val="000000"/>
                          </a:solidFill>
                          <a:effectLst/>
                          <a:latin typeface="Arial"/>
                        </a:rPr>
                        <a:t>0,92</a:t>
                      </a:r>
                      <a:r>
                        <a:rPr lang="en-US" sz="1000" b="1" i="1" u="none" strike="noStrike" dirty="0" smtClean="0">
                          <a:solidFill>
                            <a:srgbClr val="000000"/>
                          </a:solidFill>
                          <a:effectLst/>
                          <a:latin typeface="Arial"/>
                        </a:rPr>
                        <a:t> </a:t>
                      </a:r>
                      <a:r>
                        <a:rPr lang="ru-RU" sz="1000" b="1" i="1" u="none" strike="noStrike" dirty="0" smtClean="0">
                          <a:solidFill>
                            <a:srgbClr val="000000"/>
                          </a:solidFill>
                          <a:effectLst/>
                          <a:latin typeface="Arial"/>
                        </a:rPr>
                        <a:t>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16" name="TextBox 15"/>
          <p:cNvSpPr txBox="1"/>
          <p:nvPr/>
        </p:nvSpPr>
        <p:spPr>
          <a:xfrm>
            <a:off x="4035911" y="2777814"/>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7" name="Прямоугольник 6"/>
          <p:cNvSpPr/>
          <p:nvPr/>
        </p:nvSpPr>
        <p:spPr>
          <a:xfrm>
            <a:off x="3982288" y="3057299"/>
            <a:ext cx="6327577" cy="2031325"/>
          </a:xfrm>
          <a:prstGeom prst="rect">
            <a:avLst/>
          </a:prstGeom>
        </p:spPr>
        <p:txBody>
          <a:bodyPr wrap="square">
            <a:spAutoFit/>
          </a:bodyPr>
          <a:lstStyle/>
          <a:p>
            <a:pPr>
              <a:lnSpc>
                <a:spcPct val="150000"/>
              </a:lnSpc>
            </a:pPr>
            <a:r>
              <a:rPr lang="ru-RU" sz="1400" b="1" i="1" dirty="0">
                <a:solidFill>
                  <a:srgbClr val="4D4B4B"/>
                </a:solidFill>
              </a:rPr>
              <a:t>Приготовив для вас прекрасный кофе, кофеварка</a:t>
            </a:r>
            <a:r>
              <a:rPr lang="ru-RU" sz="1100" b="1" i="1" dirty="0">
                <a:solidFill>
                  <a:srgbClr val="4D4B4B"/>
                </a:solidFill>
              </a:rPr>
              <a:t> </a:t>
            </a:r>
            <a:r>
              <a:rPr lang="en-US" sz="1400" b="1" i="1" spc="50" dirty="0">
                <a:ln w="11430"/>
                <a:solidFill>
                  <a:srgbClr val="930D2D"/>
                </a:solidFill>
                <a:effectLst>
                  <a:outerShdw blurRad="38100" dist="38100" dir="2700000" algn="tl">
                    <a:srgbClr val="000000">
                      <a:alpha val="43137"/>
                    </a:srgbClr>
                  </a:outerShdw>
                </a:effectLst>
              </a:rPr>
              <a:t>GDC06</a:t>
            </a:r>
            <a:r>
              <a:rPr lang="ru-RU" sz="1400" b="1" spc="50" dirty="0" smtClean="0">
                <a:ln w="11430"/>
                <a:solidFill>
                  <a:srgbClr val="006666"/>
                </a:solidFill>
                <a:latin typeface="Arial Black" panose="020B0A04020102020204" pitchFamily="34" charset="0"/>
              </a:rPr>
              <a:t> </a:t>
            </a:r>
            <a:r>
              <a:rPr lang="ru-RU" sz="1400" b="1" i="1" dirty="0">
                <a:solidFill>
                  <a:srgbClr val="4D4B4B"/>
                </a:solidFill>
              </a:rPr>
              <a:t>на этом не останавливается. Она также позволяет ему дольше сохранить температуру при помощи функции «Поддержание тепла». Вы можете спокойно пить свой кофе, точно зная, что следующая чашечка будет столь же хороша</a:t>
            </a:r>
            <a:r>
              <a:rPr lang="ru-RU" sz="1100" b="1" i="1" dirty="0">
                <a:solidFill>
                  <a:srgbClr val="4D4B4B"/>
                </a:solidFill>
              </a:rPr>
              <a:t>.</a:t>
            </a:r>
            <a:r>
              <a:rPr lang="ru-RU" sz="1400" dirty="0"/>
              <a:t/>
            </a:r>
            <a:br>
              <a:rPr lang="ru-RU" sz="1400" dirty="0"/>
            </a:br>
            <a:endParaRPr lang="ru-RU" sz="1400" b="1" i="1" dirty="0"/>
          </a:p>
        </p:txBody>
      </p:sp>
      <p:pic>
        <p:nvPicPr>
          <p:cNvPr id="3074" name="Picture 2"/>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0" b="100000" l="394" r="100000">
                        <a14:foregroundMark x1="47244" y1="6085" x2="47244" y2="6085"/>
                        <a14:foregroundMark x1="33465" y1="42857" x2="33465" y2="42857"/>
                        <a14:foregroundMark x1="27953" y1="36508" x2="27953" y2="36508"/>
                        <a14:foregroundMark x1="92913" y1="84127" x2="92913" y2="84127"/>
                      </a14:backgroundRemoval>
                    </a14:imgEffect>
                  </a14:imgLayer>
                </a14:imgProps>
              </a:ext>
              <a:ext uri="{28A0092B-C50C-407E-A947-70E740481C1C}">
                <a14:useLocalDpi xmlns:a14="http://schemas.microsoft.com/office/drawing/2010/main"/>
              </a:ext>
            </a:extLst>
          </a:blip>
          <a:srcRect/>
          <a:stretch>
            <a:fillRect/>
          </a:stretch>
        </p:blipFill>
        <p:spPr bwMode="auto">
          <a:xfrm>
            <a:off x="634497" y="1701353"/>
            <a:ext cx="2419033" cy="36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81729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544690" y="1118275"/>
            <a:ext cx="4084460" cy="501991"/>
          </a:xfrm>
          <a:effectLst/>
        </p:spPr>
        <p:txBody>
          <a:bodyPr>
            <a:normAutofit/>
          </a:bodyPr>
          <a:lstStyle/>
          <a:p>
            <a:pPr>
              <a:lnSpc>
                <a:spcPct val="100000"/>
              </a:lnSpc>
            </a:pPr>
            <a:r>
              <a:rPr lang="ru-RU" sz="2200" b="1" spc="50" dirty="0" smtClean="0">
                <a:ln w="11430"/>
                <a:solidFill>
                  <a:srgbClr val="930D2D"/>
                </a:solidFill>
                <a:effectLst>
                  <a:outerShdw blurRad="38100" dist="38100" dir="2700000" algn="tl">
                    <a:srgbClr val="000000">
                      <a:alpha val="43137"/>
                    </a:srgbClr>
                  </a:outerShdw>
                </a:effectLst>
              </a:rPr>
              <a:t>КАПЕЛЬНАЯ КОФЕВАРКА </a:t>
            </a:r>
            <a:r>
              <a:rPr lang="en-US" sz="2200" b="1" spc="50" dirty="0" smtClean="0">
                <a:ln w="11430"/>
                <a:solidFill>
                  <a:srgbClr val="930D2D"/>
                </a:solidFill>
                <a:effectLst>
                  <a:outerShdw blurRad="38100" dist="38100" dir="2700000" algn="tl">
                    <a:srgbClr val="000000">
                      <a:alpha val="43137"/>
                    </a:srgbClr>
                  </a:outerShdw>
                </a:effectLst>
              </a:rPr>
              <a:t>GDC0</a:t>
            </a:r>
            <a:r>
              <a:rPr lang="ru-RU" sz="2200" b="1" spc="50" dirty="0" smtClean="0">
                <a:ln w="11430"/>
                <a:solidFill>
                  <a:srgbClr val="930D2D"/>
                </a:solidFill>
                <a:effectLst>
                  <a:outerShdw blurRad="38100" dist="38100" dir="2700000" algn="tl">
                    <a:srgbClr val="000000">
                      <a:alpha val="43137"/>
                    </a:srgbClr>
                  </a:outerShdw>
                </a:effectLst>
              </a:rPr>
              <a:t>4</a:t>
            </a:r>
            <a:endParaRPr lang="uk-UA" sz="22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285917" y="5821674"/>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1835149735"/>
              </p:ext>
            </p:extLst>
          </p:nvPr>
        </p:nvGraphicFramePr>
        <p:xfrm>
          <a:off x="384688" y="6191006"/>
          <a:ext cx="10115105" cy="957142"/>
        </p:xfrm>
        <a:graphic>
          <a:graphicData uri="http://schemas.openxmlformats.org/drawingml/2006/table">
            <a:tbl>
              <a:tblPr>
                <a:tableStyleId>{616DA210-FB5B-4158-B5E0-FEB733F419BA}</a:tableStyleId>
              </a:tblPr>
              <a:tblGrid>
                <a:gridCol w="516083">
                  <a:extLst>
                    <a:ext uri="{9D8B030D-6E8A-4147-A177-3AD203B41FA5}">
                      <a16:colId xmlns:a16="http://schemas.microsoft.com/office/drawing/2014/main" val="20000"/>
                    </a:ext>
                  </a:extLst>
                </a:gridCol>
                <a:gridCol w="696072">
                  <a:extLst>
                    <a:ext uri="{9D8B030D-6E8A-4147-A177-3AD203B41FA5}">
                      <a16:colId xmlns:a16="http://schemas.microsoft.com/office/drawing/2014/main" val="20001"/>
                    </a:ext>
                  </a:extLst>
                </a:gridCol>
                <a:gridCol w="692071">
                  <a:extLst>
                    <a:ext uri="{9D8B030D-6E8A-4147-A177-3AD203B41FA5}">
                      <a16:colId xmlns:a16="http://schemas.microsoft.com/office/drawing/2014/main" val="20002"/>
                    </a:ext>
                  </a:extLst>
                </a:gridCol>
                <a:gridCol w="724129">
                  <a:extLst>
                    <a:ext uri="{9D8B030D-6E8A-4147-A177-3AD203B41FA5}">
                      <a16:colId xmlns:a16="http://schemas.microsoft.com/office/drawing/2014/main" val="20003"/>
                    </a:ext>
                  </a:extLst>
                </a:gridCol>
                <a:gridCol w="635095">
                  <a:extLst>
                    <a:ext uri="{9D8B030D-6E8A-4147-A177-3AD203B41FA5}">
                      <a16:colId xmlns:a16="http://schemas.microsoft.com/office/drawing/2014/main" val="20004"/>
                    </a:ext>
                  </a:extLst>
                </a:gridCol>
                <a:gridCol w="885762">
                  <a:extLst>
                    <a:ext uri="{9D8B030D-6E8A-4147-A177-3AD203B41FA5}">
                      <a16:colId xmlns:a16="http://schemas.microsoft.com/office/drawing/2014/main" val="20005"/>
                    </a:ext>
                  </a:extLst>
                </a:gridCol>
                <a:gridCol w="791578">
                  <a:extLst>
                    <a:ext uri="{9D8B030D-6E8A-4147-A177-3AD203B41FA5}">
                      <a16:colId xmlns:a16="http://schemas.microsoft.com/office/drawing/2014/main" val="20006"/>
                    </a:ext>
                  </a:extLst>
                </a:gridCol>
                <a:gridCol w="694071">
                  <a:extLst>
                    <a:ext uri="{9D8B030D-6E8A-4147-A177-3AD203B41FA5}">
                      <a16:colId xmlns:a16="http://schemas.microsoft.com/office/drawing/2014/main" val="20007"/>
                    </a:ext>
                  </a:extLst>
                </a:gridCol>
                <a:gridCol w="553153">
                  <a:extLst>
                    <a:ext uri="{9D8B030D-6E8A-4147-A177-3AD203B41FA5}">
                      <a16:colId xmlns:a16="http://schemas.microsoft.com/office/drawing/2014/main" val="20009"/>
                    </a:ext>
                  </a:extLst>
                </a:gridCol>
                <a:gridCol w="609975">
                  <a:extLst>
                    <a:ext uri="{9D8B030D-6E8A-4147-A177-3AD203B41FA5}">
                      <a16:colId xmlns:a16="http://schemas.microsoft.com/office/drawing/2014/main" val="20010"/>
                    </a:ext>
                  </a:extLst>
                </a:gridCol>
                <a:gridCol w="604651">
                  <a:extLst>
                    <a:ext uri="{9D8B030D-6E8A-4147-A177-3AD203B41FA5}">
                      <a16:colId xmlns:a16="http://schemas.microsoft.com/office/drawing/2014/main" val="20011"/>
                    </a:ext>
                  </a:extLst>
                </a:gridCol>
                <a:gridCol w="607313">
                  <a:extLst>
                    <a:ext uri="{9D8B030D-6E8A-4147-A177-3AD203B41FA5}">
                      <a16:colId xmlns:a16="http://schemas.microsoft.com/office/drawing/2014/main" val="20012"/>
                    </a:ext>
                  </a:extLst>
                </a:gridCol>
                <a:gridCol w="477174">
                  <a:extLst>
                    <a:ext uri="{9D8B030D-6E8A-4147-A177-3AD203B41FA5}">
                      <a16:colId xmlns:a16="http://schemas.microsoft.com/office/drawing/2014/main" val="20016"/>
                    </a:ext>
                  </a:extLst>
                </a:gridCol>
                <a:gridCol w="983268">
                  <a:extLst>
                    <a:ext uri="{9D8B030D-6E8A-4147-A177-3AD203B41FA5}">
                      <a16:colId xmlns:a16="http://schemas.microsoft.com/office/drawing/2014/main" val="20013"/>
                    </a:ext>
                  </a:extLst>
                </a:gridCol>
                <a:gridCol w="644710">
                  <a:extLst>
                    <a:ext uri="{9D8B030D-6E8A-4147-A177-3AD203B41FA5}">
                      <a16:colId xmlns:a16="http://schemas.microsoft.com/office/drawing/2014/main" val="20014"/>
                    </a:ext>
                  </a:extLst>
                </a:gridCol>
              </a:tblGrid>
              <a:tr h="48130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marL="0" algn="ctr" defTabSz="914400" rtl="0" eaLnBrk="1" fontAlgn="ctr" latinLnBrk="0" hangingPunct="1"/>
                      <a:r>
                        <a:rPr lang="ru-RU" sz="1100" b="1" u="none" strike="noStrike" kern="1200" dirty="0" smtClean="0">
                          <a:solidFill>
                            <a:schemeClr val="tx1"/>
                          </a:solidFill>
                          <a:effectLst/>
                          <a:latin typeface="+mn-lt"/>
                          <a:ea typeface="+mn-ea"/>
                          <a:cs typeface="+mn-cs"/>
                        </a:rPr>
                        <a:t>Многоразовый фильтр</a:t>
                      </a:r>
                      <a:endParaRPr lang="ru-RU" sz="1100" b="1" u="none" strike="noStrike" kern="1200" dirty="0">
                        <a:solidFill>
                          <a:schemeClr val="tx1"/>
                        </a:solidFill>
                        <a:effectLst/>
                        <a:latin typeface="+mn-lt"/>
                        <a:ea typeface="+mn-ea"/>
                        <a:cs typeface="+mn-cs"/>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Индикатор уровня воды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err="1" smtClean="0">
                          <a:solidFill>
                            <a:srgbClr val="000000"/>
                          </a:solidFill>
                          <a:effectLst/>
                          <a:latin typeface="+mn-lt"/>
                        </a:rPr>
                        <a:t>Противокапельная</a:t>
                      </a:r>
                      <a:r>
                        <a:rPr lang="ru-RU" sz="1100" b="1" i="0" u="none" strike="noStrike" dirty="0" smtClean="0">
                          <a:solidFill>
                            <a:srgbClr val="000000"/>
                          </a:solidFill>
                          <a:effectLst/>
                          <a:latin typeface="+mn-lt"/>
                        </a:rPr>
                        <a:t> система</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Объем</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Материал корпуса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Цвет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Длина кабеля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Штук/ящик</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Габаритный размер</a:t>
                      </a:r>
                      <a:r>
                        <a:rPr lang="ru-RU" sz="1100" b="1" i="0" u="none" strike="noStrike" baseline="0" dirty="0" smtClean="0">
                          <a:solidFill>
                            <a:srgbClr val="000000"/>
                          </a:solidFill>
                          <a:effectLst/>
                          <a:latin typeface="+mn-lt"/>
                        </a:rPr>
                        <a:t> </a:t>
                      </a:r>
                      <a:r>
                        <a:rPr lang="ru-RU" sz="1100" b="1" i="0" u="none" strike="noStrike" dirty="0" err="1" smtClean="0">
                          <a:solidFill>
                            <a:srgbClr val="000000"/>
                          </a:solidFill>
                          <a:effectLst/>
                          <a:latin typeface="+mn-lt"/>
                        </a:rPr>
                        <a:t>уп</a:t>
                      </a:r>
                      <a:r>
                        <a:rPr lang="ru-RU" sz="1100" b="1" i="0" u="none" strike="noStrike" dirty="0" smtClean="0">
                          <a:solidFill>
                            <a:srgbClr val="000000"/>
                          </a:solidFill>
                          <a:effectLst/>
                          <a:latin typeface="+mn-lt"/>
                        </a:rPr>
                        <a:t>.</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a:t>
                      </a:r>
                    </a:p>
                    <a:p>
                      <a:pPr algn="ctr" fontAlgn="ctr"/>
                      <a:r>
                        <a:rPr lang="ru-RU" sz="1100" b="1" i="0" u="none" strike="noStrike" dirty="0" smtClean="0">
                          <a:solidFill>
                            <a:srgbClr val="000000"/>
                          </a:solidFill>
                          <a:effectLst/>
                          <a:latin typeface="+mn-lt"/>
                        </a:rPr>
                        <a:t>нетто /брутто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5073">
                <a:tc>
                  <a:txBody>
                    <a:bodyPr/>
                    <a:lstStyle/>
                    <a:p>
                      <a:pPr marL="0" algn="ctr" defTabSz="914400" rtl="0" eaLnBrk="1" fontAlgn="ctr" latinLnBrk="0" hangingPunct="1"/>
                      <a:r>
                        <a:rPr lang="ru-RU" sz="1000" b="1" i="1" u="none" strike="noStrike" kern="1200" dirty="0" smtClean="0">
                          <a:solidFill>
                            <a:srgbClr val="000000"/>
                          </a:solidFill>
                          <a:effectLst/>
                          <a:latin typeface="+mn-lt"/>
                          <a:ea typeface="+mn-ea"/>
                          <a:cs typeface="+mn-cs"/>
                        </a:rPr>
                        <a:t>87897 </a:t>
                      </a:r>
                    </a:p>
                  </a:txBody>
                  <a:tcPr marL="9525" marR="9525" marT="9525" marB="0" anchor="ctr"/>
                </a:tc>
                <a:tc>
                  <a:txBody>
                    <a:bodyPr/>
                    <a:lstStyle/>
                    <a:p>
                      <a:pPr algn="ctr" fontAlgn="ctr"/>
                      <a:r>
                        <a:rPr lang="en-US" sz="1000" b="1" spc="50" dirty="0" smtClean="0">
                          <a:ln w="11430"/>
                          <a:solidFill>
                            <a:srgbClr val="006666"/>
                          </a:solidFill>
                          <a:latin typeface="Arial Black" panose="020B0A04020102020204" pitchFamily="34" charset="0"/>
                        </a:rPr>
                        <a:t>GDC0</a:t>
                      </a:r>
                      <a:r>
                        <a:rPr lang="ru-RU" sz="1000" b="1" spc="50" dirty="0" smtClean="0">
                          <a:ln w="11430"/>
                          <a:solidFill>
                            <a:srgbClr val="006666"/>
                          </a:solidFill>
                          <a:latin typeface="Arial Black" panose="020B0A04020102020204" pitchFamily="34" charset="0"/>
                        </a:rPr>
                        <a:t>4 </a:t>
                      </a:r>
                      <a:endParaRPr lang="en-US" sz="1000" b="1" i="1" u="none" strike="noStrike" dirty="0">
                        <a:solidFill>
                          <a:srgbClr val="000000"/>
                        </a:solidFill>
                        <a:effectLst/>
                        <a:latin typeface="+mn-lt"/>
                      </a:endParaRPr>
                    </a:p>
                  </a:txBody>
                  <a:tcPr marL="9525" marR="9525" marT="9525" marB="0" anchor="ctr"/>
                </a:tc>
                <a:tc>
                  <a:txBody>
                    <a:bodyPr/>
                    <a:lstStyle/>
                    <a:p>
                      <a:pPr algn="ctr" fontAlgn="ctr"/>
                      <a:r>
                        <a:rPr lang="ru-RU" sz="1000" b="1" i="1" u="none" strike="noStrike" dirty="0" smtClean="0">
                          <a:solidFill>
                            <a:srgbClr val="000000"/>
                          </a:solidFill>
                          <a:effectLst/>
                          <a:latin typeface="+mn-lt"/>
                        </a:rPr>
                        <a:t>450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240 мл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Пластик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чёрный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 </a:t>
                      </a:r>
                      <a:r>
                        <a:rPr lang="en-US" sz="1000" b="1" i="1" u="none" strike="noStrike" dirty="0" smtClean="0">
                          <a:solidFill>
                            <a:srgbClr val="000000"/>
                          </a:solidFill>
                          <a:effectLst/>
                          <a:latin typeface="Arial"/>
                        </a:rPr>
                        <a:t>0</a:t>
                      </a:r>
                      <a:r>
                        <a:rPr lang="ru-RU" sz="1000" b="1" i="1" u="none" strike="noStrike" dirty="0" smtClean="0">
                          <a:solidFill>
                            <a:srgbClr val="000000"/>
                          </a:solidFill>
                          <a:effectLst/>
                          <a:latin typeface="Arial"/>
                        </a:rPr>
                        <a:t>,75 м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8</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210х159х217 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0,80</a:t>
                      </a:r>
                      <a:r>
                        <a:rPr lang="en-US" sz="1000" b="1" i="1" u="none" strike="noStrike" dirty="0" smtClean="0">
                          <a:solidFill>
                            <a:srgbClr val="000000"/>
                          </a:solidFill>
                          <a:effectLst/>
                          <a:latin typeface="Arial"/>
                        </a:rPr>
                        <a:t> / </a:t>
                      </a:r>
                      <a:r>
                        <a:rPr lang="ru-RU" sz="1000" b="1" i="1" u="none" strike="noStrike" dirty="0" smtClean="0">
                          <a:solidFill>
                            <a:srgbClr val="000000"/>
                          </a:solidFill>
                          <a:effectLst/>
                          <a:latin typeface="Arial"/>
                        </a:rPr>
                        <a:t>0,90</a:t>
                      </a:r>
                      <a:r>
                        <a:rPr lang="en-US" sz="1000" b="1" i="1" u="none" strike="noStrike" dirty="0" smtClean="0">
                          <a:solidFill>
                            <a:srgbClr val="000000"/>
                          </a:solidFill>
                          <a:effectLst/>
                          <a:latin typeface="Arial"/>
                        </a:rPr>
                        <a:t> </a:t>
                      </a:r>
                      <a:r>
                        <a:rPr lang="ru-RU" sz="1000" b="1" i="1" u="none" strike="noStrike" dirty="0" smtClean="0">
                          <a:solidFill>
                            <a:srgbClr val="000000"/>
                          </a:solidFill>
                          <a:effectLst/>
                          <a:latin typeface="Arial"/>
                        </a:rPr>
                        <a:t>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16" name="TextBox 15"/>
          <p:cNvSpPr txBox="1"/>
          <p:nvPr/>
        </p:nvSpPr>
        <p:spPr>
          <a:xfrm>
            <a:off x="4400549" y="2102325"/>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7" name="Прямоугольник 6"/>
          <p:cNvSpPr/>
          <p:nvPr/>
        </p:nvSpPr>
        <p:spPr>
          <a:xfrm>
            <a:off x="4353763" y="2295085"/>
            <a:ext cx="6327577" cy="1169551"/>
          </a:xfrm>
          <a:prstGeom prst="rect">
            <a:avLst/>
          </a:prstGeom>
        </p:spPr>
        <p:txBody>
          <a:bodyPr wrap="square">
            <a:spAutoFit/>
          </a:bodyPr>
          <a:lstStyle/>
          <a:p>
            <a:r>
              <a:rPr lang="ru-RU" sz="1400" b="1" i="1" dirty="0">
                <a:solidFill>
                  <a:srgbClr val="4D4B4B"/>
                </a:solidFill>
              </a:rPr>
              <a:t>Это </a:t>
            </a:r>
            <a:r>
              <a:rPr lang="ru-RU" sz="1400" b="1" i="1" dirty="0">
                <a:solidFill>
                  <a:srgbClr val="4D4B4B"/>
                </a:solidFill>
              </a:rPr>
              <a:t>капельная кофеварка компактных размеров, которая сможет </a:t>
            </a:r>
            <a:r>
              <a:rPr lang="ru-RU" sz="1400" b="1" i="1" dirty="0">
                <a:solidFill>
                  <a:srgbClr val="4D4B4B"/>
                </a:solidFill>
              </a:rPr>
              <a:t>готовить </a:t>
            </a:r>
            <a:r>
              <a:rPr lang="ru-RU" sz="1400" b="1" i="1" dirty="0">
                <a:solidFill>
                  <a:srgbClr val="4D4B4B"/>
                </a:solidFill>
              </a:rPr>
              <a:t>ароматный молотый </a:t>
            </a:r>
            <a:r>
              <a:rPr lang="ru-RU" sz="1400" b="1" i="1" dirty="0">
                <a:solidFill>
                  <a:srgbClr val="4D4B4B"/>
                </a:solidFill>
              </a:rPr>
              <a:t>кофе. </a:t>
            </a:r>
            <a:r>
              <a:rPr lang="ru-RU" sz="1400" b="1" i="1" dirty="0">
                <a:solidFill>
                  <a:srgbClr val="4D4B4B"/>
                </a:solidFill>
              </a:rPr>
              <a:t>К достоинствам кофеварок такого типа можно отнести невысокую стоимость, простоту в использовании и возможность приготовления нескольких порций одновременно.</a:t>
            </a:r>
            <a:r>
              <a:rPr lang="ru-RU" sz="1400" dirty="0"/>
              <a:t/>
            </a:r>
            <a:br>
              <a:rPr lang="ru-RU" sz="1400" dirty="0"/>
            </a:br>
            <a:endParaRPr lang="ru-RU" sz="1400" b="1" i="1" dirty="0"/>
          </a:p>
        </p:txBody>
      </p:sp>
      <p:sp>
        <p:nvSpPr>
          <p:cNvPr id="18" name="Прямоугольник 17"/>
          <p:cNvSpPr/>
          <p:nvPr/>
        </p:nvSpPr>
        <p:spPr>
          <a:xfrm>
            <a:off x="574927" y="5366338"/>
            <a:ext cx="3160365" cy="369332"/>
          </a:xfrm>
          <a:prstGeom prst="rect">
            <a:avLst/>
          </a:prstGeom>
        </p:spPr>
        <p:txBody>
          <a:bodyPr wrap="square">
            <a:spAutoFit/>
          </a:bodyPr>
          <a:lstStyle/>
          <a:p>
            <a:r>
              <a:rPr lang="ru-RU" dirty="0" smtClean="0">
                <a:solidFill>
                  <a:srgbClr val="006666"/>
                </a:solidFill>
                <a:latin typeface="EpsilonCTT" pitchFamily="2" charset="0"/>
              </a:rPr>
              <a:t>БОДРИТ</a:t>
            </a:r>
            <a:r>
              <a:rPr lang="en-US" dirty="0" smtClean="0">
                <a:solidFill>
                  <a:srgbClr val="006666"/>
                </a:solidFill>
                <a:latin typeface="EpsilonCTT" pitchFamily="2" charset="0"/>
              </a:rPr>
              <a:t>, </a:t>
            </a:r>
            <a:r>
              <a:rPr lang="ru-RU" dirty="0" smtClean="0">
                <a:solidFill>
                  <a:srgbClr val="006666"/>
                </a:solidFill>
                <a:latin typeface="EpsilonCTT" pitchFamily="2" charset="0"/>
              </a:rPr>
              <a:t>СОГРЕВАЕТ!</a:t>
            </a:r>
            <a:endParaRPr lang="ru-RU" dirty="0">
              <a:solidFill>
                <a:srgbClr val="006666"/>
              </a:solidFill>
              <a:latin typeface="EpsilonCTT" pitchFamily="2" charset="0"/>
            </a:endParaRPr>
          </a:p>
        </p:txBody>
      </p:sp>
      <p:sp>
        <p:nvSpPr>
          <p:cNvPr id="3" name="Прямоугольник 2"/>
          <p:cNvSpPr/>
          <p:nvPr/>
        </p:nvSpPr>
        <p:spPr>
          <a:xfrm>
            <a:off x="4400550" y="3640424"/>
            <a:ext cx="5346700" cy="1169551"/>
          </a:xfrm>
          <a:prstGeom prst="rect">
            <a:avLst/>
          </a:prstGeom>
        </p:spPr>
        <p:txBody>
          <a:bodyPr>
            <a:spAutoFit/>
          </a:bodyPr>
          <a:lstStyle/>
          <a:p>
            <a:r>
              <a:rPr lang="ru-RU" sz="1400" b="1" i="1" dirty="0">
                <a:solidFill>
                  <a:srgbClr val="4D4B4B"/>
                </a:solidFill>
              </a:rPr>
              <a:t>► </a:t>
            </a:r>
            <a:r>
              <a:rPr lang="ru-RU" sz="1400" b="1" i="1" dirty="0">
                <a:solidFill>
                  <a:srgbClr val="4D4B4B"/>
                </a:solidFill>
              </a:rPr>
              <a:t>► </a:t>
            </a:r>
            <a:r>
              <a:rPr lang="uk-UA" sz="1400" b="1" i="1" dirty="0">
                <a:solidFill>
                  <a:srgbClr val="4D4B4B"/>
                </a:solidFill>
              </a:rPr>
              <a:t>Модель укомплектована </a:t>
            </a:r>
            <a:r>
              <a:rPr lang="uk-UA" sz="1400" b="1" i="1" dirty="0" err="1">
                <a:solidFill>
                  <a:srgbClr val="4D4B4B"/>
                </a:solidFill>
              </a:rPr>
              <a:t>многоразов</a:t>
            </a:r>
            <a:r>
              <a:rPr lang="ru-RU" sz="1400" b="1" i="1" dirty="0">
                <a:solidFill>
                  <a:srgbClr val="4D4B4B"/>
                </a:solidFill>
              </a:rPr>
              <a:t>ы</a:t>
            </a:r>
            <a:r>
              <a:rPr lang="uk-UA" sz="1400" b="1" i="1" dirty="0">
                <a:solidFill>
                  <a:srgbClr val="4D4B4B"/>
                </a:solidFill>
              </a:rPr>
              <a:t>м </a:t>
            </a:r>
            <a:r>
              <a:rPr lang="uk-UA" sz="1400" b="1" i="1" dirty="0" err="1">
                <a:solidFill>
                  <a:srgbClr val="4D4B4B"/>
                </a:solidFill>
              </a:rPr>
              <a:t>фильтром</a:t>
            </a:r>
            <a:r>
              <a:rPr lang="uk-UA" sz="1400" b="1" i="1" dirty="0">
                <a:solidFill>
                  <a:srgbClr val="4D4B4B"/>
                </a:solidFill>
              </a:rPr>
              <a:t>.</a:t>
            </a:r>
            <a:endParaRPr lang="uk-UA" sz="1400" b="1" i="1" dirty="0">
              <a:solidFill>
                <a:srgbClr val="4D4B4B"/>
              </a:solidFill>
            </a:endParaRPr>
          </a:p>
          <a:p>
            <a:r>
              <a:rPr lang="ru-RU" sz="1400" b="1" i="1" dirty="0">
                <a:solidFill>
                  <a:srgbClr val="4D4B4B"/>
                </a:solidFill>
              </a:rPr>
              <a:t>► ► Система</a:t>
            </a:r>
            <a:r>
              <a:rPr lang="uk-UA" sz="1400" b="1" i="1" dirty="0">
                <a:solidFill>
                  <a:srgbClr val="4D4B4B"/>
                </a:solidFill>
              </a:rPr>
              <a:t> </a:t>
            </a:r>
            <a:r>
              <a:rPr lang="uk-UA" sz="1400" b="1" i="1" dirty="0" err="1">
                <a:solidFill>
                  <a:srgbClr val="4D4B4B"/>
                </a:solidFill>
              </a:rPr>
              <a:t>предотвращения</a:t>
            </a:r>
            <a:r>
              <a:rPr lang="uk-UA" sz="1400" b="1" i="1" dirty="0">
                <a:solidFill>
                  <a:srgbClr val="4D4B4B"/>
                </a:solidFill>
              </a:rPr>
              <a:t> </a:t>
            </a:r>
            <a:r>
              <a:rPr lang="uk-UA" sz="1400" b="1" i="1" dirty="0" err="1">
                <a:solidFill>
                  <a:srgbClr val="4D4B4B"/>
                </a:solidFill>
              </a:rPr>
              <a:t>протекания</a:t>
            </a:r>
            <a:r>
              <a:rPr lang="uk-UA" sz="1400" b="1" i="1" dirty="0">
                <a:solidFill>
                  <a:srgbClr val="4D4B4B"/>
                </a:solidFill>
              </a:rPr>
              <a:t> </a:t>
            </a:r>
            <a:r>
              <a:rPr lang="uk-UA" sz="1400" b="1" i="1" dirty="0" err="1">
                <a:solidFill>
                  <a:srgbClr val="4D4B4B"/>
                </a:solidFill>
              </a:rPr>
              <a:t>жидкости</a:t>
            </a:r>
            <a:r>
              <a:rPr lang="uk-UA" sz="1400" b="1" i="1" dirty="0">
                <a:solidFill>
                  <a:srgbClr val="4D4B4B"/>
                </a:solidFill>
              </a:rPr>
              <a:t> </a:t>
            </a:r>
            <a:r>
              <a:rPr lang="uk-UA" sz="1400" b="1" i="1" dirty="0" err="1">
                <a:solidFill>
                  <a:srgbClr val="4D4B4B"/>
                </a:solidFill>
              </a:rPr>
              <a:t>положительно</a:t>
            </a:r>
            <a:r>
              <a:rPr lang="uk-UA" sz="1400" b="1" i="1" dirty="0">
                <a:solidFill>
                  <a:srgbClr val="4D4B4B"/>
                </a:solidFill>
              </a:rPr>
              <a:t> </a:t>
            </a:r>
            <a:r>
              <a:rPr lang="uk-UA" sz="1400" b="1" i="1" dirty="0" err="1">
                <a:solidFill>
                  <a:srgbClr val="4D4B4B"/>
                </a:solidFill>
              </a:rPr>
              <a:t>влияет</a:t>
            </a:r>
            <a:r>
              <a:rPr lang="uk-UA" sz="1400" b="1" i="1" dirty="0">
                <a:solidFill>
                  <a:srgbClr val="4D4B4B"/>
                </a:solidFill>
              </a:rPr>
              <a:t> на </a:t>
            </a:r>
            <a:r>
              <a:rPr lang="uk-UA" sz="1400" b="1" i="1" dirty="0" err="1">
                <a:solidFill>
                  <a:srgbClr val="4D4B4B"/>
                </a:solidFill>
              </a:rPr>
              <a:t>надежность</a:t>
            </a:r>
            <a:r>
              <a:rPr lang="uk-UA" sz="1400" b="1" i="1" dirty="0">
                <a:solidFill>
                  <a:srgbClr val="4D4B4B"/>
                </a:solidFill>
              </a:rPr>
              <a:t> </a:t>
            </a:r>
            <a:r>
              <a:rPr lang="uk-UA" sz="1400" b="1" i="1" dirty="0" err="1">
                <a:solidFill>
                  <a:srgbClr val="4D4B4B"/>
                </a:solidFill>
              </a:rPr>
              <a:t>устройства</a:t>
            </a:r>
            <a:r>
              <a:rPr lang="uk-UA" sz="1400" b="1" i="1" dirty="0">
                <a:solidFill>
                  <a:srgbClr val="4D4B4B"/>
                </a:solidFill>
              </a:rPr>
              <a:t> и его </a:t>
            </a:r>
            <a:r>
              <a:rPr lang="uk-UA" sz="1400" b="1" i="1" dirty="0" err="1">
                <a:solidFill>
                  <a:srgbClr val="4D4B4B"/>
                </a:solidFill>
              </a:rPr>
              <a:t>безопасную</a:t>
            </a:r>
            <a:r>
              <a:rPr lang="uk-UA" sz="1400" b="1" i="1" dirty="0">
                <a:solidFill>
                  <a:srgbClr val="4D4B4B"/>
                </a:solidFill>
              </a:rPr>
              <a:t> </a:t>
            </a:r>
            <a:r>
              <a:rPr lang="uk-UA" sz="1400" b="1" i="1" dirty="0" err="1">
                <a:solidFill>
                  <a:srgbClr val="4D4B4B"/>
                </a:solidFill>
              </a:rPr>
              <a:t>работу</a:t>
            </a:r>
            <a:r>
              <a:rPr lang="uk-UA" sz="1400" b="1" i="1" dirty="0">
                <a:solidFill>
                  <a:srgbClr val="4D4B4B"/>
                </a:solidFill>
              </a:rPr>
              <a:t>.</a:t>
            </a:r>
          </a:p>
          <a:p>
            <a:r>
              <a:rPr lang="ru-RU" sz="1400" b="1" i="1" dirty="0">
                <a:solidFill>
                  <a:srgbClr val="4D4B4B"/>
                </a:solidFill>
              </a:rPr>
              <a:t>► </a:t>
            </a:r>
            <a:r>
              <a:rPr lang="ru-RU" sz="1400" b="1" i="1" dirty="0">
                <a:solidFill>
                  <a:srgbClr val="4D4B4B"/>
                </a:solidFill>
              </a:rPr>
              <a:t>► </a:t>
            </a:r>
            <a:r>
              <a:rPr lang="uk-UA" sz="1400" b="1" i="1" dirty="0" err="1">
                <a:solidFill>
                  <a:srgbClr val="4D4B4B"/>
                </a:solidFill>
              </a:rPr>
              <a:t>Две</a:t>
            </a:r>
            <a:r>
              <a:rPr lang="uk-UA" sz="1400" b="1" i="1" dirty="0">
                <a:solidFill>
                  <a:srgbClr val="4D4B4B"/>
                </a:solidFill>
              </a:rPr>
              <a:t> </a:t>
            </a:r>
            <a:r>
              <a:rPr lang="uk-UA" sz="1400" b="1" i="1" dirty="0" err="1">
                <a:solidFill>
                  <a:srgbClr val="4D4B4B"/>
                </a:solidFill>
              </a:rPr>
              <a:t>фарфоровые</a:t>
            </a:r>
            <a:r>
              <a:rPr lang="uk-UA" sz="1400" b="1" i="1" dirty="0">
                <a:solidFill>
                  <a:srgbClr val="4D4B4B"/>
                </a:solidFill>
              </a:rPr>
              <a:t> чашки (в комплекте) </a:t>
            </a:r>
            <a:r>
              <a:rPr lang="uk-UA" sz="1400" b="1" i="1" dirty="0" err="1">
                <a:solidFill>
                  <a:srgbClr val="4D4B4B"/>
                </a:solidFill>
              </a:rPr>
              <a:t>объемом</a:t>
            </a:r>
            <a:r>
              <a:rPr lang="uk-UA" sz="1400" b="1" i="1" dirty="0">
                <a:solidFill>
                  <a:srgbClr val="4D4B4B"/>
                </a:solidFill>
              </a:rPr>
              <a:t> 2 х </a:t>
            </a:r>
            <a:r>
              <a:rPr lang="uk-UA" sz="1400" b="1" i="1" dirty="0">
                <a:solidFill>
                  <a:srgbClr val="4D4B4B"/>
                </a:solidFill>
              </a:rPr>
              <a:t>150мл.</a:t>
            </a:r>
            <a:endParaRPr lang="ru-RU" sz="1400" b="1" i="1" dirty="0">
              <a:solidFill>
                <a:srgbClr val="4D4B4B"/>
              </a:solidFill>
            </a:endParaRPr>
          </a:p>
        </p:txBody>
      </p:sp>
      <p:sp>
        <p:nvSpPr>
          <p:cNvPr id="19" name="TextBox 18"/>
          <p:cNvSpPr txBox="1"/>
          <p:nvPr/>
        </p:nvSpPr>
        <p:spPr>
          <a:xfrm>
            <a:off x="4400550" y="3392250"/>
            <a:ext cx="4619626" cy="276999"/>
          </a:xfrm>
          <a:prstGeom prst="rect">
            <a:avLst/>
          </a:prstGeom>
          <a:noFill/>
        </p:spPr>
        <p:txBody>
          <a:bodyPr wrap="square" rtlCol="0">
            <a:spAutoFit/>
          </a:bodyPr>
          <a:lstStyle/>
          <a:p>
            <a:r>
              <a:rPr lang="ru-RU" sz="1200" b="1" dirty="0" smtClean="0">
                <a:solidFill>
                  <a:srgbClr val="FF0000"/>
                </a:solidFill>
                <a:latin typeface="Arial Black" pitchFamily="34" charset="0"/>
              </a:rPr>
              <a:t>ДОПОЛНИТЕЛЬНЫЕ ВОЗМОЖНОСТИ</a:t>
            </a:r>
            <a:endParaRPr lang="ru-RU" sz="1200" b="1" dirty="0">
              <a:solidFill>
                <a:srgbClr val="FF0000"/>
              </a:solidFill>
              <a:latin typeface="Arial Black" pitchFamily="34" charset="0"/>
            </a:endParaRPr>
          </a:p>
        </p:txBody>
      </p:sp>
      <p:pic>
        <p:nvPicPr>
          <p:cNvPr id="12" name="Рисунок 11"/>
          <p:cNvPicPr>
            <a:picLocks noChangeAspect="1"/>
          </p:cNvPicPr>
          <p:nvPr/>
        </p:nvPicPr>
        <p:blipFill>
          <a:blip r:embed="rId3">
            <a:extLst>
              <a:ext uri="{BEBA8EAE-BF5A-486C-A8C5-ECC9F3942E4B}">
                <a14:imgProps xmlns:a14="http://schemas.microsoft.com/office/drawing/2010/main">
                  <a14:imgLayer r:embed="rId4">
                    <a14:imgEffect>
                      <a14:backgroundRemoval t="0" b="100000" l="0" r="99638">
                        <a14:backgroundMark x1="10786" y1="92598" x2="10786" y2="92598"/>
                        <a14:backgroundMark x1="84577" y1="94513" x2="84577" y2="94513"/>
                        <a14:backgroundMark x1="7662" y1="87711" x2="7662" y2="87711"/>
                        <a14:backgroundMark x1="76718" y1="96713" x2="76718" y2="96713"/>
                      </a14:backgroundRemoval>
                    </a14:imgEffect>
                  </a14:imgLayer>
                </a14:imgProps>
              </a:ext>
            </a:extLst>
          </a:blip>
          <a:stretch>
            <a:fillRect/>
          </a:stretch>
        </p:blipFill>
        <p:spPr>
          <a:xfrm>
            <a:off x="701292" y="1824879"/>
            <a:ext cx="3034000" cy="3490945"/>
          </a:xfrm>
          <a:prstGeom prst="rect">
            <a:avLst/>
          </a:prstGeom>
        </p:spPr>
      </p:pic>
    </p:spTree>
    <p:extLst>
      <p:ext uri="{BB962C8B-B14F-4D97-AF65-F5344CB8AC3E}">
        <p14:creationId xmlns:p14="http://schemas.microsoft.com/office/powerpoint/2010/main" val="1369735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425855" y="949971"/>
            <a:ext cx="4466358" cy="368277"/>
          </a:xfrm>
          <a:effectLst/>
        </p:spPr>
        <p:txBody>
          <a:bodyPr>
            <a:normAutofit/>
          </a:bodyPr>
          <a:lstStyle/>
          <a:p>
            <a:pPr>
              <a:lnSpc>
                <a:spcPct val="100000"/>
              </a:lnSpc>
            </a:pPr>
            <a:r>
              <a:rPr lang="ru-RU" sz="1800" b="1" spc="50" dirty="0">
                <a:ln w="11430"/>
                <a:solidFill>
                  <a:srgbClr val="930D2D"/>
                </a:solidFill>
                <a:effectLst>
                  <a:outerShdw blurRad="38100" dist="38100" dir="2700000" algn="tl">
                    <a:srgbClr val="000000">
                      <a:alpha val="43137"/>
                    </a:srgbClr>
                  </a:outerShdw>
                </a:effectLst>
              </a:rPr>
              <a:t>МУЛЬТИВАРКА-СКОРОВАРКА </a:t>
            </a:r>
            <a:r>
              <a:rPr lang="en-US" sz="1800" b="1" spc="50" dirty="0" smtClean="0">
                <a:ln w="11430"/>
                <a:solidFill>
                  <a:srgbClr val="930D2D"/>
                </a:solidFill>
                <a:effectLst>
                  <a:outerShdw blurRad="38100" dist="38100" dir="2700000" algn="tl">
                    <a:srgbClr val="000000">
                      <a:alpha val="43137"/>
                    </a:srgbClr>
                  </a:outerShdw>
                </a:effectLst>
              </a:rPr>
              <a:t>MPC-</a:t>
            </a:r>
            <a:r>
              <a:rPr lang="ru-RU" sz="1800" b="1" spc="50" dirty="0" smtClean="0">
                <a:ln w="11430"/>
                <a:solidFill>
                  <a:srgbClr val="930D2D"/>
                </a:solidFill>
                <a:effectLst>
                  <a:outerShdw blurRad="38100" dist="38100" dir="2700000" algn="tl">
                    <a:srgbClr val="000000">
                      <a:alpha val="43137"/>
                    </a:srgbClr>
                  </a:outerShdw>
                </a:effectLst>
              </a:rPr>
              <a:t>15</a:t>
            </a:r>
            <a:r>
              <a:rPr lang="en-US" sz="1800" b="1" spc="50" dirty="0" smtClean="0">
                <a:ln w="11430"/>
                <a:solidFill>
                  <a:srgbClr val="930D2D"/>
                </a:solidFill>
                <a:effectLst>
                  <a:outerShdw blurRad="38100" dist="38100" dir="2700000" algn="tl">
                    <a:srgbClr val="000000">
                      <a:alpha val="43137"/>
                    </a:srgbClr>
                  </a:outerShdw>
                </a:effectLst>
              </a:rPr>
              <a:t>B</a:t>
            </a:r>
            <a:endParaRPr lang="uk-UA" sz="18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539082" y="6322849"/>
            <a:ext cx="4474268" cy="275883"/>
          </a:xfrm>
          <a:prstGeom prst="rect">
            <a:avLst/>
          </a:prstGeom>
          <a:noFill/>
        </p:spPr>
        <p:txBody>
          <a:bodyPr wrap="square" lIns="88366" tIns="44183" rIns="88366" bIns="44183" rtlCol="0">
            <a:spAutoFit/>
          </a:bodyPr>
          <a:lstStyle/>
          <a:p>
            <a:r>
              <a:rPr lang="ru-RU" sz="1213" b="1" dirty="0">
                <a:solidFill>
                  <a:srgbClr val="FF0000"/>
                </a:solidFill>
                <a:latin typeface="Arial Black" pitchFamily="34" charset="0"/>
              </a:rPr>
              <a:t>ТЕХНИЧЕСКИЕ  ХАРАКТЕРИСТИКИ:</a:t>
            </a:r>
          </a:p>
        </p:txBody>
      </p:sp>
      <p:graphicFrame>
        <p:nvGraphicFramePr>
          <p:cNvPr id="9" name="Таблица 8"/>
          <p:cNvGraphicFramePr>
            <a:graphicFrameLocks noGrp="1"/>
          </p:cNvGraphicFramePr>
          <p:nvPr>
            <p:extLst>
              <p:ext uri="{D42A27DB-BD31-4B8C-83A1-F6EECF244321}">
                <p14:modId xmlns:p14="http://schemas.microsoft.com/office/powerpoint/2010/main" val="221689404"/>
              </p:ext>
            </p:extLst>
          </p:nvPr>
        </p:nvGraphicFramePr>
        <p:xfrm>
          <a:off x="642340" y="6582842"/>
          <a:ext cx="9408718" cy="880160"/>
        </p:xfrm>
        <a:graphic>
          <a:graphicData uri="http://schemas.openxmlformats.org/drawingml/2006/table">
            <a:tbl>
              <a:tblPr>
                <a:tableStyleId>{616DA210-FB5B-4158-B5E0-FEB733F419BA}</a:tableStyleId>
              </a:tblPr>
              <a:tblGrid>
                <a:gridCol w="530496">
                  <a:extLst>
                    <a:ext uri="{9D8B030D-6E8A-4147-A177-3AD203B41FA5}">
                      <a16:colId xmlns:a16="http://schemas.microsoft.com/office/drawing/2014/main" val="20000"/>
                    </a:ext>
                  </a:extLst>
                </a:gridCol>
                <a:gridCol w="832915">
                  <a:extLst>
                    <a:ext uri="{9D8B030D-6E8A-4147-A177-3AD203B41FA5}">
                      <a16:colId xmlns:a16="http://schemas.microsoft.com/office/drawing/2014/main" val="20001"/>
                    </a:ext>
                  </a:extLst>
                </a:gridCol>
                <a:gridCol w="780032">
                  <a:extLst>
                    <a:ext uri="{9D8B030D-6E8A-4147-A177-3AD203B41FA5}">
                      <a16:colId xmlns:a16="http://schemas.microsoft.com/office/drawing/2014/main" val="20002"/>
                    </a:ext>
                  </a:extLst>
                </a:gridCol>
                <a:gridCol w="819695">
                  <a:extLst>
                    <a:ext uri="{9D8B030D-6E8A-4147-A177-3AD203B41FA5}">
                      <a16:colId xmlns:a16="http://schemas.microsoft.com/office/drawing/2014/main" val="20003"/>
                    </a:ext>
                  </a:extLst>
                </a:gridCol>
                <a:gridCol w="608161">
                  <a:extLst>
                    <a:ext uri="{9D8B030D-6E8A-4147-A177-3AD203B41FA5}">
                      <a16:colId xmlns:a16="http://schemas.microsoft.com/office/drawing/2014/main" val="20004"/>
                    </a:ext>
                  </a:extLst>
                </a:gridCol>
                <a:gridCol w="647822">
                  <a:extLst>
                    <a:ext uri="{9D8B030D-6E8A-4147-A177-3AD203B41FA5}">
                      <a16:colId xmlns:a16="http://schemas.microsoft.com/office/drawing/2014/main" val="20005"/>
                    </a:ext>
                  </a:extLst>
                </a:gridCol>
                <a:gridCol w="1176658">
                  <a:extLst>
                    <a:ext uri="{9D8B030D-6E8A-4147-A177-3AD203B41FA5}">
                      <a16:colId xmlns:a16="http://schemas.microsoft.com/office/drawing/2014/main" val="20006"/>
                    </a:ext>
                  </a:extLst>
                </a:gridCol>
                <a:gridCol w="925462">
                  <a:extLst>
                    <a:ext uri="{9D8B030D-6E8A-4147-A177-3AD203B41FA5}">
                      <a16:colId xmlns:a16="http://schemas.microsoft.com/office/drawing/2014/main" val="20007"/>
                    </a:ext>
                  </a:extLst>
                </a:gridCol>
                <a:gridCol w="872577">
                  <a:extLst>
                    <a:ext uri="{9D8B030D-6E8A-4147-A177-3AD203B41FA5}">
                      <a16:colId xmlns:a16="http://schemas.microsoft.com/office/drawing/2014/main" val="20008"/>
                    </a:ext>
                  </a:extLst>
                </a:gridCol>
                <a:gridCol w="806473">
                  <a:extLst>
                    <a:ext uri="{9D8B030D-6E8A-4147-A177-3AD203B41FA5}">
                      <a16:colId xmlns:a16="http://schemas.microsoft.com/office/drawing/2014/main" val="20009"/>
                    </a:ext>
                  </a:extLst>
                </a:gridCol>
                <a:gridCol w="700706">
                  <a:extLst>
                    <a:ext uri="{9D8B030D-6E8A-4147-A177-3AD203B41FA5}">
                      <a16:colId xmlns:a16="http://schemas.microsoft.com/office/drawing/2014/main" val="20010"/>
                    </a:ext>
                  </a:extLst>
                </a:gridCol>
                <a:gridCol w="707721">
                  <a:extLst>
                    <a:ext uri="{9D8B030D-6E8A-4147-A177-3AD203B41FA5}">
                      <a16:colId xmlns:a16="http://schemas.microsoft.com/office/drawing/2014/main" val="20011"/>
                    </a:ext>
                  </a:extLst>
                </a:gridCol>
              </a:tblGrid>
              <a:tr h="413811">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8625" marR="8625"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8625" marR="8625" marT="9149" marB="0" anchor="ctr">
                    <a:solidFill>
                      <a:schemeClr val="bg1">
                        <a:lumMod val="95000"/>
                      </a:schemeClr>
                    </a:solidFill>
                  </a:tcPr>
                </a:tc>
                <a:tc>
                  <a:txBody>
                    <a:bodyPr/>
                    <a:lstStyle/>
                    <a:p>
                      <a:pPr algn="ctr" fontAlgn="ctr"/>
                      <a:r>
                        <a:rPr lang="ru-RU" sz="1100" b="1" u="none" strike="noStrike" dirty="0" smtClean="0">
                          <a:effectLst/>
                        </a:rPr>
                        <a:t>Мощность</a:t>
                      </a:r>
                      <a:endParaRPr lang="ru-RU" sz="1100" b="1" i="0" u="none" strike="noStrike" dirty="0">
                        <a:solidFill>
                          <a:srgbClr val="000000"/>
                        </a:solidFill>
                        <a:effectLst/>
                        <a:latin typeface="Calibri"/>
                      </a:endParaRPr>
                    </a:p>
                  </a:txBody>
                  <a:tcPr marL="8625" marR="8625"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8625" marR="8625"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8625" marR="8625"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Объем чаши</a:t>
                      </a:r>
                      <a:endParaRPr lang="ru-RU" sz="1100" b="1" i="0" u="none" strike="noStrike" dirty="0">
                        <a:solidFill>
                          <a:srgbClr val="000000"/>
                        </a:solidFill>
                        <a:effectLst/>
                        <a:latin typeface="Calibri"/>
                      </a:endParaRPr>
                    </a:p>
                  </a:txBody>
                  <a:tcPr marL="8625" marR="8625"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Тип управления</a:t>
                      </a:r>
                      <a:endParaRPr lang="ru-RU" sz="1100" b="1" i="0" u="none" strike="noStrike" dirty="0">
                        <a:solidFill>
                          <a:srgbClr val="000000"/>
                        </a:solidFill>
                        <a:effectLst/>
                        <a:latin typeface="Calibri"/>
                      </a:endParaRPr>
                    </a:p>
                  </a:txBody>
                  <a:tcPr marL="8625" marR="8625"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Материал корпуса</a:t>
                      </a:r>
                      <a:endParaRPr lang="ru-RU" sz="1100" b="1" i="0" u="none" strike="noStrike" dirty="0">
                        <a:solidFill>
                          <a:srgbClr val="000000"/>
                        </a:solidFill>
                        <a:effectLst/>
                        <a:latin typeface="Calibri"/>
                      </a:endParaRPr>
                    </a:p>
                  </a:txBody>
                  <a:tcPr marL="8625" marR="8625"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Размер изделия</a:t>
                      </a:r>
                      <a:endParaRPr lang="ru-RU" sz="1100" b="1" i="0" u="none" strike="noStrike" dirty="0">
                        <a:solidFill>
                          <a:srgbClr val="000000"/>
                        </a:solidFill>
                        <a:effectLst/>
                        <a:latin typeface="Calibri"/>
                      </a:endParaRPr>
                    </a:p>
                  </a:txBody>
                  <a:tcPr marL="8625" marR="8625"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Размер упаковки</a:t>
                      </a:r>
                      <a:endParaRPr lang="ru-RU" sz="1100" b="1" i="0" u="none" strike="noStrike" dirty="0">
                        <a:solidFill>
                          <a:srgbClr val="000000"/>
                        </a:solidFill>
                        <a:effectLst/>
                        <a:latin typeface="Calibri"/>
                      </a:endParaRPr>
                    </a:p>
                  </a:txBody>
                  <a:tcPr marL="8625" marR="8625"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 нетто</a:t>
                      </a:r>
                      <a:endParaRPr lang="ru-RU" sz="1100" b="1" i="0" u="none" strike="noStrike" dirty="0">
                        <a:solidFill>
                          <a:srgbClr val="000000"/>
                        </a:solidFill>
                        <a:effectLst/>
                        <a:latin typeface="Calibri"/>
                      </a:endParaRPr>
                    </a:p>
                  </a:txBody>
                  <a:tcPr marL="8625" marR="8625"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 брутто</a:t>
                      </a:r>
                      <a:endParaRPr lang="ru-RU" sz="1100" b="1" i="0" u="none" strike="noStrike" dirty="0">
                        <a:solidFill>
                          <a:srgbClr val="000000"/>
                        </a:solidFill>
                        <a:effectLst/>
                        <a:latin typeface="Calibri"/>
                      </a:endParaRPr>
                    </a:p>
                  </a:txBody>
                  <a:tcPr marL="8625" marR="8625" marT="9149" marB="0" anchor="ctr">
                    <a:solidFill>
                      <a:schemeClr val="bg1">
                        <a:lumMod val="95000"/>
                      </a:schemeClr>
                    </a:solidFill>
                  </a:tcPr>
                </a:tc>
                <a:extLst>
                  <a:ext uri="{0D108BD9-81ED-4DB2-BD59-A6C34878D82A}">
                    <a16:rowId xmlns:a16="http://schemas.microsoft.com/office/drawing/2014/main" val="10000"/>
                  </a:ext>
                </a:extLst>
              </a:tr>
              <a:tr h="462825">
                <a:tc>
                  <a:txBody>
                    <a:bodyPr/>
                    <a:lstStyle/>
                    <a:p>
                      <a:pPr marL="0" algn="ctr" defTabSz="914400" rtl="0" eaLnBrk="1" fontAlgn="ctr" latinLnBrk="0" hangingPunct="1"/>
                      <a:endParaRPr lang="ru-RU" sz="1000" b="1" i="1" u="none" strike="noStrike" kern="1200" dirty="0">
                        <a:solidFill>
                          <a:srgbClr val="000000"/>
                        </a:solidFill>
                        <a:effectLst/>
                        <a:latin typeface="+mn-lt"/>
                        <a:ea typeface="+mn-ea"/>
                        <a:cs typeface="+mn-cs"/>
                      </a:endParaRPr>
                    </a:p>
                  </a:txBody>
                  <a:tcPr marL="8980" marR="8980" marT="9525" marB="0" anchor="ctr"/>
                </a:tc>
                <a:tc>
                  <a:txBody>
                    <a:bodyPr/>
                    <a:lstStyle/>
                    <a:p>
                      <a:pPr algn="ctr" fontAlgn="ctr"/>
                      <a:r>
                        <a:rPr lang="en-US" sz="1000" b="1" i="1" u="none" strike="noStrike" dirty="0" smtClean="0">
                          <a:solidFill>
                            <a:srgbClr val="000000"/>
                          </a:solidFill>
                          <a:effectLst/>
                          <a:latin typeface="+mn-lt"/>
                        </a:rPr>
                        <a:t>MPC-15B</a:t>
                      </a:r>
                      <a:endParaRPr lang="en-US" sz="1000" b="1" i="1" u="none" strike="noStrike" dirty="0">
                        <a:solidFill>
                          <a:srgbClr val="000000"/>
                        </a:solidFill>
                        <a:effectLst/>
                        <a:latin typeface="+mn-lt"/>
                      </a:endParaRPr>
                    </a:p>
                  </a:txBody>
                  <a:tcPr marL="8980" marR="8980" marT="9525" marB="0" anchor="ctr"/>
                </a:tc>
                <a:tc>
                  <a:txBody>
                    <a:bodyPr/>
                    <a:lstStyle/>
                    <a:p>
                      <a:pPr algn="ctr" fontAlgn="ctr"/>
                      <a:r>
                        <a:rPr lang="ru-RU" sz="1000" b="1" i="1" u="none" strike="noStrike" dirty="0" smtClean="0">
                          <a:solidFill>
                            <a:srgbClr val="000000"/>
                          </a:solidFill>
                          <a:effectLst/>
                          <a:latin typeface="+mn-lt"/>
                        </a:rPr>
                        <a:t>900 Вт</a:t>
                      </a:r>
                      <a:endParaRPr lang="en-US" sz="1000" b="1" i="1" u="none" strike="noStrike" dirty="0">
                        <a:solidFill>
                          <a:srgbClr val="000000"/>
                        </a:solidFill>
                        <a:effectLst/>
                        <a:latin typeface="+mn-lt"/>
                      </a:endParaRPr>
                    </a:p>
                  </a:txBody>
                  <a:tcPr marL="8980" marR="8980" marT="9525" marB="0" anchor="ctr"/>
                </a:tc>
                <a:tc>
                  <a:txBody>
                    <a:bodyPr/>
                    <a:lstStyle/>
                    <a:p>
                      <a:pPr algn="ctr" fontAlgn="b"/>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-240 </a:t>
                      </a:r>
                      <a:r>
                        <a:rPr lang="ru-RU" sz="1000" b="1" i="1" u="none" strike="noStrike" dirty="0" smtClean="0">
                          <a:solidFill>
                            <a:srgbClr val="000000"/>
                          </a:solidFill>
                          <a:effectLst/>
                          <a:latin typeface="+mn-lt"/>
                        </a:rPr>
                        <a:t> </a:t>
                      </a:r>
                      <a:r>
                        <a:rPr lang="en-US" sz="1000" b="1" i="1" u="none" strike="noStrike" dirty="0" smtClean="0">
                          <a:solidFill>
                            <a:srgbClr val="000000"/>
                          </a:solidFill>
                          <a:effectLst/>
                          <a:latin typeface="+mn-lt"/>
                        </a:rPr>
                        <a:t>B</a:t>
                      </a:r>
                      <a:endParaRPr lang="ru-RU" sz="1000" b="1" i="1" u="none" strike="noStrike" dirty="0">
                        <a:solidFill>
                          <a:srgbClr val="000000"/>
                        </a:solidFill>
                        <a:effectLst/>
                        <a:latin typeface="+mn-lt"/>
                      </a:endParaRPr>
                    </a:p>
                  </a:txBody>
                  <a:tcPr marL="8625" marR="8625"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ru-RU" sz="1000" b="1" i="1" u="none" strike="noStrike" dirty="0" smtClean="0">
                          <a:solidFill>
                            <a:srgbClr val="000000"/>
                          </a:solidFill>
                          <a:effectLst/>
                          <a:latin typeface="Arial"/>
                        </a:rPr>
                        <a:t>~ 50 Гц</a:t>
                      </a:r>
                      <a:endParaRPr lang="ru-RU" sz="1000" b="1" i="1" u="none" strike="noStrike" dirty="0">
                        <a:solidFill>
                          <a:srgbClr val="000000"/>
                        </a:solidFill>
                        <a:effectLst/>
                        <a:latin typeface="Arial"/>
                      </a:endParaRPr>
                    </a:p>
                  </a:txBody>
                  <a:tcPr marL="8625" marR="8625"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4</a:t>
                      </a:r>
                      <a:r>
                        <a:rPr lang="ru-RU" sz="1000" b="1" i="1" u="none" strike="noStrike" dirty="0" smtClean="0">
                          <a:solidFill>
                            <a:srgbClr val="000000"/>
                          </a:solidFill>
                          <a:effectLst/>
                          <a:latin typeface="Arial"/>
                        </a:rPr>
                        <a:t> л</a:t>
                      </a:r>
                      <a:endParaRPr lang="ru-RU" sz="1000" b="1" i="1" u="none" strike="noStrike" dirty="0">
                        <a:solidFill>
                          <a:srgbClr val="000000"/>
                        </a:solidFill>
                        <a:effectLst/>
                        <a:latin typeface="Arial"/>
                      </a:endParaRPr>
                    </a:p>
                  </a:txBody>
                  <a:tcPr marL="8625" marR="8625"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электронное</a:t>
                      </a:r>
                      <a:endParaRPr lang="en-US" sz="1000" b="1" i="1" u="none" strike="noStrike" dirty="0" smtClean="0">
                        <a:solidFill>
                          <a:srgbClr val="000000"/>
                        </a:solidFill>
                        <a:effectLst/>
                        <a:latin typeface="Arial"/>
                      </a:endParaRPr>
                    </a:p>
                    <a:p>
                      <a:pPr algn="ctr" fontAlgn="b"/>
                      <a:r>
                        <a:rPr lang="ru-RU" sz="1000" b="1" i="1" u="none" strike="noStrike" dirty="0" smtClean="0">
                          <a:solidFill>
                            <a:srgbClr val="000000"/>
                          </a:solidFill>
                          <a:effectLst/>
                          <a:latin typeface="Arial"/>
                        </a:rPr>
                        <a:t>(</a:t>
                      </a:r>
                      <a:r>
                        <a:rPr lang="en-US" sz="1000" b="1" i="1" u="none" strike="noStrike" dirty="0" smtClean="0">
                          <a:solidFill>
                            <a:srgbClr val="000000"/>
                          </a:solidFill>
                          <a:effectLst/>
                          <a:latin typeface="Arial"/>
                        </a:rPr>
                        <a:t>LED - </a:t>
                      </a:r>
                      <a:r>
                        <a:rPr lang="ru-RU" sz="1000" b="1" i="1" u="none" strike="noStrike" dirty="0" smtClean="0">
                          <a:solidFill>
                            <a:srgbClr val="000000"/>
                          </a:solidFill>
                          <a:effectLst/>
                          <a:latin typeface="Arial"/>
                        </a:rPr>
                        <a:t>дисплей)</a:t>
                      </a:r>
                      <a:endParaRPr lang="ru-RU" sz="1000" b="1" i="1" u="none" strike="noStrike" dirty="0">
                        <a:solidFill>
                          <a:srgbClr val="000000"/>
                        </a:solidFill>
                        <a:effectLst/>
                        <a:latin typeface="Arial"/>
                      </a:endParaRPr>
                    </a:p>
                  </a:txBody>
                  <a:tcPr marL="8625" marR="8625"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нержавеющая сталь и пластик</a:t>
                      </a:r>
                      <a:endParaRPr lang="ru-RU" sz="1000" b="1" i="1" u="none" strike="noStrike" dirty="0">
                        <a:solidFill>
                          <a:srgbClr val="000000"/>
                        </a:solidFill>
                        <a:effectLst/>
                        <a:latin typeface="Arial"/>
                      </a:endParaRPr>
                    </a:p>
                  </a:txBody>
                  <a:tcPr marL="8625" marR="8625"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305x260x305 </a:t>
                      </a:r>
                      <a:r>
                        <a:rPr lang="ru-RU" sz="1000" b="1" i="1" u="none" strike="noStrike" dirty="0" smtClean="0">
                          <a:solidFill>
                            <a:srgbClr val="000000"/>
                          </a:solidFill>
                          <a:effectLst/>
                          <a:latin typeface="Arial"/>
                        </a:rPr>
                        <a:t>мм</a:t>
                      </a:r>
                      <a:endParaRPr lang="ru-RU" sz="1000" b="1" i="1" u="none" strike="noStrike" dirty="0">
                        <a:solidFill>
                          <a:srgbClr val="000000"/>
                        </a:solidFill>
                        <a:effectLst/>
                        <a:latin typeface="Arial"/>
                      </a:endParaRPr>
                    </a:p>
                  </a:txBody>
                  <a:tcPr marL="8625" marR="8625"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342x315x342 </a:t>
                      </a:r>
                      <a:r>
                        <a:rPr lang="ru-RU" sz="1000" b="1" i="1" u="none" strike="noStrike" dirty="0" smtClean="0">
                          <a:solidFill>
                            <a:srgbClr val="000000"/>
                          </a:solidFill>
                          <a:effectLst/>
                          <a:latin typeface="Arial"/>
                        </a:rPr>
                        <a:t>мм</a:t>
                      </a:r>
                      <a:endParaRPr lang="ru-RU" sz="1000" b="1" i="1" u="none" strike="noStrike" dirty="0">
                        <a:solidFill>
                          <a:srgbClr val="000000"/>
                        </a:solidFill>
                        <a:effectLst/>
                        <a:latin typeface="Arial"/>
                      </a:endParaRPr>
                    </a:p>
                  </a:txBody>
                  <a:tcPr marL="8625" marR="8625"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3,</a:t>
                      </a:r>
                      <a:r>
                        <a:rPr lang="en-US" sz="1000" b="1" i="1" u="none" strike="noStrike" dirty="0" smtClean="0">
                          <a:solidFill>
                            <a:srgbClr val="000000"/>
                          </a:solidFill>
                          <a:effectLst/>
                          <a:latin typeface="Arial"/>
                        </a:rPr>
                        <a:t>7</a:t>
                      </a:r>
                      <a:r>
                        <a:rPr lang="ru-RU" sz="1000" b="1" i="1" u="none" strike="noStrike" dirty="0" smtClean="0">
                          <a:solidFill>
                            <a:srgbClr val="000000"/>
                          </a:solidFill>
                          <a:effectLst/>
                          <a:latin typeface="Arial"/>
                        </a:rPr>
                        <a:t> кг</a:t>
                      </a:r>
                      <a:endParaRPr lang="ru-RU" sz="1000" b="1" i="1" u="none" strike="noStrike" dirty="0">
                        <a:solidFill>
                          <a:srgbClr val="000000"/>
                        </a:solidFill>
                        <a:effectLst/>
                        <a:latin typeface="Arial"/>
                      </a:endParaRPr>
                    </a:p>
                  </a:txBody>
                  <a:tcPr marL="8625" marR="8625"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4,</a:t>
                      </a:r>
                      <a:r>
                        <a:rPr lang="en-US" sz="1000" b="1" i="1" u="none" strike="noStrike" dirty="0" smtClean="0">
                          <a:solidFill>
                            <a:srgbClr val="000000"/>
                          </a:solidFill>
                          <a:effectLst/>
                          <a:latin typeface="Arial"/>
                        </a:rPr>
                        <a:t>5</a:t>
                      </a:r>
                      <a:r>
                        <a:rPr lang="ru-RU" sz="1000" b="1" i="1" u="none" strike="noStrike" dirty="0" smtClean="0">
                          <a:solidFill>
                            <a:srgbClr val="000000"/>
                          </a:solidFill>
                          <a:effectLst/>
                          <a:latin typeface="Arial"/>
                        </a:rPr>
                        <a:t> кг</a:t>
                      </a:r>
                      <a:endParaRPr lang="ru-RU" sz="1000" b="1" i="1" u="none" strike="noStrike" dirty="0">
                        <a:solidFill>
                          <a:srgbClr val="000000"/>
                        </a:solidFill>
                        <a:effectLst/>
                        <a:latin typeface="Arial"/>
                      </a:endParaRPr>
                    </a:p>
                  </a:txBody>
                  <a:tcPr marL="8625" marR="8625"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7" name="Прямоугольник 6"/>
          <p:cNvSpPr/>
          <p:nvPr/>
        </p:nvSpPr>
        <p:spPr>
          <a:xfrm>
            <a:off x="4449619" y="2315636"/>
            <a:ext cx="5815981" cy="1951277"/>
          </a:xfrm>
          <a:prstGeom prst="rect">
            <a:avLst/>
          </a:prstGeom>
        </p:spPr>
        <p:txBody>
          <a:bodyPr wrap="square" lIns="88366" tIns="44183" rIns="88366" bIns="44183">
            <a:spAutoFit/>
          </a:bodyPr>
          <a:lstStyle/>
          <a:p>
            <a:r>
              <a:rPr lang="ru-RU" sz="1100" b="1" i="1" dirty="0" err="1">
                <a:solidFill>
                  <a:srgbClr val="4D4B4B"/>
                </a:solidFill>
              </a:rPr>
              <a:t>Мультиварка</a:t>
            </a:r>
            <a:r>
              <a:rPr lang="ru-RU" sz="1100" b="1" i="1" dirty="0">
                <a:solidFill>
                  <a:srgbClr val="4D4B4B"/>
                </a:solidFill>
              </a:rPr>
              <a:t>-скороварка – новейшая разработка с мощностью 900 Вт, вместительной чашей объёмом </a:t>
            </a:r>
            <a:r>
              <a:rPr lang="en-US" sz="1100" b="1" i="1" dirty="0" smtClean="0">
                <a:solidFill>
                  <a:srgbClr val="4D4B4B"/>
                </a:solidFill>
              </a:rPr>
              <a:t>4</a:t>
            </a:r>
            <a:r>
              <a:rPr lang="ru-RU" sz="1100" b="1" i="1" dirty="0" smtClean="0">
                <a:solidFill>
                  <a:srgbClr val="4D4B4B"/>
                </a:solidFill>
              </a:rPr>
              <a:t> </a:t>
            </a:r>
            <a:r>
              <a:rPr lang="ru-RU" sz="1100" b="1" i="1" dirty="0">
                <a:solidFill>
                  <a:srgbClr val="4D4B4B"/>
                </a:solidFill>
              </a:rPr>
              <a:t>л и универсальными возможностями прибора «2 в 1» –</a:t>
            </a:r>
            <a:r>
              <a:rPr lang="en-US" sz="1100" b="1" i="1" dirty="0">
                <a:solidFill>
                  <a:srgbClr val="4D4B4B"/>
                </a:solidFill>
              </a:rPr>
              <a:t> </a:t>
            </a:r>
            <a:r>
              <a:rPr lang="ru-RU" sz="1100" b="1" i="1" dirty="0">
                <a:solidFill>
                  <a:srgbClr val="4D4B4B"/>
                </a:solidFill>
              </a:rPr>
              <a:t>мультиварки и практичной скороварки, позволяющей готовить блюда под давлением в 2 раза быстрее, сохранять все витамины и полезные вещества.</a:t>
            </a:r>
            <a:endParaRPr lang="en-US" sz="1100" b="1" i="1" dirty="0">
              <a:solidFill>
                <a:srgbClr val="4D4B4B"/>
              </a:solidFill>
            </a:endParaRPr>
          </a:p>
          <a:p>
            <a:r>
              <a:rPr lang="ru-RU" sz="1100" b="1" i="1" dirty="0">
                <a:solidFill>
                  <a:srgbClr val="4D4B4B"/>
                </a:solidFill>
              </a:rPr>
              <a:t>Чаши </a:t>
            </a:r>
            <a:r>
              <a:rPr lang="en-US" sz="1100" b="1" i="1" dirty="0" smtClean="0">
                <a:solidFill>
                  <a:srgbClr val="4D4B4B"/>
                </a:solidFill>
              </a:rPr>
              <a:t>4</a:t>
            </a:r>
            <a:r>
              <a:rPr lang="ru-RU" sz="1100" b="1" i="1" dirty="0" smtClean="0">
                <a:solidFill>
                  <a:srgbClr val="4D4B4B"/>
                </a:solidFill>
              </a:rPr>
              <a:t> </a:t>
            </a:r>
            <a:r>
              <a:rPr lang="ru-RU" sz="1100" b="1" i="1" dirty="0">
                <a:solidFill>
                  <a:srgbClr val="4D4B4B"/>
                </a:solidFill>
              </a:rPr>
              <a:t>л хватит для приготовления больших порций, а </a:t>
            </a:r>
            <a:r>
              <a:rPr lang="ru-RU" sz="1100" b="1" i="1" dirty="0" smtClean="0">
                <a:solidFill>
                  <a:srgbClr val="4D4B4B"/>
                </a:solidFill>
              </a:rPr>
              <a:t>13 </a:t>
            </a:r>
            <a:r>
              <a:rPr lang="ru-RU" sz="1100" b="1" i="1" dirty="0">
                <a:solidFill>
                  <a:srgbClr val="4D4B4B"/>
                </a:solidFill>
              </a:rPr>
              <a:t>предлагаемых режимов для экспериментов над рецептами. </a:t>
            </a:r>
            <a:r>
              <a:rPr lang="ru-RU" sz="1100" b="1" i="1" dirty="0" smtClean="0">
                <a:solidFill>
                  <a:srgbClr val="4D4B4B"/>
                </a:solidFill>
              </a:rPr>
              <a:t>Удобная </a:t>
            </a:r>
            <a:r>
              <a:rPr lang="ru-RU" sz="1100" b="1" i="1" dirty="0">
                <a:solidFill>
                  <a:srgbClr val="4D4B4B"/>
                </a:solidFill>
              </a:rPr>
              <a:t>панель управления с дисплеем облегчит задачу выбора и установки параметров, а также контроля хода ее работы, а возможность приготовления под давлением существенно ускоряет сам процесс, позволяя легко достичь желаемых результатов. </a:t>
            </a:r>
            <a:endParaRPr lang="ru-RU" sz="1100" b="1" i="1" dirty="0" smtClean="0">
              <a:solidFill>
                <a:srgbClr val="4D4B4B"/>
              </a:solidFill>
            </a:endParaRPr>
          </a:p>
          <a:p>
            <a:r>
              <a:rPr lang="ru-RU" sz="1100" b="1" i="1" dirty="0" smtClean="0">
                <a:solidFill>
                  <a:srgbClr val="4D4B4B"/>
                </a:solidFill>
              </a:rPr>
              <a:t>Комплектация: Мерный стакан, ложка для помешивания, внутренняя чаша, инструкция по эксплуатации</a:t>
            </a:r>
            <a:endParaRPr lang="en-US" sz="1100" b="1" i="1" dirty="0">
              <a:solidFill>
                <a:srgbClr val="4D4B4B"/>
              </a:solidFill>
            </a:endParaRPr>
          </a:p>
        </p:txBody>
      </p:sp>
      <p:sp>
        <p:nvSpPr>
          <p:cNvPr id="16" name="TextBox 15"/>
          <p:cNvSpPr txBox="1"/>
          <p:nvPr/>
        </p:nvSpPr>
        <p:spPr>
          <a:xfrm>
            <a:off x="4490185" y="2139567"/>
            <a:ext cx="4474268" cy="275883"/>
          </a:xfrm>
          <a:prstGeom prst="rect">
            <a:avLst/>
          </a:prstGeom>
          <a:noFill/>
        </p:spPr>
        <p:txBody>
          <a:bodyPr wrap="square" lIns="88366" tIns="44183" rIns="88366" bIns="44183" rtlCol="0">
            <a:spAutoFit/>
          </a:bodyPr>
          <a:lstStyle/>
          <a:p>
            <a:r>
              <a:rPr lang="ru-RU" sz="1213" b="1" dirty="0">
                <a:solidFill>
                  <a:srgbClr val="FF0000"/>
                </a:solidFill>
                <a:latin typeface="Arial Black" pitchFamily="34" charset="0"/>
              </a:rPr>
              <a:t>ХАРАКТЕРИСТИКА МОДЕЛИ</a:t>
            </a:r>
          </a:p>
        </p:txBody>
      </p:sp>
      <p:sp>
        <p:nvSpPr>
          <p:cNvPr id="20" name="TextBox 19"/>
          <p:cNvSpPr txBox="1"/>
          <p:nvPr/>
        </p:nvSpPr>
        <p:spPr>
          <a:xfrm>
            <a:off x="4604087" y="4155732"/>
            <a:ext cx="4474268" cy="275883"/>
          </a:xfrm>
          <a:prstGeom prst="rect">
            <a:avLst/>
          </a:prstGeom>
          <a:noFill/>
        </p:spPr>
        <p:txBody>
          <a:bodyPr wrap="square" lIns="88366" tIns="44183" rIns="88366" bIns="44183" rtlCol="0">
            <a:spAutoFit/>
          </a:bodyPr>
          <a:lstStyle/>
          <a:p>
            <a:r>
              <a:rPr lang="ru-RU" sz="1213" b="1" dirty="0">
                <a:solidFill>
                  <a:srgbClr val="FF0000"/>
                </a:solidFill>
                <a:latin typeface="Arial Black" pitchFamily="34" charset="0"/>
              </a:rPr>
              <a:t>ПРОГРАММЫ:</a:t>
            </a:r>
          </a:p>
        </p:txBody>
      </p:sp>
      <p:sp>
        <p:nvSpPr>
          <p:cNvPr id="23" name="Прямоугольник 22"/>
          <p:cNvSpPr/>
          <p:nvPr/>
        </p:nvSpPr>
        <p:spPr>
          <a:xfrm>
            <a:off x="4449619" y="4313060"/>
            <a:ext cx="5815981" cy="428681"/>
          </a:xfrm>
          <a:prstGeom prst="rect">
            <a:avLst/>
          </a:prstGeom>
        </p:spPr>
        <p:txBody>
          <a:bodyPr wrap="square" lIns="88366" tIns="44183" rIns="88366" bIns="44183">
            <a:spAutoFit/>
          </a:bodyPr>
          <a:lstStyle/>
          <a:p>
            <a:r>
              <a:rPr lang="ru-RU" sz="1100" b="1" i="1" dirty="0" smtClean="0">
                <a:solidFill>
                  <a:srgbClr val="4D4B4B"/>
                </a:solidFill>
              </a:rPr>
              <a:t>Рис/Крупа, Молочная каша, Суп/Бульон, Бобовые, Курица, Мясо, Выпечка, </a:t>
            </a:r>
            <a:r>
              <a:rPr lang="ru-RU" sz="1100" b="1" i="1" dirty="0">
                <a:solidFill>
                  <a:srgbClr val="4D4B4B"/>
                </a:solidFill>
              </a:rPr>
              <a:t>Р</a:t>
            </a:r>
            <a:r>
              <a:rPr lang="ru-RU" sz="1100" b="1" i="1" dirty="0" smtClean="0">
                <a:solidFill>
                  <a:srgbClr val="4D4B4B"/>
                </a:solidFill>
              </a:rPr>
              <a:t>ыба, Тушение /Пароварка , Жарка, Медленная готовка, Подогрев/Отложенный старт.</a:t>
            </a:r>
            <a:endParaRPr lang="ru-RU" sz="1100" b="1" i="1" dirty="0">
              <a:solidFill>
                <a:srgbClr val="4D4B4B"/>
              </a:solidFill>
            </a:endParaRPr>
          </a:p>
        </p:txBody>
      </p:sp>
      <p:pic>
        <p:nvPicPr>
          <p:cNvPr id="4" name="Рисунок 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25856" y="1559324"/>
            <a:ext cx="3755619" cy="4142435"/>
          </a:xfrm>
          <a:prstGeom prst="rect">
            <a:avLst/>
          </a:prstGeom>
        </p:spPr>
      </p:pic>
      <p:pic>
        <p:nvPicPr>
          <p:cNvPr id="17" name="Рисунок 1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7712" y="1369154"/>
            <a:ext cx="1434405" cy="994938"/>
          </a:xfrm>
          <a:prstGeom prst="rect">
            <a:avLst/>
          </a:prstGeom>
        </p:spPr>
      </p:pic>
      <p:pic>
        <p:nvPicPr>
          <p:cNvPr id="8" name="Рисунок 7"/>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42340" y="4616417"/>
            <a:ext cx="9859044" cy="1695526"/>
          </a:xfrm>
          <a:prstGeom prst="rect">
            <a:avLst/>
          </a:prstGeom>
        </p:spPr>
      </p:pic>
    </p:spTree>
    <p:extLst>
      <p:ext uri="{BB962C8B-B14F-4D97-AF65-F5344CB8AC3E}">
        <p14:creationId xmlns:p14="http://schemas.microsoft.com/office/powerpoint/2010/main" val="423127701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535165" y="1110662"/>
            <a:ext cx="8973952" cy="656090"/>
          </a:xfrm>
          <a:effectLst/>
        </p:spPr>
        <p:txBody>
          <a:bodyPr>
            <a:normAutofit/>
          </a:bodyPr>
          <a:lstStyle/>
          <a:p>
            <a:pPr>
              <a:lnSpc>
                <a:spcPct val="100000"/>
              </a:lnSpc>
            </a:pPr>
            <a:r>
              <a:rPr lang="ru-RU" sz="2200" b="1" spc="50" dirty="0" smtClean="0">
                <a:ln w="11430"/>
                <a:solidFill>
                  <a:srgbClr val="930D2D"/>
                </a:solidFill>
                <a:effectLst>
                  <a:outerShdw blurRad="38100" dist="38100" dir="2700000" algn="tl">
                    <a:srgbClr val="000000">
                      <a:alpha val="43137"/>
                    </a:srgbClr>
                  </a:outerShdw>
                </a:effectLst>
              </a:rPr>
              <a:t>ЭСПРЕССО КОФЕМАШИНА </a:t>
            </a:r>
            <a:r>
              <a:rPr lang="en-US" sz="2200" b="1" spc="50" dirty="0" smtClean="0">
                <a:ln w="11430"/>
                <a:solidFill>
                  <a:srgbClr val="930D2D"/>
                </a:solidFill>
                <a:effectLst>
                  <a:outerShdw blurRad="38100" dist="38100" dir="2700000" algn="tl">
                    <a:srgbClr val="000000">
                      <a:alpha val="43137"/>
                    </a:srgbClr>
                  </a:outerShdw>
                </a:effectLst>
              </a:rPr>
              <a:t>GEC15</a:t>
            </a:r>
            <a:endParaRPr lang="uk-UA" sz="22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276392" y="5432265"/>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971201677"/>
              </p:ext>
            </p:extLst>
          </p:nvPr>
        </p:nvGraphicFramePr>
        <p:xfrm>
          <a:off x="346588" y="5840176"/>
          <a:ext cx="10011358" cy="1466098"/>
        </p:xfrm>
        <a:graphic>
          <a:graphicData uri="http://schemas.openxmlformats.org/drawingml/2006/table">
            <a:tbl>
              <a:tblPr>
                <a:tableStyleId>{616DA210-FB5B-4158-B5E0-FEB733F419BA}</a:tableStyleId>
              </a:tblPr>
              <a:tblGrid>
                <a:gridCol w="491612">
                  <a:extLst>
                    <a:ext uri="{9D8B030D-6E8A-4147-A177-3AD203B41FA5}">
                      <a16:colId xmlns:a16="http://schemas.microsoft.com/office/drawing/2014/main" val="20000"/>
                    </a:ext>
                  </a:extLst>
                </a:gridCol>
                <a:gridCol w="459317">
                  <a:extLst>
                    <a:ext uri="{9D8B030D-6E8A-4147-A177-3AD203B41FA5}">
                      <a16:colId xmlns:a16="http://schemas.microsoft.com/office/drawing/2014/main" val="20001"/>
                    </a:ext>
                  </a:extLst>
                </a:gridCol>
                <a:gridCol w="683683">
                  <a:extLst>
                    <a:ext uri="{9D8B030D-6E8A-4147-A177-3AD203B41FA5}">
                      <a16:colId xmlns:a16="http://schemas.microsoft.com/office/drawing/2014/main" val="20002"/>
                    </a:ext>
                  </a:extLst>
                </a:gridCol>
                <a:gridCol w="533400">
                  <a:extLst>
                    <a:ext uri="{9D8B030D-6E8A-4147-A177-3AD203B41FA5}">
                      <a16:colId xmlns:a16="http://schemas.microsoft.com/office/drawing/2014/main" val="20003"/>
                    </a:ext>
                  </a:extLst>
                </a:gridCol>
                <a:gridCol w="533400">
                  <a:extLst>
                    <a:ext uri="{9D8B030D-6E8A-4147-A177-3AD203B41FA5}">
                      <a16:colId xmlns:a16="http://schemas.microsoft.com/office/drawing/2014/main" val="20004"/>
                    </a:ext>
                  </a:extLst>
                </a:gridCol>
                <a:gridCol w="1130300">
                  <a:extLst>
                    <a:ext uri="{9D8B030D-6E8A-4147-A177-3AD203B41FA5}">
                      <a16:colId xmlns:a16="http://schemas.microsoft.com/office/drawing/2014/main" val="20005"/>
                    </a:ext>
                  </a:extLst>
                </a:gridCol>
                <a:gridCol w="736600">
                  <a:extLst>
                    <a:ext uri="{9D8B030D-6E8A-4147-A177-3AD203B41FA5}">
                      <a16:colId xmlns:a16="http://schemas.microsoft.com/office/drawing/2014/main" val="20006"/>
                    </a:ext>
                  </a:extLst>
                </a:gridCol>
                <a:gridCol w="457200">
                  <a:extLst>
                    <a:ext uri="{9D8B030D-6E8A-4147-A177-3AD203B41FA5}">
                      <a16:colId xmlns:a16="http://schemas.microsoft.com/office/drawing/2014/main" val="20015"/>
                    </a:ext>
                  </a:extLst>
                </a:gridCol>
                <a:gridCol w="533400">
                  <a:extLst>
                    <a:ext uri="{9D8B030D-6E8A-4147-A177-3AD203B41FA5}">
                      <a16:colId xmlns:a16="http://schemas.microsoft.com/office/drawing/2014/main" val="20007"/>
                    </a:ext>
                  </a:extLst>
                </a:gridCol>
                <a:gridCol w="517469">
                  <a:extLst>
                    <a:ext uri="{9D8B030D-6E8A-4147-A177-3AD203B41FA5}">
                      <a16:colId xmlns:a16="http://schemas.microsoft.com/office/drawing/2014/main" val="20008"/>
                    </a:ext>
                  </a:extLst>
                </a:gridCol>
                <a:gridCol w="485831">
                  <a:extLst>
                    <a:ext uri="{9D8B030D-6E8A-4147-A177-3AD203B41FA5}">
                      <a16:colId xmlns:a16="http://schemas.microsoft.com/office/drawing/2014/main" val="20009"/>
                    </a:ext>
                  </a:extLst>
                </a:gridCol>
                <a:gridCol w="535738">
                  <a:extLst>
                    <a:ext uri="{9D8B030D-6E8A-4147-A177-3AD203B41FA5}">
                      <a16:colId xmlns:a16="http://schemas.microsoft.com/office/drawing/2014/main" val="20010"/>
                    </a:ext>
                  </a:extLst>
                </a:gridCol>
                <a:gridCol w="531062">
                  <a:extLst>
                    <a:ext uri="{9D8B030D-6E8A-4147-A177-3AD203B41FA5}">
                      <a16:colId xmlns:a16="http://schemas.microsoft.com/office/drawing/2014/main" val="20011"/>
                    </a:ext>
                  </a:extLst>
                </a:gridCol>
                <a:gridCol w="533400">
                  <a:extLst>
                    <a:ext uri="{9D8B030D-6E8A-4147-A177-3AD203B41FA5}">
                      <a16:colId xmlns:a16="http://schemas.microsoft.com/office/drawing/2014/main" val="20012"/>
                    </a:ext>
                  </a:extLst>
                </a:gridCol>
                <a:gridCol w="419100">
                  <a:extLst>
                    <a:ext uri="{9D8B030D-6E8A-4147-A177-3AD203B41FA5}">
                      <a16:colId xmlns:a16="http://schemas.microsoft.com/office/drawing/2014/main" val="20016"/>
                    </a:ext>
                  </a:extLst>
                </a:gridCol>
                <a:gridCol w="863600">
                  <a:extLst>
                    <a:ext uri="{9D8B030D-6E8A-4147-A177-3AD203B41FA5}">
                      <a16:colId xmlns:a16="http://schemas.microsoft.com/office/drawing/2014/main" val="20013"/>
                    </a:ext>
                  </a:extLst>
                </a:gridCol>
                <a:gridCol w="566246">
                  <a:extLst>
                    <a:ext uri="{9D8B030D-6E8A-4147-A177-3AD203B41FA5}">
                      <a16:colId xmlns:a16="http://schemas.microsoft.com/office/drawing/2014/main" val="20014"/>
                    </a:ext>
                  </a:extLst>
                </a:gridCol>
              </a:tblGrid>
              <a:tr h="48130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marL="0" algn="ctr" defTabSz="914400" rtl="0" eaLnBrk="1" fontAlgn="ctr" latinLnBrk="0" hangingPunct="1"/>
                      <a:r>
                        <a:rPr lang="ru-RU" sz="1100" b="1" u="none" strike="noStrike" kern="1200" dirty="0" smtClean="0">
                          <a:solidFill>
                            <a:schemeClr val="tx1"/>
                          </a:solidFill>
                          <a:effectLst/>
                          <a:latin typeface="+mn-lt"/>
                          <a:ea typeface="+mn-ea"/>
                          <a:cs typeface="+mn-cs"/>
                        </a:rPr>
                        <a:t>Одновременное приготовление двух чашек кофе</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Индикатор уровня воды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kern="1200" dirty="0" smtClean="0">
                          <a:solidFill>
                            <a:srgbClr val="000000"/>
                          </a:solidFill>
                          <a:effectLst/>
                          <a:latin typeface="+mn-lt"/>
                          <a:ea typeface="+mn-ea"/>
                          <a:cs typeface="+mn-cs"/>
                        </a:rPr>
                        <a:t>Подогрев чашек</a:t>
                      </a:r>
                      <a:endParaRPr lang="ru-RU" sz="1100" b="1" i="0" u="none" strike="noStrike" kern="1200" dirty="0">
                        <a:solidFill>
                          <a:srgbClr val="000000"/>
                        </a:solidFill>
                        <a:effectLst/>
                        <a:latin typeface="+mn-lt"/>
                        <a:ea typeface="+mn-ea"/>
                        <a:cs typeface="+mn-cs"/>
                      </a:endParaRPr>
                    </a:p>
                  </a:txBody>
                  <a:tcPr marL="9149" marR="9149" marT="9149" marB="0" anchor="ctr">
                    <a:solidFill>
                      <a:schemeClr val="bg1">
                        <a:lumMod val="95000"/>
                      </a:schemeClr>
                    </a:solidFill>
                  </a:tcPr>
                </a:tc>
                <a:tc>
                  <a:txBody>
                    <a:bodyPr/>
                    <a:lstStyle/>
                    <a:p>
                      <a:pPr algn="ctr" fontAlgn="ctr"/>
                      <a:endParaRPr lang="ru-RU" sz="1100" b="1" i="0" u="none" strike="noStrike" dirty="0" smtClean="0">
                        <a:solidFill>
                          <a:srgbClr val="000000"/>
                        </a:solidFill>
                        <a:effectLst/>
                        <a:latin typeface="+mn-lt"/>
                      </a:endParaRPr>
                    </a:p>
                    <a:p>
                      <a:pPr algn="ctr" fontAlgn="ctr"/>
                      <a:r>
                        <a:rPr lang="ru-RU" sz="1100" b="1" i="0" u="none" strike="noStrike" dirty="0" err="1" smtClean="0">
                          <a:solidFill>
                            <a:srgbClr val="000000"/>
                          </a:solidFill>
                          <a:effectLst/>
                          <a:latin typeface="+mn-lt"/>
                        </a:rPr>
                        <a:t>Капучинатор</a:t>
                      </a:r>
                      <a:endParaRPr lang="ru-RU" sz="1100" b="1" i="0" u="none" strike="noStrike" dirty="0" smtClean="0">
                        <a:solidFill>
                          <a:srgbClr val="000000"/>
                        </a:solidFill>
                        <a:effectLst/>
                        <a:latin typeface="+mn-lt"/>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Съемный лоток для сбора капель</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Объем</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Материал корпуса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Цвет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Давление</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Штук/ящик</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Габаритный размер</a:t>
                      </a:r>
                      <a:r>
                        <a:rPr lang="ru-RU" sz="1100" b="1" i="0" u="none" strike="noStrike" baseline="0" dirty="0" smtClean="0">
                          <a:solidFill>
                            <a:srgbClr val="000000"/>
                          </a:solidFill>
                          <a:effectLst/>
                          <a:latin typeface="+mn-lt"/>
                        </a:rPr>
                        <a:t> </a:t>
                      </a:r>
                      <a:r>
                        <a:rPr lang="ru-RU" sz="1100" b="1" i="0" u="none" strike="noStrike" dirty="0" err="1" smtClean="0">
                          <a:solidFill>
                            <a:srgbClr val="000000"/>
                          </a:solidFill>
                          <a:effectLst/>
                          <a:latin typeface="+mn-lt"/>
                        </a:rPr>
                        <a:t>уп</a:t>
                      </a:r>
                      <a:r>
                        <a:rPr lang="ru-RU" sz="1100" b="1" i="0" u="none" strike="noStrike" dirty="0" smtClean="0">
                          <a:solidFill>
                            <a:srgbClr val="000000"/>
                          </a:solidFill>
                          <a:effectLst/>
                          <a:latin typeface="+mn-lt"/>
                        </a:rPr>
                        <a:t>.</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a:t>
                      </a:r>
                    </a:p>
                    <a:p>
                      <a:pPr algn="ctr" fontAlgn="ctr"/>
                      <a:r>
                        <a:rPr lang="ru-RU" sz="1100" b="1" i="0" u="none" strike="noStrike" dirty="0" smtClean="0">
                          <a:solidFill>
                            <a:srgbClr val="000000"/>
                          </a:solidFill>
                          <a:effectLst/>
                          <a:latin typeface="+mn-lt"/>
                        </a:rPr>
                        <a:t>нетто /брутто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5073">
                <a:tc>
                  <a:txBody>
                    <a:bodyPr/>
                    <a:lstStyle/>
                    <a:p>
                      <a:pPr marL="0" algn="ctr" defTabSz="914400" rtl="0" eaLnBrk="1" fontAlgn="ctr" latinLnBrk="0" hangingPunct="1"/>
                      <a:r>
                        <a:rPr lang="ru-RU" sz="1000" b="1" i="1" u="none" strike="noStrike" kern="1200" dirty="0" smtClean="0">
                          <a:solidFill>
                            <a:srgbClr val="000000"/>
                          </a:solidFill>
                          <a:effectLst/>
                          <a:latin typeface="+mn-lt"/>
                          <a:ea typeface="+mn-ea"/>
                          <a:cs typeface="+mn-cs"/>
                        </a:rPr>
                        <a:t>  78812 </a:t>
                      </a:r>
                    </a:p>
                  </a:txBody>
                  <a:tcPr marL="9525" marR="9525" marT="9525" marB="0" anchor="ctr"/>
                </a:tc>
                <a:tc>
                  <a:txBody>
                    <a:bodyPr/>
                    <a:lstStyle/>
                    <a:p>
                      <a:pPr algn="ctr" fontAlgn="ctr"/>
                      <a:r>
                        <a:rPr lang="en-US" sz="1000" b="1" spc="50" dirty="0" smtClean="0">
                          <a:ln w="11430"/>
                          <a:solidFill>
                            <a:srgbClr val="006666"/>
                          </a:solidFill>
                          <a:latin typeface="Arial Black" panose="020B0A04020102020204" pitchFamily="34" charset="0"/>
                        </a:rPr>
                        <a:t>GDC</a:t>
                      </a:r>
                      <a:r>
                        <a:rPr lang="ru-RU" sz="1000" b="1" spc="50" dirty="0" smtClean="0">
                          <a:ln w="11430"/>
                          <a:solidFill>
                            <a:srgbClr val="006666"/>
                          </a:solidFill>
                          <a:latin typeface="Arial Black" panose="020B0A04020102020204" pitchFamily="34" charset="0"/>
                        </a:rPr>
                        <a:t>-15 </a:t>
                      </a:r>
                      <a:endParaRPr lang="en-US" sz="1000" b="1" i="1" u="none" strike="noStrike" dirty="0">
                        <a:solidFill>
                          <a:srgbClr val="000000"/>
                        </a:solidFill>
                        <a:effectLst/>
                        <a:latin typeface="+mn-lt"/>
                      </a:endParaRPr>
                    </a:p>
                  </a:txBody>
                  <a:tcPr marL="9525" marR="9525" marT="9525" marB="0" anchor="ctr"/>
                </a:tc>
                <a:tc>
                  <a:txBody>
                    <a:bodyPr/>
                    <a:lstStyle/>
                    <a:p>
                      <a:pPr algn="ctr" fontAlgn="ctr"/>
                      <a:r>
                        <a:rPr lang="ru-RU" sz="1000" b="1" i="1" u="none" strike="noStrike" dirty="0" smtClean="0">
                          <a:solidFill>
                            <a:srgbClr val="000000"/>
                          </a:solidFill>
                          <a:effectLst/>
                          <a:latin typeface="+mn-lt"/>
                        </a:rPr>
                        <a:t>850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dirty="0" smtClean="0"/>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1,5л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err="1" smtClean="0">
                          <a:solidFill>
                            <a:srgbClr val="000000"/>
                          </a:solidFill>
                          <a:effectLst/>
                          <a:latin typeface="Arial"/>
                        </a:rPr>
                        <a:t>алюмин</a:t>
                      </a:r>
                      <a:r>
                        <a:rPr lang="en-US" sz="1000" b="1" i="1" u="none" strike="noStrike" dirty="0" smtClean="0">
                          <a:solidFill>
                            <a:srgbClr val="000000"/>
                          </a:solidFill>
                          <a:effectLst/>
                          <a:latin typeface="Arial"/>
                        </a:rPr>
                        <a:t>-</a:t>
                      </a:r>
                      <a:r>
                        <a:rPr lang="ru-RU" sz="1000" b="1" i="1" u="none" strike="noStrike" dirty="0" smtClean="0">
                          <a:solidFill>
                            <a:srgbClr val="000000"/>
                          </a:solidFill>
                          <a:effectLst/>
                          <a:latin typeface="Arial"/>
                        </a:rPr>
                        <a:t>пластик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чёрный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15 БАР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315х260х320 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3,2</a:t>
                      </a:r>
                      <a:r>
                        <a:rPr lang="en-US" sz="1000" b="1" i="1" u="none" strike="noStrike" dirty="0" smtClean="0">
                          <a:solidFill>
                            <a:srgbClr val="000000"/>
                          </a:solidFill>
                          <a:effectLst/>
                          <a:latin typeface="Arial"/>
                        </a:rPr>
                        <a:t> / </a:t>
                      </a:r>
                      <a:r>
                        <a:rPr lang="ru-RU" sz="1000" b="1" i="1" u="none" strike="noStrike" dirty="0" smtClean="0">
                          <a:solidFill>
                            <a:srgbClr val="000000"/>
                          </a:solidFill>
                          <a:effectLst/>
                          <a:latin typeface="Arial"/>
                        </a:rPr>
                        <a:t>3,0</a:t>
                      </a:r>
                      <a:r>
                        <a:rPr lang="en-US" sz="1000" b="1" i="1" u="none" strike="noStrike" dirty="0" smtClean="0">
                          <a:solidFill>
                            <a:srgbClr val="000000"/>
                          </a:solidFill>
                          <a:effectLst/>
                          <a:latin typeface="Arial"/>
                        </a:rPr>
                        <a:t> </a:t>
                      </a:r>
                      <a:r>
                        <a:rPr lang="ru-RU" sz="1000" b="1" i="1" u="none" strike="noStrike" dirty="0" smtClean="0">
                          <a:solidFill>
                            <a:srgbClr val="000000"/>
                          </a:solidFill>
                          <a:effectLst/>
                          <a:latin typeface="Arial"/>
                        </a:rPr>
                        <a:t>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16" name="TextBox 15"/>
          <p:cNvSpPr txBox="1"/>
          <p:nvPr/>
        </p:nvSpPr>
        <p:spPr>
          <a:xfrm>
            <a:off x="4353762" y="2910088"/>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7" name="Прямоугольник 6"/>
          <p:cNvSpPr/>
          <p:nvPr/>
        </p:nvSpPr>
        <p:spPr>
          <a:xfrm>
            <a:off x="4248988" y="3303577"/>
            <a:ext cx="6327577" cy="1384995"/>
          </a:xfrm>
          <a:prstGeom prst="rect">
            <a:avLst/>
          </a:prstGeom>
        </p:spPr>
        <p:txBody>
          <a:bodyPr wrap="square">
            <a:spAutoFit/>
          </a:bodyPr>
          <a:lstStyle/>
          <a:p>
            <a:pPr>
              <a:lnSpc>
                <a:spcPct val="150000"/>
              </a:lnSpc>
            </a:pPr>
            <a:r>
              <a:rPr lang="ru-RU" sz="1400" b="1" i="1" dirty="0">
                <a:solidFill>
                  <a:srgbClr val="4D4B4B"/>
                </a:solidFill>
              </a:rPr>
              <a:t>Приготовив для вас прекрасный кофе, кофеварка </a:t>
            </a:r>
            <a:r>
              <a:rPr lang="en-US" sz="1400" b="1" i="1" spc="50" dirty="0">
                <a:ln w="11430"/>
                <a:solidFill>
                  <a:srgbClr val="930D2D"/>
                </a:solidFill>
                <a:effectLst>
                  <a:outerShdw blurRad="38100" dist="38100" dir="2700000" algn="tl">
                    <a:srgbClr val="000000">
                      <a:alpha val="43137"/>
                    </a:srgbClr>
                  </a:outerShdw>
                </a:effectLst>
              </a:rPr>
              <a:t>GEC15</a:t>
            </a:r>
            <a:r>
              <a:rPr lang="ru-RU" sz="1400" b="1" spc="50" dirty="0" smtClean="0">
                <a:ln w="11430"/>
                <a:solidFill>
                  <a:srgbClr val="006666"/>
                </a:solidFill>
                <a:latin typeface="Arial Black" panose="020B0A04020102020204" pitchFamily="34" charset="0"/>
              </a:rPr>
              <a:t> </a:t>
            </a:r>
            <a:r>
              <a:rPr lang="ru-RU" sz="1400" b="1" i="1" dirty="0">
                <a:solidFill>
                  <a:srgbClr val="4D4B4B"/>
                </a:solidFill>
              </a:rPr>
              <a:t>на </a:t>
            </a:r>
            <a:r>
              <a:rPr lang="ru-RU" sz="1400" b="1" i="1" dirty="0">
                <a:solidFill>
                  <a:srgbClr val="4D4B4B"/>
                </a:solidFill>
              </a:rPr>
              <a:t>этом не останавливается. Встроенный </a:t>
            </a:r>
            <a:r>
              <a:rPr lang="ru-RU" sz="1400" b="1" i="1" dirty="0" err="1">
                <a:solidFill>
                  <a:srgbClr val="4D4B4B"/>
                </a:solidFill>
              </a:rPr>
              <a:t>капучинатор</a:t>
            </a:r>
            <a:r>
              <a:rPr lang="ru-RU" sz="1400" b="1" i="1" dirty="0">
                <a:solidFill>
                  <a:srgbClr val="4D4B4B"/>
                </a:solidFill>
              </a:rPr>
              <a:t> позволяет готовить </a:t>
            </a:r>
            <a:r>
              <a:rPr lang="ru-RU" sz="1400" b="1" i="1" dirty="0" err="1">
                <a:solidFill>
                  <a:srgbClr val="4D4B4B"/>
                </a:solidFill>
              </a:rPr>
              <a:t>латте</a:t>
            </a:r>
            <a:r>
              <a:rPr lang="ru-RU" sz="1400" b="1" i="1" dirty="0">
                <a:solidFill>
                  <a:srgbClr val="4D4B4B"/>
                </a:solidFill>
              </a:rPr>
              <a:t>, </a:t>
            </a:r>
            <a:r>
              <a:rPr lang="ru-RU" sz="1400" b="1" i="1" dirty="0" err="1">
                <a:solidFill>
                  <a:srgbClr val="4D4B4B"/>
                </a:solidFill>
              </a:rPr>
              <a:t>эспрессо</a:t>
            </a:r>
            <a:r>
              <a:rPr lang="ru-RU" sz="1400" b="1" i="1" dirty="0">
                <a:solidFill>
                  <a:srgbClr val="4D4B4B"/>
                </a:solidFill>
              </a:rPr>
              <a:t>, капучино, поэтому и рабочий день, и выходной можно начинать с чашки любимого напитка, заряжаясь бодростью надолго. </a:t>
            </a:r>
          </a:p>
        </p:txBody>
      </p:sp>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6451" y="1937276"/>
            <a:ext cx="3164104" cy="32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267208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344742" y="843141"/>
            <a:ext cx="8973952" cy="656090"/>
          </a:xfrm>
          <a:effectLst/>
        </p:spPr>
        <p:txBody>
          <a:bodyPr>
            <a:normAutofit/>
          </a:bodyPr>
          <a:lstStyle/>
          <a:p>
            <a:pPr>
              <a:lnSpc>
                <a:spcPct val="100000"/>
              </a:lnSpc>
            </a:pPr>
            <a:r>
              <a:rPr lang="ru-RU" sz="2200" b="1" spc="50" dirty="0" smtClean="0">
                <a:ln w="11430"/>
                <a:solidFill>
                  <a:srgbClr val="930D2D"/>
                </a:solidFill>
                <a:effectLst>
                  <a:outerShdw blurRad="38100" dist="38100" dir="2700000" algn="tl">
                    <a:srgbClr val="000000">
                      <a:alpha val="43137"/>
                    </a:srgbClr>
                  </a:outerShdw>
                </a:effectLst>
              </a:rPr>
              <a:t>КОФЕМОЛКА </a:t>
            </a:r>
            <a:r>
              <a:rPr lang="en-US" sz="2200" b="1" spc="50" dirty="0" smtClean="0">
                <a:ln w="11430"/>
                <a:solidFill>
                  <a:srgbClr val="930D2D"/>
                </a:solidFill>
                <a:effectLst>
                  <a:outerShdw blurRad="38100" dist="38100" dir="2700000" algn="tl">
                    <a:srgbClr val="000000">
                      <a:alpha val="43137"/>
                    </a:srgbClr>
                  </a:outerShdw>
                </a:effectLst>
              </a:rPr>
              <a:t>GC-</a:t>
            </a:r>
            <a:r>
              <a:rPr lang="ru-RU" sz="2200" b="1" spc="50" dirty="0" smtClean="0">
                <a:ln w="11430"/>
                <a:solidFill>
                  <a:srgbClr val="930D2D"/>
                </a:solidFill>
                <a:effectLst>
                  <a:outerShdw blurRad="38100" dist="38100" dir="2700000" algn="tl">
                    <a:srgbClr val="000000">
                      <a:alpha val="43137"/>
                    </a:srgbClr>
                  </a:outerShdw>
                </a:effectLst>
              </a:rPr>
              <a:t>18</a:t>
            </a:r>
            <a:r>
              <a:rPr lang="en-US" sz="2200" b="1" spc="50" dirty="0" smtClean="0">
                <a:ln w="11430"/>
                <a:solidFill>
                  <a:srgbClr val="930D2D"/>
                </a:solidFill>
                <a:effectLst>
                  <a:outerShdw blurRad="38100" dist="38100" dir="2700000" algn="tl">
                    <a:srgbClr val="000000">
                      <a:alpha val="43137"/>
                    </a:srgbClr>
                  </a:outerShdw>
                </a:effectLst>
              </a:rPr>
              <a:t>5</a:t>
            </a:r>
            <a:r>
              <a:rPr lang="uk-UA" sz="2200" b="1" spc="50" dirty="0" smtClean="0">
                <a:ln w="11430"/>
                <a:solidFill>
                  <a:srgbClr val="930D2D"/>
                </a:solidFill>
                <a:effectLst>
                  <a:outerShdw blurRad="38100" dist="38100" dir="2700000" algn="tl">
                    <a:srgbClr val="000000">
                      <a:alpha val="43137"/>
                    </a:srgbClr>
                  </a:outerShdw>
                </a:effectLst>
              </a:rPr>
              <a:t>0 180Вт</a:t>
            </a:r>
            <a:r>
              <a:rPr lang="ru-RU" sz="2200" b="1" spc="50" dirty="0" smtClean="0">
                <a:ln w="11430"/>
                <a:solidFill>
                  <a:srgbClr val="930D2D"/>
                </a:solidFill>
                <a:effectLst>
                  <a:outerShdw blurRad="38100" dist="38100" dir="2700000" algn="tl">
                    <a:srgbClr val="000000">
                      <a:alpha val="43137"/>
                    </a:srgbClr>
                  </a:outerShdw>
                </a:effectLst>
              </a:rPr>
              <a:t> </a:t>
            </a:r>
            <a:endParaRPr lang="uk-UA" sz="22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276392" y="5432265"/>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sp>
        <p:nvSpPr>
          <p:cNvPr id="16" name="TextBox 15"/>
          <p:cNvSpPr txBox="1"/>
          <p:nvPr/>
        </p:nvSpPr>
        <p:spPr>
          <a:xfrm>
            <a:off x="4353764" y="2025461"/>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7" name="Прямоугольник 6"/>
          <p:cNvSpPr/>
          <p:nvPr/>
        </p:nvSpPr>
        <p:spPr>
          <a:xfrm>
            <a:off x="4353763" y="2295085"/>
            <a:ext cx="6327577" cy="1384995"/>
          </a:xfrm>
          <a:prstGeom prst="rect">
            <a:avLst/>
          </a:prstGeom>
        </p:spPr>
        <p:txBody>
          <a:bodyPr wrap="square">
            <a:spAutoFit/>
          </a:bodyPr>
          <a:lstStyle/>
          <a:p>
            <a:pPr>
              <a:lnSpc>
                <a:spcPct val="150000"/>
              </a:lnSpc>
            </a:pPr>
            <a:r>
              <a:rPr lang="ru-RU" sz="1400" b="1" i="1" dirty="0">
                <a:solidFill>
                  <a:srgbClr val="4D4B4B"/>
                </a:solidFill>
              </a:rPr>
              <a:t>Кофемолка просто необходима,  если Вы относитесь к поклонникам ароматного и крепкого кофе. </a:t>
            </a:r>
            <a:r>
              <a:rPr lang="en-US" sz="1400" b="1" i="1" spc="50" dirty="0">
                <a:ln w="11430"/>
                <a:solidFill>
                  <a:srgbClr val="930D2D"/>
                </a:solidFill>
                <a:effectLst>
                  <a:outerShdw blurRad="38100" dist="38100" dir="2700000" algn="tl">
                    <a:srgbClr val="000000">
                      <a:alpha val="43137"/>
                    </a:srgbClr>
                  </a:outerShdw>
                </a:effectLst>
              </a:rPr>
              <a:t>GRUNHELM</a:t>
            </a:r>
            <a:r>
              <a:rPr lang="ru-RU" sz="1400" b="1" i="1" spc="50" dirty="0">
                <a:ln w="11430"/>
                <a:solidFill>
                  <a:srgbClr val="930D2D"/>
                </a:solidFill>
                <a:effectLst>
                  <a:outerShdw blurRad="38100" dist="38100" dir="2700000" algn="tl">
                    <a:srgbClr val="000000">
                      <a:alpha val="43137"/>
                    </a:srgbClr>
                  </a:outerShdw>
                </a:effectLst>
              </a:rPr>
              <a:t> </a:t>
            </a:r>
            <a:r>
              <a:rPr lang="en-US" sz="1400" b="1" i="1" spc="50" dirty="0">
                <a:ln w="11430"/>
                <a:solidFill>
                  <a:srgbClr val="930D2D"/>
                </a:solidFill>
                <a:effectLst>
                  <a:outerShdw blurRad="38100" dist="38100" dir="2700000" algn="tl">
                    <a:srgbClr val="000000">
                      <a:alpha val="43137"/>
                    </a:srgbClr>
                  </a:outerShdw>
                </a:effectLst>
              </a:rPr>
              <a:t>GC-</a:t>
            </a:r>
            <a:r>
              <a:rPr lang="ru-RU" sz="1400" b="1" i="1" spc="50" dirty="0">
                <a:ln w="11430"/>
                <a:solidFill>
                  <a:srgbClr val="930D2D"/>
                </a:solidFill>
                <a:effectLst>
                  <a:outerShdw blurRad="38100" dist="38100" dir="2700000" algn="tl">
                    <a:srgbClr val="000000">
                      <a:alpha val="43137"/>
                    </a:srgbClr>
                  </a:outerShdw>
                </a:effectLst>
              </a:rPr>
              <a:t>1850 </a:t>
            </a:r>
            <a:r>
              <a:rPr lang="ru-RU" sz="1400" b="1" i="1" dirty="0">
                <a:solidFill>
                  <a:srgbClr val="4D4B4B"/>
                </a:solidFill>
              </a:rPr>
              <a:t>проста в использовании, компакта, мгновенно становятся незаменимыми на любой кухне и создана для ежедневного использования.</a:t>
            </a:r>
          </a:p>
        </p:txBody>
      </p:sp>
      <p:graphicFrame>
        <p:nvGraphicFramePr>
          <p:cNvPr id="12" name="Таблица 11"/>
          <p:cNvGraphicFramePr>
            <a:graphicFrameLocks noGrp="1"/>
          </p:cNvGraphicFramePr>
          <p:nvPr>
            <p:extLst>
              <p:ext uri="{D42A27DB-BD31-4B8C-83A1-F6EECF244321}">
                <p14:modId xmlns:p14="http://schemas.microsoft.com/office/powerpoint/2010/main" val="2999898306"/>
              </p:ext>
            </p:extLst>
          </p:nvPr>
        </p:nvGraphicFramePr>
        <p:xfrm>
          <a:off x="276392" y="5914699"/>
          <a:ext cx="10198173" cy="1504859"/>
        </p:xfrm>
        <a:graphic>
          <a:graphicData uri="http://schemas.openxmlformats.org/drawingml/2006/table">
            <a:tbl>
              <a:tblPr>
                <a:tableStyleId>{616DA210-FB5B-4158-B5E0-FEB733F419BA}</a:tableStyleId>
              </a:tblPr>
              <a:tblGrid>
                <a:gridCol w="641081">
                  <a:extLst>
                    <a:ext uri="{9D8B030D-6E8A-4147-A177-3AD203B41FA5}">
                      <a16:colId xmlns:a16="http://schemas.microsoft.com/office/drawing/2014/main" val="1945880180"/>
                    </a:ext>
                  </a:extLst>
                </a:gridCol>
                <a:gridCol w="559407">
                  <a:extLst>
                    <a:ext uri="{9D8B030D-6E8A-4147-A177-3AD203B41FA5}">
                      <a16:colId xmlns:a16="http://schemas.microsoft.com/office/drawing/2014/main" val="1998614303"/>
                    </a:ext>
                  </a:extLst>
                </a:gridCol>
                <a:gridCol w="740252">
                  <a:extLst>
                    <a:ext uri="{9D8B030D-6E8A-4147-A177-3AD203B41FA5}">
                      <a16:colId xmlns:a16="http://schemas.microsoft.com/office/drawing/2014/main" val="801824996"/>
                    </a:ext>
                  </a:extLst>
                </a:gridCol>
                <a:gridCol w="703238">
                  <a:extLst>
                    <a:ext uri="{9D8B030D-6E8A-4147-A177-3AD203B41FA5}">
                      <a16:colId xmlns:a16="http://schemas.microsoft.com/office/drawing/2014/main" val="578416736"/>
                    </a:ext>
                  </a:extLst>
                </a:gridCol>
                <a:gridCol w="666227">
                  <a:extLst>
                    <a:ext uri="{9D8B030D-6E8A-4147-A177-3AD203B41FA5}">
                      <a16:colId xmlns:a16="http://schemas.microsoft.com/office/drawing/2014/main" val="385156988"/>
                    </a:ext>
                  </a:extLst>
                </a:gridCol>
                <a:gridCol w="666089">
                  <a:extLst>
                    <a:ext uri="{9D8B030D-6E8A-4147-A177-3AD203B41FA5}">
                      <a16:colId xmlns:a16="http://schemas.microsoft.com/office/drawing/2014/main" val="753744984"/>
                    </a:ext>
                  </a:extLst>
                </a:gridCol>
                <a:gridCol w="1016000">
                  <a:extLst>
                    <a:ext uri="{9D8B030D-6E8A-4147-A177-3AD203B41FA5}">
                      <a16:colId xmlns:a16="http://schemas.microsoft.com/office/drawing/2014/main" val="3164569076"/>
                    </a:ext>
                  </a:extLst>
                </a:gridCol>
                <a:gridCol w="600353">
                  <a:extLst>
                    <a:ext uri="{9D8B030D-6E8A-4147-A177-3AD203B41FA5}">
                      <a16:colId xmlns:a16="http://schemas.microsoft.com/office/drawing/2014/main" val="3154098201"/>
                    </a:ext>
                  </a:extLst>
                </a:gridCol>
                <a:gridCol w="851075">
                  <a:extLst>
                    <a:ext uri="{9D8B030D-6E8A-4147-A177-3AD203B41FA5}">
                      <a16:colId xmlns:a16="http://schemas.microsoft.com/office/drawing/2014/main" val="3517608502"/>
                    </a:ext>
                  </a:extLst>
                </a:gridCol>
                <a:gridCol w="1001486">
                  <a:extLst>
                    <a:ext uri="{9D8B030D-6E8A-4147-A177-3AD203B41FA5}">
                      <a16:colId xmlns:a16="http://schemas.microsoft.com/office/drawing/2014/main" val="1983168383"/>
                    </a:ext>
                  </a:extLst>
                </a:gridCol>
                <a:gridCol w="577137">
                  <a:extLst>
                    <a:ext uri="{9D8B030D-6E8A-4147-A177-3AD203B41FA5}">
                      <a16:colId xmlns:a16="http://schemas.microsoft.com/office/drawing/2014/main" val="146348789"/>
                    </a:ext>
                  </a:extLst>
                </a:gridCol>
                <a:gridCol w="594469">
                  <a:extLst>
                    <a:ext uri="{9D8B030D-6E8A-4147-A177-3AD203B41FA5}">
                      <a16:colId xmlns:a16="http://schemas.microsoft.com/office/drawing/2014/main" val="1290752120"/>
                    </a:ext>
                  </a:extLst>
                </a:gridCol>
                <a:gridCol w="787823">
                  <a:extLst>
                    <a:ext uri="{9D8B030D-6E8A-4147-A177-3AD203B41FA5}">
                      <a16:colId xmlns:a16="http://schemas.microsoft.com/office/drawing/2014/main" val="1561009500"/>
                    </a:ext>
                  </a:extLst>
                </a:gridCol>
                <a:gridCol w="793536">
                  <a:extLst>
                    <a:ext uri="{9D8B030D-6E8A-4147-A177-3AD203B41FA5}">
                      <a16:colId xmlns:a16="http://schemas.microsoft.com/office/drawing/2014/main" val="1375069982"/>
                    </a:ext>
                  </a:extLst>
                </a:gridCol>
              </a:tblGrid>
              <a:tr h="869751">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Тип </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uk-UA" sz="1100" b="1" i="0" u="none" strike="noStrike" dirty="0" smtClean="0">
                          <a:solidFill>
                            <a:srgbClr val="000000"/>
                          </a:solidFill>
                          <a:effectLst/>
                          <a:latin typeface="Calibri"/>
                        </a:rPr>
                        <a:t>Тип</a:t>
                      </a:r>
                      <a:r>
                        <a:rPr lang="uk-UA" sz="1100" b="1" i="0" u="none" strike="noStrike" baseline="0" dirty="0" smtClean="0">
                          <a:solidFill>
                            <a:srgbClr val="000000"/>
                          </a:solidFill>
                          <a:effectLst/>
                          <a:latin typeface="Calibri"/>
                        </a:rPr>
                        <a:t> </a:t>
                      </a:r>
                      <a:r>
                        <a:rPr lang="uk-UA" sz="1100" b="1" i="0" u="none" strike="noStrike" baseline="0" dirty="0" err="1" smtClean="0">
                          <a:solidFill>
                            <a:srgbClr val="000000"/>
                          </a:solidFill>
                          <a:effectLst/>
                          <a:latin typeface="Calibri"/>
                        </a:rPr>
                        <a:t>управления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marL="0" algn="ctr" defTabSz="914400" rtl="0" eaLnBrk="1" fontAlgn="ctr" latinLnBrk="0" hangingPunct="1"/>
                      <a:r>
                        <a:rPr lang="ru-RU" sz="1100" b="1" u="none" strike="noStrike" kern="1200" dirty="0" smtClean="0">
                          <a:solidFill>
                            <a:schemeClr val="tx1"/>
                          </a:solidFill>
                          <a:effectLst/>
                          <a:latin typeface="+mn-lt"/>
                          <a:ea typeface="+mn-ea"/>
                          <a:cs typeface="+mn-cs"/>
                        </a:rPr>
                        <a:t>Регулировка степени помола</a:t>
                      </a:r>
                      <a:endParaRPr lang="ru-RU" sz="1100" b="1" u="none" strike="noStrike" kern="1200" dirty="0">
                        <a:solidFill>
                          <a:schemeClr val="tx1"/>
                        </a:solidFill>
                        <a:effectLst/>
                        <a:latin typeface="+mn-lt"/>
                        <a:ea typeface="+mn-ea"/>
                        <a:cs typeface="+mn-cs"/>
                      </a:endParaRPr>
                    </a:p>
                  </a:txBody>
                  <a:tcPr marL="9149" marR="9149" marT="9149" marB="0" anchor="ctr">
                    <a:solidFill>
                      <a:schemeClr val="bg1">
                        <a:lumMod val="95000"/>
                      </a:schemeClr>
                    </a:solidFill>
                  </a:tcPr>
                </a:tc>
                <a:tc>
                  <a:txBody>
                    <a:bodyPr/>
                    <a:lstStyle/>
                    <a:p>
                      <a:pPr marL="0" algn="ctr" defTabSz="914400" rtl="0" eaLnBrk="1" fontAlgn="ctr" latinLnBrk="0" hangingPunct="1"/>
                      <a:r>
                        <a:rPr lang="ru-RU" sz="1100" b="1" u="none" strike="noStrike" kern="1200" dirty="0" smtClean="0">
                          <a:solidFill>
                            <a:schemeClr val="tx1"/>
                          </a:solidFill>
                          <a:effectLst/>
                          <a:latin typeface="+mn-lt"/>
                          <a:ea typeface="+mn-ea"/>
                          <a:cs typeface="+mn-cs"/>
                        </a:rPr>
                        <a:t>Емкость контейнера для зерен</a:t>
                      </a:r>
                      <a:endParaRPr lang="ru-RU" sz="1100" b="1" u="none" strike="noStrike" kern="1200" dirty="0">
                        <a:solidFill>
                          <a:schemeClr val="tx1"/>
                        </a:solidFill>
                        <a:effectLst/>
                        <a:latin typeface="+mn-lt"/>
                        <a:ea typeface="+mn-ea"/>
                        <a:cs typeface="+mn-cs"/>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Материал корпуса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mn-lt"/>
                        </a:rPr>
                        <a:t>Длина кабеля</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Штук/ящик</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Габаритный размер</a:t>
                      </a:r>
                      <a:r>
                        <a:rPr lang="ru-RU" sz="1100" b="1" i="0" u="none" strike="noStrike" baseline="0" dirty="0" smtClean="0">
                          <a:solidFill>
                            <a:srgbClr val="000000"/>
                          </a:solidFill>
                          <a:effectLst/>
                          <a:latin typeface="+mn-lt"/>
                        </a:rPr>
                        <a:t> </a:t>
                      </a:r>
                      <a:r>
                        <a:rPr lang="ru-RU" sz="1100" b="1" i="0" u="none" strike="noStrike" dirty="0" err="1" smtClean="0">
                          <a:solidFill>
                            <a:srgbClr val="000000"/>
                          </a:solidFill>
                          <a:effectLst/>
                          <a:latin typeface="+mn-lt"/>
                        </a:rPr>
                        <a:t>уп</a:t>
                      </a:r>
                      <a:r>
                        <a:rPr lang="ru-RU" sz="1100" b="1" i="0" u="none" strike="noStrike" dirty="0" smtClean="0">
                          <a:solidFill>
                            <a:srgbClr val="000000"/>
                          </a:solidFill>
                          <a:effectLst/>
                          <a:latin typeface="+mn-lt"/>
                        </a:rPr>
                        <a:t>.</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a:t>
                      </a:r>
                    </a:p>
                    <a:p>
                      <a:pPr algn="ctr" fontAlgn="ctr"/>
                      <a:r>
                        <a:rPr lang="ru-RU" sz="1100" b="1" i="0" u="none" strike="noStrike" dirty="0" smtClean="0">
                          <a:solidFill>
                            <a:srgbClr val="000000"/>
                          </a:solidFill>
                          <a:effectLst/>
                          <a:latin typeface="+mn-lt"/>
                        </a:rPr>
                        <a:t>нетто /брутто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954507100"/>
                  </a:ext>
                </a:extLst>
              </a:tr>
              <a:tr h="635108">
                <a:tc>
                  <a:txBody>
                    <a:bodyPr/>
                    <a:lstStyle/>
                    <a:p>
                      <a:pPr marL="0" algn="ctr" defTabSz="914400" rtl="0" eaLnBrk="1" fontAlgn="ctr" latinLnBrk="0" hangingPunct="1"/>
                      <a:r>
                        <a:rPr lang="ru-RU" sz="1000" b="1" i="1" u="none" strike="noStrike" kern="1200" dirty="0" smtClean="0">
                          <a:solidFill>
                            <a:srgbClr val="000000"/>
                          </a:solidFill>
                          <a:effectLst/>
                          <a:latin typeface="+mn-lt"/>
                          <a:ea typeface="+mn-ea"/>
                          <a:cs typeface="+mn-cs"/>
                        </a:rPr>
                        <a:t>85909 </a:t>
                      </a:r>
                    </a:p>
                  </a:txBody>
                  <a:tcPr marL="9525" marR="9525" marT="9525" marB="0" anchor="ctr"/>
                </a:tc>
                <a:tc>
                  <a:txBody>
                    <a:bodyPr/>
                    <a:lstStyle/>
                    <a:p>
                      <a:pPr marL="0" algn="ctr" defTabSz="914400" rtl="0" eaLnBrk="1" fontAlgn="ctr" latinLnBrk="0" hangingPunct="1"/>
                      <a:r>
                        <a:rPr lang="en-US" sz="1000" b="1" i="1" u="none" strike="noStrike" kern="1200" dirty="0" smtClean="0">
                          <a:solidFill>
                            <a:srgbClr val="000000"/>
                          </a:solidFill>
                          <a:effectLst/>
                          <a:latin typeface="+mn-lt"/>
                          <a:ea typeface="+mn-ea"/>
                          <a:cs typeface="+mn-cs"/>
                        </a:rPr>
                        <a:t>GC-</a:t>
                      </a:r>
                      <a:r>
                        <a:rPr lang="ru-RU" sz="1000" b="1" i="1" u="none" strike="noStrike" kern="1200" dirty="0" smtClean="0">
                          <a:solidFill>
                            <a:srgbClr val="000000"/>
                          </a:solidFill>
                          <a:effectLst/>
                          <a:latin typeface="+mn-lt"/>
                          <a:ea typeface="+mn-ea"/>
                          <a:cs typeface="+mn-cs"/>
                        </a:rPr>
                        <a:t>18</a:t>
                      </a:r>
                      <a:r>
                        <a:rPr lang="en-US" sz="1000" b="1" i="1" u="none" strike="noStrike" kern="1200" dirty="0" smtClean="0">
                          <a:solidFill>
                            <a:srgbClr val="000000"/>
                          </a:solidFill>
                          <a:effectLst/>
                          <a:latin typeface="+mn-lt"/>
                          <a:ea typeface="+mn-ea"/>
                          <a:cs typeface="+mn-cs"/>
                        </a:rPr>
                        <a:t>5</a:t>
                      </a:r>
                      <a:r>
                        <a:rPr lang="uk-UA" sz="1000" b="1" i="1" u="none" strike="noStrike" kern="1200" dirty="0" smtClean="0">
                          <a:solidFill>
                            <a:srgbClr val="000000"/>
                          </a:solidFill>
                          <a:effectLst/>
                          <a:latin typeface="+mn-lt"/>
                          <a:ea typeface="+mn-ea"/>
                          <a:cs typeface="+mn-cs"/>
                        </a:rPr>
                        <a:t>0</a:t>
                      </a:r>
                      <a:r>
                        <a:rPr lang="ru-RU" sz="1000" b="1" i="1" u="none" strike="noStrike" kern="1200" dirty="0" smtClean="0">
                          <a:solidFill>
                            <a:srgbClr val="000000"/>
                          </a:solidFill>
                          <a:effectLst/>
                          <a:latin typeface="+mn-lt"/>
                          <a:ea typeface="+mn-ea"/>
                          <a:cs typeface="+mn-cs"/>
                        </a:rPr>
                        <a:t> </a:t>
                      </a:r>
                      <a:endParaRPr lang="en-US"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ru-RU" sz="1000" b="1" i="1" u="none" strike="noStrike" dirty="0" smtClean="0">
                          <a:solidFill>
                            <a:srgbClr val="000000"/>
                          </a:solidFill>
                          <a:effectLst/>
                          <a:latin typeface="+mn-lt"/>
                        </a:rPr>
                        <a:t>180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роторная</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механический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нет</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50</a:t>
                      </a:r>
                      <a:r>
                        <a:rPr lang="ru-RU" sz="1000" b="1" i="1" u="none" strike="noStrike" baseline="0" dirty="0" smtClean="0">
                          <a:solidFill>
                            <a:srgbClr val="000000"/>
                          </a:solidFill>
                          <a:effectLst/>
                          <a:latin typeface="Arial"/>
                        </a:rPr>
                        <a:t> </a:t>
                      </a:r>
                      <a:r>
                        <a:rPr lang="ru-RU" sz="1000" b="1" i="1" u="none" strike="noStrike" dirty="0" smtClean="0">
                          <a:solidFill>
                            <a:srgbClr val="000000"/>
                          </a:solidFill>
                          <a:effectLst/>
                          <a:latin typeface="Arial"/>
                        </a:rPr>
                        <a:t>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нержавеющая сталь – </a:t>
                      </a:r>
                      <a:r>
                        <a:rPr lang="en-US" sz="1000" b="1" i="1" u="none" strike="noStrike" dirty="0" smtClean="0">
                          <a:solidFill>
                            <a:srgbClr val="000000"/>
                          </a:solidFill>
                          <a:effectLst/>
                          <a:latin typeface="Arial"/>
                        </a:rPr>
                        <a:t>ABS </a:t>
                      </a:r>
                      <a:r>
                        <a:rPr lang="ru-RU" sz="1000" b="1" i="1" u="none" strike="noStrike" dirty="0" smtClean="0">
                          <a:solidFill>
                            <a:srgbClr val="000000"/>
                          </a:solidFill>
                          <a:effectLst/>
                          <a:latin typeface="Arial"/>
                        </a:rPr>
                        <a:t>пластик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1,1 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12</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100х92х160 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0,410</a:t>
                      </a:r>
                      <a:r>
                        <a:rPr lang="en-US" sz="1000" b="1" i="1" u="none" strike="noStrike" dirty="0" smtClean="0">
                          <a:solidFill>
                            <a:srgbClr val="000000"/>
                          </a:solidFill>
                          <a:effectLst/>
                          <a:latin typeface="Arial"/>
                        </a:rPr>
                        <a:t>/ </a:t>
                      </a:r>
                      <a:r>
                        <a:rPr lang="uk-UA" sz="1000" b="1" i="1" u="none" strike="noStrike" dirty="0" smtClean="0">
                          <a:solidFill>
                            <a:srgbClr val="000000"/>
                          </a:solidFill>
                          <a:effectLst/>
                          <a:latin typeface="Arial"/>
                        </a:rPr>
                        <a:t>0,470 к</a:t>
                      </a:r>
                      <a:r>
                        <a:rPr lang="ru-RU" sz="1000" b="1" i="1" u="none" strike="noStrike" dirty="0" smtClean="0">
                          <a:solidFill>
                            <a:srgbClr val="000000"/>
                          </a:solidFill>
                          <a:effectLst/>
                          <a:latin typeface="Arial"/>
                        </a:rPr>
                        <a:t>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269284394"/>
                  </a:ext>
                </a:extLst>
              </a:tr>
            </a:tbl>
          </a:graphicData>
        </a:graphic>
      </p:graphicFrame>
      <p:pic>
        <p:nvPicPr>
          <p:cNvPr id="24" name="Рисунок 2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7963" y="1557739"/>
            <a:ext cx="1903973" cy="3610383"/>
          </a:xfrm>
          <a:prstGeom prst="rect">
            <a:avLst/>
          </a:prstGeom>
        </p:spPr>
      </p:pic>
      <p:pic>
        <p:nvPicPr>
          <p:cNvPr id="26" name="Рисунок 2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558899" y="3927031"/>
            <a:ext cx="775208" cy="1123261"/>
          </a:xfrm>
          <a:prstGeom prst="rect">
            <a:avLst/>
          </a:prstGeom>
        </p:spPr>
      </p:pic>
      <p:pic>
        <p:nvPicPr>
          <p:cNvPr id="27" name="Рисунок 2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380692" y="3954191"/>
            <a:ext cx="1375857" cy="467355"/>
          </a:xfrm>
          <a:prstGeom prst="rect">
            <a:avLst/>
          </a:prstGeom>
        </p:spPr>
      </p:pic>
      <p:pic>
        <p:nvPicPr>
          <p:cNvPr id="28" name="Рисунок 27"/>
          <p:cNvPicPr>
            <a:picLocks noChangeAspect="1"/>
          </p:cNvPicPr>
          <p:nvPr/>
        </p:nvPicPr>
        <p:blipFill rotWithShape="1">
          <a:blip r:embed="rId6" cstate="email">
            <a:extLst>
              <a:ext uri="{28A0092B-C50C-407E-A947-70E740481C1C}">
                <a14:useLocalDpi xmlns:a14="http://schemas.microsoft.com/office/drawing/2010/main"/>
              </a:ext>
            </a:extLst>
          </a:blip>
          <a:srcRect b="-4"/>
          <a:stretch/>
        </p:blipFill>
        <p:spPr>
          <a:xfrm>
            <a:off x="6357447" y="4541605"/>
            <a:ext cx="1399102" cy="472323"/>
          </a:xfrm>
          <a:prstGeom prst="rect">
            <a:avLst/>
          </a:prstGeom>
        </p:spPr>
      </p:pic>
      <p:pic>
        <p:nvPicPr>
          <p:cNvPr id="30" name="Рисунок 29"/>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462123" y="3927032"/>
            <a:ext cx="790556" cy="1127274"/>
          </a:xfrm>
          <a:prstGeom prst="rect">
            <a:avLst/>
          </a:prstGeom>
        </p:spPr>
      </p:pic>
      <p:pic>
        <p:nvPicPr>
          <p:cNvPr id="31" name="Рисунок 30"/>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8172201" y="3701989"/>
            <a:ext cx="1348434" cy="1390254"/>
          </a:xfrm>
          <a:prstGeom prst="rect">
            <a:avLst/>
          </a:prstGeom>
        </p:spPr>
      </p:pic>
      <p:pic>
        <p:nvPicPr>
          <p:cNvPr id="33" name="Рисунок 32"/>
          <p:cNvPicPr>
            <a:picLocks noChangeAspect="1"/>
          </p:cNvPicPr>
          <p:nvPr/>
        </p:nvPicPr>
        <p:blipFill rotWithShape="1">
          <a:blip r:embed="rId9" cstate="email">
            <a:extLst>
              <a:ext uri="{28A0092B-C50C-407E-A947-70E740481C1C}">
                <a14:useLocalDpi xmlns:a14="http://schemas.microsoft.com/office/drawing/2010/main"/>
              </a:ext>
            </a:extLst>
          </a:blip>
          <a:srcRect r="-1436"/>
          <a:stretch/>
        </p:blipFill>
        <p:spPr>
          <a:xfrm>
            <a:off x="3586784" y="4044045"/>
            <a:ext cx="840177" cy="889231"/>
          </a:xfrm>
          <a:prstGeom prst="rect">
            <a:avLst/>
          </a:prstGeom>
        </p:spPr>
      </p:pic>
    </p:spTree>
    <p:extLst>
      <p:ext uri="{BB962C8B-B14F-4D97-AF65-F5344CB8AC3E}">
        <p14:creationId xmlns:p14="http://schemas.microsoft.com/office/powerpoint/2010/main" val="9227715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468295" y="1053771"/>
            <a:ext cx="8973952" cy="656090"/>
          </a:xfrm>
          <a:effectLst/>
        </p:spPr>
        <p:txBody>
          <a:bodyPr>
            <a:normAutofit/>
          </a:bodyPr>
          <a:lstStyle/>
          <a:p>
            <a:pPr>
              <a:lnSpc>
                <a:spcPct val="100000"/>
              </a:lnSpc>
            </a:pPr>
            <a:r>
              <a:rPr lang="ru-RU" sz="2200" b="1" spc="50" dirty="0" smtClean="0">
                <a:ln w="11430"/>
                <a:solidFill>
                  <a:srgbClr val="930D2D"/>
                </a:solidFill>
                <a:effectLst>
                  <a:outerShdw blurRad="38100" dist="38100" dir="2700000" algn="tl">
                    <a:srgbClr val="000000">
                      <a:alpha val="43137"/>
                    </a:srgbClr>
                  </a:outerShdw>
                </a:effectLst>
              </a:rPr>
              <a:t>КОФЕМОЛКА </a:t>
            </a:r>
            <a:r>
              <a:rPr lang="en-US" sz="2200" b="1" spc="50" dirty="0" smtClean="0">
                <a:ln w="11430"/>
                <a:solidFill>
                  <a:srgbClr val="930D2D"/>
                </a:solidFill>
                <a:effectLst>
                  <a:outerShdw blurRad="38100" dist="38100" dir="2700000" algn="tl">
                    <a:srgbClr val="000000">
                      <a:alpha val="43137"/>
                    </a:srgbClr>
                  </a:outerShdw>
                </a:effectLst>
              </a:rPr>
              <a:t>G</a:t>
            </a:r>
            <a:r>
              <a:rPr lang="ru-RU" sz="2200" b="1" spc="50" dirty="0" smtClean="0">
                <a:ln w="11430"/>
                <a:solidFill>
                  <a:srgbClr val="930D2D"/>
                </a:solidFill>
                <a:effectLst>
                  <a:outerShdw blurRad="38100" dist="38100" dir="2700000" algn="tl">
                    <a:srgbClr val="000000">
                      <a:alpha val="43137"/>
                    </a:srgbClr>
                  </a:outerShdw>
                </a:effectLst>
              </a:rPr>
              <a:t>С-180 180Вт</a:t>
            </a:r>
            <a:endParaRPr lang="uk-UA" sz="22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276392" y="5432265"/>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sp>
        <p:nvSpPr>
          <p:cNvPr id="16" name="TextBox 15"/>
          <p:cNvSpPr txBox="1"/>
          <p:nvPr/>
        </p:nvSpPr>
        <p:spPr>
          <a:xfrm>
            <a:off x="4353764" y="2025461"/>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7" name="Прямоугольник 6"/>
          <p:cNvSpPr/>
          <p:nvPr/>
        </p:nvSpPr>
        <p:spPr>
          <a:xfrm>
            <a:off x="4353763" y="2295085"/>
            <a:ext cx="6327577" cy="1384995"/>
          </a:xfrm>
          <a:prstGeom prst="rect">
            <a:avLst/>
          </a:prstGeom>
        </p:spPr>
        <p:txBody>
          <a:bodyPr wrap="square">
            <a:spAutoFit/>
          </a:bodyPr>
          <a:lstStyle/>
          <a:p>
            <a:pPr>
              <a:lnSpc>
                <a:spcPct val="150000"/>
              </a:lnSpc>
            </a:pPr>
            <a:r>
              <a:rPr lang="ru-RU" sz="1400" b="1" i="1" dirty="0">
                <a:solidFill>
                  <a:srgbClr val="4D4B4B"/>
                </a:solidFill>
              </a:rPr>
              <a:t>Кофемолка просто необходима,  если Вы относитесь к поклонникам ароматного и крепкого кофе. </a:t>
            </a:r>
            <a:r>
              <a:rPr lang="en-US" sz="1400" b="1" i="1" spc="50" dirty="0" smtClean="0">
                <a:ln w="11430"/>
                <a:solidFill>
                  <a:srgbClr val="930D2D"/>
                </a:solidFill>
                <a:effectLst>
                  <a:outerShdw blurRad="38100" dist="38100" dir="2700000" algn="tl">
                    <a:srgbClr val="000000">
                      <a:alpha val="43137"/>
                    </a:srgbClr>
                  </a:outerShdw>
                </a:effectLst>
              </a:rPr>
              <a:t>GRUNHELM</a:t>
            </a:r>
            <a:r>
              <a:rPr lang="ru-RU" sz="1400" b="1" i="1" spc="50" dirty="0" smtClean="0">
                <a:ln w="11430"/>
                <a:solidFill>
                  <a:srgbClr val="930D2D"/>
                </a:solidFill>
                <a:effectLst>
                  <a:outerShdw blurRad="38100" dist="38100" dir="2700000" algn="tl">
                    <a:srgbClr val="000000">
                      <a:alpha val="43137"/>
                    </a:srgbClr>
                  </a:outerShdw>
                </a:effectLst>
              </a:rPr>
              <a:t> </a:t>
            </a:r>
            <a:r>
              <a:rPr lang="en-US" sz="1400" b="1" i="1" spc="50" dirty="0" smtClean="0">
                <a:ln w="11430"/>
                <a:solidFill>
                  <a:srgbClr val="930D2D"/>
                </a:solidFill>
                <a:effectLst>
                  <a:outerShdw blurRad="38100" dist="38100" dir="2700000" algn="tl">
                    <a:srgbClr val="000000">
                      <a:alpha val="43137"/>
                    </a:srgbClr>
                  </a:outerShdw>
                </a:effectLst>
              </a:rPr>
              <a:t>GC-</a:t>
            </a:r>
            <a:r>
              <a:rPr lang="ru-RU" sz="1400" b="1" i="1" spc="50" dirty="0" smtClean="0">
                <a:ln w="11430"/>
                <a:solidFill>
                  <a:srgbClr val="930D2D"/>
                </a:solidFill>
                <a:effectLst>
                  <a:outerShdw blurRad="38100" dist="38100" dir="2700000" algn="tl">
                    <a:srgbClr val="000000">
                      <a:alpha val="43137"/>
                    </a:srgbClr>
                  </a:outerShdw>
                </a:effectLst>
              </a:rPr>
              <a:t>180 </a:t>
            </a:r>
            <a:r>
              <a:rPr lang="ru-RU" sz="1400" b="1" i="1" dirty="0">
                <a:solidFill>
                  <a:srgbClr val="4D4B4B"/>
                </a:solidFill>
              </a:rPr>
              <a:t>проста в использовании, компакта, мгновенно становятся незаменимыми на любой кухне и создана для ежедневного использования.</a:t>
            </a:r>
          </a:p>
        </p:txBody>
      </p:sp>
      <p:pic>
        <p:nvPicPr>
          <p:cNvPr id="3" name="Рисунок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8714" y="1908228"/>
            <a:ext cx="1915712" cy="3498648"/>
          </a:xfrm>
          <a:prstGeom prst="rect">
            <a:avLst/>
          </a:prstGeom>
        </p:spPr>
      </p:pic>
      <p:graphicFrame>
        <p:nvGraphicFramePr>
          <p:cNvPr id="12" name="Таблица 11"/>
          <p:cNvGraphicFramePr>
            <a:graphicFrameLocks noGrp="1"/>
          </p:cNvGraphicFramePr>
          <p:nvPr>
            <p:extLst>
              <p:ext uri="{D42A27DB-BD31-4B8C-83A1-F6EECF244321}">
                <p14:modId xmlns:p14="http://schemas.microsoft.com/office/powerpoint/2010/main" val="1770144259"/>
              </p:ext>
            </p:extLst>
          </p:nvPr>
        </p:nvGraphicFramePr>
        <p:xfrm>
          <a:off x="276392" y="5914699"/>
          <a:ext cx="10198173" cy="1504859"/>
        </p:xfrm>
        <a:graphic>
          <a:graphicData uri="http://schemas.openxmlformats.org/drawingml/2006/table">
            <a:tbl>
              <a:tblPr>
                <a:tableStyleId>{616DA210-FB5B-4158-B5E0-FEB733F419BA}</a:tableStyleId>
              </a:tblPr>
              <a:tblGrid>
                <a:gridCol w="641081">
                  <a:extLst>
                    <a:ext uri="{9D8B030D-6E8A-4147-A177-3AD203B41FA5}">
                      <a16:colId xmlns:a16="http://schemas.microsoft.com/office/drawing/2014/main" val="1945880180"/>
                    </a:ext>
                  </a:extLst>
                </a:gridCol>
                <a:gridCol w="559407">
                  <a:extLst>
                    <a:ext uri="{9D8B030D-6E8A-4147-A177-3AD203B41FA5}">
                      <a16:colId xmlns:a16="http://schemas.microsoft.com/office/drawing/2014/main" val="1998614303"/>
                    </a:ext>
                  </a:extLst>
                </a:gridCol>
                <a:gridCol w="740252">
                  <a:extLst>
                    <a:ext uri="{9D8B030D-6E8A-4147-A177-3AD203B41FA5}">
                      <a16:colId xmlns:a16="http://schemas.microsoft.com/office/drawing/2014/main" val="801824996"/>
                    </a:ext>
                  </a:extLst>
                </a:gridCol>
                <a:gridCol w="703238">
                  <a:extLst>
                    <a:ext uri="{9D8B030D-6E8A-4147-A177-3AD203B41FA5}">
                      <a16:colId xmlns:a16="http://schemas.microsoft.com/office/drawing/2014/main" val="578416736"/>
                    </a:ext>
                  </a:extLst>
                </a:gridCol>
                <a:gridCol w="666227">
                  <a:extLst>
                    <a:ext uri="{9D8B030D-6E8A-4147-A177-3AD203B41FA5}">
                      <a16:colId xmlns:a16="http://schemas.microsoft.com/office/drawing/2014/main" val="385156988"/>
                    </a:ext>
                  </a:extLst>
                </a:gridCol>
                <a:gridCol w="666089">
                  <a:extLst>
                    <a:ext uri="{9D8B030D-6E8A-4147-A177-3AD203B41FA5}">
                      <a16:colId xmlns:a16="http://schemas.microsoft.com/office/drawing/2014/main" val="753744984"/>
                    </a:ext>
                  </a:extLst>
                </a:gridCol>
                <a:gridCol w="1016000">
                  <a:extLst>
                    <a:ext uri="{9D8B030D-6E8A-4147-A177-3AD203B41FA5}">
                      <a16:colId xmlns:a16="http://schemas.microsoft.com/office/drawing/2014/main" val="3164569076"/>
                    </a:ext>
                  </a:extLst>
                </a:gridCol>
                <a:gridCol w="600353">
                  <a:extLst>
                    <a:ext uri="{9D8B030D-6E8A-4147-A177-3AD203B41FA5}">
                      <a16:colId xmlns:a16="http://schemas.microsoft.com/office/drawing/2014/main" val="3154098201"/>
                    </a:ext>
                  </a:extLst>
                </a:gridCol>
                <a:gridCol w="851075">
                  <a:extLst>
                    <a:ext uri="{9D8B030D-6E8A-4147-A177-3AD203B41FA5}">
                      <a16:colId xmlns:a16="http://schemas.microsoft.com/office/drawing/2014/main" val="3517608502"/>
                    </a:ext>
                  </a:extLst>
                </a:gridCol>
                <a:gridCol w="1001486">
                  <a:extLst>
                    <a:ext uri="{9D8B030D-6E8A-4147-A177-3AD203B41FA5}">
                      <a16:colId xmlns:a16="http://schemas.microsoft.com/office/drawing/2014/main" val="1983168383"/>
                    </a:ext>
                  </a:extLst>
                </a:gridCol>
                <a:gridCol w="577137">
                  <a:extLst>
                    <a:ext uri="{9D8B030D-6E8A-4147-A177-3AD203B41FA5}">
                      <a16:colId xmlns:a16="http://schemas.microsoft.com/office/drawing/2014/main" val="146348789"/>
                    </a:ext>
                  </a:extLst>
                </a:gridCol>
                <a:gridCol w="594469">
                  <a:extLst>
                    <a:ext uri="{9D8B030D-6E8A-4147-A177-3AD203B41FA5}">
                      <a16:colId xmlns:a16="http://schemas.microsoft.com/office/drawing/2014/main" val="1290752120"/>
                    </a:ext>
                  </a:extLst>
                </a:gridCol>
                <a:gridCol w="787823">
                  <a:extLst>
                    <a:ext uri="{9D8B030D-6E8A-4147-A177-3AD203B41FA5}">
                      <a16:colId xmlns:a16="http://schemas.microsoft.com/office/drawing/2014/main" val="1561009500"/>
                    </a:ext>
                  </a:extLst>
                </a:gridCol>
                <a:gridCol w="793536">
                  <a:extLst>
                    <a:ext uri="{9D8B030D-6E8A-4147-A177-3AD203B41FA5}">
                      <a16:colId xmlns:a16="http://schemas.microsoft.com/office/drawing/2014/main" val="1375069982"/>
                    </a:ext>
                  </a:extLst>
                </a:gridCol>
              </a:tblGrid>
              <a:tr h="869751">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Тип </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uk-UA" sz="1100" b="1" i="0" u="none" strike="noStrike" dirty="0" smtClean="0">
                          <a:solidFill>
                            <a:srgbClr val="000000"/>
                          </a:solidFill>
                          <a:effectLst/>
                          <a:latin typeface="Calibri"/>
                        </a:rPr>
                        <a:t>Тип</a:t>
                      </a:r>
                      <a:r>
                        <a:rPr lang="uk-UA" sz="1100" b="1" i="0" u="none" strike="noStrike" baseline="0" dirty="0" smtClean="0">
                          <a:solidFill>
                            <a:srgbClr val="000000"/>
                          </a:solidFill>
                          <a:effectLst/>
                          <a:latin typeface="Calibri"/>
                        </a:rPr>
                        <a:t> </a:t>
                      </a:r>
                      <a:r>
                        <a:rPr lang="uk-UA" sz="1100" b="1" i="0" u="none" strike="noStrike" baseline="0" dirty="0" err="1" smtClean="0">
                          <a:solidFill>
                            <a:srgbClr val="000000"/>
                          </a:solidFill>
                          <a:effectLst/>
                          <a:latin typeface="Calibri"/>
                        </a:rPr>
                        <a:t>управления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marL="0" algn="ctr" defTabSz="914400" rtl="0" eaLnBrk="1" fontAlgn="ctr" latinLnBrk="0" hangingPunct="1"/>
                      <a:r>
                        <a:rPr lang="ru-RU" sz="1100" b="1" u="none" strike="noStrike" kern="1200" dirty="0" smtClean="0">
                          <a:solidFill>
                            <a:schemeClr val="tx1"/>
                          </a:solidFill>
                          <a:effectLst/>
                          <a:latin typeface="+mn-lt"/>
                          <a:ea typeface="+mn-ea"/>
                          <a:cs typeface="+mn-cs"/>
                        </a:rPr>
                        <a:t>Регулировка степени помола</a:t>
                      </a:r>
                      <a:endParaRPr lang="ru-RU" sz="1100" b="1" u="none" strike="noStrike" kern="1200" dirty="0">
                        <a:solidFill>
                          <a:schemeClr val="tx1"/>
                        </a:solidFill>
                        <a:effectLst/>
                        <a:latin typeface="+mn-lt"/>
                        <a:ea typeface="+mn-ea"/>
                        <a:cs typeface="+mn-cs"/>
                      </a:endParaRPr>
                    </a:p>
                  </a:txBody>
                  <a:tcPr marL="9149" marR="9149" marT="9149" marB="0" anchor="ctr">
                    <a:solidFill>
                      <a:schemeClr val="bg1">
                        <a:lumMod val="95000"/>
                      </a:schemeClr>
                    </a:solidFill>
                  </a:tcPr>
                </a:tc>
                <a:tc>
                  <a:txBody>
                    <a:bodyPr/>
                    <a:lstStyle/>
                    <a:p>
                      <a:pPr marL="0" algn="ctr" defTabSz="914400" rtl="0" eaLnBrk="1" fontAlgn="ctr" latinLnBrk="0" hangingPunct="1"/>
                      <a:r>
                        <a:rPr lang="ru-RU" sz="1100" b="1" u="none" strike="noStrike" kern="1200" dirty="0" smtClean="0">
                          <a:solidFill>
                            <a:schemeClr val="tx1"/>
                          </a:solidFill>
                          <a:effectLst/>
                          <a:latin typeface="+mn-lt"/>
                          <a:ea typeface="+mn-ea"/>
                          <a:cs typeface="+mn-cs"/>
                        </a:rPr>
                        <a:t>Емкость контейнера для зерен</a:t>
                      </a:r>
                      <a:endParaRPr lang="ru-RU" sz="1100" b="1" u="none" strike="noStrike" kern="1200" dirty="0">
                        <a:solidFill>
                          <a:schemeClr val="tx1"/>
                        </a:solidFill>
                        <a:effectLst/>
                        <a:latin typeface="+mn-lt"/>
                        <a:ea typeface="+mn-ea"/>
                        <a:cs typeface="+mn-cs"/>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Материал корпуса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mn-lt"/>
                        </a:rPr>
                        <a:t>Длина кабеля</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Штук/ящик</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Габаритный размер</a:t>
                      </a:r>
                      <a:r>
                        <a:rPr lang="ru-RU" sz="1100" b="1" i="0" u="none" strike="noStrike" baseline="0" dirty="0" smtClean="0">
                          <a:solidFill>
                            <a:srgbClr val="000000"/>
                          </a:solidFill>
                          <a:effectLst/>
                          <a:latin typeface="+mn-lt"/>
                        </a:rPr>
                        <a:t> </a:t>
                      </a:r>
                      <a:r>
                        <a:rPr lang="ru-RU" sz="1100" b="1" i="0" u="none" strike="noStrike" dirty="0" err="1" smtClean="0">
                          <a:solidFill>
                            <a:srgbClr val="000000"/>
                          </a:solidFill>
                          <a:effectLst/>
                          <a:latin typeface="+mn-lt"/>
                        </a:rPr>
                        <a:t>уп</a:t>
                      </a:r>
                      <a:r>
                        <a:rPr lang="ru-RU" sz="1100" b="1" i="0" u="none" strike="noStrike" dirty="0" smtClean="0">
                          <a:solidFill>
                            <a:srgbClr val="000000"/>
                          </a:solidFill>
                          <a:effectLst/>
                          <a:latin typeface="+mn-lt"/>
                        </a:rPr>
                        <a:t>.</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a:t>
                      </a:r>
                    </a:p>
                    <a:p>
                      <a:pPr algn="ctr" fontAlgn="ctr"/>
                      <a:r>
                        <a:rPr lang="ru-RU" sz="1100" b="1" i="0" u="none" strike="noStrike" dirty="0" smtClean="0">
                          <a:solidFill>
                            <a:srgbClr val="000000"/>
                          </a:solidFill>
                          <a:effectLst/>
                          <a:latin typeface="+mn-lt"/>
                        </a:rPr>
                        <a:t>нетто /брутто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954507100"/>
                  </a:ext>
                </a:extLst>
              </a:tr>
              <a:tr h="63510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1000" b="1" i="1" u="none" strike="noStrike" kern="1200" dirty="0" smtClean="0">
                          <a:solidFill>
                            <a:srgbClr val="000000"/>
                          </a:solidFill>
                          <a:effectLst/>
                          <a:latin typeface="+mn-lt"/>
                          <a:ea typeface="+mn-ea"/>
                          <a:cs typeface="+mn-cs"/>
                        </a:rPr>
                        <a:t>85907 </a:t>
                      </a:r>
                    </a:p>
                  </a:txBody>
                  <a:tcPr marL="9525" marR="9525" marT="9525" marB="0" anchor="ctr"/>
                </a:tc>
                <a:tc>
                  <a:txBody>
                    <a:bodyPr/>
                    <a:lstStyle/>
                    <a:p>
                      <a:pPr marL="0" algn="ctr" defTabSz="914400" rtl="0" eaLnBrk="1" fontAlgn="ctr" latinLnBrk="0" hangingPunct="1"/>
                      <a:r>
                        <a:rPr lang="en-US" sz="1000" b="1" i="1" dirty="0" smtClean="0">
                          <a:solidFill>
                            <a:srgbClr val="000000"/>
                          </a:solidFill>
                        </a:rPr>
                        <a:t>GC-</a:t>
                      </a:r>
                      <a:r>
                        <a:rPr lang="ru-RU" sz="1000" b="1" i="1" dirty="0" smtClean="0">
                          <a:solidFill>
                            <a:srgbClr val="000000"/>
                          </a:solidFill>
                        </a:rPr>
                        <a:t>180</a:t>
                      </a:r>
                      <a:r>
                        <a:rPr lang="ru-RU" sz="1000" b="1" i="1" dirty="0" smtClean="0"/>
                        <a:t> </a:t>
                      </a:r>
                      <a:endParaRPr lang="en-US"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ru-RU" sz="1000" b="1" i="1" u="none" strike="noStrike" dirty="0" smtClean="0">
                          <a:solidFill>
                            <a:srgbClr val="000000"/>
                          </a:solidFill>
                          <a:effectLst/>
                          <a:latin typeface="+mn-lt"/>
                        </a:rPr>
                        <a:t>180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роторная</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механический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нет</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65 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нержавеющая сталь – </a:t>
                      </a:r>
                      <a:r>
                        <a:rPr lang="en-US" sz="1000" b="1" i="1" u="none" strike="noStrike" dirty="0" smtClean="0">
                          <a:solidFill>
                            <a:srgbClr val="000000"/>
                          </a:solidFill>
                          <a:effectLst/>
                          <a:latin typeface="Arial"/>
                        </a:rPr>
                        <a:t>ABS </a:t>
                      </a:r>
                      <a:r>
                        <a:rPr lang="ru-RU" sz="1000" b="1" i="1" u="none" strike="noStrike" dirty="0" smtClean="0">
                          <a:solidFill>
                            <a:srgbClr val="000000"/>
                          </a:solidFill>
                          <a:effectLst/>
                          <a:latin typeface="Arial"/>
                        </a:rPr>
                        <a:t>пластик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1,10 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12</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115х95х190 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0,665</a:t>
                      </a:r>
                      <a:r>
                        <a:rPr lang="en-US" sz="1000" b="1" i="1" u="none" strike="noStrike" dirty="0" smtClean="0">
                          <a:solidFill>
                            <a:srgbClr val="000000"/>
                          </a:solidFill>
                          <a:effectLst/>
                          <a:latin typeface="Arial"/>
                        </a:rPr>
                        <a:t> / </a:t>
                      </a:r>
                      <a:r>
                        <a:rPr lang="ru-RU" sz="1000" b="1" i="1" u="none" strike="noStrike" dirty="0" smtClean="0">
                          <a:solidFill>
                            <a:srgbClr val="000000"/>
                          </a:solidFill>
                          <a:effectLst/>
                          <a:latin typeface="Arial"/>
                        </a:rPr>
                        <a:t>0,750</a:t>
                      </a:r>
                      <a:r>
                        <a:rPr lang="ru-RU" sz="1000" b="1" i="1" u="none" strike="noStrike" baseline="0" dirty="0" smtClean="0">
                          <a:solidFill>
                            <a:srgbClr val="000000"/>
                          </a:solidFill>
                          <a:effectLst/>
                          <a:latin typeface="Arial"/>
                        </a:rPr>
                        <a:t> </a:t>
                      </a:r>
                      <a:r>
                        <a:rPr lang="ru-RU" sz="1000" b="1" i="1" u="none" strike="noStrike" dirty="0" smtClean="0">
                          <a:solidFill>
                            <a:srgbClr val="000000"/>
                          </a:solidFill>
                          <a:effectLst/>
                          <a:latin typeface="Arial"/>
                        </a:rPr>
                        <a:t>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269284394"/>
                  </a:ext>
                </a:extLst>
              </a:tr>
            </a:tbl>
          </a:graphicData>
        </a:graphic>
      </p:graphicFrame>
      <p:pic>
        <p:nvPicPr>
          <p:cNvPr id="24" name="Рисунок 23"/>
          <p:cNvPicPr>
            <a:picLocks noChangeAspect="1"/>
          </p:cNvPicPr>
          <p:nvPr/>
        </p:nvPicPr>
        <p:blipFill rotWithShape="1">
          <a:blip r:embed="rId4" cstate="email">
            <a:extLst>
              <a:ext uri="{28A0092B-C50C-407E-A947-70E740481C1C}">
                <a14:useLocalDpi xmlns:a14="http://schemas.microsoft.com/office/drawing/2010/main"/>
              </a:ext>
            </a:extLst>
          </a:blip>
          <a:srcRect r="-1436"/>
          <a:stretch/>
        </p:blipFill>
        <p:spPr>
          <a:xfrm>
            <a:off x="3513586" y="4074542"/>
            <a:ext cx="840177" cy="889231"/>
          </a:xfrm>
          <a:prstGeom prst="rect">
            <a:avLst/>
          </a:prstGeom>
        </p:spPr>
      </p:pic>
      <p:pic>
        <p:nvPicPr>
          <p:cNvPr id="28" name="Рисунок 27"/>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536940" y="3844688"/>
            <a:ext cx="1648343" cy="502886"/>
          </a:xfrm>
          <a:prstGeom prst="rect">
            <a:avLst/>
          </a:prstGeom>
        </p:spPr>
      </p:pic>
      <p:pic>
        <p:nvPicPr>
          <p:cNvPr id="29" name="Рисунок 28"/>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546252" y="4519158"/>
            <a:ext cx="1639031" cy="568073"/>
          </a:xfrm>
          <a:prstGeom prst="rect">
            <a:avLst/>
          </a:prstGeom>
        </p:spPr>
      </p:pic>
      <p:pic>
        <p:nvPicPr>
          <p:cNvPr id="30" name="Рисунок 29"/>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509851" y="3807729"/>
            <a:ext cx="919431" cy="1299883"/>
          </a:xfrm>
          <a:prstGeom prst="rect">
            <a:avLst/>
          </a:prstGeom>
        </p:spPr>
      </p:pic>
      <p:pic>
        <p:nvPicPr>
          <p:cNvPr id="31" name="Рисунок 30"/>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508349" y="3826828"/>
            <a:ext cx="893845" cy="1257622"/>
          </a:xfrm>
          <a:prstGeom prst="rect">
            <a:avLst/>
          </a:prstGeom>
        </p:spPr>
      </p:pic>
      <p:pic>
        <p:nvPicPr>
          <p:cNvPr id="33" name="Рисунок 32"/>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8345797" y="3802686"/>
            <a:ext cx="1209148" cy="1257556"/>
          </a:xfrm>
          <a:prstGeom prst="rect">
            <a:avLst/>
          </a:prstGeom>
        </p:spPr>
      </p:pic>
    </p:spTree>
    <p:extLst>
      <p:ext uri="{BB962C8B-B14F-4D97-AF65-F5344CB8AC3E}">
        <p14:creationId xmlns:p14="http://schemas.microsoft.com/office/powerpoint/2010/main" val="308181359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535165" y="1103929"/>
            <a:ext cx="8973952" cy="656090"/>
          </a:xfrm>
          <a:effectLst/>
        </p:spPr>
        <p:txBody>
          <a:bodyPr>
            <a:normAutofit/>
          </a:bodyPr>
          <a:lstStyle/>
          <a:p>
            <a:pPr>
              <a:lnSpc>
                <a:spcPct val="100000"/>
              </a:lnSpc>
            </a:pPr>
            <a:r>
              <a:rPr lang="ru-RU" sz="2200" b="1" spc="50" dirty="0" smtClean="0">
                <a:ln w="11430"/>
                <a:solidFill>
                  <a:srgbClr val="930D2D"/>
                </a:solidFill>
                <a:effectLst>
                  <a:outerShdw blurRad="38100" dist="38100" dir="2700000" algn="tl">
                    <a:srgbClr val="000000">
                      <a:alpha val="43137"/>
                    </a:srgbClr>
                  </a:outerShdw>
                </a:effectLst>
              </a:rPr>
              <a:t>КОФЕМОЛКА </a:t>
            </a:r>
            <a:r>
              <a:rPr lang="en-US" sz="2200" b="1" spc="50" dirty="0" smtClean="0">
                <a:ln w="11430"/>
                <a:solidFill>
                  <a:srgbClr val="930D2D"/>
                </a:solidFill>
                <a:effectLst>
                  <a:outerShdw blurRad="38100" dist="38100" dir="2700000" algn="tl">
                    <a:srgbClr val="000000">
                      <a:alpha val="43137"/>
                    </a:srgbClr>
                  </a:outerShdw>
                </a:effectLst>
              </a:rPr>
              <a:t>G</a:t>
            </a:r>
            <a:r>
              <a:rPr lang="ru-RU" sz="2200" b="1" spc="50" dirty="0" smtClean="0">
                <a:ln w="11430"/>
                <a:solidFill>
                  <a:srgbClr val="930D2D"/>
                </a:solidFill>
                <a:effectLst>
                  <a:outerShdw blurRad="38100" dist="38100" dir="2700000" algn="tl">
                    <a:srgbClr val="000000">
                      <a:alpha val="43137"/>
                    </a:srgbClr>
                  </a:outerShdw>
                </a:effectLst>
              </a:rPr>
              <a:t>С-2075 200Вт</a:t>
            </a:r>
            <a:endParaRPr lang="uk-UA" sz="22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276392" y="5432265"/>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sp>
        <p:nvSpPr>
          <p:cNvPr id="16" name="TextBox 15"/>
          <p:cNvSpPr txBox="1"/>
          <p:nvPr/>
        </p:nvSpPr>
        <p:spPr>
          <a:xfrm>
            <a:off x="4374919" y="2273738"/>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7" name="Прямоугольник 6"/>
          <p:cNvSpPr/>
          <p:nvPr/>
        </p:nvSpPr>
        <p:spPr>
          <a:xfrm>
            <a:off x="4353764" y="2550737"/>
            <a:ext cx="6327577" cy="1384995"/>
          </a:xfrm>
          <a:prstGeom prst="rect">
            <a:avLst/>
          </a:prstGeom>
        </p:spPr>
        <p:txBody>
          <a:bodyPr wrap="square">
            <a:spAutoFit/>
          </a:bodyPr>
          <a:lstStyle/>
          <a:p>
            <a:pPr>
              <a:lnSpc>
                <a:spcPct val="150000"/>
              </a:lnSpc>
            </a:pPr>
            <a:r>
              <a:rPr lang="ru-RU" sz="1400" b="1" i="1" dirty="0">
                <a:solidFill>
                  <a:srgbClr val="4D4B4B"/>
                </a:solidFill>
              </a:rPr>
              <a:t>Кофемолка просто необходима,  если Вы относитесь к поклонникам ароматного и крепкого кофе. </a:t>
            </a:r>
            <a:r>
              <a:rPr lang="en-US" sz="1400" b="1" i="1" spc="50" dirty="0">
                <a:ln w="11430"/>
                <a:solidFill>
                  <a:srgbClr val="930D2D"/>
                </a:solidFill>
                <a:effectLst>
                  <a:outerShdw blurRad="38100" dist="38100" dir="2700000" algn="tl">
                    <a:srgbClr val="000000">
                      <a:alpha val="43137"/>
                    </a:srgbClr>
                  </a:outerShdw>
                </a:effectLst>
              </a:rPr>
              <a:t>GRUNHELM</a:t>
            </a:r>
            <a:r>
              <a:rPr lang="ru-RU" sz="1400" b="1" i="1" spc="50" dirty="0">
                <a:ln w="11430"/>
                <a:solidFill>
                  <a:srgbClr val="930D2D"/>
                </a:solidFill>
                <a:effectLst>
                  <a:outerShdw blurRad="38100" dist="38100" dir="2700000" algn="tl">
                    <a:srgbClr val="000000">
                      <a:alpha val="43137"/>
                    </a:srgbClr>
                  </a:outerShdw>
                </a:effectLst>
              </a:rPr>
              <a:t> </a:t>
            </a:r>
            <a:r>
              <a:rPr lang="en-US" sz="1400" b="1" i="1" spc="50" dirty="0">
                <a:ln w="11430"/>
                <a:solidFill>
                  <a:srgbClr val="930D2D"/>
                </a:solidFill>
                <a:effectLst>
                  <a:outerShdw blurRad="38100" dist="38100" dir="2700000" algn="tl">
                    <a:srgbClr val="000000">
                      <a:alpha val="43137"/>
                    </a:srgbClr>
                  </a:outerShdw>
                </a:effectLst>
              </a:rPr>
              <a:t>GC-</a:t>
            </a:r>
            <a:r>
              <a:rPr lang="ru-RU" sz="1400" b="1" i="1" spc="50" dirty="0">
                <a:ln w="11430"/>
                <a:solidFill>
                  <a:srgbClr val="930D2D"/>
                </a:solidFill>
                <a:effectLst>
                  <a:outerShdw blurRad="38100" dist="38100" dir="2700000" algn="tl">
                    <a:srgbClr val="000000">
                      <a:alpha val="43137"/>
                    </a:srgbClr>
                  </a:outerShdw>
                </a:effectLst>
              </a:rPr>
              <a:t>2075 </a:t>
            </a:r>
            <a:r>
              <a:rPr lang="ru-RU" sz="1400" b="1" i="1" dirty="0">
                <a:solidFill>
                  <a:srgbClr val="4D4B4B"/>
                </a:solidFill>
              </a:rPr>
              <a:t>проста в использовании, компакта, мгновенно становятся незаменимыми на любой кухне и создана для ежедневного использования.</a:t>
            </a:r>
          </a:p>
        </p:txBody>
      </p:sp>
      <p:graphicFrame>
        <p:nvGraphicFramePr>
          <p:cNvPr id="12" name="Таблица 11"/>
          <p:cNvGraphicFramePr>
            <a:graphicFrameLocks noGrp="1"/>
          </p:cNvGraphicFramePr>
          <p:nvPr>
            <p:extLst>
              <p:ext uri="{D42A27DB-BD31-4B8C-83A1-F6EECF244321}">
                <p14:modId xmlns:p14="http://schemas.microsoft.com/office/powerpoint/2010/main" val="1867130648"/>
              </p:ext>
            </p:extLst>
          </p:nvPr>
        </p:nvGraphicFramePr>
        <p:xfrm>
          <a:off x="276392" y="5914699"/>
          <a:ext cx="10198173" cy="1504859"/>
        </p:xfrm>
        <a:graphic>
          <a:graphicData uri="http://schemas.openxmlformats.org/drawingml/2006/table">
            <a:tbl>
              <a:tblPr>
                <a:tableStyleId>{616DA210-FB5B-4158-B5E0-FEB733F419BA}</a:tableStyleId>
              </a:tblPr>
              <a:tblGrid>
                <a:gridCol w="641081">
                  <a:extLst>
                    <a:ext uri="{9D8B030D-6E8A-4147-A177-3AD203B41FA5}">
                      <a16:colId xmlns:a16="http://schemas.microsoft.com/office/drawing/2014/main" val="1945880180"/>
                    </a:ext>
                  </a:extLst>
                </a:gridCol>
                <a:gridCol w="559407">
                  <a:extLst>
                    <a:ext uri="{9D8B030D-6E8A-4147-A177-3AD203B41FA5}">
                      <a16:colId xmlns:a16="http://schemas.microsoft.com/office/drawing/2014/main" val="1998614303"/>
                    </a:ext>
                  </a:extLst>
                </a:gridCol>
                <a:gridCol w="740252">
                  <a:extLst>
                    <a:ext uri="{9D8B030D-6E8A-4147-A177-3AD203B41FA5}">
                      <a16:colId xmlns:a16="http://schemas.microsoft.com/office/drawing/2014/main" val="801824996"/>
                    </a:ext>
                  </a:extLst>
                </a:gridCol>
                <a:gridCol w="703238">
                  <a:extLst>
                    <a:ext uri="{9D8B030D-6E8A-4147-A177-3AD203B41FA5}">
                      <a16:colId xmlns:a16="http://schemas.microsoft.com/office/drawing/2014/main" val="578416736"/>
                    </a:ext>
                  </a:extLst>
                </a:gridCol>
                <a:gridCol w="666227">
                  <a:extLst>
                    <a:ext uri="{9D8B030D-6E8A-4147-A177-3AD203B41FA5}">
                      <a16:colId xmlns:a16="http://schemas.microsoft.com/office/drawing/2014/main" val="385156988"/>
                    </a:ext>
                  </a:extLst>
                </a:gridCol>
                <a:gridCol w="666089">
                  <a:extLst>
                    <a:ext uri="{9D8B030D-6E8A-4147-A177-3AD203B41FA5}">
                      <a16:colId xmlns:a16="http://schemas.microsoft.com/office/drawing/2014/main" val="753744984"/>
                    </a:ext>
                  </a:extLst>
                </a:gridCol>
                <a:gridCol w="1016000">
                  <a:extLst>
                    <a:ext uri="{9D8B030D-6E8A-4147-A177-3AD203B41FA5}">
                      <a16:colId xmlns:a16="http://schemas.microsoft.com/office/drawing/2014/main" val="3164569076"/>
                    </a:ext>
                  </a:extLst>
                </a:gridCol>
                <a:gridCol w="600353">
                  <a:extLst>
                    <a:ext uri="{9D8B030D-6E8A-4147-A177-3AD203B41FA5}">
                      <a16:colId xmlns:a16="http://schemas.microsoft.com/office/drawing/2014/main" val="3154098201"/>
                    </a:ext>
                  </a:extLst>
                </a:gridCol>
                <a:gridCol w="851075">
                  <a:extLst>
                    <a:ext uri="{9D8B030D-6E8A-4147-A177-3AD203B41FA5}">
                      <a16:colId xmlns:a16="http://schemas.microsoft.com/office/drawing/2014/main" val="3517608502"/>
                    </a:ext>
                  </a:extLst>
                </a:gridCol>
                <a:gridCol w="1001486">
                  <a:extLst>
                    <a:ext uri="{9D8B030D-6E8A-4147-A177-3AD203B41FA5}">
                      <a16:colId xmlns:a16="http://schemas.microsoft.com/office/drawing/2014/main" val="1983168383"/>
                    </a:ext>
                  </a:extLst>
                </a:gridCol>
                <a:gridCol w="577137">
                  <a:extLst>
                    <a:ext uri="{9D8B030D-6E8A-4147-A177-3AD203B41FA5}">
                      <a16:colId xmlns:a16="http://schemas.microsoft.com/office/drawing/2014/main" val="146348789"/>
                    </a:ext>
                  </a:extLst>
                </a:gridCol>
                <a:gridCol w="594469">
                  <a:extLst>
                    <a:ext uri="{9D8B030D-6E8A-4147-A177-3AD203B41FA5}">
                      <a16:colId xmlns:a16="http://schemas.microsoft.com/office/drawing/2014/main" val="1290752120"/>
                    </a:ext>
                  </a:extLst>
                </a:gridCol>
                <a:gridCol w="787823">
                  <a:extLst>
                    <a:ext uri="{9D8B030D-6E8A-4147-A177-3AD203B41FA5}">
                      <a16:colId xmlns:a16="http://schemas.microsoft.com/office/drawing/2014/main" val="1561009500"/>
                    </a:ext>
                  </a:extLst>
                </a:gridCol>
                <a:gridCol w="793536">
                  <a:extLst>
                    <a:ext uri="{9D8B030D-6E8A-4147-A177-3AD203B41FA5}">
                      <a16:colId xmlns:a16="http://schemas.microsoft.com/office/drawing/2014/main" val="1375069982"/>
                    </a:ext>
                  </a:extLst>
                </a:gridCol>
              </a:tblGrid>
              <a:tr h="869751">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Тип </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uk-UA" sz="1100" b="1" i="0" u="none" strike="noStrike" dirty="0" smtClean="0">
                          <a:solidFill>
                            <a:srgbClr val="000000"/>
                          </a:solidFill>
                          <a:effectLst/>
                          <a:latin typeface="Calibri"/>
                        </a:rPr>
                        <a:t>Тип</a:t>
                      </a:r>
                      <a:r>
                        <a:rPr lang="uk-UA" sz="1100" b="1" i="0" u="none" strike="noStrike" baseline="0" dirty="0" smtClean="0">
                          <a:solidFill>
                            <a:srgbClr val="000000"/>
                          </a:solidFill>
                          <a:effectLst/>
                          <a:latin typeface="Calibri"/>
                        </a:rPr>
                        <a:t> </a:t>
                      </a:r>
                      <a:r>
                        <a:rPr lang="uk-UA" sz="1100" b="1" i="0" u="none" strike="noStrike" baseline="0" dirty="0" err="1" smtClean="0">
                          <a:solidFill>
                            <a:srgbClr val="000000"/>
                          </a:solidFill>
                          <a:effectLst/>
                          <a:latin typeface="Calibri"/>
                        </a:rPr>
                        <a:t>управления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marL="0" algn="ctr" defTabSz="914400" rtl="0" eaLnBrk="1" fontAlgn="ctr" latinLnBrk="0" hangingPunct="1"/>
                      <a:r>
                        <a:rPr lang="ru-RU" sz="1100" b="1" u="none" strike="noStrike" kern="1200" dirty="0" smtClean="0">
                          <a:solidFill>
                            <a:schemeClr val="tx1"/>
                          </a:solidFill>
                          <a:effectLst/>
                          <a:latin typeface="+mn-lt"/>
                          <a:ea typeface="+mn-ea"/>
                          <a:cs typeface="+mn-cs"/>
                        </a:rPr>
                        <a:t>Регулировка степени помола</a:t>
                      </a:r>
                      <a:endParaRPr lang="ru-RU" sz="1100" b="1" u="none" strike="noStrike" kern="1200" dirty="0">
                        <a:solidFill>
                          <a:schemeClr val="tx1"/>
                        </a:solidFill>
                        <a:effectLst/>
                        <a:latin typeface="+mn-lt"/>
                        <a:ea typeface="+mn-ea"/>
                        <a:cs typeface="+mn-cs"/>
                      </a:endParaRPr>
                    </a:p>
                  </a:txBody>
                  <a:tcPr marL="9149" marR="9149" marT="9149" marB="0" anchor="ctr">
                    <a:solidFill>
                      <a:schemeClr val="bg1">
                        <a:lumMod val="95000"/>
                      </a:schemeClr>
                    </a:solidFill>
                  </a:tcPr>
                </a:tc>
                <a:tc>
                  <a:txBody>
                    <a:bodyPr/>
                    <a:lstStyle/>
                    <a:p>
                      <a:pPr marL="0" algn="ctr" defTabSz="914400" rtl="0" eaLnBrk="1" fontAlgn="ctr" latinLnBrk="0" hangingPunct="1"/>
                      <a:r>
                        <a:rPr lang="ru-RU" sz="1100" b="1" u="none" strike="noStrike" kern="1200" dirty="0" smtClean="0">
                          <a:solidFill>
                            <a:schemeClr val="tx1"/>
                          </a:solidFill>
                          <a:effectLst/>
                          <a:latin typeface="+mn-lt"/>
                          <a:ea typeface="+mn-ea"/>
                          <a:cs typeface="+mn-cs"/>
                        </a:rPr>
                        <a:t>Емкость контейнера для зерен</a:t>
                      </a:r>
                      <a:endParaRPr lang="ru-RU" sz="1100" b="1" u="none" strike="noStrike" kern="1200" dirty="0">
                        <a:solidFill>
                          <a:schemeClr val="tx1"/>
                        </a:solidFill>
                        <a:effectLst/>
                        <a:latin typeface="+mn-lt"/>
                        <a:ea typeface="+mn-ea"/>
                        <a:cs typeface="+mn-cs"/>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Материал корпуса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mn-lt"/>
                        </a:rPr>
                        <a:t>Длина кабеля</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Штук/ящик</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Габаритный размер</a:t>
                      </a:r>
                      <a:r>
                        <a:rPr lang="ru-RU" sz="1100" b="1" i="0" u="none" strike="noStrike" baseline="0" dirty="0" smtClean="0">
                          <a:solidFill>
                            <a:srgbClr val="000000"/>
                          </a:solidFill>
                          <a:effectLst/>
                          <a:latin typeface="+mn-lt"/>
                        </a:rPr>
                        <a:t> </a:t>
                      </a:r>
                      <a:r>
                        <a:rPr lang="ru-RU" sz="1100" b="1" i="0" u="none" strike="noStrike" dirty="0" err="1" smtClean="0">
                          <a:solidFill>
                            <a:srgbClr val="000000"/>
                          </a:solidFill>
                          <a:effectLst/>
                          <a:latin typeface="+mn-lt"/>
                        </a:rPr>
                        <a:t>уп</a:t>
                      </a:r>
                      <a:r>
                        <a:rPr lang="ru-RU" sz="1100" b="1" i="0" u="none" strike="noStrike" dirty="0" smtClean="0">
                          <a:solidFill>
                            <a:srgbClr val="000000"/>
                          </a:solidFill>
                          <a:effectLst/>
                          <a:latin typeface="+mn-lt"/>
                        </a:rPr>
                        <a:t>.</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a:t>
                      </a:r>
                    </a:p>
                    <a:p>
                      <a:pPr algn="ctr" fontAlgn="ctr"/>
                      <a:r>
                        <a:rPr lang="ru-RU" sz="1100" b="1" i="0" u="none" strike="noStrike" dirty="0" smtClean="0">
                          <a:solidFill>
                            <a:srgbClr val="000000"/>
                          </a:solidFill>
                          <a:effectLst/>
                          <a:latin typeface="+mn-lt"/>
                        </a:rPr>
                        <a:t>нетто /брутто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954507100"/>
                  </a:ext>
                </a:extLst>
              </a:tr>
              <a:tr h="635108">
                <a:tc>
                  <a:txBody>
                    <a:bodyPr/>
                    <a:lstStyle/>
                    <a:p>
                      <a:pPr marL="0" algn="ctr" defTabSz="914400" rtl="0" eaLnBrk="1" fontAlgn="ctr" latinLnBrk="0" hangingPunct="1"/>
                      <a:r>
                        <a:rPr lang="ru-RU" sz="1000" b="1" i="1" u="none" strike="noStrike" kern="1200" dirty="0" smtClean="0">
                          <a:solidFill>
                            <a:srgbClr val="000000"/>
                          </a:solidFill>
                          <a:effectLst/>
                          <a:latin typeface="+mn-lt"/>
                          <a:ea typeface="+mn-ea"/>
                          <a:cs typeface="+mn-cs"/>
                        </a:rPr>
                        <a:t>85912 </a:t>
                      </a:r>
                    </a:p>
                  </a:txBody>
                  <a:tcPr marL="9525" marR="9525" marT="9525" marB="0" anchor="ctr"/>
                </a:tc>
                <a:tc>
                  <a:txBody>
                    <a:bodyPr/>
                    <a:lstStyle/>
                    <a:p>
                      <a:pPr marL="0" algn="ctr" defTabSz="914400" rtl="0" eaLnBrk="1" fontAlgn="ctr" latinLnBrk="0" hangingPunct="1"/>
                      <a:r>
                        <a:rPr lang="en-US" sz="1000" b="1" i="1" dirty="0" smtClean="0">
                          <a:solidFill>
                            <a:srgbClr val="000000"/>
                          </a:solidFill>
                        </a:rPr>
                        <a:t>GC-</a:t>
                      </a:r>
                      <a:r>
                        <a:rPr lang="ru-RU" sz="1000" b="1" i="1" dirty="0" smtClean="0">
                          <a:solidFill>
                            <a:srgbClr val="000000"/>
                          </a:solidFill>
                        </a:rPr>
                        <a:t>2075</a:t>
                      </a:r>
                      <a:r>
                        <a:rPr lang="ru-RU" sz="1000" b="1" i="1" dirty="0" smtClean="0"/>
                        <a:t> </a:t>
                      </a:r>
                      <a:endParaRPr lang="en-US"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ru-RU" sz="1000" b="1" i="1" u="none" strike="noStrike" dirty="0" smtClean="0">
                          <a:solidFill>
                            <a:srgbClr val="000000"/>
                          </a:solidFill>
                          <a:effectLst/>
                          <a:latin typeface="+mn-lt"/>
                        </a:rPr>
                        <a:t>200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роторная</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механический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нет</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75</a:t>
                      </a:r>
                      <a:r>
                        <a:rPr lang="ru-RU" sz="1000" b="1" i="1" u="none" strike="noStrike" baseline="0" dirty="0" smtClean="0">
                          <a:solidFill>
                            <a:srgbClr val="000000"/>
                          </a:solidFill>
                          <a:effectLst/>
                          <a:latin typeface="Arial"/>
                        </a:rPr>
                        <a:t> </a:t>
                      </a:r>
                      <a:r>
                        <a:rPr lang="ru-RU" sz="1000" b="1" i="1" u="none" strike="noStrike" dirty="0" smtClean="0">
                          <a:solidFill>
                            <a:srgbClr val="000000"/>
                          </a:solidFill>
                          <a:effectLst/>
                          <a:latin typeface="Arial"/>
                        </a:rPr>
                        <a:t>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нержавеющая сталь – </a:t>
                      </a:r>
                      <a:r>
                        <a:rPr lang="en-US" sz="1000" b="1" i="1" u="none" strike="noStrike" dirty="0" smtClean="0">
                          <a:solidFill>
                            <a:srgbClr val="000000"/>
                          </a:solidFill>
                          <a:effectLst/>
                          <a:latin typeface="Arial"/>
                        </a:rPr>
                        <a:t>ABS </a:t>
                      </a:r>
                      <a:r>
                        <a:rPr lang="ru-RU" sz="1000" b="1" i="1" u="none" strike="noStrike" dirty="0" smtClean="0">
                          <a:solidFill>
                            <a:srgbClr val="000000"/>
                          </a:solidFill>
                          <a:effectLst/>
                          <a:latin typeface="Arial"/>
                        </a:rPr>
                        <a:t>пластик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1,05 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12</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102х102х180 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0,600</a:t>
                      </a:r>
                      <a:r>
                        <a:rPr lang="en-US" sz="1000" b="1" i="1" u="none" strike="noStrike" dirty="0" smtClean="0">
                          <a:solidFill>
                            <a:srgbClr val="000000"/>
                          </a:solidFill>
                          <a:effectLst/>
                          <a:latin typeface="Arial"/>
                        </a:rPr>
                        <a:t> / </a:t>
                      </a:r>
                      <a:r>
                        <a:rPr lang="ru-RU" sz="1000" b="1" i="1" u="none" strike="noStrike" dirty="0" smtClean="0">
                          <a:solidFill>
                            <a:srgbClr val="000000"/>
                          </a:solidFill>
                          <a:effectLst/>
                          <a:latin typeface="Arial"/>
                        </a:rPr>
                        <a:t>0,660</a:t>
                      </a:r>
                      <a:r>
                        <a:rPr lang="ru-RU" sz="1000" b="1" i="1" u="none" strike="noStrike" baseline="0" dirty="0" smtClean="0">
                          <a:solidFill>
                            <a:srgbClr val="000000"/>
                          </a:solidFill>
                          <a:effectLst/>
                          <a:latin typeface="Arial"/>
                        </a:rPr>
                        <a:t> </a:t>
                      </a:r>
                      <a:r>
                        <a:rPr lang="ru-RU" sz="1000" b="1" i="1" u="none" strike="noStrike" dirty="0" smtClean="0">
                          <a:solidFill>
                            <a:srgbClr val="000000"/>
                          </a:solidFill>
                          <a:effectLst/>
                          <a:latin typeface="Arial"/>
                        </a:rPr>
                        <a:t>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269284394"/>
                  </a:ext>
                </a:extLst>
              </a:tr>
            </a:tbl>
          </a:graphicData>
        </a:graphic>
      </p:graphicFrame>
      <p:pic>
        <p:nvPicPr>
          <p:cNvPr id="23" name="Рисунок 2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9596" y="1901724"/>
            <a:ext cx="1767112" cy="3338990"/>
          </a:xfrm>
          <a:prstGeom prst="rect">
            <a:avLst/>
          </a:prstGeom>
        </p:spPr>
      </p:pic>
      <p:pic>
        <p:nvPicPr>
          <p:cNvPr id="46" name="Рисунок 45"/>
          <p:cNvPicPr>
            <a:picLocks noChangeAspect="1"/>
          </p:cNvPicPr>
          <p:nvPr/>
        </p:nvPicPr>
        <p:blipFill rotWithShape="1">
          <a:blip r:embed="rId4" cstate="email">
            <a:extLst>
              <a:ext uri="{28A0092B-C50C-407E-A947-70E740481C1C}">
                <a14:useLocalDpi xmlns:a14="http://schemas.microsoft.com/office/drawing/2010/main"/>
              </a:ext>
            </a:extLst>
          </a:blip>
          <a:srcRect r="-1436"/>
          <a:stretch/>
        </p:blipFill>
        <p:spPr>
          <a:xfrm>
            <a:off x="3141693" y="3997428"/>
            <a:ext cx="840177" cy="889231"/>
          </a:xfrm>
          <a:prstGeom prst="rect">
            <a:avLst/>
          </a:prstGeom>
        </p:spPr>
      </p:pic>
      <p:pic>
        <p:nvPicPr>
          <p:cNvPr id="47" name="Рисунок 4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448921" y="4253647"/>
            <a:ext cx="908306" cy="1276747"/>
          </a:xfrm>
          <a:prstGeom prst="rect">
            <a:avLst/>
          </a:prstGeom>
        </p:spPr>
      </p:pic>
      <p:pic>
        <p:nvPicPr>
          <p:cNvPr id="48" name="Рисунок 47"/>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374919" y="4275892"/>
            <a:ext cx="930186" cy="1247236"/>
          </a:xfrm>
          <a:prstGeom prst="rect">
            <a:avLst/>
          </a:prstGeom>
        </p:spPr>
      </p:pic>
      <p:pic>
        <p:nvPicPr>
          <p:cNvPr id="49" name="Рисунок 48"/>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325121" y="4962860"/>
            <a:ext cx="1778673" cy="533601"/>
          </a:xfrm>
          <a:prstGeom prst="rect">
            <a:avLst/>
          </a:prstGeom>
        </p:spPr>
      </p:pic>
      <p:pic>
        <p:nvPicPr>
          <p:cNvPr id="50" name="Рисунок 49"/>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6313715" y="4310756"/>
            <a:ext cx="1813357" cy="500386"/>
          </a:xfrm>
          <a:prstGeom prst="rect">
            <a:avLst/>
          </a:prstGeom>
        </p:spPr>
      </p:pic>
      <p:pic>
        <p:nvPicPr>
          <p:cNvPr id="51" name="Рисунок 50"/>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8213691" y="4088215"/>
            <a:ext cx="1304346" cy="1409893"/>
          </a:xfrm>
          <a:prstGeom prst="rect">
            <a:avLst/>
          </a:prstGeom>
        </p:spPr>
      </p:pic>
    </p:spTree>
    <p:extLst>
      <p:ext uri="{BB962C8B-B14F-4D97-AF65-F5344CB8AC3E}">
        <p14:creationId xmlns:p14="http://schemas.microsoft.com/office/powerpoint/2010/main" val="185958809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125561" y="863532"/>
            <a:ext cx="8973952" cy="656090"/>
          </a:xfrm>
          <a:effectLst/>
        </p:spPr>
        <p:txBody>
          <a:bodyPr>
            <a:normAutofit/>
          </a:bodyPr>
          <a:lstStyle/>
          <a:p>
            <a:pPr>
              <a:lnSpc>
                <a:spcPct val="100000"/>
              </a:lnSpc>
            </a:pPr>
            <a:r>
              <a:rPr lang="ru-RU" sz="2200" b="1" spc="50" dirty="0" smtClean="0">
                <a:ln w="11430"/>
                <a:solidFill>
                  <a:srgbClr val="930D2D"/>
                </a:solidFill>
                <a:effectLst>
                  <a:outerShdw blurRad="38100" dist="38100" dir="2700000" algn="tl">
                    <a:srgbClr val="000000">
                      <a:alpha val="43137"/>
                    </a:srgbClr>
                  </a:outerShdw>
                </a:effectLst>
              </a:rPr>
              <a:t>КОФЕМОЛКА </a:t>
            </a:r>
            <a:r>
              <a:rPr lang="en-US" sz="2200" b="1" spc="50" dirty="0" smtClean="0">
                <a:ln w="11430"/>
                <a:solidFill>
                  <a:srgbClr val="930D2D"/>
                </a:solidFill>
                <a:effectLst>
                  <a:outerShdw blurRad="38100" dist="38100" dir="2700000" algn="tl">
                    <a:srgbClr val="000000">
                      <a:alpha val="43137"/>
                    </a:srgbClr>
                  </a:outerShdw>
                </a:effectLst>
              </a:rPr>
              <a:t>GC-200</a:t>
            </a:r>
            <a:r>
              <a:rPr lang="ru-RU" sz="2200" b="1" spc="50" dirty="0" smtClean="0">
                <a:ln w="11430"/>
                <a:solidFill>
                  <a:srgbClr val="930D2D"/>
                </a:solidFill>
                <a:effectLst>
                  <a:outerShdw blurRad="38100" dist="38100" dir="2700000" algn="tl">
                    <a:srgbClr val="000000">
                      <a:alpha val="43137"/>
                    </a:srgbClr>
                  </a:outerShdw>
                </a:effectLst>
              </a:rPr>
              <a:t> 200Вт</a:t>
            </a:r>
            <a:endParaRPr lang="uk-UA" sz="22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276392" y="5432265"/>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1419725075"/>
              </p:ext>
            </p:extLst>
          </p:nvPr>
        </p:nvGraphicFramePr>
        <p:xfrm>
          <a:off x="256848" y="5801415"/>
          <a:ext cx="10198173" cy="1504859"/>
        </p:xfrm>
        <a:graphic>
          <a:graphicData uri="http://schemas.openxmlformats.org/drawingml/2006/table">
            <a:tbl>
              <a:tblPr>
                <a:tableStyleId>{616DA210-FB5B-4158-B5E0-FEB733F419BA}</a:tableStyleId>
              </a:tblPr>
              <a:tblGrid>
                <a:gridCol w="488553">
                  <a:extLst>
                    <a:ext uri="{9D8B030D-6E8A-4147-A177-3AD203B41FA5}">
                      <a16:colId xmlns:a16="http://schemas.microsoft.com/office/drawing/2014/main" val="20000"/>
                    </a:ext>
                  </a:extLst>
                </a:gridCol>
                <a:gridCol w="514410">
                  <a:extLst>
                    <a:ext uri="{9D8B030D-6E8A-4147-A177-3AD203B41FA5}">
                      <a16:colId xmlns:a16="http://schemas.microsoft.com/office/drawing/2014/main" val="20001"/>
                    </a:ext>
                  </a:extLst>
                </a:gridCol>
                <a:gridCol w="610317">
                  <a:extLst>
                    <a:ext uri="{9D8B030D-6E8A-4147-A177-3AD203B41FA5}">
                      <a16:colId xmlns:a16="http://schemas.microsoft.com/office/drawing/2014/main" val="20002"/>
                    </a:ext>
                  </a:extLst>
                </a:gridCol>
                <a:gridCol w="636473">
                  <a:extLst>
                    <a:ext uri="{9D8B030D-6E8A-4147-A177-3AD203B41FA5}">
                      <a16:colId xmlns:a16="http://schemas.microsoft.com/office/drawing/2014/main" val="20003"/>
                    </a:ext>
                  </a:extLst>
                </a:gridCol>
                <a:gridCol w="479535">
                  <a:extLst>
                    <a:ext uri="{9D8B030D-6E8A-4147-A177-3AD203B41FA5}">
                      <a16:colId xmlns:a16="http://schemas.microsoft.com/office/drawing/2014/main" val="20004"/>
                    </a:ext>
                  </a:extLst>
                </a:gridCol>
                <a:gridCol w="636473">
                  <a:extLst>
                    <a:ext uri="{9D8B030D-6E8A-4147-A177-3AD203B41FA5}">
                      <a16:colId xmlns:a16="http://schemas.microsoft.com/office/drawing/2014/main" val="2922553512"/>
                    </a:ext>
                  </a:extLst>
                </a:gridCol>
                <a:gridCol w="845725">
                  <a:extLst>
                    <a:ext uri="{9D8B030D-6E8A-4147-A177-3AD203B41FA5}">
                      <a16:colId xmlns:a16="http://schemas.microsoft.com/office/drawing/2014/main" val="164828274"/>
                    </a:ext>
                  </a:extLst>
                </a:gridCol>
                <a:gridCol w="592879">
                  <a:extLst>
                    <a:ext uri="{9D8B030D-6E8A-4147-A177-3AD203B41FA5}">
                      <a16:colId xmlns:a16="http://schemas.microsoft.com/office/drawing/2014/main" val="2179234931"/>
                    </a:ext>
                  </a:extLst>
                </a:gridCol>
                <a:gridCol w="714943">
                  <a:extLst>
                    <a:ext uri="{9D8B030D-6E8A-4147-A177-3AD203B41FA5}">
                      <a16:colId xmlns:a16="http://schemas.microsoft.com/office/drawing/2014/main" val="20009"/>
                    </a:ext>
                  </a:extLst>
                </a:gridCol>
                <a:gridCol w="938969">
                  <a:extLst>
                    <a:ext uri="{9D8B030D-6E8A-4147-A177-3AD203B41FA5}">
                      <a16:colId xmlns:a16="http://schemas.microsoft.com/office/drawing/2014/main" val="20010"/>
                    </a:ext>
                  </a:extLst>
                </a:gridCol>
                <a:gridCol w="1076325">
                  <a:extLst>
                    <a:ext uri="{9D8B030D-6E8A-4147-A177-3AD203B41FA5}">
                      <a16:colId xmlns:a16="http://schemas.microsoft.com/office/drawing/2014/main" val="1851576746"/>
                    </a:ext>
                  </a:extLst>
                </a:gridCol>
                <a:gridCol w="671903">
                  <a:extLst>
                    <a:ext uri="{9D8B030D-6E8A-4147-A177-3AD203B41FA5}">
                      <a16:colId xmlns:a16="http://schemas.microsoft.com/office/drawing/2014/main" val="1038250239"/>
                    </a:ext>
                  </a:extLst>
                </a:gridCol>
                <a:gridCol w="544154">
                  <a:extLst>
                    <a:ext uri="{9D8B030D-6E8A-4147-A177-3AD203B41FA5}">
                      <a16:colId xmlns:a16="http://schemas.microsoft.com/office/drawing/2014/main" val="20016"/>
                    </a:ext>
                  </a:extLst>
                </a:gridCol>
                <a:gridCol w="771605">
                  <a:extLst>
                    <a:ext uri="{9D8B030D-6E8A-4147-A177-3AD203B41FA5}">
                      <a16:colId xmlns:a16="http://schemas.microsoft.com/office/drawing/2014/main" val="20013"/>
                    </a:ext>
                  </a:extLst>
                </a:gridCol>
                <a:gridCol w="675909">
                  <a:extLst>
                    <a:ext uri="{9D8B030D-6E8A-4147-A177-3AD203B41FA5}">
                      <a16:colId xmlns:a16="http://schemas.microsoft.com/office/drawing/2014/main" val="20014"/>
                    </a:ext>
                  </a:extLst>
                </a:gridCol>
              </a:tblGrid>
              <a:tr h="869751">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Тип </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uk-UA" sz="1100" b="1" i="0" u="none" strike="noStrike" dirty="0" smtClean="0">
                          <a:solidFill>
                            <a:srgbClr val="000000"/>
                          </a:solidFill>
                          <a:effectLst/>
                          <a:latin typeface="Calibri"/>
                        </a:rPr>
                        <a:t>Тип</a:t>
                      </a:r>
                      <a:r>
                        <a:rPr lang="uk-UA" sz="1100" b="1" i="0" u="none" strike="noStrike" baseline="0" dirty="0" smtClean="0">
                          <a:solidFill>
                            <a:srgbClr val="000000"/>
                          </a:solidFill>
                          <a:effectLst/>
                          <a:latin typeface="Calibri"/>
                        </a:rPr>
                        <a:t> </a:t>
                      </a:r>
                      <a:r>
                        <a:rPr lang="uk-UA" sz="1100" b="1" i="0" u="none" strike="noStrike" baseline="0" dirty="0" err="1" smtClean="0">
                          <a:solidFill>
                            <a:srgbClr val="000000"/>
                          </a:solidFill>
                          <a:effectLst/>
                          <a:latin typeface="Calibri"/>
                        </a:rPr>
                        <a:t>управления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marL="0" algn="ctr" defTabSz="914400" rtl="0" eaLnBrk="1" fontAlgn="ctr" latinLnBrk="0" hangingPunct="1"/>
                      <a:r>
                        <a:rPr lang="ru-RU" sz="1100" b="1" u="none" strike="noStrike" kern="1200" dirty="0" smtClean="0">
                          <a:solidFill>
                            <a:schemeClr val="tx1"/>
                          </a:solidFill>
                          <a:effectLst/>
                          <a:latin typeface="+mn-lt"/>
                          <a:ea typeface="+mn-ea"/>
                          <a:cs typeface="+mn-cs"/>
                        </a:rPr>
                        <a:t>Регулировка степени помола</a:t>
                      </a:r>
                      <a:endParaRPr lang="ru-RU" sz="1100" b="1" u="none" strike="noStrike" kern="1200" dirty="0">
                        <a:solidFill>
                          <a:schemeClr val="tx1"/>
                        </a:solidFill>
                        <a:effectLst/>
                        <a:latin typeface="+mn-lt"/>
                        <a:ea typeface="+mn-ea"/>
                        <a:cs typeface="+mn-cs"/>
                      </a:endParaRPr>
                    </a:p>
                  </a:txBody>
                  <a:tcPr marL="9149" marR="9149" marT="9149" marB="0" anchor="ctr">
                    <a:solidFill>
                      <a:schemeClr val="bg1">
                        <a:lumMod val="95000"/>
                      </a:schemeClr>
                    </a:solidFill>
                  </a:tcPr>
                </a:tc>
                <a:tc>
                  <a:txBody>
                    <a:bodyPr/>
                    <a:lstStyle/>
                    <a:p>
                      <a:pPr marL="0" algn="ctr" defTabSz="914400" rtl="0" eaLnBrk="1" fontAlgn="ctr" latinLnBrk="0" hangingPunct="1"/>
                      <a:r>
                        <a:rPr lang="ru-RU" sz="1100" b="1" u="none" strike="noStrike" kern="1200" dirty="0" smtClean="0">
                          <a:solidFill>
                            <a:schemeClr val="tx1"/>
                          </a:solidFill>
                          <a:effectLst/>
                          <a:latin typeface="+mn-lt"/>
                          <a:ea typeface="+mn-ea"/>
                          <a:cs typeface="+mn-cs"/>
                        </a:rPr>
                        <a:t>Емкость контейнера для зерен</a:t>
                      </a:r>
                      <a:endParaRPr lang="ru-RU" sz="1100" b="1" u="none" strike="noStrike" kern="1200" dirty="0">
                        <a:solidFill>
                          <a:schemeClr val="tx1"/>
                        </a:solidFill>
                        <a:effectLst/>
                        <a:latin typeface="+mn-lt"/>
                        <a:ea typeface="+mn-ea"/>
                        <a:cs typeface="+mn-cs"/>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Материал корпуса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Дополнительные функции</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mn-lt"/>
                        </a:rPr>
                        <a:t>Длина кабеля</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Штук/ящик</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Габаритный размер</a:t>
                      </a:r>
                      <a:r>
                        <a:rPr lang="ru-RU" sz="1100" b="1" i="0" u="none" strike="noStrike" baseline="0" dirty="0" smtClean="0">
                          <a:solidFill>
                            <a:srgbClr val="000000"/>
                          </a:solidFill>
                          <a:effectLst/>
                          <a:latin typeface="+mn-lt"/>
                        </a:rPr>
                        <a:t> </a:t>
                      </a:r>
                      <a:r>
                        <a:rPr lang="ru-RU" sz="1100" b="1" i="0" u="none" strike="noStrike" dirty="0" err="1" smtClean="0">
                          <a:solidFill>
                            <a:srgbClr val="000000"/>
                          </a:solidFill>
                          <a:effectLst/>
                          <a:latin typeface="+mn-lt"/>
                        </a:rPr>
                        <a:t>уп</a:t>
                      </a:r>
                      <a:r>
                        <a:rPr lang="ru-RU" sz="1100" b="1" i="0" u="none" strike="noStrike" dirty="0" smtClean="0">
                          <a:solidFill>
                            <a:srgbClr val="000000"/>
                          </a:solidFill>
                          <a:effectLst/>
                          <a:latin typeface="+mn-lt"/>
                        </a:rPr>
                        <a:t>.</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a:t>
                      </a:r>
                    </a:p>
                    <a:p>
                      <a:pPr algn="ctr" fontAlgn="ctr"/>
                      <a:r>
                        <a:rPr lang="ru-RU" sz="1100" b="1" i="0" u="none" strike="noStrike" dirty="0" smtClean="0">
                          <a:solidFill>
                            <a:srgbClr val="000000"/>
                          </a:solidFill>
                          <a:effectLst/>
                          <a:latin typeface="+mn-lt"/>
                        </a:rPr>
                        <a:t>нетто /брутто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63510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1000" b="1" i="1" u="none" strike="noStrike" kern="1200" dirty="0" smtClean="0">
                          <a:solidFill>
                            <a:srgbClr val="000000"/>
                          </a:solidFill>
                          <a:effectLst/>
                          <a:latin typeface="+mn-lt"/>
                          <a:ea typeface="+mn-ea"/>
                          <a:cs typeface="+mn-cs"/>
                        </a:rPr>
                        <a:t> 75898 </a:t>
                      </a:r>
                    </a:p>
                  </a:txBody>
                  <a:tcPr marL="9525" marR="9525" marT="9525" marB="0" anchor="ctr"/>
                </a:tc>
                <a:tc>
                  <a:txBody>
                    <a:bodyPr/>
                    <a:lstStyle/>
                    <a:p>
                      <a:pPr marL="0" algn="ctr" defTabSz="914400" rtl="0" eaLnBrk="1" fontAlgn="ctr" latinLnBrk="0" hangingPunct="1"/>
                      <a:r>
                        <a:rPr lang="en-US" sz="1000" b="1" i="1" u="none" strike="noStrike" kern="1200" dirty="0" smtClean="0">
                          <a:solidFill>
                            <a:srgbClr val="000000"/>
                          </a:solidFill>
                          <a:effectLst/>
                          <a:latin typeface="+mn-lt"/>
                          <a:ea typeface="+mn-ea"/>
                          <a:cs typeface="+mn-cs"/>
                        </a:rPr>
                        <a:t>GC-200</a:t>
                      </a:r>
                      <a:r>
                        <a:rPr lang="ru-RU" sz="1000" b="1" i="1" u="none" strike="noStrike" kern="1200" dirty="0" smtClean="0">
                          <a:solidFill>
                            <a:srgbClr val="000000"/>
                          </a:solidFill>
                          <a:effectLst/>
                          <a:latin typeface="+mn-lt"/>
                          <a:ea typeface="+mn-ea"/>
                          <a:cs typeface="+mn-cs"/>
                        </a:rPr>
                        <a:t> </a:t>
                      </a:r>
                      <a:endParaRPr lang="en-US"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20</a:t>
                      </a:r>
                      <a:r>
                        <a:rPr lang="ru-RU" sz="1000" b="1" i="1" u="none" strike="noStrike" dirty="0" smtClean="0">
                          <a:solidFill>
                            <a:srgbClr val="000000"/>
                          </a:solidFill>
                          <a:effectLst/>
                          <a:latin typeface="+mn-lt"/>
                        </a:rPr>
                        <a:t>0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роторная</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механический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нет</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65 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нержавеющая сталь – </a:t>
                      </a:r>
                      <a:r>
                        <a:rPr lang="en-US" sz="1000" b="1" i="1" u="none" strike="noStrike" dirty="0" smtClean="0">
                          <a:solidFill>
                            <a:srgbClr val="000000"/>
                          </a:solidFill>
                          <a:effectLst/>
                          <a:latin typeface="Arial"/>
                        </a:rPr>
                        <a:t>ABS </a:t>
                      </a:r>
                      <a:r>
                        <a:rPr lang="ru-RU" sz="1000" b="1" i="1" u="none" strike="noStrike" dirty="0" smtClean="0">
                          <a:solidFill>
                            <a:srgbClr val="000000"/>
                          </a:solidFill>
                          <a:effectLst/>
                          <a:latin typeface="Arial"/>
                        </a:rPr>
                        <a:t>пластик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есть возможность спрятать кабель</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1,1 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12</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107х107х190 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0,700</a:t>
                      </a:r>
                      <a:r>
                        <a:rPr lang="en-US" sz="1000" b="1" i="1" u="none" strike="noStrike" dirty="0" smtClean="0">
                          <a:solidFill>
                            <a:srgbClr val="000000"/>
                          </a:solidFill>
                          <a:effectLst/>
                          <a:latin typeface="Arial"/>
                        </a:rPr>
                        <a:t> / </a:t>
                      </a:r>
                      <a:r>
                        <a:rPr lang="ru-RU" sz="1000" b="1" i="1" u="none" strike="noStrike" dirty="0" smtClean="0">
                          <a:solidFill>
                            <a:srgbClr val="000000"/>
                          </a:solidFill>
                          <a:effectLst/>
                          <a:latin typeface="Arial"/>
                        </a:rPr>
                        <a:t>0,800</a:t>
                      </a:r>
                      <a:r>
                        <a:rPr lang="ru-RU" sz="1000" b="1" i="1" u="none" strike="noStrike" baseline="0" dirty="0" smtClean="0">
                          <a:solidFill>
                            <a:srgbClr val="000000"/>
                          </a:solidFill>
                          <a:effectLst/>
                          <a:latin typeface="Arial"/>
                        </a:rPr>
                        <a:t> </a:t>
                      </a:r>
                      <a:r>
                        <a:rPr lang="ru-RU" sz="1000" b="1" i="1" u="none" strike="noStrike" dirty="0" smtClean="0">
                          <a:solidFill>
                            <a:srgbClr val="000000"/>
                          </a:solidFill>
                          <a:effectLst/>
                          <a:latin typeface="Arial"/>
                        </a:rPr>
                        <a:t>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16" name="TextBox 15"/>
          <p:cNvSpPr txBox="1"/>
          <p:nvPr/>
        </p:nvSpPr>
        <p:spPr>
          <a:xfrm>
            <a:off x="4304289" y="1874554"/>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7" name="Прямоугольник 6"/>
          <p:cNvSpPr/>
          <p:nvPr/>
        </p:nvSpPr>
        <p:spPr>
          <a:xfrm>
            <a:off x="4353763" y="2295085"/>
            <a:ext cx="6327577" cy="2031325"/>
          </a:xfrm>
          <a:prstGeom prst="rect">
            <a:avLst/>
          </a:prstGeom>
        </p:spPr>
        <p:txBody>
          <a:bodyPr wrap="square">
            <a:spAutoFit/>
          </a:bodyPr>
          <a:lstStyle/>
          <a:p>
            <a:pPr>
              <a:lnSpc>
                <a:spcPct val="150000"/>
              </a:lnSpc>
            </a:pPr>
            <a:r>
              <a:rPr lang="ru-RU" sz="1400" b="1" i="1" dirty="0">
                <a:solidFill>
                  <a:srgbClr val="4D4B4B"/>
                </a:solidFill>
              </a:rPr>
              <a:t>Эта мощная кофемолка позволит вам не только быстро перемолоть зерна, но и отрегулировать степень помола на свое  усмотрение. </a:t>
            </a:r>
            <a:r>
              <a:rPr lang="en-US" sz="1400" b="1" i="1" dirty="0">
                <a:solidFill>
                  <a:srgbClr val="4D4B4B"/>
                </a:solidFill>
              </a:rPr>
              <a:t> </a:t>
            </a:r>
            <a:r>
              <a:rPr lang="en-US" sz="1400" b="1" i="1" spc="50" dirty="0">
                <a:ln w="11430"/>
                <a:solidFill>
                  <a:srgbClr val="930D2D"/>
                </a:solidFill>
                <a:effectLst>
                  <a:outerShdw blurRad="38100" dist="38100" dir="2700000" algn="tl">
                    <a:srgbClr val="000000">
                      <a:alpha val="43137"/>
                    </a:srgbClr>
                  </a:outerShdw>
                </a:effectLst>
              </a:rPr>
              <a:t>GRUNHELM </a:t>
            </a:r>
            <a:r>
              <a:rPr lang="ru-RU" sz="1400" b="1" i="1" spc="50" dirty="0">
                <a:ln w="11430"/>
                <a:solidFill>
                  <a:srgbClr val="930D2D"/>
                </a:solidFill>
                <a:effectLst>
                  <a:outerShdw blurRad="38100" dist="38100" dir="2700000" algn="tl">
                    <a:srgbClr val="000000">
                      <a:alpha val="43137"/>
                    </a:srgbClr>
                  </a:outerShdw>
                </a:effectLst>
              </a:rPr>
              <a:t> </a:t>
            </a:r>
            <a:r>
              <a:rPr lang="en-US" sz="1400" b="1" i="1" spc="50" dirty="0">
                <a:ln w="11430"/>
                <a:solidFill>
                  <a:srgbClr val="930D2D"/>
                </a:solidFill>
                <a:effectLst>
                  <a:outerShdw blurRad="38100" dist="38100" dir="2700000" algn="tl">
                    <a:srgbClr val="000000">
                      <a:alpha val="43137"/>
                    </a:srgbClr>
                  </a:outerShdw>
                </a:effectLst>
              </a:rPr>
              <a:t>GC-200 </a:t>
            </a:r>
            <a:r>
              <a:rPr lang="ru-RU" sz="1400" b="1" i="1" dirty="0">
                <a:solidFill>
                  <a:srgbClr val="4D4B4B"/>
                </a:solidFill>
              </a:rPr>
              <a:t> обладает мощностью 200 Вт. Ее ножи изготовлены из высококачественной нержавеющей стали. После использования, сетевой шнур аккуратно прячется в специальное отделение.</a:t>
            </a:r>
          </a:p>
        </p:txBody>
      </p:sp>
      <p:pic>
        <p:nvPicPr>
          <p:cNvPr id="3" name="Рисунок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1252" y="1771125"/>
            <a:ext cx="1989567" cy="3490784"/>
          </a:xfrm>
          <a:prstGeom prst="rect">
            <a:avLst/>
          </a:prstGeom>
        </p:spPr>
      </p:pic>
      <p:pic>
        <p:nvPicPr>
          <p:cNvPr id="5" name="Рисунок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353763" y="4403959"/>
            <a:ext cx="898667" cy="1130901"/>
          </a:xfrm>
          <a:prstGeom prst="rect">
            <a:avLst/>
          </a:prstGeom>
        </p:spPr>
      </p:pic>
      <p:pic>
        <p:nvPicPr>
          <p:cNvPr id="12" name="Рисунок 11"/>
          <p:cNvPicPr>
            <a:picLocks noChangeAspect="1"/>
          </p:cNvPicPr>
          <p:nvPr/>
        </p:nvPicPr>
        <p:blipFill rotWithShape="1">
          <a:blip r:embed="rId5" cstate="email">
            <a:extLst>
              <a:ext uri="{28A0092B-C50C-407E-A947-70E740481C1C}">
                <a14:useLocalDpi xmlns:a14="http://schemas.microsoft.com/office/drawing/2010/main"/>
              </a:ext>
            </a:extLst>
          </a:blip>
          <a:srcRect t="-686"/>
          <a:stretch/>
        </p:blipFill>
        <p:spPr>
          <a:xfrm>
            <a:off x="6457768" y="4403959"/>
            <a:ext cx="1290396" cy="449943"/>
          </a:xfrm>
          <a:prstGeom prst="rect">
            <a:avLst/>
          </a:prstGeom>
        </p:spPr>
      </p:pic>
      <p:pic>
        <p:nvPicPr>
          <p:cNvPr id="14" name="Рисунок 13"/>
          <p:cNvPicPr>
            <a:picLocks noChangeAspect="1"/>
          </p:cNvPicPr>
          <p:nvPr/>
        </p:nvPicPr>
        <p:blipFill rotWithShape="1">
          <a:blip r:embed="rId6" cstate="email">
            <a:extLst>
              <a:ext uri="{28A0092B-C50C-407E-A947-70E740481C1C}">
                <a14:useLocalDpi xmlns:a14="http://schemas.microsoft.com/office/drawing/2010/main"/>
              </a:ext>
            </a:extLst>
          </a:blip>
          <a:srcRect b="-4"/>
          <a:stretch/>
        </p:blipFill>
        <p:spPr>
          <a:xfrm>
            <a:off x="6457768" y="5084116"/>
            <a:ext cx="1299172" cy="434460"/>
          </a:xfrm>
          <a:prstGeom prst="rect">
            <a:avLst/>
          </a:prstGeom>
        </p:spPr>
      </p:pic>
      <p:pic>
        <p:nvPicPr>
          <p:cNvPr id="15" name="Рисунок 14"/>
          <p:cNvPicPr>
            <a:picLocks noChangeAspect="1"/>
          </p:cNvPicPr>
          <p:nvPr/>
        </p:nvPicPr>
        <p:blipFill rotWithShape="1">
          <a:blip r:embed="rId7" cstate="email">
            <a:extLst>
              <a:ext uri="{28A0092B-C50C-407E-A947-70E740481C1C}">
                <a14:useLocalDpi xmlns:a14="http://schemas.microsoft.com/office/drawing/2010/main"/>
              </a:ext>
            </a:extLst>
          </a:blip>
          <a:srcRect r="-4165"/>
          <a:stretch/>
        </p:blipFill>
        <p:spPr>
          <a:xfrm>
            <a:off x="5450380" y="4387676"/>
            <a:ext cx="827678" cy="1158750"/>
          </a:xfrm>
          <a:prstGeom prst="rect">
            <a:avLst/>
          </a:prstGeom>
        </p:spPr>
      </p:pic>
      <p:pic>
        <p:nvPicPr>
          <p:cNvPr id="18" name="Рисунок 17"/>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7954088" y="4158841"/>
            <a:ext cx="1248675" cy="1418641"/>
          </a:xfrm>
          <a:prstGeom prst="rect">
            <a:avLst/>
          </a:prstGeom>
        </p:spPr>
      </p:pic>
      <p:pic>
        <p:nvPicPr>
          <p:cNvPr id="1026" name="Picture 2"/>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381140" y="1772871"/>
            <a:ext cx="835025" cy="89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319737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551253" y="1206844"/>
            <a:ext cx="8973952" cy="656090"/>
          </a:xfrm>
          <a:effectLst/>
        </p:spPr>
        <p:txBody>
          <a:bodyPr>
            <a:normAutofit/>
          </a:bodyPr>
          <a:lstStyle/>
          <a:p>
            <a:pPr>
              <a:lnSpc>
                <a:spcPct val="100000"/>
              </a:lnSpc>
            </a:pPr>
            <a:r>
              <a:rPr lang="ru-RU" sz="2200" b="1" spc="50" dirty="0" smtClean="0">
                <a:ln w="11430"/>
                <a:solidFill>
                  <a:srgbClr val="930D2D"/>
                </a:solidFill>
                <a:effectLst>
                  <a:outerShdw blurRad="38100" dist="38100" dir="2700000" algn="tl">
                    <a:srgbClr val="000000">
                      <a:alpha val="43137"/>
                    </a:srgbClr>
                  </a:outerShdw>
                </a:effectLst>
              </a:rPr>
              <a:t>ЙОГУРТНИЦА </a:t>
            </a:r>
            <a:r>
              <a:rPr lang="en-US" sz="2200" b="1" spc="50" dirty="0" smtClean="0">
                <a:ln w="11430"/>
                <a:solidFill>
                  <a:srgbClr val="930D2D"/>
                </a:solidFill>
                <a:effectLst>
                  <a:outerShdw blurRad="38100" dist="38100" dir="2700000" algn="tl">
                    <a:srgbClr val="000000">
                      <a:alpha val="43137"/>
                    </a:srgbClr>
                  </a:outerShdw>
                </a:effectLst>
              </a:rPr>
              <a:t>GYM-7 </a:t>
            </a:r>
            <a:endParaRPr lang="uk-UA" sz="22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292480" y="5892227"/>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3693535287"/>
              </p:ext>
            </p:extLst>
          </p:nvPr>
        </p:nvGraphicFramePr>
        <p:xfrm>
          <a:off x="292480" y="6300138"/>
          <a:ext cx="10108437" cy="957142"/>
        </p:xfrm>
        <a:graphic>
          <a:graphicData uri="http://schemas.openxmlformats.org/drawingml/2006/table">
            <a:tbl>
              <a:tblPr>
                <a:tableStyleId>{616DA210-FB5B-4158-B5E0-FEB733F419BA}</a:tableStyleId>
              </a:tblPr>
              <a:tblGrid>
                <a:gridCol w="811314">
                  <a:extLst>
                    <a:ext uri="{9D8B030D-6E8A-4147-A177-3AD203B41FA5}">
                      <a16:colId xmlns:a16="http://schemas.microsoft.com/office/drawing/2014/main" val="20000"/>
                    </a:ext>
                  </a:extLst>
                </a:gridCol>
                <a:gridCol w="758017">
                  <a:extLst>
                    <a:ext uri="{9D8B030D-6E8A-4147-A177-3AD203B41FA5}">
                      <a16:colId xmlns:a16="http://schemas.microsoft.com/office/drawing/2014/main" val="20001"/>
                    </a:ext>
                  </a:extLst>
                </a:gridCol>
                <a:gridCol w="1128292">
                  <a:extLst>
                    <a:ext uri="{9D8B030D-6E8A-4147-A177-3AD203B41FA5}">
                      <a16:colId xmlns:a16="http://schemas.microsoft.com/office/drawing/2014/main" val="20002"/>
                    </a:ext>
                  </a:extLst>
                </a:gridCol>
                <a:gridCol w="880278">
                  <a:extLst>
                    <a:ext uri="{9D8B030D-6E8A-4147-A177-3AD203B41FA5}">
                      <a16:colId xmlns:a16="http://schemas.microsoft.com/office/drawing/2014/main" val="20003"/>
                    </a:ext>
                  </a:extLst>
                </a:gridCol>
                <a:gridCol w="880278">
                  <a:extLst>
                    <a:ext uri="{9D8B030D-6E8A-4147-A177-3AD203B41FA5}">
                      <a16:colId xmlns:a16="http://schemas.microsoft.com/office/drawing/2014/main" val="20004"/>
                    </a:ext>
                  </a:extLst>
                </a:gridCol>
                <a:gridCol w="1430933">
                  <a:extLst>
                    <a:ext uri="{9D8B030D-6E8A-4147-A177-3AD203B41FA5}">
                      <a16:colId xmlns:a16="http://schemas.microsoft.com/office/drawing/2014/main" val="20005"/>
                    </a:ext>
                  </a:extLst>
                </a:gridCol>
                <a:gridCol w="1650039">
                  <a:extLst>
                    <a:ext uri="{9D8B030D-6E8A-4147-A177-3AD203B41FA5}">
                      <a16:colId xmlns:a16="http://schemas.microsoft.com/office/drawing/2014/main" val="20006"/>
                    </a:ext>
                  </a:extLst>
                </a:gridCol>
                <a:gridCol w="754524">
                  <a:extLst>
                    <a:ext uri="{9D8B030D-6E8A-4147-A177-3AD203B41FA5}">
                      <a16:colId xmlns:a16="http://schemas.microsoft.com/office/drawing/2014/main" val="20015"/>
                    </a:ext>
                  </a:extLst>
                </a:gridCol>
                <a:gridCol w="880278">
                  <a:extLst>
                    <a:ext uri="{9D8B030D-6E8A-4147-A177-3AD203B41FA5}">
                      <a16:colId xmlns:a16="http://schemas.microsoft.com/office/drawing/2014/main" val="20007"/>
                    </a:ext>
                  </a:extLst>
                </a:gridCol>
                <a:gridCol w="934484">
                  <a:extLst>
                    <a:ext uri="{9D8B030D-6E8A-4147-A177-3AD203B41FA5}">
                      <a16:colId xmlns:a16="http://schemas.microsoft.com/office/drawing/2014/main" val="20014"/>
                    </a:ext>
                  </a:extLst>
                </a:gridCol>
              </a:tblGrid>
              <a:tr h="48130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marL="0" algn="ctr" defTabSz="914400" rtl="0" eaLnBrk="1" fontAlgn="ctr" latinLnBrk="0" hangingPunct="1"/>
                      <a:r>
                        <a:rPr lang="uk-UA" sz="1100" b="1" u="none" strike="noStrike" kern="1200" dirty="0" smtClean="0">
                          <a:solidFill>
                            <a:schemeClr val="tx1"/>
                          </a:solidFill>
                          <a:effectLst/>
                          <a:latin typeface="+mn-lt"/>
                          <a:ea typeface="+mn-ea"/>
                          <a:cs typeface="+mn-cs"/>
                        </a:rPr>
                        <a:t>Стаканчики</a:t>
                      </a:r>
                      <a:endParaRPr lang="ru-RU" sz="1100" b="1" u="none" strike="noStrike" kern="1200" dirty="0" smtClean="0">
                        <a:solidFill>
                          <a:schemeClr val="tx1"/>
                        </a:solidFill>
                        <a:effectLst/>
                        <a:latin typeface="+mn-lt"/>
                        <a:ea typeface="+mn-ea"/>
                        <a:cs typeface="+mn-cs"/>
                      </a:endParaRPr>
                    </a:p>
                  </a:txBody>
                  <a:tcPr marL="9149" marR="9149" marT="9149" marB="0" anchor="ctr">
                    <a:solidFill>
                      <a:schemeClr val="bg1">
                        <a:lumMod val="95000"/>
                      </a:schemeClr>
                    </a:solidFill>
                  </a:tcPr>
                </a:tc>
                <a:tc>
                  <a:txBody>
                    <a:bodyPr/>
                    <a:lstStyle/>
                    <a:p>
                      <a:pPr marL="0" algn="ctr" defTabSz="914400" rtl="0" eaLnBrk="1" fontAlgn="ctr" latinLnBrk="0" hangingPunct="1"/>
                      <a:r>
                        <a:rPr lang="uk-UA" sz="1100" b="1" u="none" strike="noStrike" kern="1200" dirty="0" err="1" smtClean="0">
                          <a:solidFill>
                            <a:schemeClr val="tx1"/>
                          </a:solidFill>
                          <a:effectLst/>
                          <a:latin typeface="+mn-lt"/>
                          <a:ea typeface="+mn-ea"/>
                          <a:cs typeface="+mn-cs"/>
                        </a:rPr>
                        <a:t>Объём</a:t>
                      </a:r>
                      <a:r>
                        <a:rPr lang="uk-UA" sz="1100" b="1" u="none" strike="noStrike" kern="1200" dirty="0" smtClean="0">
                          <a:solidFill>
                            <a:schemeClr val="tx1"/>
                          </a:solidFill>
                          <a:effectLst/>
                          <a:latin typeface="+mn-lt"/>
                          <a:ea typeface="+mn-ea"/>
                          <a:cs typeface="+mn-cs"/>
                        </a:rPr>
                        <a:t> </a:t>
                      </a:r>
                      <a:r>
                        <a:rPr lang="uk-UA" sz="1100" b="1" u="none" strike="noStrike" kern="1200" dirty="0" err="1" smtClean="0">
                          <a:solidFill>
                            <a:schemeClr val="tx1"/>
                          </a:solidFill>
                          <a:effectLst/>
                          <a:latin typeface="+mn-lt"/>
                          <a:ea typeface="+mn-ea"/>
                          <a:cs typeface="+mn-cs"/>
                        </a:rPr>
                        <a:t>стаканчиков</a:t>
                      </a:r>
                      <a:r>
                        <a:rPr lang="uk-UA" sz="1100" b="1" u="none" strike="noStrike" kern="1200" dirty="0" smtClean="0">
                          <a:solidFill>
                            <a:schemeClr val="tx1"/>
                          </a:solidFill>
                          <a:effectLst/>
                          <a:latin typeface="+mn-lt"/>
                          <a:ea typeface="+mn-ea"/>
                          <a:cs typeface="+mn-cs"/>
                        </a:rPr>
                        <a:t> </a:t>
                      </a:r>
                      <a:endParaRPr lang="ru-RU" sz="1100" b="1" u="none" strike="noStrike" kern="1200" dirty="0">
                        <a:solidFill>
                          <a:schemeClr val="tx1"/>
                        </a:solidFill>
                        <a:effectLst/>
                        <a:latin typeface="+mn-lt"/>
                        <a:ea typeface="+mn-ea"/>
                        <a:cs typeface="+mn-cs"/>
                      </a:endParaRPr>
                    </a:p>
                  </a:txBody>
                  <a:tcPr marL="9149" marR="9149" marT="9149" marB="0" anchor="ctr">
                    <a:solidFill>
                      <a:schemeClr val="bg1">
                        <a:lumMod val="95000"/>
                      </a:schemeClr>
                    </a:solidFill>
                  </a:tcPr>
                </a:tc>
                <a:tc>
                  <a:txBody>
                    <a:bodyPr/>
                    <a:lstStyle/>
                    <a:p>
                      <a:pPr marL="0" algn="ctr" defTabSz="914400" rtl="0" eaLnBrk="1" fontAlgn="ctr" latinLnBrk="0" hangingPunct="1"/>
                      <a:r>
                        <a:rPr lang="ru-RU" sz="1100" b="1" u="none" strike="noStrike" kern="1200" dirty="0" smtClean="0">
                          <a:solidFill>
                            <a:schemeClr val="tx1"/>
                          </a:solidFill>
                          <a:effectLst/>
                          <a:latin typeface="+mn-lt"/>
                          <a:ea typeface="+mn-ea"/>
                          <a:cs typeface="+mn-cs"/>
                        </a:rPr>
                        <a:t>Материал стаканчиков</a:t>
                      </a:r>
                      <a:endParaRPr lang="ru-RU" sz="1100" b="1" u="none" strike="noStrike" kern="1200" dirty="0">
                        <a:solidFill>
                          <a:schemeClr val="tx1"/>
                        </a:solidFill>
                        <a:effectLst/>
                        <a:latin typeface="+mn-lt"/>
                        <a:ea typeface="+mn-ea"/>
                        <a:cs typeface="+mn-cs"/>
                      </a:endParaRPr>
                    </a:p>
                  </a:txBody>
                  <a:tcPr marL="9149" marR="9149" marT="9149" marB="0" anchor="ctr">
                    <a:solidFill>
                      <a:schemeClr val="bg1">
                        <a:lumMod val="95000"/>
                      </a:schemeClr>
                    </a:solidFill>
                  </a:tcPr>
                </a:tc>
                <a:tc>
                  <a:txBody>
                    <a:bodyPr/>
                    <a:lstStyle/>
                    <a:p>
                      <a:pPr marL="0" algn="ctr" defTabSz="914400" rtl="0" eaLnBrk="1" fontAlgn="ctr" latinLnBrk="0" hangingPunct="1"/>
                      <a:endParaRPr lang="ru-RU" sz="1100" b="1" u="none" strike="noStrike" kern="1200" dirty="0" smtClean="0">
                        <a:solidFill>
                          <a:schemeClr val="tx1"/>
                        </a:solidFill>
                        <a:effectLst/>
                        <a:latin typeface="+mn-lt"/>
                        <a:ea typeface="+mn-ea"/>
                        <a:cs typeface="+mn-cs"/>
                      </a:endParaRPr>
                    </a:p>
                    <a:p>
                      <a:pPr marL="0" algn="ctr" defTabSz="914400" rtl="0" eaLnBrk="1" fontAlgn="ctr" latinLnBrk="0" hangingPunct="1"/>
                      <a:r>
                        <a:rPr lang="uk-UA" sz="1100" b="1" u="none" strike="noStrike" kern="1200" dirty="0" err="1" smtClean="0">
                          <a:solidFill>
                            <a:schemeClr val="tx1"/>
                          </a:solidFill>
                          <a:effectLst/>
                          <a:latin typeface="+mn-lt"/>
                          <a:ea typeface="+mn-ea"/>
                          <a:cs typeface="+mn-cs"/>
                        </a:rPr>
                        <a:t>Индикация</a:t>
                      </a:r>
                      <a:endParaRPr lang="ru-RU" sz="1100" b="1" u="none" strike="noStrike" kern="1200" dirty="0" smtClean="0">
                        <a:solidFill>
                          <a:schemeClr val="tx1"/>
                        </a:solidFill>
                        <a:effectLst/>
                        <a:latin typeface="+mn-lt"/>
                        <a:ea typeface="+mn-ea"/>
                        <a:cs typeface="+mn-cs"/>
                      </a:endParaRPr>
                    </a:p>
                  </a:txBody>
                  <a:tcPr marL="9149" marR="9149" marT="9149" marB="0" anchor="ctr">
                    <a:solidFill>
                      <a:schemeClr val="bg1">
                        <a:lumMod val="95000"/>
                      </a:schemeClr>
                    </a:solidFill>
                  </a:tcPr>
                </a:tc>
                <a:tc>
                  <a:txBody>
                    <a:bodyPr/>
                    <a:lstStyle/>
                    <a:p>
                      <a:pPr marL="0" algn="ctr" defTabSz="914400" rtl="0" eaLnBrk="1" fontAlgn="ctr" latinLnBrk="0" hangingPunct="1"/>
                      <a:r>
                        <a:rPr lang="uk-UA" sz="1100" b="1" u="none" strike="noStrike" kern="1200" dirty="0" err="1" smtClean="0">
                          <a:solidFill>
                            <a:schemeClr val="tx1"/>
                          </a:solidFill>
                          <a:effectLst/>
                          <a:latin typeface="+mn-lt"/>
                          <a:ea typeface="+mn-ea"/>
                          <a:cs typeface="+mn-cs"/>
                        </a:rPr>
                        <a:t>Габариты</a:t>
                      </a:r>
                      <a:r>
                        <a:rPr lang="uk-UA" sz="1100" b="1" u="none" strike="noStrike" kern="1200" dirty="0" smtClean="0">
                          <a:solidFill>
                            <a:schemeClr val="tx1"/>
                          </a:solidFill>
                          <a:effectLst/>
                          <a:latin typeface="+mn-lt"/>
                          <a:ea typeface="+mn-ea"/>
                          <a:cs typeface="+mn-cs"/>
                        </a:rPr>
                        <a:t> в </a:t>
                      </a:r>
                      <a:r>
                        <a:rPr lang="uk-UA" sz="1100" b="1" u="none" strike="noStrike" kern="1200" dirty="0" err="1" smtClean="0">
                          <a:solidFill>
                            <a:schemeClr val="tx1"/>
                          </a:solidFill>
                          <a:effectLst/>
                          <a:latin typeface="+mn-lt"/>
                          <a:ea typeface="+mn-ea"/>
                          <a:cs typeface="+mn-cs"/>
                        </a:rPr>
                        <a:t>упаковке</a:t>
                      </a:r>
                      <a:r>
                        <a:rPr lang="uk-UA" sz="1100" b="1" u="none" strike="noStrike" kern="1200" dirty="0" smtClean="0">
                          <a:solidFill>
                            <a:schemeClr val="tx1"/>
                          </a:solidFill>
                          <a:effectLst/>
                          <a:latin typeface="+mn-lt"/>
                          <a:ea typeface="+mn-ea"/>
                          <a:cs typeface="+mn-cs"/>
                        </a:rPr>
                        <a:t> </a:t>
                      </a:r>
                      <a:endParaRPr lang="ru-RU" sz="1100" b="1" u="none" strike="noStrike" kern="1200" dirty="0">
                        <a:solidFill>
                          <a:schemeClr val="tx1"/>
                        </a:solidFill>
                        <a:effectLst/>
                        <a:latin typeface="+mn-lt"/>
                        <a:ea typeface="+mn-ea"/>
                        <a:cs typeface="+mn-cs"/>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5073">
                <a:tc>
                  <a:txBody>
                    <a:bodyPr/>
                    <a:lstStyle/>
                    <a:p>
                      <a:pPr marL="0" algn="ctr" defTabSz="914400" rtl="0" eaLnBrk="1" fontAlgn="ctr" latinLnBrk="0" hangingPunct="1"/>
                      <a:r>
                        <a:rPr lang="ru-RU" sz="1000" b="1" i="1" u="none" strike="noStrike" kern="1200" dirty="0" smtClean="0">
                          <a:solidFill>
                            <a:srgbClr val="000000"/>
                          </a:solidFill>
                          <a:effectLst/>
                          <a:latin typeface="+mn-lt"/>
                          <a:ea typeface="+mn-ea"/>
                          <a:cs typeface="+mn-cs"/>
                        </a:rPr>
                        <a:t>  81745</a:t>
                      </a:r>
                    </a:p>
                  </a:txBody>
                  <a:tcPr marL="9525" marR="9525" marT="9525" marB="0" anchor="ctr"/>
                </a:tc>
                <a:tc>
                  <a:txBody>
                    <a:bodyPr/>
                    <a:lstStyle/>
                    <a:p>
                      <a:pPr algn="ctr" fontAlgn="ctr"/>
                      <a:r>
                        <a:rPr lang="en-US" sz="1000" b="1" spc="50" dirty="0" smtClean="0">
                          <a:ln w="11430"/>
                          <a:solidFill>
                            <a:srgbClr val="006666"/>
                          </a:solidFill>
                          <a:latin typeface="Arial Black" panose="020B0A04020102020204" pitchFamily="34" charset="0"/>
                        </a:rPr>
                        <a:t>GYM-7</a:t>
                      </a:r>
                      <a:r>
                        <a:rPr lang="en-US" sz="1000" b="1" spc="50" dirty="0" smtClean="0">
                          <a:ln w="11430"/>
                          <a:solidFill>
                            <a:srgbClr val="FF0000"/>
                          </a:solidFill>
                          <a:latin typeface="Arial Black" panose="020B0A04020102020204" pitchFamily="34" charset="0"/>
                        </a:rPr>
                        <a:t> </a:t>
                      </a:r>
                      <a:endParaRPr lang="en-US" sz="1000" b="1" i="1" u="none" strike="noStrike" dirty="0">
                        <a:solidFill>
                          <a:srgbClr val="000000"/>
                        </a:solidFill>
                        <a:effectLst/>
                        <a:latin typeface="+mn-lt"/>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15</a:t>
                      </a:r>
                      <a:r>
                        <a:rPr lang="ru-RU" sz="1000" b="1" i="1" u="none" strike="noStrike" dirty="0" smtClean="0">
                          <a:solidFill>
                            <a:srgbClr val="000000"/>
                          </a:solidFill>
                          <a:effectLst/>
                          <a:latin typeface="+mn-lt"/>
                        </a:rPr>
                        <a:t>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ctr" latinLnBrk="0" hangingPunct="1"/>
                      <a:r>
                        <a:rPr lang="en-US" sz="1100" b="1" u="none" strike="noStrike" kern="1200" dirty="0" smtClean="0">
                          <a:solidFill>
                            <a:schemeClr val="tx1"/>
                          </a:solidFill>
                          <a:effectLst/>
                          <a:latin typeface="+mn-lt"/>
                          <a:ea typeface="+mn-ea"/>
                          <a:cs typeface="+mn-cs"/>
                        </a:rPr>
                        <a:t>7</a:t>
                      </a:r>
                      <a:r>
                        <a:rPr lang="ru-RU" sz="1100" b="1" u="none" strike="noStrike" kern="1200" dirty="0" err="1" smtClean="0">
                          <a:solidFill>
                            <a:schemeClr val="tx1"/>
                          </a:solidFill>
                          <a:effectLst/>
                          <a:latin typeface="+mn-lt"/>
                          <a:ea typeface="+mn-ea"/>
                          <a:cs typeface="+mn-cs"/>
                        </a:rPr>
                        <a:t>шт</a:t>
                      </a:r>
                      <a:endParaRPr lang="ru-RU" sz="1100" b="1" u="none" strike="noStrike" kern="1200" dirty="0" smtClean="0">
                        <a:solidFill>
                          <a:schemeClr val="tx1"/>
                        </a:solidFill>
                        <a:effectLst/>
                        <a:latin typeface="+mn-lt"/>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ctr" latinLnBrk="0" hangingPunct="1"/>
                      <a:r>
                        <a:rPr lang="ru-RU" sz="1100" b="1" u="none" strike="noStrike" kern="1200" dirty="0" smtClean="0">
                          <a:solidFill>
                            <a:schemeClr val="tx1"/>
                          </a:solidFill>
                          <a:effectLst/>
                          <a:latin typeface="+mn-lt"/>
                          <a:ea typeface="+mn-ea"/>
                          <a:cs typeface="+mn-cs"/>
                        </a:rPr>
                        <a:t>200мл</a:t>
                      </a:r>
                      <a:endParaRPr lang="ru-RU" sz="1100" b="1" u="none" strike="noStrike" kern="1200" dirty="0">
                        <a:solidFill>
                          <a:schemeClr val="tx1"/>
                        </a:solidFill>
                        <a:effectLst/>
                        <a:latin typeface="+mn-lt"/>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ctr" latinLnBrk="0" hangingPunct="1"/>
                      <a:r>
                        <a:rPr lang="ru-RU" sz="1100" b="1" u="none" strike="noStrike" kern="1200" dirty="0" smtClean="0">
                          <a:solidFill>
                            <a:schemeClr val="tx1"/>
                          </a:solidFill>
                          <a:effectLst/>
                          <a:latin typeface="+mn-lt"/>
                          <a:ea typeface="+mn-ea"/>
                          <a:cs typeface="+mn-cs"/>
                        </a:rPr>
                        <a:t>стекло</a:t>
                      </a:r>
                      <a:endParaRPr lang="ru-RU" sz="1100" b="1" u="none" strike="noStrike" kern="1200" dirty="0">
                        <a:solidFill>
                          <a:schemeClr val="tx1"/>
                        </a:solidFill>
                        <a:effectLst/>
                        <a:latin typeface="+mn-lt"/>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u="none" strike="noStrike" kern="1200" dirty="0" smtClean="0">
                          <a:solidFill>
                            <a:schemeClr val="tx1"/>
                          </a:solidFill>
                          <a:effectLst/>
                          <a:latin typeface="+mn-lt"/>
                          <a:ea typeface="+mn-ea"/>
                          <a:cs typeface="+mn-cs"/>
                        </a:rPr>
                        <a:t>подсветка</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ctr" latinLnBrk="0" hangingPunct="1"/>
                      <a:r>
                        <a:rPr lang="uk-UA" sz="1100" b="1" u="none" strike="noStrike" kern="1200" dirty="0" smtClean="0">
                          <a:solidFill>
                            <a:schemeClr val="tx1"/>
                          </a:solidFill>
                          <a:effectLst/>
                          <a:latin typeface="+mn-lt"/>
                          <a:ea typeface="+mn-ea"/>
                          <a:cs typeface="+mn-cs"/>
                        </a:rPr>
                        <a:t>18х26х27 см</a:t>
                      </a:r>
                      <a:endParaRPr lang="ru-RU" sz="1100" b="1" u="none" strike="noStrike" kern="1200" dirty="0">
                        <a:solidFill>
                          <a:schemeClr val="tx1"/>
                        </a:solidFill>
                        <a:effectLst/>
                        <a:latin typeface="+mn-lt"/>
                        <a:ea typeface="+mn-ea"/>
                        <a:cs typeface="+mn-cs"/>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16" name="TextBox 15"/>
          <p:cNvSpPr txBox="1"/>
          <p:nvPr/>
        </p:nvSpPr>
        <p:spPr>
          <a:xfrm>
            <a:off x="4353763" y="1787940"/>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18" name="Прямоугольник 17"/>
          <p:cNvSpPr/>
          <p:nvPr/>
        </p:nvSpPr>
        <p:spPr>
          <a:xfrm>
            <a:off x="4353763" y="2072478"/>
            <a:ext cx="6327577" cy="6124754"/>
          </a:xfrm>
          <a:prstGeom prst="rect">
            <a:avLst/>
          </a:prstGeom>
        </p:spPr>
        <p:txBody>
          <a:bodyPr wrap="square">
            <a:spAutoFit/>
          </a:bodyPr>
          <a:lstStyle/>
          <a:p>
            <a:r>
              <a:rPr lang="ru-RU" sz="1400" b="1" dirty="0" smtClean="0">
                <a:solidFill>
                  <a:srgbClr val="FF0000"/>
                </a:solidFill>
                <a:latin typeface="Times New Roman" panose="02020603050405020304" pitchFamily="18" charset="0"/>
                <a:cs typeface="Times New Roman" panose="02020603050405020304" pitchFamily="18" charset="0"/>
              </a:rPr>
              <a:t>Для </a:t>
            </a:r>
            <a:r>
              <a:rPr lang="ru-RU" sz="1400" b="1" dirty="0">
                <a:solidFill>
                  <a:srgbClr val="FF0000"/>
                </a:solidFill>
                <a:latin typeface="Times New Roman" panose="02020603050405020304" pitchFamily="18" charset="0"/>
                <a:cs typeface="Times New Roman" panose="02020603050405020304" pitchFamily="18" charset="0"/>
              </a:rPr>
              <a:t>приготовления </a:t>
            </a:r>
            <a:r>
              <a:rPr lang="ru-RU" sz="1400" dirty="0" smtClean="0">
                <a:latin typeface="Times New Roman" panose="02020603050405020304" pitchFamily="18" charset="0"/>
                <a:cs typeface="Times New Roman" panose="02020603050405020304" pitchFamily="18" charset="0"/>
              </a:rPr>
              <a:t>:</a:t>
            </a:r>
          </a:p>
          <a:p>
            <a:endParaRPr lang="ru-RU" sz="1400" b="1" i="1" dirty="0">
              <a:solidFill>
                <a:srgbClr val="4D4B4B"/>
              </a:solidFill>
            </a:endParaRPr>
          </a:p>
          <a:p>
            <a:r>
              <a:rPr lang="ru-RU" sz="1400" b="1" i="1" dirty="0">
                <a:solidFill>
                  <a:srgbClr val="4D4B4B"/>
                </a:solidFill>
              </a:rPr>
              <a:t>Йогурта</a:t>
            </a:r>
            <a:endParaRPr lang="ru-RU" sz="1400" b="1" i="1" dirty="0">
              <a:solidFill>
                <a:srgbClr val="4D4B4B"/>
              </a:solidFill>
            </a:endParaRPr>
          </a:p>
          <a:p>
            <a:r>
              <a:rPr lang="ru-RU" sz="1400" b="1" i="1" dirty="0">
                <a:solidFill>
                  <a:srgbClr val="4D4B4B"/>
                </a:solidFill>
              </a:rPr>
              <a:t>Сметаны</a:t>
            </a:r>
            <a:endParaRPr lang="ru-RU" sz="1400" b="1" i="1" dirty="0">
              <a:solidFill>
                <a:srgbClr val="4D4B4B"/>
              </a:solidFill>
            </a:endParaRPr>
          </a:p>
          <a:p>
            <a:r>
              <a:rPr lang="ru-RU" sz="1400" b="1" i="1" dirty="0">
                <a:solidFill>
                  <a:srgbClr val="4D4B4B"/>
                </a:solidFill>
              </a:rPr>
              <a:t>Домашнего </a:t>
            </a:r>
            <a:r>
              <a:rPr lang="ru-RU" sz="1400" b="1" i="1" dirty="0">
                <a:solidFill>
                  <a:srgbClr val="4D4B4B"/>
                </a:solidFill>
              </a:rPr>
              <a:t>творога</a:t>
            </a:r>
          </a:p>
          <a:p>
            <a:r>
              <a:rPr lang="ru-RU" sz="1400" b="1" i="1" dirty="0">
                <a:solidFill>
                  <a:srgbClr val="4D4B4B"/>
                </a:solidFill>
              </a:rPr>
              <a:t>Р</a:t>
            </a:r>
            <a:r>
              <a:rPr lang="ru-RU" sz="1400" b="1" i="1" dirty="0">
                <a:solidFill>
                  <a:srgbClr val="4D4B4B"/>
                </a:solidFill>
              </a:rPr>
              <a:t>яженки</a:t>
            </a:r>
            <a:endParaRPr lang="ru-RU" sz="1400" b="1" i="1" dirty="0">
              <a:solidFill>
                <a:srgbClr val="4D4B4B"/>
              </a:solidFill>
            </a:endParaRPr>
          </a:p>
          <a:p>
            <a:r>
              <a:rPr lang="ru-RU" sz="1400" b="1" i="1" dirty="0">
                <a:solidFill>
                  <a:srgbClr val="4D4B4B"/>
                </a:solidFill>
              </a:rPr>
              <a:t>других кисломолочных </a:t>
            </a:r>
            <a:r>
              <a:rPr lang="ru-RU" sz="1400" b="1" i="1" dirty="0">
                <a:solidFill>
                  <a:srgbClr val="4D4B4B"/>
                </a:solidFill>
              </a:rPr>
              <a:t>продуктов</a:t>
            </a:r>
          </a:p>
          <a:p>
            <a:endParaRPr lang="ru-RU" sz="1400" b="1" dirty="0">
              <a:solidFill>
                <a:srgbClr val="FF0000"/>
              </a:solidFill>
              <a:latin typeface="Times New Roman" panose="02020603050405020304" pitchFamily="18" charset="0"/>
              <a:cs typeface="Times New Roman" panose="02020603050405020304" pitchFamily="18" charset="0"/>
            </a:endParaRPr>
          </a:p>
          <a:p>
            <a:r>
              <a:rPr lang="ru-RU" sz="1400" b="1" dirty="0">
                <a:solidFill>
                  <a:srgbClr val="FF0000"/>
                </a:solidFill>
                <a:latin typeface="Times New Roman" panose="02020603050405020304" pitchFamily="18" charset="0"/>
                <a:cs typeface="Times New Roman" panose="02020603050405020304" pitchFamily="18" charset="0"/>
              </a:rPr>
              <a:t>Особенности</a:t>
            </a:r>
            <a:r>
              <a:rPr lang="ru-RU" sz="1400" b="1" dirty="0" smtClean="0">
                <a:solidFill>
                  <a:srgbClr val="FF0000"/>
                </a:solidFill>
                <a:latin typeface="Times New Roman" panose="02020603050405020304" pitchFamily="18" charset="0"/>
                <a:cs typeface="Times New Roman" panose="02020603050405020304" pitchFamily="18" charset="0"/>
              </a:rPr>
              <a:t>:</a:t>
            </a:r>
          </a:p>
          <a:p>
            <a:r>
              <a:rPr lang="ru-RU" sz="1400" dirty="0">
                <a:latin typeface="Times New Roman" panose="02020603050405020304" pitchFamily="18" charset="0"/>
                <a:cs typeface="Times New Roman" panose="02020603050405020304" pitchFamily="18" charset="0"/>
              </a:rPr>
              <a:t/>
            </a:r>
            <a:br>
              <a:rPr lang="ru-RU" sz="1400" dirty="0">
                <a:latin typeface="Times New Roman" panose="02020603050405020304" pitchFamily="18" charset="0"/>
                <a:cs typeface="Times New Roman" panose="02020603050405020304" pitchFamily="18" charset="0"/>
              </a:rPr>
            </a:br>
            <a:r>
              <a:rPr lang="ru-RU" sz="1400" b="1" i="1" dirty="0">
                <a:solidFill>
                  <a:srgbClr val="4D4B4B"/>
                </a:solidFill>
              </a:rPr>
              <a:t>Сверхкомпактная </a:t>
            </a:r>
            <a:r>
              <a:rPr lang="ru-RU" sz="1400" b="1" i="1" dirty="0" err="1">
                <a:solidFill>
                  <a:srgbClr val="4D4B4B"/>
                </a:solidFill>
              </a:rPr>
              <a:t>йогуртница</a:t>
            </a:r>
            <a:r>
              <a:rPr lang="ru-RU" sz="1400" b="1" i="1" dirty="0">
                <a:solidFill>
                  <a:srgbClr val="4D4B4B"/>
                </a:solidFill>
              </a:rPr>
              <a:t/>
            </a:r>
            <a:br>
              <a:rPr lang="ru-RU" sz="1400" b="1" i="1" dirty="0">
                <a:solidFill>
                  <a:srgbClr val="4D4B4B"/>
                </a:solidFill>
              </a:rPr>
            </a:br>
            <a:r>
              <a:rPr lang="ru-RU" sz="1400" b="1" i="1" dirty="0">
                <a:solidFill>
                  <a:srgbClr val="4D4B4B"/>
                </a:solidFill>
              </a:rPr>
              <a:t>Баночки </a:t>
            </a:r>
            <a:r>
              <a:rPr lang="ru-RU" sz="1400" b="1" i="1" dirty="0">
                <a:solidFill>
                  <a:srgbClr val="4D4B4B"/>
                </a:solidFill>
              </a:rPr>
              <a:t>с закручивающимися крышками;</a:t>
            </a:r>
            <a:br>
              <a:rPr lang="ru-RU" sz="1400" b="1" i="1" dirty="0">
                <a:solidFill>
                  <a:srgbClr val="4D4B4B"/>
                </a:solidFill>
              </a:rPr>
            </a:br>
            <a:r>
              <a:rPr lang="ru-RU" sz="1400" b="1" i="1" dirty="0">
                <a:solidFill>
                  <a:srgbClr val="4D4B4B"/>
                </a:solidFill>
              </a:rPr>
              <a:t>7 стеклянных стаканчиков;</a:t>
            </a:r>
          </a:p>
          <a:p>
            <a:r>
              <a:rPr lang="ru-RU" sz="1400" b="1" i="1" dirty="0">
                <a:solidFill>
                  <a:srgbClr val="4D4B4B"/>
                </a:solidFill>
              </a:rPr>
              <a:t>Световой индикатор работы</a:t>
            </a:r>
            <a:r>
              <a:rPr lang="ru-RU" sz="1400" b="1" i="1" dirty="0">
                <a:solidFill>
                  <a:srgbClr val="4D4B4B"/>
                </a:solidFill>
              </a:rPr>
              <a:t/>
            </a:r>
            <a:br>
              <a:rPr lang="ru-RU" sz="1400" b="1" i="1" dirty="0">
                <a:solidFill>
                  <a:srgbClr val="4D4B4B"/>
                </a:solidFill>
              </a:rPr>
            </a:br>
            <a:r>
              <a:rPr lang="ru-RU" sz="1400" b="1" i="1" dirty="0">
                <a:solidFill>
                  <a:srgbClr val="4D4B4B"/>
                </a:solidFill>
              </a:rPr>
              <a:t>Общий объем йогурта -1400мл</a:t>
            </a:r>
          </a:p>
          <a:p>
            <a:r>
              <a:rPr lang="ru-RU" sz="1400" b="1" i="1" dirty="0">
                <a:solidFill>
                  <a:srgbClr val="4D4B4B"/>
                </a:solidFill>
              </a:rPr>
              <a:t>Объем </a:t>
            </a:r>
            <a:r>
              <a:rPr lang="ru-RU" sz="1400" b="1" i="1" dirty="0">
                <a:solidFill>
                  <a:srgbClr val="4D4B4B"/>
                </a:solidFill>
              </a:rPr>
              <a:t>баночки для йогурта -200мл</a:t>
            </a:r>
            <a:r>
              <a:rPr lang="ru-RU" sz="1400" dirty="0"/>
              <a:t/>
            </a:r>
            <a:br>
              <a:rPr lang="ru-RU" sz="1400" dirty="0"/>
            </a:br>
            <a:r>
              <a:rPr lang="ru-RU" sz="1400" dirty="0"/>
              <a:t/>
            </a:r>
            <a:br>
              <a:rPr lang="ru-RU" sz="1400" dirty="0"/>
            </a:br>
            <a:r>
              <a:rPr lang="ru-RU" sz="1400" dirty="0"/>
              <a:t/>
            </a:r>
            <a:br>
              <a:rPr lang="ru-RU" sz="1400" dirty="0"/>
            </a:br>
            <a:r>
              <a:rPr lang="ru-RU" sz="1400" dirty="0"/>
              <a:t/>
            </a:r>
            <a:br>
              <a:rPr lang="ru-RU" sz="1400" dirty="0"/>
            </a:br>
            <a:r>
              <a:rPr lang="ru-RU" sz="1400" dirty="0"/>
              <a:t/>
            </a:r>
            <a:br>
              <a:rPr lang="ru-RU" sz="1400" dirty="0"/>
            </a:br>
            <a:r>
              <a:rPr lang="en-US" sz="1400" dirty="0"/>
              <a:t/>
            </a:r>
            <a:br>
              <a:rPr lang="en-US" sz="1400" dirty="0"/>
            </a:br>
            <a:r>
              <a:rPr lang="en-US" sz="1400" dirty="0"/>
              <a:t/>
            </a:r>
            <a:br>
              <a:rPr lang="en-US" sz="1400" dirty="0"/>
            </a:br>
            <a:endParaRPr lang="en-US" sz="1400" dirty="0"/>
          </a:p>
          <a:p>
            <a:r>
              <a:rPr lang="en-US" sz="1400" dirty="0"/>
              <a:t/>
            </a:r>
            <a:br>
              <a:rPr lang="en-US" sz="1400" dirty="0"/>
            </a:br>
            <a:r>
              <a:rPr lang="ru-RU" sz="1400" dirty="0"/>
              <a:t/>
            </a:r>
            <a:br>
              <a:rPr lang="ru-RU" sz="1400" dirty="0"/>
            </a:br>
            <a:r>
              <a:rPr lang="ru-RU" sz="1400" dirty="0"/>
              <a:t/>
            </a:r>
            <a:br>
              <a:rPr lang="ru-RU" sz="1400" dirty="0"/>
            </a:br>
            <a:r>
              <a:rPr lang="ru-RU" sz="1400" dirty="0"/>
              <a:t/>
            </a:r>
            <a:br>
              <a:rPr lang="ru-RU" sz="1400" dirty="0"/>
            </a:br>
            <a:endParaRPr lang="ru-RU" sz="1400" dirty="0"/>
          </a:p>
        </p:txBody>
      </p:sp>
      <p:pic>
        <p:nvPicPr>
          <p:cNvPr id="3" name="Picture 2" descr="https://images.ua.prom.st/1745551756_jogurtnitsa-grunhelm-gym-7.jpg"/>
          <p:cNvPicPr>
            <a:picLocks noChangeAspect="1" noChangeArrowheads="1"/>
          </p:cNvPicPr>
          <p:nvPr/>
        </p:nvPicPr>
        <p:blipFill>
          <a:blip r:embed="rId3" cstate="screen">
            <a:extLst>
              <a:ext uri="{BEBA8EAE-BF5A-486C-A8C5-ECC9F3942E4B}">
                <a14:imgProps xmlns:a14="http://schemas.microsoft.com/office/drawing/2010/main">
                  <a14:imgLayer r:embed="rId4">
                    <a14:imgEffect>
                      <a14:backgroundRemoval t="0" b="100000" l="158" r="100000">
                        <a14:foregroundMark x1="73186" y1="35308" x2="73186" y2="35308"/>
                        <a14:foregroundMark x1="78233" y1="56872" x2="78233" y2="56872"/>
                        <a14:foregroundMark x1="76972" y1="47630" x2="76972" y2="47630"/>
                        <a14:foregroundMark x1="76656" y1="43602" x2="76656" y2="43602"/>
                        <a14:foregroundMark x1="27603" y1="26540" x2="27603" y2="26540"/>
                        <a14:foregroundMark x1="25237" y1="25355" x2="25237" y2="25355"/>
                        <a14:foregroundMark x1="24448" y1="26066" x2="24448" y2="26066"/>
                        <a14:foregroundMark x1="23659" y1="49052" x2="23659" y2="49052"/>
                        <a14:foregroundMark x1="16246" y1="62085" x2="16246" y2="62085"/>
                        <a14:foregroundMark x1="13880" y1="63507" x2="13880" y2="63507"/>
                        <a14:foregroundMark x1="13091" y1="66351" x2="13091" y2="66351"/>
                        <a14:foregroundMark x1="22240" y1="50237" x2="22240" y2="50237"/>
                        <a14:foregroundMark x1="21451" y1="52370" x2="21451" y2="52370"/>
                        <a14:foregroundMark x1="22713" y1="44313" x2="22713" y2="44313"/>
                        <a14:foregroundMark x1="23186" y1="45735" x2="23186" y2="45735"/>
                        <a14:foregroundMark x1="23502" y1="39336" x2="23502" y2="39336"/>
                        <a14:foregroundMark x1="19243" y1="57109" x2="19243" y2="57109"/>
                        <a14:foregroundMark x1="77129" y1="53555" x2="77129" y2="53555"/>
                        <a14:foregroundMark x1="77445" y1="50474" x2="77445" y2="50474"/>
                        <a14:foregroundMark x1="76656" y1="39100" x2="76656" y2="39100"/>
                        <a14:foregroundMark x1="74290" y1="28673" x2="74290" y2="28673"/>
                        <a14:foregroundMark x1="74448" y1="26777" x2="74448" y2="26777"/>
                        <a14:foregroundMark x1="75552" y1="30569" x2="75552" y2="30569"/>
                        <a14:foregroundMark x1="75552" y1="27488" x2="75552" y2="27488"/>
                        <a14:foregroundMark x1="76656" y1="36493" x2="76656" y2="36493"/>
                        <a14:foregroundMark x1="76498" y1="33412" x2="76498" y2="33412"/>
                        <a14:foregroundMark x1="79180" y1="53081" x2="79180" y2="53081"/>
                        <a14:foregroundMark x1="77918" y1="47156" x2="77918" y2="47156"/>
                        <a14:foregroundMark x1="79180" y1="49763" x2="79180" y2="49763"/>
                        <a14:foregroundMark x1="77918" y1="41706" x2="77918" y2="41706"/>
                        <a14:foregroundMark x1="79495" y1="43839" x2="79495" y2="43839"/>
                        <a14:foregroundMark x1="77760" y1="35782" x2="77760" y2="36967"/>
                      </a14:backgroundRemoval>
                    </a14:imgEffect>
                  </a14:imgLayer>
                </a14:imgProps>
              </a:ext>
              <a:ext uri="{28A0092B-C50C-407E-A947-70E740481C1C}">
                <a14:useLocalDpi xmlns:a14="http://schemas.microsoft.com/office/drawing/2010/main" val="0"/>
              </a:ext>
            </a:extLst>
          </a:blip>
          <a:srcRect/>
          <a:stretch>
            <a:fillRect/>
          </a:stretch>
        </p:blipFill>
        <p:spPr bwMode="auto">
          <a:xfrm>
            <a:off x="247504" y="2899478"/>
            <a:ext cx="3862000" cy="2573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672069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560084" y="1228551"/>
            <a:ext cx="8338177" cy="656090"/>
          </a:xfrm>
          <a:effectLst/>
        </p:spPr>
        <p:txBody>
          <a:bodyPr>
            <a:normAutofit/>
          </a:bodyPr>
          <a:lstStyle/>
          <a:p>
            <a:pPr>
              <a:lnSpc>
                <a:spcPct val="100000"/>
              </a:lnSpc>
            </a:pPr>
            <a:r>
              <a:rPr lang="ru-RU" sz="2200" b="1" spc="50" dirty="0">
                <a:ln w="11430"/>
                <a:solidFill>
                  <a:srgbClr val="930D2D"/>
                </a:solidFill>
                <a:effectLst>
                  <a:outerShdw blurRad="38100" dist="38100" dir="2700000" algn="tl">
                    <a:srgbClr val="000000">
                      <a:alpha val="43137"/>
                    </a:srgbClr>
                  </a:outerShdw>
                </a:effectLst>
              </a:rPr>
              <a:t>ТОСТЕР</a:t>
            </a:r>
            <a:r>
              <a:rPr lang="en-US" sz="2200" b="1" spc="50" dirty="0">
                <a:ln w="11430"/>
                <a:solidFill>
                  <a:srgbClr val="930D2D"/>
                </a:solidFill>
                <a:effectLst>
                  <a:outerShdw blurRad="38100" dist="38100" dir="2700000" algn="tl">
                    <a:srgbClr val="000000">
                      <a:alpha val="43137"/>
                    </a:srgbClr>
                  </a:outerShdw>
                </a:effectLst>
              </a:rPr>
              <a:t> GWD008</a:t>
            </a:r>
            <a:endParaRPr lang="uk-UA" sz="22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276392" y="6107529"/>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1784957575"/>
              </p:ext>
            </p:extLst>
          </p:nvPr>
        </p:nvGraphicFramePr>
        <p:xfrm>
          <a:off x="346588" y="6445100"/>
          <a:ext cx="10011361" cy="957142"/>
        </p:xfrm>
        <a:graphic>
          <a:graphicData uri="http://schemas.openxmlformats.org/drawingml/2006/table">
            <a:tbl>
              <a:tblPr>
                <a:tableStyleId>{616DA210-FB5B-4158-B5E0-FEB733F419BA}</a:tableStyleId>
              </a:tblPr>
              <a:tblGrid>
                <a:gridCol w="445638">
                  <a:extLst>
                    <a:ext uri="{9D8B030D-6E8A-4147-A177-3AD203B41FA5}">
                      <a16:colId xmlns:a16="http://schemas.microsoft.com/office/drawing/2014/main" val="20000"/>
                    </a:ext>
                  </a:extLst>
                </a:gridCol>
                <a:gridCol w="596556">
                  <a:extLst>
                    <a:ext uri="{9D8B030D-6E8A-4147-A177-3AD203B41FA5}">
                      <a16:colId xmlns:a16="http://schemas.microsoft.com/office/drawing/2014/main" val="20001"/>
                    </a:ext>
                  </a:extLst>
                </a:gridCol>
                <a:gridCol w="609524">
                  <a:extLst>
                    <a:ext uri="{9D8B030D-6E8A-4147-A177-3AD203B41FA5}">
                      <a16:colId xmlns:a16="http://schemas.microsoft.com/office/drawing/2014/main" val="20002"/>
                    </a:ext>
                  </a:extLst>
                </a:gridCol>
                <a:gridCol w="765148">
                  <a:extLst>
                    <a:ext uri="{9D8B030D-6E8A-4147-A177-3AD203B41FA5}">
                      <a16:colId xmlns:a16="http://schemas.microsoft.com/office/drawing/2014/main" val="20003"/>
                    </a:ext>
                  </a:extLst>
                </a:gridCol>
                <a:gridCol w="492807">
                  <a:extLst>
                    <a:ext uri="{9D8B030D-6E8A-4147-A177-3AD203B41FA5}">
                      <a16:colId xmlns:a16="http://schemas.microsoft.com/office/drawing/2014/main" val="20004"/>
                    </a:ext>
                  </a:extLst>
                </a:gridCol>
                <a:gridCol w="713273">
                  <a:extLst>
                    <a:ext uri="{9D8B030D-6E8A-4147-A177-3AD203B41FA5}">
                      <a16:colId xmlns:a16="http://schemas.microsoft.com/office/drawing/2014/main" val="20005"/>
                    </a:ext>
                  </a:extLst>
                </a:gridCol>
                <a:gridCol w="693821">
                  <a:extLst>
                    <a:ext uri="{9D8B030D-6E8A-4147-A177-3AD203B41FA5}">
                      <a16:colId xmlns:a16="http://schemas.microsoft.com/office/drawing/2014/main" val="20006"/>
                    </a:ext>
                  </a:extLst>
                </a:gridCol>
                <a:gridCol w="667883">
                  <a:extLst>
                    <a:ext uri="{9D8B030D-6E8A-4147-A177-3AD203B41FA5}">
                      <a16:colId xmlns:a16="http://schemas.microsoft.com/office/drawing/2014/main" val="20007"/>
                    </a:ext>
                  </a:extLst>
                </a:gridCol>
                <a:gridCol w="622493">
                  <a:extLst>
                    <a:ext uri="{9D8B030D-6E8A-4147-A177-3AD203B41FA5}">
                      <a16:colId xmlns:a16="http://schemas.microsoft.com/office/drawing/2014/main" val="20008"/>
                    </a:ext>
                  </a:extLst>
                </a:gridCol>
                <a:gridCol w="755557">
                  <a:extLst>
                    <a:ext uri="{9D8B030D-6E8A-4147-A177-3AD203B41FA5}">
                      <a16:colId xmlns:a16="http://schemas.microsoft.com/office/drawing/2014/main" val="20009"/>
                    </a:ext>
                  </a:extLst>
                </a:gridCol>
                <a:gridCol w="641001">
                  <a:extLst>
                    <a:ext uri="{9D8B030D-6E8A-4147-A177-3AD203B41FA5}">
                      <a16:colId xmlns:a16="http://schemas.microsoft.com/office/drawing/2014/main" val="20010"/>
                    </a:ext>
                  </a:extLst>
                </a:gridCol>
                <a:gridCol w="782170">
                  <a:extLst>
                    <a:ext uri="{9D8B030D-6E8A-4147-A177-3AD203B41FA5}">
                      <a16:colId xmlns:a16="http://schemas.microsoft.com/office/drawing/2014/main" val="20014"/>
                    </a:ext>
                  </a:extLst>
                </a:gridCol>
                <a:gridCol w="782170">
                  <a:extLst>
                    <a:ext uri="{9D8B030D-6E8A-4147-A177-3AD203B41FA5}">
                      <a16:colId xmlns:a16="http://schemas.microsoft.com/office/drawing/2014/main" val="20011"/>
                    </a:ext>
                  </a:extLst>
                </a:gridCol>
                <a:gridCol w="855928">
                  <a:extLst>
                    <a:ext uri="{9D8B030D-6E8A-4147-A177-3AD203B41FA5}">
                      <a16:colId xmlns:a16="http://schemas.microsoft.com/office/drawing/2014/main" val="20012"/>
                    </a:ext>
                  </a:extLst>
                </a:gridCol>
                <a:gridCol w="587392">
                  <a:extLst>
                    <a:ext uri="{9D8B030D-6E8A-4147-A177-3AD203B41FA5}">
                      <a16:colId xmlns:a16="http://schemas.microsoft.com/office/drawing/2014/main" val="20013"/>
                    </a:ext>
                  </a:extLst>
                </a:gridCol>
              </a:tblGrid>
              <a:tr h="48130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Выброс готовых тостов</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uk-UA" sz="1100" b="1" i="0" u="none" strike="noStrike" dirty="0" err="1" smtClean="0">
                          <a:solidFill>
                            <a:srgbClr val="000000"/>
                          </a:solidFill>
                          <a:effectLst/>
                          <a:latin typeface="+mn-lt"/>
                        </a:rPr>
                        <a:t>Откл</a:t>
                      </a:r>
                      <a:r>
                        <a:rPr lang="uk-UA" sz="1100" b="1" i="0" u="none" strike="noStrike" dirty="0" smtClean="0">
                          <a:solidFill>
                            <a:srgbClr val="000000"/>
                          </a:solidFill>
                          <a:effectLst/>
                          <a:latin typeface="+mn-lt"/>
                        </a:rPr>
                        <a:t>.</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Отсеков</a:t>
                      </a:r>
                    </a:p>
                    <a:p>
                      <a:pPr algn="ctr" fontAlgn="ctr"/>
                      <a:r>
                        <a:rPr lang="ru-RU" sz="1100" b="1" i="0" u="none" strike="noStrike" dirty="0" smtClean="0">
                          <a:solidFill>
                            <a:srgbClr val="000000"/>
                          </a:solidFill>
                          <a:effectLst/>
                          <a:latin typeface="+mn-lt"/>
                        </a:rPr>
                        <a:t>для тостов</a:t>
                      </a:r>
                    </a:p>
                  </a:txBody>
                  <a:tcPr marL="9149" marR="9149" marT="9149" marB="0" anchor="ctr">
                    <a:solidFill>
                      <a:schemeClr val="bg1">
                        <a:lumMod val="95000"/>
                      </a:schemeClr>
                    </a:solidFill>
                  </a:tcPr>
                </a:tc>
                <a:tc>
                  <a:txBody>
                    <a:bodyPr/>
                    <a:lstStyle/>
                    <a:p>
                      <a:pPr algn="ctr" fontAlgn="ctr"/>
                      <a:r>
                        <a:rPr lang="ru-RU" sz="1100" b="1" i="0" u="none" strike="noStrike" noProof="0" dirty="0" smtClean="0">
                          <a:solidFill>
                            <a:srgbClr val="000000"/>
                          </a:solidFill>
                          <a:effectLst/>
                          <a:latin typeface="Calibri"/>
                        </a:rPr>
                        <a:t>Класс</a:t>
                      </a:r>
                      <a:r>
                        <a:rPr lang="uk-UA" sz="1100" b="1" i="0" u="none" strike="noStrike" dirty="0" smtClean="0">
                          <a:solidFill>
                            <a:srgbClr val="000000"/>
                          </a:solidFill>
                          <a:effectLst/>
                          <a:latin typeface="Calibri"/>
                        </a:rPr>
                        <a:t> </a:t>
                      </a:r>
                      <a:r>
                        <a:rPr lang="ru-RU" sz="1100" b="1" i="0" u="none" strike="noStrike" noProof="0" dirty="0" smtClean="0">
                          <a:solidFill>
                            <a:srgbClr val="000000"/>
                          </a:solidFill>
                          <a:effectLst/>
                          <a:latin typeface="Calibri"/>
                        </a:rPr>
                        <a:t>защиты</a:t>
                      </a:r>
                      <a:endParaRPr lang="ru-RU" sz="1100" b="1" i="0" u="none" strike="noStrike" noProof="0"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Регулятор обжарки</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noProof="0" dirty="0" smtClean="0">
                          <a:solidFill>
                            <a:srgbClr val="000000"/>
                          </a:solidFill>
                          <a:effectLst/>
                          <a:latin typeface="+mn-lt"/>
                        </a:rPr>
                        <a:t>Фиксатор</a:t>
                      </a:r>
                      <a:r>
                        <a:rPr lang="uk-UA" sz="1100" b="1" i="0" u="none" strike="noStrike" dirty="0" smtClean="0">
                          <a:solidFill>
                            <a:srgbClr val="000000"/>
                          </a:solidFill>
                          <a:effectLst/>
                          <a:latin typeface="+mn-lt"/>
                        </a:rPr>
                        <a:t> загрузки</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Штук/ящик</a:t>
                      </a:r>
                      <a:endParaRPr lang="ru-RU" sz="1100" b="1" i="0" u="none" strike="noStrike" dirty="0">
                        <a:solidFill>
                          <a:srgbClr val="000000"/>
                        </a:solidFill>
                        <a:effectLst/>
                        <a:latin typeface="+mn-lt"/>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Габаритный размер</a:t>
                      </a:r>
                      <a:endParaRPr lang="ru-RU" sz="1100" b="1" i="0" u="none" strike="noStrike" dirty="0">
                        <a:solidFill>
                          <a:srgbClr val="000000"/>
                        </a:solidFill>
                        <a:effectLst/>
                        <a:latin typeface="+mn-lt"/>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Размер</a:t>
                      </a:r>
                    </a:p>
                    <a:p>
                      <a:pPr algn="ctr" fontAlgn="ctr"/>
                      <a:r>
                        <a:rPr lang="ru-RU" sz="1100" b="1" i="0" u="none" strike="noStrike" dirty="0" smtClean="0">
                          <a:solidFill>
                            <a:srgbClr val="000000"/>
                          </a:solidFill>
                          <a:effectLst/>
                          <a:latin typeface="+mn-lt"/>
                        </a:rPr>
                        <a:t>упаковки</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 брутто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5073">
                <a:tc>
                  <a:txBody>
                    <a:bodyPr/>
                    <a:lstStyle/>
                    <a:p>
                      <a:pPr marL="0" algn="ctr" defTabSz="914400" rtl="0" eaLnBrk="1" fontAlgn="ctr" latinLnBrk="0" hangingPunct="1"/>
                      <a:r>
                        <a:rPr lang="en-US" sz="1000" b="0" i="1" u="none" strike="noStrike" kern="1200" dirty="0" smtClean="0">
                          <a:solidFill>
                            <a:schemeClr val="tx1"/>
                          </a:solidFill>
                          <a:effectLst/>
                          <a:latin typeface="+mn-lt"/>
                          <a:ea typeface="+mn-ea"/>
                          <a:cs typeface="+mn-cs"/>
                        </a:rPr>
                        <a:t>66629</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GWD008</a:t>
                      </a:r>
                      <a:endParaRPr lang="en-US" sz="1000" b="1" i="1" u="none" strike="noStrike" dirty="0">
                        <a:solidFill>
                          <a:srgbClr val="000000"/>
                        </a:solidFill>
                        <a:effectLst/>
                        <a:latin typeface="+mn-lt"/>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7</a:t>
                      </a:r>
                      <a:r>
                        <a:rPr lang="ru-RU" sz="1000" b="1" i="1" u="none" strike="noStrike" dirty="0" smtClean="0">
                          <a:solidFill>
                            <a:srgbClr val="000000"/>
                          </a:solidFill>
                          <a:effectLst/>
                          <a:latin typeface="+mn-lt"/>
                        </a:rPr>
                        <a:t>00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ru-RU" sz="1000" b="1" i="1" u="none" strike="noStrike" dirty="0" smtClean="0">
                          <a:solidFill>
                            <a:srgbClr val="000000"/>
                          </a:solidFill>
                          <a:effectLst/>
                          <a:latin typeface="Arial"/>
                        </a:rPr>
                        <a:t>~ 50/60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Автомат.</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Автомат.</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2</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6 ступ.</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uk-UA"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24</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233x122x160 </a:t>
                      </a:r>
                      <a:r>
                        <a:rPr lang="ru-RU" sz="1000" b="1" i="1" u="none" strike="noStrike" dirty="0" smtClean="0">
                          <a:solidFill>
                            <a:srgbClr val="000000"/>
                          </a:solidFill>
                          <a:effectLst/>
                          <a:latin typeface="Arial"/>
                        </a:rPr>
                        <a:t>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255х140х160 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0,83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16" name="TextBox 15"/>
          <p:cNvSpPr txBox="1"/>
          <p:nvPr/>
        </p:nvSpPr>
        <p:spPr>
          <a:xfrm>
            <a:off x="4361680" y="1987727"/>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31" name="Прямоугольник 30"/>
          <p:cNvSpPr/>
          <p:nvPr/>
        </p:nvSpPr>
        <p:spPr>
          <a:xfrm>
            <a:off x="690543" y="5349098"/>
            <a:ext cx="3160365" cy="646331"/>
          </a:xfrm>
          <a:prstGeom prst="rect">
            <a:avLst/>
          </a:prstGeom>
        </p:spPr>
        <p:txBody>
          <a:bodyPr wrap="square">
            <a:spAutoFit/>
          </a:bodyPr>
          <a:lstStyle/>
          <a:p>
            <a:r>
              <a:rPr lang="ru-RU" dirty="0">
                <a:solidFill>
                  <a:srgbClr val="006666"/>
                </a:solidFill>
                <a:latin typeface="EpsilonCTT" pitchFamily="2" charset="0"/>
              </a:rPr>
              <a:t>ПОЛЕЗНО! БЫСТРО! ВКУСНО!</a:t>
            </a:r>
          </a:p>
        </p:txBody>
      </p:sp>
      <p:sp>
        <p:nvSpPr>
          <p:cNvPr id="7" name="Прямоугольник 6"/>
          <p:cNvSpPr/>
          <p:nvPr/>
        </p:nvSpPr>
        <p:spPr>
          <a:xfrm>
            <a:off x="4316308" y="2176972"/>
            <a:ext cx="6327577" cy="2967415"/>
          </a:xfrm>
          <a:prstGeom prst="rect">
            <a:avLst/>
          </a:prstGeom>
        </p:spPr>
        <p:txBody>
          <a:bodyPr wrap="square">
            <a:spAutoFit/>
          </a:bodyPr>
          <a:lstStyle/>
          <a:p>
            <a:pPr>
              <a:lnSpc>
                <a:spcPct val="150000"/>
              </a:lnSpc>
            </a:pPr>
            <a:r>
              <a:rPr lang="ru-RU" sz="1400" b="1" i="1" dirty="0">
                <a:solidFill>
                  <a:srgbClr val="4D4B4B"/>
                </a:solidFill>
              </a:rPr>
              <a:t>Данная модель тостера рассчитан </a:t>
            </a:r>
            <a:r>
              <a:rPr lang="ru-RU" sz="1400" b="1" i="1" dirty="0">
                <a:solidFill>
                  <a:srgbClr val="4D4B4B"/>
                </a:solidFill>
              </a:rPr>
              <a:t>на поджаривание </a:t>
            </a:r>
            <a:r>
              <a:rPr lang="ru-RU" sz="1400" b="1" i="1" dirty="0">
                <a:solidFill>
                  <a:srgbClr val="4D4B4B"/>
                </a:solidFill>
              </a:rPr>
              <a:t>2 кусочков </a:t>
            </a:r>
            <a:r>
              <a:rPr lang="ru-RU" sz="1400" b="1" i="1" dirty="0">
                <a:solidFill>
                  <a:srgbClr val="4D4B4B"/>
                </a:solidFill>
              </a:rPr>
              <a:t>хлеба (так называемых </a:t>
            </a:r>
            <a:r>
              <a:rPr lang="ru-RU" sz="1400" b="1" i="1" dirty="0">
                <a:solidFill>
                  <a:srgbClr val="4D4B4B"/>
                </a:solidFill>
              </a:rPr>
              <a:t>«тостов»). </a:t>
            </a:r>
            <a:r>
              <a:rPr lang="ru-RU" sz="1400" b="1" i="1" dirty="0">
                <a:solidFill>
                  <a:srgbClr val="4D4B4B"/>
                </a:solidFill>
              </a:rPr>
              <a:t>У </a:t>
            </a:r>
            <a:r>
              <a:rPr lang="ru-RU" sz="1400" b="1" i="1" dirty="0">
                <a:solidFill>
                  <a:srgbClr val="4D4B4B"/>
                </a:solidFill>
              </a:rPr>
              <a:t>тостера имеются </a:t>
            </a:r>
            <a:r>
              <a:rPr lang="ru-RU" sz="1400" b="1" i="1" dirty="0">
                <a:solidFill>
                  <a:srgbClr val="4D4B4B"/>
                </a:solidFill>
              </a:rPr>
              <a:t>нагревательные элементы и </a:t>
            </a:r>
            <a:r>
              <a:rPr lang="ru-RU" sz="1400" b="1" i="1" dirty="0">
                <a:solidFill>
                  <a:srgbClr val="4D4B4B"/>
                </a:solidFill>
              </a:rPr>
              <a:t>регулируемый термостат</a:t>
            </a:r>
            <a:r>
              <a:rPr lang="ru-RU" sz="1400" b="1" i="1" dirty="0">
                <a:solidFill>
                  <a:srgbClr val="4D4B4B"/>
                </a:solidFill>
              </a:rPr>
              <a:t> </a:t>
            </a:r>
            <a:r>
              <a:rPr lang="ru-RU" sz="1400" b="1" i="1" dirty="0">
                <a:solidFill>
                  <a:srgbClr val="4D4B4B"/>
                </a:solidFill>
              </a:rPr>
              <a:t>, </a:t>
            </a:r>
            <a:r>
              <a:rPr lang="ru-RU" sz="1400" b="1" i="1" dirty="0">
                <a:solidFill>
                  <a:srgbClr val="4D4B4B"/>
                </a:solidFill>
              </a:rPr>
              <a:t>с помощью которого есть возможность выбрать необходимый режим для приготовления более или менее поджаренных тостов и скорость приготовления. Термостат рассчитан на </a:t>
            </a:r>
            <a:r>
              <a:rPr lang="ru-RU" sz="1400" b="1" i="1" dirty="0">
                <a:solidFill>
                  <a:srgbClr val="4D4B4B"/>
                </a:solidFill>
              </a:rPr>
              <a:t>6 </a:t>
            </a:r>
            <a:r>
              <a:rPr lang="ru-RU" sz="1400" b="1" i="1" dirty="0">
                <a:solidFill>
                  <a:srgbClr val="4D4B4B"/>
                </a:solidFill>
              </a:rPr>
              <a:t>позиций </a:t>
            </a:r>
            <a:r>
              <a:rPr lang="ru-RU" sz="1400" b="1" i="1" dirty="0">
                <a:solidFill>
                  <a:srgbClr val="4D4B4B"/>
                </a:solidFill>
              </a:rPr>
              <a:t>регулировки температуры. </a:t>
            </a:r>
          </a:p>
          <a:p>
            <a:pPr>
              <a:lnSpc>
                <a:spcPct val="150000"/>
              </a:lnSpc>
            </a:pPr>
            <a:r>
              <a:rPr lang="ru-RU" sz="1400" b="1" i="1" dirty="0">
                <a:solidFill>
                  <a:srgbClr val="4D4B4B"/>
                </a:solidFill>
              </a:rPr>
              <a:t>Тостер </a:t>
            </a:r>
            <a:r>
              <a:rPr lang="ru-RU" sz="1400" b="1" i="1" dirty="0">
                <a:solidFill>
                  <a:srgbClr val="4D4B4B"/>
                </a:solidFill>
              </a:rPr>
              <a:t>имеет </a:t>
            </a:r>
            <a:r>
              <a:rPr lang="ru-RU" sz="1400" b="1" i="1" dirty="0">
                <a:solidFill>
                  <a:srgbClr val="4D4B4B"/>
                </a:solidFill>
              </a:rPr>
              <a:t>автоматическое </a:t>
            </a:r>
            <a:r>
              <a:rPr lang="ru-RU" sz="1400" b="1" i="1" dirty="0">
                <a:solidFill>
                  <a:srgbClr val="4D4B4B"/>
                </a:solidFill>
              </a:rPr>
              <a:t>управление, которое производит контроль времени поджаривания ломтей хлеба в зависимости от выбранной пользователем температуры.</a:t>
            </a:r>
            <a:endParaRPr lang="en-US" sz="1400" b="1" i="1" dirty="0">
              <a:solidFill>
                <a:srgbClr val="4D4B4B"/>
              </a:solidFill>
            </a:endParaRPr>
          </a:p>
        </p:txBody>
      </p:sp>
      <p:pic>
        <p:nvPicPr>
          <p:cNvPr id="3" name="Рисунок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0084" y="2025461"/>
            <a:ext cx="3220215" cy="3270439"/>
          </a:xfrm>
          <a:prstGeom prst="rect">
            <a:avLst/>
          </a:prstGeom>
          <a:effectLst>
            <a:outerShdw blurRad="50800" dist="38100" dir="2700000" algn="tl" rotWithShape="0">
              <a:prstClr val="black">
                <a:alpha val="40000"/>
              </a:prstClr>
            </a:outerShdw>
          </a:effectLst>
        </p:spPr>
      </p:pic>
      <p:sp>
        <p:nvSpPr>
          <p:cNvPr id="18" name="Прямоугольник 17"/>
          <p:cNvSpPr/>
          <p:nvPr/>
        </p:nvSpPr>
        <p:spPr>
          <a:xfrm>
            <a:off x="4394210" y="5096073"/>
            <a:ext cx="1720343" cy="276999"/>
          </a:xfrm>
          <a:prstGeom prst="rect">
            <a:avLst/>
          </a:prstGeom>
        </p:spPr>
        <p:txBody>
          <a:bodyPr wrap="none">
            <a:spAutoFit/>
          </a:bodyPr>
          <a:lstStyle/>
          <a:p>
            <a:r>
              <a:rPr lang="ru-RU" sz="1200" b="1" dirty="0" smtClean="0">
                <a:solidFill>
                  <a:srgbClr val="FF0000"/>
                </a:solidFill>
                <a:latin typeface="Arial Black" pitchFamily="34" charset="0"/>
              </a:rPr>
              <a:t>ПРЕИМУЩЕСТВА:</a:t>
            </a:r>
            <a:endParaRPr lang="ru-RU" sz="1200" b="1" dirty="0">
              <a:solidFill>
                <a:srgbClr val="FF0000"/>
              </a:solidFill>
              <a:latin typeface="Arial Black" pitchFamily="34" charset="0"/>
            </a:endParaRPr>
          </a:p>
        </p:txBody>
      </p:sp>
      <p:sp>
        <p:nvSpPr>
          <p:cNvPr id="19" name="Прямоугольник 18"/>
          <p:cNvSpPr/>
          <p:nvPr/>
        </p:nvSpPr>
        <p:spPr>
          <a:xfrm>
            <a:off x="4265059" y="5349098"/>
            <a:ext cx="5346700" cy="954107"/>
          </a:xfrm>
          <a:prstGeom prst="rect">
            <a:avLst/>
          </a:prstGeom>
        </p:spPr>
        <p:txBody>
          <a:bodyPr>
            <a:spAutoFit/>
          </a:bodyPr>
          <a:lstStyle/>
          <a:p>
            <a:r>
              <a:rPr lang="ru-RU" sz="1400" b="1" i="1" dirty="0" smtClean="0">
                <a:solidFill>
                  <a:srgbClr val="FF0000"/>
                </a:solidFill>
              </a:rPr>
              <a:t>    Плавная регулировка температуры</a:t>
            </a:r>
          </a:p>
          <a:p>
            <a:r>
              <a:rPr lang="ru-RU" sz="1400" b="1" i="1" dirty="0" smtClean="0">
                <a:solidFill>
                  <a:srgbClr val="FF0000"/>
                </a:solidFill>
              </a:rPr>
              <a:t>    Автоматический  выброс тостов</a:t>
            </a:r>
          </a:p>
          <a:p>
            <a:r>
              <a:rPr lang="ru-RU" sz="1400" b="1" i="1" dirty="0" smtClean="0">
                <a:solidFill>
                  <a:srgbClr val="FF0000"/>
                </a:solidFill>
              </a:rPr>
              <a:t>  </a:t>
            </a:r>
            <a:r>
              <a:rPr lang="ru-RU" sz="1400" b="1" i="1" dirty="0">
                <a:solidFill>
                  <a:srgbClr val="FF0000"/>
                </a:solidFill>
              </a:rPr>
              <a:t> </a:t>
            </a:r>
            <a:r>
              <a:rPr lang="ru-RU" sz="1400" b="1" i="1" dirty="0" smtClean="0">
                <a:solidFill>
                  <a:srgbClr val="FF0000"/>
                </a:solidFill>
              </a:rPr>
              <a:t>  Кнопка отмены</a:t>
            </a:r>
            <a:endParaRPr lang="en-US" sz="1400" b="1" i="1" dirty="0" smtClean="0">
              <a:solidFill>
                <a:srgbClr val="FF0000"/>
              </a:solidFill>
            </a:endParaRPr>
          </a:p>
          <a:p>
            <a:r>
              <a:rPr lang="ru-RU" sz="1400" b="1" i="1" dirty="0" smtClean="0">
                <a:solidFill>
                  <a:srgbClr val="FF0000"/>
                </a:solidFill>
              </a:rPr>
              <a:t>    Малый </a:t>
            </a:r>
            <a:r>
              <a:rPr lang="ru-RU" sz="1400" b="1" i="1" dirty="0">
                <a:solidFill>
                  <a:srgbClr val="FF0000"/>
                </a:solidFill>
              </a:rPr>
              <a:t>вес и </a:t>
            </a:r>
            <a:r>
              <a:rPr lang="ru-RU" sz="1400" b="1" i="1" dirty="0" smtClean="0">
                <a:solidFill>
                  <a:srgbClr val="FF0000"/>
                </a:solidFill>
              </a:rPr>
              <a:t>компактность</a:t>
            </a:r>
            <a:endParaRPr lang="ru-RU" sz="1400" b="1" i="1" dirty="0">
              <a:solidFill>
                <a:srgbClr val="FF0000"/>
              </a:solidFill>
            </a:endParaRPr>
          </a:p>
        </p:txBody>
      </p:sp>
      <p:grpSp>
        <p:nvGrpSpPr>
          <p:cNvPr id="27" name="Группа 26"/>
          <p:cNvGrpSpPr/>
          <p:nvPr/>
        </p:nvGrpSpPr>
        <p:grpSpPr>
          <a:xfrm>
            <a:off x="4361680" y="5475428"/>
            <a:ext cx="69711" cy="701445"/>
            <a:chOff x="4221192" y="4315561"/>
            <a:chExt cx="69711" cy="701445"/>
          </a:xfrm>
        </p:grpSpPr>
        <p:sp>
          <p:nvSpPr>
            <p:cNvPr id="28" name="Блок-схема: узел 27"/>
            <p:cNvSpPr/>
            <p:nvPr/>
          </p:nvSpPr>
          <p:spPr>
            <a:xfrm>
              <a:off x="4221192" y="4315561"/>
              <a:ext cx="65060" cy="65060"/>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ru-RU">
                <a:solidFill>
                  <a:srgbClr val="FF0000"/>
                </a:solidFill>
              </a:endParaRPr>
            </a:p>
          </p:txBody>
        </p:sp>
        <p:sp>
          <p:nvSpPr>
            <p:cNvPr id="29" name="Блок-схема: узел 28"/>
            <p:cNvSpPr/>
            <p:nvPr/>
          </p:nvSpPr>
          <p:spPr>
            <a:xfrm>
              <a:off x="4225843" y="4532640"/>
              <a:ext cx="65060" cy="65060"/>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ru-RU">
                <a:solidFill>
                  <a:srgbClr val="FF0000"/>
                </a:solidFill>
              </a:endParaRPr>
            </a:p>
          </p:txBody>
        </p:sp>
        <p:sp>
          <p:nvSpPr>
            <p:cNvPr id="30" name="Блок-схема: узел 29"/>
            <p:cNvSpPr/>
            <p:nvPr/>
          </p:nvSpPr>
          <p:spPr>
            <a:xfrm>
              <a:off x="4225843" y="4737070"/>
              <a:ext cx="65060" cy="65060"/>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ru-RU">
                <a:solidFill>
                  <a:srgbClr val="FF0000"/>
                </a:solidFill>
              </a:endParaRPr>
            </a:p>
          </p:txBody>
        </p:sp>
        <p:sp>
          <p:nvSpPr>
            <p:cNvPr id="33" name="Блок-схема: узел 32"/>
            <p:cNvSpPr/>
            <p:nvPr/>
          </p:nvSpPr>
          <p:spPr>
            <a:xfrm>
              <a:off x="4225843" y="4951946"/>
              <a:ext cx="65060" cy="65060"/>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ru-RU">
                <a:solidFill>
                  <a:srgbClr val="FF0000"/>
                </a:solidFill>
              </a:endParaRPr>
            </a:p>
          </p:txBody>
        </p:sp>
      </p:grpSp>
      <p:pic>
        <p:nvPicPr>
          <p:cNvPr id="2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678788" y="1256098"/>
            <a:ext cx="835025" cy="89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857700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623822" y="879194"/>
            <a:ext cx="8973952" cy="656090"/>
          </a:xfrm>
          <a:effectLst/>
        </p:spPr>
        <p:txBody>
          <a:bodyPr>
            <a:normAutofit/>
          </a:bodyPr>
          <a:lstStyle/>
          <a:p>
            <a:pPr>
              <a:lnSpc>
                <a:spcPct val="100000"/>
              </a:lnSpc>
            </a:pPr>
            <a:r>
              <a:rPr lang="ru-RU" sz="2200" b="1" spc="50" dirty="0">
                <a:ln w="11430"/>
                <a:solidFill>
                  <a:srgbClr val="930D2D"/>
                </a:solidFill>
                <a:effectLst>
                  <a:outerShdw blurRad="38100" dist="38100" dir="2700000" algn="tl">
                    <a:srgbClr val="000000">
                      <a:alpha val="43137"/>
                    </a:srgbClr>
                  </a:outerShdw>
                </a:effectLst>
              </a:rPr>
              <a:t>МИКСЕР </a:t>
            </a:r>
            <a:r>
              <a:rPr lang="en-US" sz="2200" b="1" spc="50" dirty="0">
                <a:ln w="11430"/>
                <a:solidFill>
                  <a:srgbClr val="930D2D"/>
                </a:solidFill>
                <a:effectLst>
                  <a:outerShdw blurRad="38100" dist="38100" dir="2700000" algn="tl">
                    <a:srgbClr val="000000">
                      <a:alpha val="43137"/>
                    </a:srgbClr>
                  </a:outerShdw>
                </a:effectLst>
              </a:rPr>
              <a:t>GRM617</a:t>
            </a:r>
            <a:endParaRPr lang="uk-UA" sz="22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276392" y="5868373"/>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88437659"/>
              </p:ext>
            </p:extLst>
          </p:nvPr>
        </p:nvGraphicFramePr>
        <p:xfrm>
          <a:off x="346588" y="6248148"/>
          <a:ext cx="10108436" cy="978418"/>
        </p:xfrm>
        <a:graphic>
          <a:graphicData uri="http://schemas.openxmlformats.org/drawingml/2006/table">
            <a:tbl>
              <a:tblPr>
                <a:tableStyleId>{616DA210-FB5B-4158-B5E0-FEB733F419BA}</a:tableStyleId>
              </a:tblPr>
              <a:tblGrid>
                <a:gridCol w="454364">
                  <a:extLst>
                    <a:ext uri="{9D8B030D-6E8A-4147-A177-3AD203B41FA5}">
                      <a16:colId xmlns:a16="http://schemas.microsoft.com/office/drawing/2014/main" val="20000"/>
                    </a:ext>
                  </a:extLst>
                </a:gridCol>
                <a:gridCol w="608237">
                  <a:extLst>
                    <a:ext uri="{9D8B030D-6E8A-4147-A177-3AD203B41FA5}">
                      <a16:colId xmlns:a16="http://schemas.microsoft.com/office/drawing/2014/main" val="20001"/>
                    </a:ext>
                  </a:extLst>
                </a:gridCol>
                <a:gridCol w="669022">
                  <a:extLst>
                    <a:ext uri="{9D8B030D-6E8A-4147-A177-3AD203B41FA5}">
                      <a16:colId xmlns:a16="http://schemas.microsoft.com/office/drawing/2014/main" val="20002"/>
                    </a:ext>
                  </a:extLst>
                </a:gridCol>
                <a:gridCol w="820789">
                  <a:extLst>
                    <a:ext uri="{9D8B030D-6E8A-4147-A177-3AD203B41FA5}">
                      <a16:colId xmlns:a16="http://schemas.microsoft.com/office/drawing/2014/main" val="20003"/>
                    </a:ext>
                  </a:extLst>
                </a:gridCol>
                <a:gridCol w="566062">
                  <a:extLst>
                    <a:ext uri="{9D8B030D-6E8A-4147-A177-3AD203B41FA5}">
                      <a16:colId xmlns:a16="http://schemas.microsoft.com/office/drawing/2014/main" val="20004"/>
                    </a:ext>
                  </a:extLst>
                </a:gridCol>
                <a:gridCol w="1089668">
                  <a:extLst>
                    <a:ext uri="{9D8B030D-6E8A-4147-A177-3AD203B41FA5}">
                      <a16:colId xmlns:a16="http://schemas.microsoft.com/office/drawing/2014/main" val="20005"/>
                    </a:ext>
                  </a:extLst>
                </a:gridCol>
                <a:gridCol w="820789">
                  <a:extLst>
                    <a:ext uri="{9D8B030D-6E8A-4147-A177-3AD203B41FA5}">
                      <a16:colId xmlns:a16="http://schemas.microsoft.com/office/drawing/2014/main" val="20006"/>
                    </a:ext>
                  </a:extLst>
                </a:gridCol>
                <a:gridCol w="809428">
                  <a:extLst>
                    <a:ext uri="{9D8B030D-6E8A-4147-A177-3AD203B41FA5}">
                      <a16:colId xmlns:a16="http://schemas.microsoft.com/office/drawing/2014/main" val="20007"/>
                    </a:ext>
                  </a:extLst>
                </a:gridCol>
                <a:gridCol w="704732">
                  <a:extLst>
                    <a:ext uri="{9D8B030D-6E8A-4147-A177-3AD203B41FA5}">
                      <a16:colId xmlns:a16="http://schemas.microsoft.com/office/drawing/2014/main" val="20008"/>
                    </a:ext>
                  </a:extLst>
                </a:gridCol>
                <a:gridCol w="665581">
                  <a:extLst>
                    <a:ext uri="{9D8B030D-6E8A-4147-A177-3AD203B41FA5}">
                      <a16:colId xmlns:a16="http://schemas.microsoft.com/office/drawing/2014/main" val="20009"/>
                    </a:ext>
                  </a:extLst>
                </a:gridCol>
                <a:gridCol w="469822">
                  <a:extLst>
                    <a:ext uri="{9D8B030D-6E8A-4147-A177-3AD203B41FA5}">
                      <a16:colId xmlns:a16="http://schemas.microsoft.com/office/drawing/2014/main" val="20010"/>
                    </a:ext>
                  </a:extLst>
                </a:gridCol>
                <a:gridCol w="456772">
                  <a:extLst>
                    <a:ext uri="{9D8B030D-6E8A-4147-A177-3AD203B41FA5}">
                      <a16:colId xmlns:a16="http://schemas.microsoft.com/office/drawing/2014/main" val="20011"/>
                    </a:ext>
                  </a:extLst>
                </a:gridCol>
                <a:gridCol w="730833">
                  <a:extLst>
                    <a:ext uri="{9D8B030D-6E8A-4147-A177-3AD203B41FA5}">
                      <a16:colId xmlns:a16="http://schemas.microsoft.com/office/drawing/2014/main" val="20014"/>
                    </a:ext>
                  </a:extLst>
                </a:gridCol>
                <a:gridCol w="730833">
                  <a:extLst>
                    <a:ext uri="{9D8B030D-6E8A-4147-A177-3AD203B41FA5}">
                      <a16:colId xmlns:a16="http://schemas.microsoft.com/office/drawing/2014/main" val="20012"/>
                    </a:ext>
                  </a:extLst>
                </a:gridCol>
                <a:gridCol w="511504">
                  <a:extLst>
                    <a:ext uri="{9D8B030D-6E8A-4147-A177-3AD203B41FA5}">
                      <a16:colId xmlns:a16="http://schemas.microsoft.com/office/drawing/2014/main" val="20013"/>
                    </a:ext>
                  </a:extLst>
                </a:gridCol>
              </a:tblGrid>
              <a:tr h="48130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Двигатель с низким уровнем шума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Насадка венчик</a:t>
                      </a:r>
                      <a:r>
                        <a:rPr lang="ru-RU" sz="1100" b="1" i="0" u="none" strike="noStrike" baseline="0" dirty="0" smtClean="0">
                          <a:solidFill>
                            <a:srgbClr val="000000"/>
                          </a:solidFill>
                          <a:effectLst/>
                          <a:latin typeface="+mn-lt"/>
                        </a:rPr>
                        <a:t> </a:t>
                      </a:r>
                      <a:r>
                        <a:rPr lang="ru-RU" sz="1100" b="1" i="0" u="none" strike="noStrike" dirty="0" smtClean="0">
                          <a:solidFill>
                            <a:srgbClr val="000000"/>
                          </a:solidFill>
                          <a:effectLst/>
                          <a:latin typeface="+mn-lt"/>
                        </a:rPr>
                        <a:t>для</a:t>
                      </a:r>
                      <a:r>
                        <a:rPr lang="ru-RU" sz="1100" b="1" i="0" u="none" strike="noStrike" baseline="0" dirty="0" smtClean="0">
                          <a:solidFill>
                            <a:srgbClr val="000000"/>
                          </a:solidFill>
                          <a:effectLst/>
                          <a:latin typeface="+mn-lt"/>
                        </a:rPr>
                        <a:t> </a:t>
                      </a:r>
                      <a:r>
                        <a:rPr lang="ru-RU" sz="1100" b="1" i="0" u="none" strike="noStrike" dirty="0" smtClean="0">
                          <a:solidFill>
                            <a:srgbClr val="000000"/>
                          </a:solidFill>
                          <a:effectLst/>
                          <a:latin typeface="+mn-lt"/>
                        </a:rPr>
                        <a:t>взбивания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Насадка</a:t>
                      </a:r>
                    </a:p>
                    <a:p>
                      <a:pPr algn="ctr" fontAlgn="ctr"/>
                      <a:r>
                        <a:rPr lang="ru-RU" sz="1100" b="1" i="0" u="none" strike="noStrike" dirty="0" smtClean="0">
                          <a:solidFill>
                            <a:srgbClr val="000000"/>
                          </a:solidFill>
                          <a:effectLst/>
                          <a:latin typeface="+mn-lt"/>
                        </a:rPr>
                        <a:t>для замеса </a:t>
                      </a:r>
                      <a:r>
                        <a:rPr lang="ru-RU" sz="1100" b="1" i="0" u="none" strike="noStrike" baseline="0" dirty="0" smtClean="0">
                          <a:solidFill>
                            <a:srgbClr val="000000"/>
                          </a:solidFill>
                          <a:effectLst/>
                          <a:latin typeface="+mn-lt"/>
                        </a:rPr>
                        <a:t> </a:t>
                      </a:r>
                      <a:r>
                        <a:rPr lang="ru-RU" sz="1100" b="1" i="0" u="none" strike="noStrike" dirty="0" smtClean="0">
                          <a:solidFill>
                            <a:srgbClr val="000000"/>
                          </a:solidFill>
                          <a:effectLst/>
                          <a:latin typeface="+mn-lt"/>
                        </a:rPr>
                        <a:t>теста</a:t>
                      </a:r>
                      <a:endParaRPr lang="ru-RU" sz="1100" b="1" i="0" u="none" strike="noStrike" dirty="0">
                        <a:solidFill>
                          <a:srgbClr val="000000"/>
                        </a:solidFill>
                        <a:effectLst/>
                        <a:latin typeface="+mn-lt"/>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Количество</a:t>
                      </a:r>
                    </a:p>
                    <a:p>
                      <a:pPr algn="ctr" fontAlgn="ctr"/>
                      <a:r>
                        <a:rPr lang="ru-RU" sz="1100" b="1" i="0" u="none" strike="noStrike" dirty="0" smtClean="0">
                          <a:solidFill>
                            <a:srgbClr val="000000"/>
                          </a:solidFill>
                          <a:effectLst/>
                          <a:latin typeface="+mn-lt"/>
                        </a:rPr>
                        <a:t>скоростей</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Материал корпуса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Цвет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Длина кабеля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Штук/ящик</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Габаритный размер</a:t>
                      </a:r>
                      <a:r>
                        <a:rPr lang="ru-RU" sz="1100" b="1" i="0" u="none" strike="noStrike" baseline="0" dirty="0" smtClean="0">
                          <a:solidFill>
                            <a:srgbClr val="000000"/>
                          </a:solidFill>
                          <a:effectLst/>
                          <a:latin typeface="+mn-lt"/>
                        </a:rPr>
                        <a:t> </a:t>
                      </a:r>
                      <a:r>
                        <a:rPr lang="ru-RU" sz="1100" b="1" i="0" u="none" strike="noStrike" dirty="0" err="1" smtClean="0">
                          <a:solidFill>
                            <a:srgbClr val="000000"/>
                          </a:solidFill>
                          <a:effectLst/>
                          <a:latin typeface="+mn-lt"/>
                        </a:rPr>
                        <a:t>уп</a:t>
                      </a:r>
                      <a:r>
                        <a:rPr lang="ru-RU" sz="1100" b="1" i="0" u="none" strike="noStrike" dirty="0" smtClean="0">
                          <a:solidFill>
                            <a:srgbClr val="000000"/>
                          </a:solidFill>
                          <a:effectLst/>
                          <a:latin typeface="+mn-lt"/>
                        </a:rPr>
                        <a:t>.</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a:t>
                      </a:r>
                      <a:endParaRPr lang="en-US" sz="1100" b="1" i="0" u="none" strike="noStrike" dirty="0" smtClean="0">
                        <a:solidFill>
                          <a:srgbClr val="000000"/>
                        </a:solidFill>
                        <a:effectLst/>
                        <a:latin typeface="+mn-lt"/>
                      </a:endParaRPr>
                    </a:p>
                    <a:p>
                      <a:pPr algn="ctr" fontAlgn="ctr"/>
                      <a:r>
                        <a:rPr lang="ru-RU" sz="1100" b="1" i="0" u="none" strike="noStrike" dirty="0" smtClean="0">
                          <a:solidFill>
                            <a:srgbClr val="000000"/>
                          </a:solidFill>
                          <a:effectLst/>
                          <a:latin typeface="+mn-lt"/>
                        </a:rPr>
                        <a:t>нетто</a:t>
                      </a:r>
                      <a:r>
                        <a:rPr lang="en-US" sz="1100" b="1" i="0" u="none" strike="noStrike" dirty="0" smtClean="0">
                          <a:solidFill>
                            <a:srgbClr val="000000"/>
                          </a:solidFill>
                          <a:effectLst/>
                          <a:latin typeface="+mn-lt"/>
                        </a:rPr>
                        <a:t> </a:t>
                      </a:r>
                      <a:r>
                        <a:rPr lang="ru-RU" sz="1100" b="1" i="0" u="none" strike="noStrike" dirty="0" smtClean="0">
                          <a:solidFill>
                            <a:srgbClr val="000000"/>
                          </a:solidFill>
                          <a:effectLst/>
                          <a:latin typeface="+mn-lt"/>
                        </a:rPr>
                        <a:t>/брутто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5073">
                <a:tc>
                  <a:txBody>
                    <a:bodyPr/>
                    <a:lstStyle/>
                    <a:p>
                      <a:pPr marL="0" algn="ctr" defTabSz="914400" rtl="0" eaLnBrk="1" fontAlgn="ctr" latinLnBrk="0" hangingPunct="1"/>
                      <a:r>
                        <a:rPr lang="ru-RU" sz="1000" b="1" i="1" u="none" strike="noStrike" kern="1200" dirty="0" smtClean="0">
                          <a:solidFill>
                            <a:srgbClr val="000000"/>
                          </a:solidFill>
                          <a:effectLst/>
                          <a:latin typeface="+mn-lt"/>
                          <a:ea typeface="+mn-ea"/>
                          <a:cs typeface="+mn-cs"/>
                        </a:rPr>
                        <a:t>66696</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GRM617</a:t>
                      </a:r>
                      <a:endParaRPr lang="en-US" sz="1000" b="1" i="1" u="none" strike="noStrike" dirty="0">
                        <a:solidFill>
                          <a:srgbClr val="000000"/>
                        </a:solidFill>
                        <a:effectLst/>
                        <a:latin typeface="+mn-lt"/>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300</a:t>
                      </a:r>
                      <a:r>
                        <a:rPr lang="ru-RU" sz="1000" b="1" i="1" u="none" strike="noStrike" dirty="0" smtClean="0">
                          <a:solidFill>
                            <a:srgbClr val="000000"/>
                          </a:solidFill>
                          <a:effectLst/>
                          <a:latin typeface="+mn-lt"/>
                        </a:rPr>
                        <a:t>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5</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нерж. сталь, пластик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белый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 </a:t>
                      </a:r>
                      <a:r>
                        <a:rPr lang="en-US" sz="1000" b="1" i="1" u="none" strike="noStrike" dirty="0" smtClean="0">
                          <a:solidFill>
                            <a:srgbClr val="000000"/>
                          </a:solidFill>
                          <a:effectLst/>
                          <a:latin typeface="Arial"/>
                        </a:rPr>
                        <a:t>1</a:t>
                      </a:r>
                      <a:r>
                        <a:rPr lang="ru-RU" sz="1000" b="1" i="1" u="none" strike="noStrike" dirty="0" smtClean="0">
                          <a:solidFill>
                            <a:srgbClr val="000000"/>
                          </a:solidFill>
                          <a:effectLst/>
                          <a:latin typeface="Arial"/>
                        </a:rPr>
                        <a:t>,</a:t>
                      </a:r>
                      <a:r>
                        <a:rPr lang="en-US" sz="1000" b="1" i="1" u="none" strike="noStrike" dirty="0" smtClean="0">
                          <a:solidFill>
                            <a:srgbClr val="000000"/>
                          </a:solidFill>
                          <a:effectLst/>
                          <a:latin typeface="Arial"/>
                        </a:rPr>
                        <a:t>0</a:t>
                      </a:r>
                      <a:r>
                        <a:rPr lang="ru-RU" sz="1000" b="1" i="1" u="none" strike="noStrike" dirty="0" smtClean="0">
                          <a:solidFill>
                            <a:srgbClr val="000000"/>
                          </a:solidFill>
                          <a:effectLst/>
                          <a:latin typeface="Arial"/>
                        </a:rPr>
                        <a:t> м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24</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186 х 76 х 154 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0,73 / 0,80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16" name="TextBox 15"/>
          <p:cNvSpPr txBox="1"/>
          <p:nvPr/>
        </p:nvSpPr>
        <p:spPr>
          <a:xfrm>
            <a:off x="4142744" y="2025461"/>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31" name="Прямоугольник 30"/>
          <p:cNvSpPr/>
          <p:nvPr/>
        </p:nvSpPr>
        <p:spPr>
          <a:xfrm>
            <a:off x="808852" y="5383769"/>
            <a:ext cx="3692207" cy="369332"/>
          </a:xfrm>
          <a:prstGeom prst="rect">
            <a:avLst/>
          </a:prstGeom>
        </p:spPr>
        <p:txBody>
          <a:bodyPr wrap="square">
            <a:spAutoFit/>
          </a:bodyPr>
          <a:lstStyle/>
          <a:p>
            <a:r>
              <a:rPr lang="ru-RU" dirty="0">
                <a:solidFill>
                  <a:srgbClr val="006666"/>
                </a:solidFill>
                <a:latin typeface="EpsilonCTT" pitchFamily="2" charset="0"/>
              </a:rPr>
              <a:t>ПОЛЕЗНО! БЫСТРО! ВКУСНО!</a:t>
            </a:r>
          </a:p>
        </p:txBody>
      </p:sp>
      <p:sp>
        <p:nvSpPr>
          <p:cNvPr id="7" name="Прямоугольник 6"/>
          <p:cNvSpPr/>
          <p:nvPr/>
        </p:nvSpPr>
        <p:spPr>
          <a:xfrm>
            <a:off x="4142743" y="2295085"/>
            <a:ext cx="6327577" cy="3000821"/>
          </a:xfrm>
          <a:prstGeom prst="rect">
            <a:avLst/>
          </a:prstGeom>
        </p:spPr>
        <p:txBody>
          <a:bodyPr wrap="square">
            <a:spAutoFit/>
          </a:bodyPr>
          <a:lstStyle/>
          <a:p>
            <a:pPr>
              <a:lnSpc>
                <a:spcPct val="150000"/>
              </a:lnSpc>
            </a:pPr>
            <a:r>
              <a:rPr lang="ru-RU" sz="1400" b="1" i="1" dirty="0">
                <a:solidFill>
                  <a:srgbClr val="4D4B4B"/>
                </a:solidFill>
              </a:rPr>
              <a:t>Ручной миксер </a:t>
            </a:r>
            <a:r>
              <a:rPr lang="ru-RU" sz="1400" b="1" i="1" spc="50" dirty="0">
                <a:ln w="11430"/>
                <a:solidFill>
                  <a:srgbClr val="930D2D"/>
                </a:solidFill>
                <a:effectLst>
                  <a:outerShdw blurRad="38100" dist="38100" dir="2700000" algn="tl">
                    <a:srgbClr val="000000">
                      <a:alpha val="43137"/>
                    </a:srgbClr>
                  </a:outerShdw>
                </a:effectLst>
              </a:rPr>
              <a:t>GRM-617</a:t>
            </a:r>
            <a:r>
              <a:rPr lang="ru-RU" sz="1400" b="1" i="1" dirty="0">
                <a:solidFill>
                  <a:srgbClr val="4D4B4B"/>
                </a:solidFill>
              </a:rPr>
              <a:t> может работать в пяти скоростных режимах, а для удобного извлечения насадок имеется специальная кнопка. </a:t>
            </a:r>
          </a:p>
          <a:p>
            <a:pPr>
              <a:lnSpc>
                <a:spcPct val="150000"/>
              </a:lnSpc>
            </a:pPr>
            <a:r>
              <a:rPr lang="ru-RU" sz="1400" b="1" i="1" dirty="0">
                <a:solidFill>
                  <a:srgbClr val="4D4B4B"/>
                </a:solidFill>
              </a:rPr>
              <a:t>Ручным миксером очень удобно взбивать крем или жидкое тесто. Он идеально выполняет функции взбивания и замешивания Поскольку он обладает небольшими размерами, то прибор поместится на любую полку на кухне и его можно всегда при случае взять с собой, например, на дачу.</a:t>
            </a:r>
          </a:p>
          <a:p>
            <a:pPr>
              <a:lnSpc>
                <a:spcPct val="150000"/>
              </a:lnSpc>
            </a:pPr>
            <a:r>
              <a:rPr lang="ru-RU" sz="1400" b="1" i="1" dirty="0">
                <a:solidFill>
                  <a:srgbClr val="4D4B4B"/>
                </a:solidFill>
              </a:rPr>
              <a:t>Модель </a:t>
            </a:r>
            <a:r>
              <a:rPr lang="ru-RU" sz="1400" b="1" i="1" spc="50" dirty="0">
                <a:ln w="11430"/>
                <a:solidFill>
                  <a:srgbClr val="930D2D"/>
                </a:solidFill>
                <a:effectLst>
                  <a:outerShdw blurRad="38100" dist="38100" dir="2700000" algn="tl">
                    <a:srgbClr val="000000">
                      <a:alpha val="43137"/>
                    </a:srgbClr>
                  </a:outerShdw>
                </a:effectLst>
              </a:rPr>
              <a:t>GRM-617 </a:t>
            </a:r>
            <a:r>
              <a:rPr lang="ru-RU" sz="1400" b="1" i="1" dirty="0">
                <a:solidFill>
                  <a:srgbClr val="4D4B4B"/>
                </a:solidFill>
              </a:rPr>
              <a:t>имеет мощность </a:t>
            </a:r>
            <a:r>
              <a:rPr lang="ru-RU" sz="1400" b="1" i="1" dirty="0">
                <a:solidFill>
                  <a:srgbClr val="4D4B4B"/>
                </a:solidFill>
              </a:rPr>
              <a:t>300 </a:t>
            </a:r>
            <a:r>
              <a:rPr lang="ru-RU" sz="1400" b="1" i="1" dirty="0">
                <a:solidFill>
                  <a:srgbClr val="4D4B4B"/>
                </a:solidFill>
              </a:rPr>
              <a:t>Вт, двигатель с низким уровнем шума. В комплект входят венчики для взбивания и крючки для замеса теста.</a:t>
            </a:r>
          </a:p>
        </p:txBody>
      </p:sp>
      <p:pic>
        <p:nvPicPr>
          <p:cNvPr id="5" name="Рисунок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6392" y="1554673"/>
            <a:ext cx="3687623" cy="2810373"/>
          </a:xfrm>
          <a:prstGeom prst="rect">
            <a:avLst/>
          </a:prstGeom>
        </p:spPr>
      </p:pic>
      <p:pic>
        <p:nvPicPr>
          <p:cNvPr id="3" name="Рисунок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66049" y="4003775"/>
            <a:ext cx="2890795" cy="1308276"/>
          </a:xfrm>
          <a:prstGeom prst="rect">
            <a:avLst/>
          </a:prstGeom>
        </p:spPr>
      </p:pic>
    </p:spTree>
    <p:extLst>
      <p:ext uri="{BB962C8B-B14F-4D97-AF65-F5344CB8AC3E}">
        <p14:creationId xmlns:p14="http://schemas.microsoft.com/office/powerpoint/2010/main" val="116267260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535165" y="1158633"/>
            <a:ext cx="8973952" cy="656090"/>
          </a:xfrm>
          <a:effectLst/>
        </p:spPr>
        <p:txBody>
          <a:bodyPr>
            <a:normAutofit/>
          </a:bodyPr>
          <a:lstStyle/>
          <a:p>
            <a:pPr>
              <a:lnSpc>
                <a:spcPct val="100000"/>
              </a:lnSpc>
            </a:pPr>
            <a:r>
              <a:rPr lang="ru-RU" sz="2200" b="1" spc="50" dirty="0">
                <a:ln w="11430"/>
                <a:solidFill>
                  <a:srgbClr val="930D2D"/>
                </a:solidFill>
                <a:effectLst>
                  <a:outerShdw blurRad="38100" dist="38100" dir="2700000" algn="tl">
                    <a:srgbClr val="000000">
                      <a:alpha val="43137"/>
                    </a:srgbClr>
                  </a:outerShdw>
                </a:effectLst>
              </a:rPr>
              <a:t>МІКСЕР </a:t>
            </a:r>
            <a:r>
              <a:rPr lang="en-US" sz="2200" b="1" spc="50" dirty="0">
                <a:ln w="11430"/>
                <a:solidFill>
                  <a:srgbClr val="930D2D"/>
                </a:solidFill>
                <a:effectLst>
                  <a:outerShdw blurRad="38100" dist="38100" dir="2700000" algn="tl">
                    <a:srgbClr val="000000">
                      <a:alpha val="43137"/>
                    </a:srgbClr>
                  </a:outerShdw>
                </a:effectLst>
              </a:rPr>
              <a:t>GRM-61</a:t>
            </a:r>
            <a:r>
              <a:rPr lang="ru-RU" sz="2200" b="1" spc="50" dirty="0">
                <a:ln w="11430"/>
                <a:solidFill>
                  <a:srgbClr val="930D2D"/>
                </a:solidFill>
                <a:effectLst>
                  <a:outerShdw blurRad="38100" dist="38100" dir="2700000" algn="tl">
                    <a:srgbClr val="000000">
                      <a:alpha val="43137"/>
                    </a:srgbClr>
                  </a:outerShdw>
                </a:effectLst>
              </a:rPr>
              <a:t>8</a:t>
            </a:r>
            <a:endParaRPr lang="uk-UA" sz="22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276392" y="5868373"/>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501672625"/>
              </p:ext>
            </p:extLst>
          </p:nvPr>
        </p:nvGraphicFramePr>
        <p:xfrm>
          <a:off x="346588" y="6248148"/>
          <a:ext cx="10108436" cy="978418"/>
        </p:xfrm>
        <a:graphic>
          <a:graphicData uri="http://schemas.openxmlformats.org/drawingml/2006/table">
            <a:tbl>
              <a:tblPr>
                <a:tableStyleId>{616DA210-FB5B-4158-B5E0-FEB733F419BA}</a:tableStyleId>
              </a:tblPr>
              <a:tblGrid>
                <a:gridCol w="454364">
                  <a:extLst>
                    <a:ext uri="{9D8B030D-6E8A-4147-A177-3AD203B41FA5}">
                      <a16:colId xmlns:a16="http://schemas.microsoft.com/office/drawing/2014/main" val="20000"/>
                    </a:ext>
                  </a:extLst>
                </a:gridCol>
                <a:gridCol w="608237">
                  <a:extLst>
                    <a:ext uri="{9D8B030D-6E8A-4147-A177-3AD203B41FA5}">
                      <a16:colId xmlns:a16="http://schemas.microsoft.com/office/drawing/2014/main" val="20001"/>
                    </a:ext>
                  </a:extLst>
                </a:gridCol>
                <a:gridCol w="669022">
                  <a:extLst>
                    <a:ext uri="{9D8B030D-6E8A-4147-A177-3AD203B41FA5}">
                      <a16:colId xmlns:a16="http://schemas.microsoft.com/office/drawing/2014/main" val="20002"/>
                    </a:ext>
                  </a:extLst>
                </a:gridCol>
                <a:gridCol w="820789">
                  <a:extLst>
                    <a:ext uri="{9D8B030D-6E8A-4147-A177-3AD203B41FA5}">
                      <a16:colId xmlns:a16="http://schemas.microsoft.com/office/drawing/2014/main" val="20003"/>
                    </a:ext>
                  </a:extLst>
                </a:gridCol>
                <a:gridCol w="566062">
                  <a:extLst>
                    <a:ext uri="{9D8B030D-6E8A-4147-A177-3AD203B41FA5}">
                      <a16:colId xmlns:a16="http://schemas.microsoft.com/office/drawing/2014/main" val="20004"/>
                    </a:ext>
                  </a:extLst>
                </a:gridCol>
                <a:gridCol w="1089668">
                  <a:extLst>
                    <a:ext uri="{9D8B030D-6E8A-4147-A177-3AD203B41FA5}">
                      <a16:colId xmlns:a16="http://schemas.microsoft.com/office/drawing/2014/main" val="20005"/>
                    </a:ext>
                  </a:extLst>
                </a:gridCol>
                <a:gridCol w="820789">
                  <a:extLst>
                    <a:ext uri="{9D8B030D-6E8A-4147-A177-3AD203B41FA5}">
                      <a16:colId xmlns:a16="http://schemas.microsoft.com/office/drawing/2014/main" val="20006"/>
                    </a:ext>
                  </a:extLst>
                </a:gridCol>
                <a:gridCol w="809428">
                  <a:extLst>
                    <a:ext uri="{9D8B030D-6E8A-4147-A177-3AD203B41FA5}">
                      <a16:colId xmlns:a16="http://schemas.microsoft.com/office/drawing/2014/main" val="20007"/>
                    </a:ext>
                  </a:extLst>
                </a:gridCol>
                <a:gridCol w="704732">
                  <a:extLst>
                    <a:ext uri="{9D8B030D-6E8A-4147-A177-3AD203B41FA5}">
                      <a16:colId xmlns:a16="http://schemas.microsoft.com/office/drawing/2014/main" val="20008"/>
                    </a:ext>
                  </a:extLst>
                </a:gridCol>
                <a:gridCol w="665581">
                  <a:extLst>
                    <a:ext uri="{9D8B030D-6E8A-4147-A177-3AD203B41FA5}">
                      <a16:colId xmlns:a16="http://schemas.microsoft.com/office/drawing/2014/main" val="20009"/>
                    </a:ext>
                  </a:extLst>
                </a:gridCol>
                <a:gridCol w="469822">
                  <a:extLst>
                    <a:ext uri="{9D8B030D-6E8A-4147-A177-3AD203B41FA5}">
                      <a16:colId xmlns:a16="http://schemas.microsoft.com/office/drawing/2014/main" val="20010"/>
                    </a:ext>
                  </a:extLst>
                </a:gridCol>
                <a:gridCol w="456772">
                  <a:extLst>
                    <a:ext uri="{9D8B030D-6E8A-4147-A177-3AD203B41FA5}">
                      <a16:colId xmlns:a16="http://schemas.microsoft.com/office/drawing/2014/main" val="20011"/>
                    </a:ext>
                  </a:extLst>
                </a:gridCol>
                <a:gridCol w="730833">
                  <a:extLst>
                    <a:ext uri="{9D8B030D-6E8A-4147-A177-3AD203B41FA5}">
                      <a16:colId xmlns:a16="http://schemas.microsoft.com/office/drawing/2014/main" val="20014"/>
                    </a:ext>
                  </a:extLst>
                </a:gridCol>
                <a:gridCol w="730833">
                  <a:extLst>
                    <a:ext uri="{9D8B030D-6E8A-4147-A177-3AD203B41FA5}">
                      <a16:colId xmlns:a16="http://schemas.microsoft.com/office/drawing/2014/main" val="20012"/>
                    </a:ext>
                  </a:extLst>
                </a:gridCol>
                <a:gridCol w="511504">
                  <a:extLst>
                    <a:ext uri="{9D8B030D-6E8A-4147-A177-3AD203B41FA5}">
                      <a16:colId xmlns:a16="http://schemas.microsoft.com/office/drawing/2014/main" val="20013"/>
                    </a:ext>
                  </a:extLst>
                </a:gridCol>
              </a:tblGrid>
              <a:tr h="48130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Двигатель с низким уровнем шума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Насадка венчик</a:t>
                      </a:r>
                      <a:r>
                        <a:rPr lang="ru-RU" sz="1100" b="1" i="0" u="none" strike="noStrike" baseline="0" dirty="0" smtClean="0">
                          <a:solidFill>
                            <a:srgbClr val="000000"/>
                          </a:solidFill>
                          <a:effectLst/>
                          <a:latin typeface="+mn-lt"/>
                        </a:rPr>
                        <a:t> </a:t>
                      </a:r>
                      <a:r>
                        <a:rPr lang="ru-RU" sz="1100" b="1" i="0" u="none" strike="noStrike" dirty="0" smtClean="0">
                          <a:solidFill>
                            <a:srgbClr val="000000"/>
                          </a:solidFill>
                          <a:effectLst/>
                          <a:latin typeface="+mn-lt"/>
                        </a:rPr>
                        <a:t>для</a:t>
                      </a:r>
                      <a:r>
                        <a:rPr lang="ru-RU" sz="1100" b="1" i="0" u="none" strike="noStrike" baseline="0" dirty="0" smtClean="0">
                          <a:solidFill>
                            <a:srgbClr val="000000"/>
                          </a:solidFill>
                          <a:effectLst/>
                          <a:latin typeface="+mn-lt"/>
                        </a:rPr>
                        <a:t> </a:t>
                      </a:r>
                      <a:r>
                        <a:rPr lang="ru-RU" sz="1100" b="1" i="0" u="none" strike="noStrike" dirty="0" smtClean="0">
                          <a:solidFill>
                            <a:srgbClr val="000000"/>
                          </a:solidFill>
                          <a:effectLst/>
                          <a:latin typeface="+mn-lt"/>
                        </a:rPr>
                        <a:t>взбивания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Насадка</a:t>
                      </a:r>
                    </a:p>
                    <a:p>
                      <a:pPr algn="ctr" fontAlgn="ctr"/>
                      <a:r>
                        <a:rPr lang="ru-RU" sz="1100" b="1" i="0" u="none" strike="noStrike" dirty="0" smtClean="0">
                          <a:solidFill>
                            <a:srgbClr val="000000"/>
                          </a:solidFill>
                          <a:effectLst/>
                          <a:latin typeface="+mn-lt"/>
                        </a:rPr>
                        <a:t>для </a:t>
                      </a:r>
                      <a:r>
                        <a:rPr lang="ru-RU" sz="1100" b="1" i="0" u="none" strike="noStrike" baseline="0" dirty="0" smtClean="0">
                          <a:solidFill>
                            <a:srgbClr val="000000"/>
                          </a:solidFill>
                          <a:effectLst/>
                          <a:latin typeface="+mn-lt"/>
                        </a:rPr>
                        <a:t> замеса </a:t>
                      </a:r>
                      <a:r>
                        <a:rPr lang="ru-RU" sz="1100" b="1" i="0" u="none" strike="noStrike" dirty="0" smtClean="0">
                          <a:solidFill>
                            <a:srgbClr val="000000"/>
                          </a:solidFill>
                          <a:effectLst/>
                          <a:latin typeface="+mn-lt"/>
                        </a:rPr>
                        <a:t>теста</a:t>
                      </a:r>
                      <a:endParaRPr lang="ru-RU" sz="1100" b="1" i="0" u="none" strike="noStrike" dirty="0">
                        <a:solidFill>
                          <a:srgbClr val="000000"/>
                        </a:solidFill>
                        <a:effectLst/>
                        <a:latin typeface="+mn-lt"/>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Количество</a:t>
                      </a:r>
                    </a:p>
                    <a:p>
                      <a:pPr algn="ctr" fontAlgn="ctr"/>
                      <a:r>
                        <a:rPr lang="ru-RU" sz="1100" b="1" i="0" u="none" strike="noStrike" dirty="0" smtClean="0">
                          <a:solidFill>
                            <a:srgbClr val="000000"/>
                          </a:solidFill>
                          <a:effectLst/>
                          <a:latin typeface="+mn-lt"/>
                        </a:rPr>
                        <a:t>скоростей</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Материал корпуса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Цвет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Длина кабеля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Штук/ящик</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Габаритный размер</a:t>
                      </a:r>
                      <a:r>
                        <a:rPr lang="ru-RU" sz="1100" b="1" i="0" u="none" strike="noStrike" baseline="0" dirty="0" smtClean="0">
                          <a:solidFill>
                            <a:srgbClr val="000000"/>
                          </a:solidFill>
                          <a:effectLst/>
                          <a:latin typeface="+mn-lt"/>
                        </a:rPr>
                        <a:t> </a:t>
                      </a:r>
                      <a:r>
                        <a:rPr lang="ru-RU" sz="1100" b="1" i="0" u="none" strike="noStrike" dirty="0" err="1" smtClean="0">
                          <a:solidFill>
                            <a:srgbClr val="000000"/>
                          </a:solidFill>
                          <a:effectLst/>
                          <a:latin typeface="+mn-lt"/>
                        </a:rPr>
                        <a:t>уп</a:t>
                      </a:r>
                      <a:r>
                        <a:rPr lang="ru-RU" sz="1100" b="1" i="0" u="none" strike="noStrike" dirty="0" smtClean="0">
                          <a:solidFill>
                            <a:srgbClr val="000000"/>
                          </a:solidFill>
                          <a:effectLst/>
                          <a:latin typeface="+mn-lt"/>
                        </a:rPr>
                        <a:t>.</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a:t>
                      </a:r>
                      <a:endParaRPr lang="en-US" sz="1100" b="1" i="0" u="none" strike="noStrike" dirty="0" smtClean="0">
                        <a:solidFill>
                          <a:srgbClr val="000000"/>
                        </a:solidFill>
                        <a:effectLst/>
                        <a:latin typeface="+mn-lt"/>
                      </a:endParaRPr>
                    </a:p>
                    <a:p>
                      <a:pPr algn="ctr" fontAlgn="ctr"/>
                      <a:r>
                        <a:rPr lang="ru-RU" sz="1100" b="1" i="0" u="none" strike="noStrike" dirty="0" smtClean="0">
                          <a:solidFill>
                            <a:srgbClr val="000000"/>
                          </a:solidFill>
                          <a:effectLst/>
                          <a:latin typeface="+mn-lt"/>
                        </a:rPr>
                        <a:t>нетто</a:t>
                      </a:r>
                      <a:r>
                        <a:rPr lang="en-US" sz="1100" b="1" i="0" u="none" strike="noStrike" dirty="0" smtClean="0">
                          <a:solidFill>
                            <a:srgbClr val="000000"/>
                          </a:solidFill>
                          <a:effectLst/>
                          <a:latin typeface="+mn-lt"/>
                        </a:rPr>
                        <a:t> </a:t>
                      </a:r>
                      <a:r>
                        <a:rPr lang="ru-RU" sz="1100" b="1" i="0" u="none" strike="noStrike" dirty="0" smtClean="0">
                          <a:solidFill>
                            <a:srgbClr val="000000"/>
                          </a:solidFill>
                          <a:effectLst/>
                          <a:latin typeface="+mn-lt"/>
                        </a:rPr>
                        <a:t>/брутто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5073">
                <a:tc>
                  <a:txBody>
                    <a:bodyPr/>
                    <a:lstStyle/>
                    <a:p>
                      <a:pPr marL="0" algn="ctr" defTabSz="914400" rtl="0" eaLnBrk="1" fontAlgn="ctr" latinLnBrk="0" hangingPunct="1"/>
                      <a:r>
                        <a:rPr lang="en-US" sz="1000" b="1" i="1" u="none" strike="noStrike" kern="1200" dirty="0" smtClean="0">
                          <a:solidFill>
                            <a:srgbClr val="000000"/>
                          </a:solidFill>
                          <a:effectLst/>
                          <a:latin typeface="+mn-lt"/>
                          <a:ea typeface="+mn-ea"/>
                          <a:cs typeface="+mn-cs"/>
                        </a:rPr>
                        <a:t>66695</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GRM61</a:t>
                      </a:r>
                      <a:r>
                        <a:rPr lang="ru-RU" sz="1000" b="1" i="1" u="none" strike="noStrike" dirty="0" smtClean="0">
                          <a:solidFill>
                            <a:srgbClr val="000000"/>
                          </a:solidFill>
                          <a:effectLst/>
                          <a:latin typeface="+mn-lt"/>
                        </a:rPr>
                        <a:t>8</a:t>
                      </a:r>
                      <a:endParaRPr lang="en-US" sz="1000" b="1" i="1" u="none" strike="noStrike" dirty="0">
                        <a:solidFill>
                          <a:srgbClr val="000000"/>
                        </a:solidFill>
                        <a:effectLst/>
                        <a:latin typeface="+mn-lt"/>
                      </a:endParaRPr>
                    </a:p>
                  </a:txBody>
                  <a:tcPr marL="9525" marR="9525" marT="9525" marB="0" anchor="ctr"/>
                </a:tc>
                <a:tc>
                  <a:txBody>
                    <a:bodyPr/>
                    <a:lstStyle/>
                    <a:p>
                      <a:pPr algn="ctr" fontAlgn="ctr"/>
                      <a:r>
                        <a:rPr lang="ru-RU" sz="1000" b="1" i="1" u="none" strike="noStrike" dirty="0" smtClean="0">
                          <a:solidFill>
                            <a:srgbClr val="000000"/>
                          </a:solidFill>
                          <a:effectLst/>
                          <a:latin typeface="+mn-lt"/>
                        </a:rPr>
                        <a:t>2</a:t>
                      </a:r>
                      <a:r>
                        <a:rPr lang="en-US" sz="1000" b="1" i="1" u="none" strike="noStrike" dirty="0" smtClean="0">
                          <a:solidFill>
                            <a:srgbClr val="000000"/>
                          </a:solidFill>
                          <a:effectLst/>
                          <a:latin typeface="+mn-lt"/>
                        </a:rPr>
                        <a:t>00</a:t>
                      </a:r>
                      <a:r>
                        <a:rPr lang="ru-RU" sz="1000" b="1" i="1" u="none" strike="noStrike" dirty="0" smtClean="0">
                          <a:solidFill>
                            <a:srgbClr val="000000"/>
                          </a:solidFill>
                          <a:effectLst/>
                          <a:latin typeface="+mn-lt"/>
                        </a:rPr>
                        <a:t>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5</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нерж. сталь, пластик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белый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 </a:t>
                      </a:r>
                      <a:r>
                        <a:rPr lang="en-US" sz="1000" b="1" i="1" u="none" strike="noStrike" dirty="0" smtClean="0">
                          <a:solidFill>
                            <a:srgbClr val="000000"/>
                          </a:solidFill>
                          <a:effectLst/>
                          <a:latin typeface="Arial"/>
                        </a:rPr>
                        <a:t>1</a:t>
                      </a:r>
                      <a:r>
                        <a:rPr lang="ru-RU" sz="1000" b="1" i="1" u="none" strike="noStrike" dirty="0" smtClean="0">
                          <a:solidFill>
                            <a:srgbClr val="000000"/>
                          </a:solidFill>
                          <a:effectLst/>
                          <a:latin typeface="Arial"/>
                        </a:rPr>
                        <a:t>,</a:t>
                      </a:r>
                      <a:r>
                        <a:rPr lang="en-US" sz="1000" b="1" i="1" u="none" strike="noStrike" dirty="0" smtClean="0">
                          <a:solidFill>
                            <a:srgbClr val="000000"/>
                          </a:solidFill>
                          <a:effectLst/>
                          <a:latin typeface="Arial"/>
                        </a:rPr>
                        <a:t>0</a:t>
                      </a:r>
                      <a:r>
                        <a:rPr lang="ru-RU" sz="1000" b="1" i="1" u="none" strike="noStrike" dirty="0" smtClean="0">
                          <a:solidFill>
                            <a:srgbClr val="000000"/>
                          </a:solidFill>
                          <a:effectLst/>
                          <a:latin typeface="Arial"/>
                        </a:rPr>
                        <a:t> м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24</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186 х 76 х 154 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0,63 / 0,70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16" name="TextBox 15"/>
          <p:cNvSpPr txBox="1"/>
          <p:nvPr/>
        </p:nvSpPr>
        <p:spPr>
          <a:xfrm>
            <a:off x="4142744" y="2025461"/>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31" name="Прямоугольник 30"/>
          <p:cNvSpPr/>
          <p:nvPr/>
        </p:nvSpPr>
        <p:spPr>
          <a:xfrm>
            <a:off x="808852" y="5383769"/>
            <a:ext cx="3692207" cy="369332"/>
          </a:xfrm>
          <a:prstGeom prst="rect">
            <a:avLst/>
          </a:prstGeom>
        </p:spPr>
        <p:txBody>
          <a:bodyPr wrap="square">
            <a:spAutoFit/>
          </a:bodyPr>
          <a:lstStyle/>
          <a:p>
            <a:r>
              <a:rPr lang="ru-RU" dirty="0">
                <a:solidFill>
                  <a:srgbClr val="006666"/>
                </a:solidFill>
                <a:latin typeface="EpsilonCTT" pitchFamily="2" charset="0"/>
              </a:rPr>
              <a:t>ПОЛЕЗНО! БЫСТРО! ВКУСНО!</a:t>
            </a:r>
          </a:p>
        </p:txBody>
      </p:sp>
      <p:sp>
        <p:nvSpPr>
          <p:cNvPr id="7" name="Прямоугольник 6"/>
          <p:cNvSpPr/>
          <p:nvPr/>
        </p:nvSpPr>
        <p:spPr>
          <a:xfrm>
            <a:off x="4142743" y="2295085"/>
            <a:ext cx="6327577" cy="3000821"/>
          </a:xfrm>
          <a:prstGeom prst="rect">
            <a:avLst/>
          </a:prstGeom>
        </p:spPr>
        <p:txBody>
          <a:bodyPr wrap="square">
            <a:spAutoFit/>
          </a:bodyPr>
          <a:lstStyle/>
          <a:p>
            <a:pPr>
              <a:lnSpc>
                <a:spcPct val="150000"/>
              </a:lnSpc>
            </a:pPr>
            <a:r>
              <a:rPr lang="ru-RU" sz="1400" b="1" i="1" dirty="0">
                <a:solidFill>
                  <a:srgbClr val="4D4B4B"/>
                </a:solidFill>
              </a:rPr>
              <a:t>Ручной миксер </a:t>
            </a:r>
            <a:r>
              <a:rPr lang="en-US" sz="1400" b="1" i="1" spc="50" dirty="0">
                <a:ln w="11430"/>
                <a:solidFill>
                  <a:srgbClr val="930D2D"/>
                </a:solidFill>
                <a:effectLst>
                  <a:outerShdw blurRad="38100" dist="38100" dir="2700000" algn="tl">
                    <a:srgbClr val="000000">
                      <a:alpha val="43137"/>
                    </a:srgbClr>
                  </a:outerShdw>
                </a:effectLst>
              </a:rPr>
              <a:t>GRM-618 </a:t>
            </a:r>
            <a:r>
              <a:rPr lang="ru-RU" sz="1400" b="1" i="1" dirty="0">
                <a:solidFill>
                  <a:srgbClr val="4D4B4B"/>
                </a:solidFill>
              </a:rPr>
              <a:t>может </a:t>
            </a:r>
            <a:r>
              <a:rPr lang="ru-RU" sz="1400" b="1" i="1" dirty="0">
                <a:solidFill>
                  <a:srgbClr val="4D4B4B"/>
                </a:solidFill>
              </a:rPr>
              <a:t>работать в </a:t>
            </a:r>
            <a:r>
              <a:rPr lang="ru-RU" sz="1400" b="1" i="1" dirty="0">
                <a:solidFill>
                  <a:srgbClr val="4D4B4B"/>
                </a:solidFill>
              </a:rPr>
              <a:t>пяти </a:t>
            </a:r>
            <a:r>
              <a:rPr lang="ru-RU" sz="1400" b="1" i="1" dirty="0">
                <a:solidFill>
                  <a:srgbClr val="4D4B4B"/>
                </a:solidFill>
              </a:rPr>
              <a:t>скоростных режимах, а для удобного извлечения насадок </a:t>
            </a:r>
            <a:r>
              <a:rPr lang="ru-RU" sz="1400" b="1" i="1" dirty="0">
                <a:solidFill>
                  <a:srgbClr val="4D4B4B"/>
                </a:solidFill>
              </a:rPr>
              <a:t>необходимо нажать регулятор/кнопку. </a:t>
            </a:r>
          </a:p>
          <a:p>
            <a:pPr>
              <a:lnSpc>
                <a:spcPct val="150000"/>
              </a:lnSpc>
            </a:pPr>
            <a:r>
              <a:rPr lang="ru-RU" sz="1400" b="1" i="1" dirty="0">
                <a:solidFill>
                  <a:srgbClr val="4D4B4B"/>
                </a:solidFill>
              </a:rPr>
              <a:t>Ручным миксером очень удобно взбивать крем или жидкое </a:t>
            </a:r>
            <a:r>
              <a:rPr lang="ru-RU" sz="1400" b="1" i="1" dirty="0">
                <a:solidFill>
                  <a:srgbClr val="4D4B4B"/>
                </a:solidFill>
              </a:rPr>
              <a:t>тесто. </a:t>
            </a:r>
            <a:r>
              <a:rPr lang="ru-RU" sz="1400" b="1" i="1" dirty="0">
                <a:solidFill>
                  <a:srgbClr val="4D4B4B"/>
                </a:solidFill>
              </a:rPr>
              <a:t>Он идеально выполняет функции взбивания и замешивания </a:t>
            </a:r>
            <a:r>
              <a:rPr lang="ru-RU" sz="1400" b="1" i="1" dirty="0">
                <a:solidFill>
                  <a:srgbClr val="4D4B4B"/>
                </a:solidFill>
              </a:rPr>
              <a:t>Поскольку </a:t>
            </a:r>
            <a:r>
              <a:rPr lang="ru-RU" sz="1400" b="1" i="1" dirty="0">
                <a:solidFill>
                  <a:srgbClr val="4D4B4B"/>
                </a:solidFill>
              </a:rPr>
              <a:t>он обладает небольшими размерами, то прибор поместится на любую полку на кухне и его можно всегда при случае взять с собой, например, на дачу.</a:t>
            </a:r>
          </a:p>
          <a:p>
            <a:pPr>
              <a:lnSpc>
                <a:spcPct val="150000"/>
              </a:lnSpc>
            </a:pPr>
            <a:r>
              <a:rPr lang="ru-RU" sz="1400" b="1" i="1" dirty="0">
                <a:solidFill>
                  <a:srgbClr val="4D4B4B"/>
                </a:solidFill>
              </a:rPr>
              <a:t>Модель </a:t>
            </a:r>
            <a:r>
              <a:rPr lang="ru-RU" sz="1400" b="1" i="1" spc="50" dirty="0">
                <a:ln w="11430"/>
                <a:solidFill>
                  <a:srgbClr val="930D2D"/>
                </a:solidFill>
                <a:effectLst>
                  <a:outerShdw blurRad="38100" dist="38100" dir="2700000" algn="tl">
                    <a:srgbClr val="000000">
                      <a:alpha val="43137"/>
                    </a:srgbClr>
                  </a:outerShdw>
                </a:effectLst>
              </a:rPr>
              <a:t>GRM</a:t>
            </a:r>
            <a:r>
              <a:rPr lang="en-US" sz="1400" b="1" i="1" spc="50" dirty="0">
                <a:ln w="11430"/>
                <a:solidFill>
                  <a:srgbClr val="930D2D"/>
                </a:solidFill>
                <a:effectLst>
                  <a:outerShdw blurRad="38100" dist="38100" dir="2700000" algn="tl">
                    <a:srgbClr val="000000">
                      <a:alpha val="43137"/>
                    </a:srgbClr>
                  </a:outerShdw>
                </a:effectLst>
              </a:rPr>
              <a:t>-</a:t>
            </a:r>
            <a:r>
              <a:rPr lang="ru-RU" sz="1400" b="1" i="1" spc="50" dirty="0">
                <a:ln w="11430"/>
                <a:solidFill>
                  <a:srgbClr val="930D2D"/>
                </a:solidFill>
                <a:effectLst>
                  <a:outerShdw blurRad="38100" dist="38100" dir="2700000" algn="tl">
                    <a:srgbClr val="000000">
                      <a:alpha val="43137"/>
                    </a:srgbClr>
                  </a:outerShdw>
                </a:effectLst>
              </a:rPr>
              <a:t>61</a:t>
            </a:r>
            <a:r>
              <a:rPr lang="en-US" sz="1400" b="1" i="1" spc="50" dirty="0">
                <a:ln w="11430"/>
                <a:solidFill>
                  <a:srgbClr val="930D2D"/>
                </a:solidFill>
                <a:effectLst>
                  <a:outerShdw blurRad="38100" dist="38100" dir="2700000" algn="tl">
                    <a:srgbClr val="000000">
                      <a:alpha val="43137"/>
                    </a:srgbClr>
                  </a:outerShdw>
                </a:effectLst>
              </a:rPr>
              <a:t>8</a:t>
            </a:r>
            <a:r>
              <a:rPr lang="ru-RU" sz="1400" b="1" i="1" spc="50" dirty="0">
                <a:ln w="11430"/>
                <a:solidFill>
                  <a:srgbClr val="930D2D"/>
                </a:solidFill>
                <a:effectLst>
                  <a:outerShdw blurRad="38100" dist="38100" dir="2700000" algn="tl">
                    <a:srgbClr val="000000">
                      <a:alpha val="43137"/>
                    </a:srgbClr>
                  </a:outerShdw>
                </a:effectLst>
              </a:rPr>
              <a:t> </a:t>
            </a:r>
            <a:r>
              <a:rPr lang="ru-RU" sz="1400" b="1" i="1" dirty="0">
                <a:solidFill>
                  <a:srgbClr val="4D4B4B"/>
                </a:solidFill>
              </a:rPr>
              <a:t>имеет мощность </a:t>
            </a:r>
            <a:r>
              <a:rPr lang="ru-RU" sz="1400" b="1" i="1" dirty="0">
                <a:solidFill>
                  <a:srgbClr val="4D4B4B"/>
                </a:solidFill>
              </a:rPr>
              <a:t>200 </a:t>
            </a:r>
            <a:r>
              <a:rPr lang="ru-RU" sz="1400" b="1" i="1" dirty="0">
                <a:solidFill>
                  <a:srgbClr val="4D4B4B"/>
                </a:solidFill>
              </a:rPr>
              <a:t>Вт, двигатель с низким уровнем шума. В комплект входят венчики для взбивания и крючки для </a:t>
            </a:r>
            <a:r>
              <a:rPr lang="ru-RU" sz="1400" b="1" i="1" dirty="0">
                <a:solidFill>
                  <a:srgbClr val="4D4B4B"/>
                </a:solidFill>
              </a:rPr>
              <a:t>замеса теста</a:t>
            </a:r>
            <a:r>
              <a:rPr lang="ru-RU" sz="1400" b="1" i="1" dirty="0">
                <a:solidFill>
                  <a:srgbClr val="4D4B4B"/>
                </a:solidFill>
              </a:rPr>
              <a:t>.</a:t>
            </a:r>
          </a:p>
        </p:txBody>
      </p:sp>
      <p:pic>
        <p:nvPicPr>
          <p:cNvPr id="3" name="Рисунок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0182" y="1837485"/>
            <a:ext cx="3325622" cy="3070163"/>
          </a:xfrm>
          <a:prstGeom prst="rect">
            <a:avLst/>
          </a:prstGeom>
        </p:spPr>
      </p:pic>
      <p:pic>
        <p:nvPicPr>
          <p:cNvPr id="18" name="Рисунок 1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03868" y="4154698"/>
            <a:ext cx="2890795" cy="1308276"/>
          </a:xfrm>
          <a:prstGeom prst="rect">
            <a:avLst/>
          </a:prstGeom>
        </p:spPr>
      </p:pic>
    </p:spTree>
    <p:extLst>
      <p:ext uri="{BB962C8B-B14F-4D97-AF65-F5344CB8AC3E}">
        <p14:creationId xmlns:p14="http://schemas.microsoft.com/office/powerpoint/2010/main" val="343400764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535165" y="1080942"/>
            <a:ext cx="8973952" cy="656090"/>
          </a:xfrm>
          <a:effectLst/>
        </p:spPr>
        <p:txBody>
          <a:bodyPr>
            <a:normAutofit/>
          </a:bodyPr>
          <a:lstStyle/>
          <a:p>
            <a:pPr>
              <a:lnSpc>
                <a:spcPct val="100000"/>
              </a:lnSpc>
            </a:pPr>
            <a:r>
              <a:rPr lang="ru-RU" sz="2200" b="1" spc="50" dirty="0">
                <a:ln w="11430"/>
                <a:solidFill>
                  <a:srgbClr val="930D2D"/>
                </a:solidFill>
                <a:effectLst>
                  <a:outerShdw blurRad="38100" dist="38100" dir="2700000" algn="tl">
                    <a:srgbClr val="000000">
                      <a:alpha val="43137"/>
                    </a:srgbClr>
                  </a:outerShdw>
                </a:effectLst>
              </a:rPr>
              <a:t>МІКСЕР </a:t>
            </a:r>
            <a:r>
              <a:rPr lang="en-US" sz="2200" b="1" spc="50" dirty="0">
                <a:ln w="11430"/>
                <a:solidFill>
                  <a:srgbClr val="930D2D"/>
                </a:solidFill>
                <a:effectLst>
                  <a:outerShdw blurRad="38100" dist="38100" dir="2700000" algn="tl">
                    <a:srgbClr val="000000">
                      <a:alpha val="43137"/>
                    </a:srgbClr>
                  </a:outerShdw>
                </a:effectLst>
              </a:rPr>
              <a:t>GRM-61</a:t>
            </a:r>
            <a:r>
              <a:rPr lang="ru-RU" sz="2200" b="1" spc="50" dirty="0">
                <a:ln w="11430"/>
                <a:solidFill>
                  <a:srgbClr val="930D2D"/>
                </a:solidFill>
                <a:effectLst>
                  <a:outerShdw blurRad="38100" dist="38100" dir="2700000" algn="tl">
                    <a:srgbClr val="000000">
                      <a:alpha val="43137"/>
                    </a:srgbClr>
                  </a:outerShdw>
                </a:effectLst>
              </a:rPr>
              <a:t>8</a:t>
            </a:r>
            <a:r>
              <a:rPr lang="en-US" sz="2200" b="1" spc="50" dirty="0">
                <a:ln w="11430"/>
                <a:solidFill>
                  <a:srgbClr val="930D2D"/>
                </a:solidFill>
                <a:effectLst>
                  <a:outerShdw blurRad="38100" dist="38100" dir="2700000" algn="tl">
                    <a:srgbClr val="000000">
                      <a:alpha val="43137"/>
                    </a:srgbClr>
                  </a:outerShdw>
                </a:effectLst>
              </a:rPr>
              <a:t>P</a:t>
            </a:r>
            <a:endParaRPr lang="uk-UA" sz="22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276392" y="5868373"/>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2509670970"/>
              </p:ext>
            </p:extLst>
          </p:nvPr>
        </p:nvGraphicFramePr>
        <p:xfrm>
          <a:off x="346588" y="6248148"/>
          <a:ext cx="10108436" cy="978418"/>
        </p:xfrm>
        <a:graphic>
          <a:graphicData uri="http://schemas.openxmlformats.org/drawingml/2006/table">
            <a:tbl>
              <a:tblPr>
                <a:tableStyleId>{616DA210-FB5B-4158-B5E0-FEB733F419BA}</a:tableStyleId>
              </a:tblPr>
              <a:tblGrid>
                <a:gridCol w="454364">
                  <a:extLst>
                    <a:ext uri="{9D8B030D-6E8A-4147-A177-3AD203B41FA5}">
                      <a16:colId xmlns:a16="http://schemas.microsoft.com/office/drawing/2014/main" val="20000"/>
                    </a:ext>
                  </a:extLst>
                </a:gridCol>
                <a:gridCol w="608237">
                  <a:extLst>
                    <a:ext uri="{9D8B030D-6E8A-4147-A177-3AD203B41FA5}">
                      <a16:colId xmlns:a16="http://schemas.microsoft.com/office/drawing/2014/main" val="20001"/>
                    </a:ext>
                  </a:extLst>
                </a:gridCol>
                <a:gridCol w="669022">
                  <a:extLst>
                    <a:ext uri="{9D8B030D-6E8A-4147-A177-3AD203B41FA5}">
                      <a16:colId xmlns:a16="http://schemas.microsoft.com/office/drawing/2014/main" val="20002"/>
                    </a:ext>
                  </a:extLst>
                </a:gridCol>
                <a:gridCol w="820789">
                  <a:extLst>
                    <a:ext uri="{9D8B030D-6E8A-4147-A177-3AD203B41FA5}">
                      <a16:colId xmlns:a16="http://schemas.microsoft.com/office/drawing/2014/main" val="20003"/>
                    </a:ext>
                  </a:extLst>
                </a:gridCol>
                <a:gridCol w="566062">
                  <a:extLst>
                    <a:ext uri="{9D8B030D-6E8A-4147-A177-3AD203B41FA5}">
                      <a16:colId xmlns:a16="http://schemas.microsoft.com/office/drawing/2014/main" val="20004"/>
                    </a:ext>
                  </a:extLst>
                </a:gridCol>
                <a:gridCol w="1089668">
                  <a:extLst>
                    <a:ext uri="{9D8B030D-6E8A-4147-A177-3AD203B41FA5}">
                      <a16:colId xmlns:a16="http://schemas.microsoft.com/office/drawing/2014/main" val="20005"/>
                    </a:ext>
                  </a:extLst>
                </a:gridCol>
                <a:gridCol w="820789">
                  <a:extLst>
                    <a:ext uri="{9D8B030D-6E8A-4147-A177-3AD203B41FA5}">
                      <a16:colId xmlns:a16="http://schemas.microsoft.com/office/drawing/2014/main" val="20006"/>
                    </a:ext>
                  </a:extLst>
                </a:gridCol>
                <a:gridCol w="809428">
                  <a:extLst>
                    <a:ext uri="{9D8B030D-6E8A-4147-A177-3AD203B41FA5}">
                      <a16:colId xmlns:a16="http://schemas.microsoft.com/office/drawing/2014/main" val="20007"/>
                    </a:ext>
                  </a:extLst>
                </a:gridCol>
                <a:gridCol w="704732">
                  <a:extLst>
                    <a:ext uri="{9D8B030D-6E8A-4147-A177-3AD203B41FA5}">
                      <a16:colId xmlns:a16="http://schemas.microsoft.com/office/drawing/2014/main" val="20008"/>
                    </a:ext>
                  </a:extLst>
                </a:gridCol>
                <a:gridCol w="665581">
                  <a:extLst>
                    <a:ext uri="{9D8B030D-6E8A-4147-A177-3AD203B41FA5}">
                      <a16:colId xmlns:a16="http://schemas.microsoft.com/office/drawing/2014/main" val="20009"/>
                    </a:ext>
                  </a:extLst>
                </a:gridCol>
                <a:gridCol w="469822">
                  <a:extLst>
                    <a:ext uri="{9D8B030D-6E8A-4147-A177-3AD203B41FA5}">
                      <a16:colId xmlns:a16="http://schemas.microsoft.com/office/drawing/2014/main" val="20010"/>
                    </a:ext>
                  </a:extLst>
                </a:gridCol>
                <a:gridCol w="456772">
                  <a:extLst>
                    <a:ext uri="{9D8B030D-6E8A-4147-A177-3AD203B41FA5}">
                      <a16:colId xmlns:a16="http://schemas.microsoft.com/office/drawing/2014/main" val="20011"/>
                    </a:ext>
                  </a:extLst>
                </a:gridCol>
                <a:gridCol w="730833">
                  <a:extLst>
                    <a:ext uri="{9D8B030D-6E8A-4147-A177-3AD203B41FA5}">
                      <a16:colId xmlns:a16="http://schemas.microsoft.com/office/drawing/2014/main" val="20014"/>
                    </a:ext>
                  </a:extLst>
                </a:gridCol>
                <a:gridCol w="730833">
                  <a:extLst>
                    <a:ext uri="{9D8B030D-6E8A-4147-A177-3AD203B41FA5}">
                      <a16:colId xmlns:a16="http://schemas.microsoft.com/office/drawing/2014/main" val="20012"/>
                    </a:ext>
                  </a:extLst>
                </a:gridCol>
                <a:gridCol w="511504">
                  <a:extLst>
                    <a:ext uri="{9D8B030D-6E8A-4147-A177-3AD203B41FA5}">
                      <a16:colId xmlns:a16="http://schemas.microsoft.com/office/drawing/2014/main" val="20013"/>
                    </a:ext>
                  </a:extLst>
                </a:gridCol>
              </a:tblGrid>
              <a:tr h="48130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Двигатель с низким уровнем шума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Насадка венчик</a:t>
                      </a:r>
                      <a:r>
                        <a:rPr lang="ru-RU" sz="1100" b="1" i="0" u="none" strike="noStrike" baseline="0" dirty="0" smtClean="0">
                          <a:solidFill>
                            <a:srgbClr val="000000"/>
                          </a:solidFill>
                          <a:effectLst/>
                          <a:latin typeface="+mn-lt"/>
                        </a:rPr>
                        <a:t> </a:t>
                      </a:r>
                      <a:r>
                        <a:rPr lang="ru-RU" sz="1100" b="1" i="0" u="none" strike="noStrike" dirty="0" smtClean="0">
                          <a:solidFill>
                            <a:srgbClr val="000000"/>
                          </a:solidFill>
                          <a:effectLst/>
                          <a:latin typeface="+mn-lt"/>
                        </a:rPr>
                        <a:t>для</a:t>
                      </a:r>
                      <a:r>
                        <a:rPr lang="ru-RU" sz="1100" b="1" i="0" u="none" strike="noStrike" baseline="0" dirty="0" smtClean="0">
                          <a:solidFill>
                            <a:srgbClr val="000000"/>
                          </a:solidFill>
                          <a:effectLst/>
                          <a:latin typeface="+mn-lt"/>
                        </a:rPr>
                        <a:t> </a:t>
                      </a:r>
                      <a:r>
                        <a:rPr lang="ru-RU" sz="1100" b="1" i="0" u="none" strike="noStrike" dirty="0" smtClean="0">
                          <a:solidFill>
                            <a:srgbClr val="000000"/>
                          </a:solidFill>
                          <a:effectLst/>
                          <a:latin typeface="+mn-lt"/>
                        </a:rPr>
                        <a:t>взбивания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Насадка</a:t>
                      </a:r>
                    </a:p>
                    <a:p>
                      <a:pPr algn="ctr" fontAlgn="ctr"/>
                      <a:r>
                        <a:rPr lang="ru-RU" sz="1100" b="1" i="0" u="none" strike="noStrike" dirty="0" smtClean="0">
                          <a:solidFill>
                            <a:srgbClr val="000000"/>
                          </a:solidFill>
                          <a:effectLst/>
                          <a:latin typeface="+mn-lt"/>
                        </a:rPr>
                        <a:t>для </a:t>
                      </a:r>
                      <a:r>
                        <a:rPr lang="ru-RU" sz="1100" b="1" i="0" u="none" strike="noStrike" baseline="0" dirty="0" smtClean="0">
                          <a:solidFill>
                            <a:srgbClr val="000000"/>
                          </a:solidFill>
                          <a:effectLst/>
                          <a:latin typeface="+mn-lt"/>
                        </a:rPr>
                        <a:t> замеса </a:t>
                      </a:r>
                      <a:r>
                        <a:rPr lang="ru-RU" sz="1100" b="1" i="0" u="none" strike="noStrike" dirty="0" smtClean="0">
                          <a:solidFill>
                            <a:srgbClr val="000000"/>
                          </a:solidFill>
                          <a:effectLst/>
                          <a:latin typeface="+mn-lt"/>
                        </a:rPr>
                        <a:t>теста</a:t>
                      </a:r>
                      <a:endParaRPr lang="ru-RU" sz="1100" b="1" i="0" u="none" strike="noStrike" dirty="0">
                        <a:solidFill>
                          <a:srgbClr val="000000"/>
                        </a:solidFill>
                        <a:effectLst/>
                        <a:latin typeface="+mn-lt"/>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Количество</a:t>
                      </a:r>
                    </a:p>
                    <a:p>
                      <a:pPr algn="ctr" fontAlgn="ctr"/>
                      <a:r>
                        <a:rPr lang="ru-RU" sz="1100" b="1" i="0" u="none" strike="noStrike" dirty="0" smtClean="0">
                          <a:solidFill>
                            <a:srgbClr val="000000"/>
                          </a:solidFill>
                          <a:effectLst/>
                          <a:latin typeface="+mn-lt"/>
                        </a:rPr>
                        <a:t>скоростей</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Материал корпуса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Цвет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Длина кабеля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Штук/ящик</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Габаритный размер</a:t>
                      </a:r>
                      <a:r>
                        <a:rPr lang="ru-RU" sz="1100" b="1" i="0" u="none" strike="noStrike" baseline="0" dirty="0" smtClean="0">
                          <a:solidFill>
                            <a:srgbClr val="000000"/>
                          </a:solidFill>
                          <a:effectLst/>
                          <a:latin typeface="+mn-lt"/>
                        </a:rPr>
                        <a:t> </a:t>
                      </a:r>
                      <a:r>
                        <a:rPr lang="ru-RU" sz="1100" b="1" i="0" u="none" strike="noStrike" dirty="0" err="1" smtClean="0">
                          <a:solidFill>
                            <a:srgbClr val="000000"/>
                          </a:solidFill>
                          <a:effectLst/>
                          <a:latin typeface="+mn-lt"/>
                        </a:rPr>
                        <a:t>уп</a:t>
                      </a:r>
                      <a:r>
                        <a:rPr lang="ru-RU" sz="1100" b="1" i="0" u="none" strike="noStrike" dirty="0" smtClean="0">
                          <a:solidFill>
                            <a:srgbClr val="000000"/>
                          </a:solidFill>
                          <a:effectLst/>
                          <a:latin typeface="+mn-lt"/>
                        </a:rPr>
                        <a:t>.</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a:t>
                      </a:r>
                      <a:endParaRPr lang="en-US" sz="1100" b="1" i="0" u="none" strike="noStrike" dirty="0" smtClean="0">
                        <a:solidFill>
                          <a:srgbClr val="000000"/>
                        </a:solidFill>
                        <a:effectLst/>
                        <a:latin typeface="+mn-lt"/>
                      </a:endParaRPr>
                    </a:p>
                    <a:p>
                      <a:pPr algn="ctr" fontAlgn="ctr"/>
                      <a:r>
                        <a:rPr lang="ru-RU" sz="1100" b="1" i="0" u="none" strike="noStrike" dirty="0" smtClean="0">
                          <a:solidFill>
                            <a:srgbClr val="000000"/>
                          </a:solidFill>
                          <a:effectLst/>
                          <a:latin typeface="+mn-lt"/>
                        </a:rPr>
                        <a:t>нетто</a:t>
                      </a:r>
                      <a:r>
                        <a:rPr lang="en-US" sz="1100" b="1" i="0" u="none" strike="noStrike" dirty="0" smtClean="0">
                          <a:solidFill>
                            <a:srgbClr val="000000"/>
                          </a:solidFill>
                          <a:effectLst/>
                          <a:latin typeface="+mn-lt"/>
                        </a:rPr>
                        <a:t> </a:t>
                      </a:r>
                      <a:r>
                        <a:rPr lang="ru-RU" sz="1100" b="1" i="0" u="none" strike="noStrike" dirty="0" smtClean="0">
                          <a:solidFill>
                            <a:srgbClr val="000000"/>
                          </a:solidFill>
                          <a:effectLst/>
                          <a:latin typeface="+mn-lt"/>
                        </a:rPr>
                        <a:t>/брутто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5073">
                <a:tc>
                  <a:txBody>
                    <a:bodyPr/>
                    <a:lstStyle/>
                    <a:p>
                      <a:pPr marL="0" algn="ctr" defTabSz="914400" rtl="0" eaLnBrk="1" fontAlgn="ctr" latinLnBrk="0" hangingPunct="1"/>
                      <a:r>
                        <a:rPr lang="en-US" sz="1000" b="1" i="1" u="none" strike="noStrike" kern="1200" dirty="0" smtClean="0">
                          <a:solidFill>
                            <a:srgbClr val="000000"/>
                          </a:solidFill>
                          <a:effectLst/>
                          <a:latin typeface="+mn-lt"/>
                          <a:ea typeface="+mn-ea"/>
                          <a:cs typeface="+mn-cs"/>
                        </a:rPr>
                        <a:t>78947</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GRM61</a:t>
                      </a:r>
                      <a:r>
                        <a:rPr lang="ru-RU" sz="1000" b="1" i="1" u="none" strike="noStrike" dirty="0" smtClean="0">
                          <a:solidFill>
                            <a:srgbClr val="000000"/>
                          </a:solidFill>
                          <a:effectLst/>
                          <a:latin typeface="+mn-lt"/>
                        </a:rPr>
                        <a:t>8</a:t>
                      </a:r>
                      <a:r>
                        <a:rPr lang="en-US" sz="1000" b="1" i="1" u="none" strike="noStrike" dirty="0" smtClean="0">
                          <a:solidFill>
                            <a:srgbClr val="000000"/>
                          </a:solidFill>
                          <a:effectLst/>
                          <a:latin typeface="+mn-lt"/>
                        </a:rPr>
                        <a:t>P</a:t>
                      </a:r>
                      <a:endParaRPr lang="en-US" sz="1000" b="1" i="1" u="none" strike="noStrike" dirty="0">
                        <a:solidFill>
                          <a:srgbClr val="000000"/>
                        </a:solidFill>
                        <a:effectLst/>
                        <a:latin typeface="+mn-lt"/>
                      </a:endParaRPr>
                    </a:p>
                  </a:txBody>
                  <a:tcPr marL="9525" marR="9525" marT="9525" marB="0" anchor="ctr"/>
                </a:tc>
                <a:tc>
                  <a:txBody>
                    <a:bodyPr/>
                    <a:lstStyle/>
                    <a:p>
                      <a:pPr algn="ctr" fontAlgn="ctr"/>
                      <a:r>
                        <a:rPr lang="ru-RU" sz="1000" b="1" i="1" u="none" strike="noStrike" dirty="0" smtClean="0">
                          <a:solidFill>
                            <a:srgbClr val="000000"/>
                          </a:solidFill>
                          <a:effectLst/>
                          <a:latin typeface="+mn-lt"/>
                        </a:rPr>
                        <a:t>2</a:t>
                      </a:r>
                      <a:r>
                        <a:rPr lang="en-US" sz="1000" b="1" i="1" u="none" strike="noStrike" dirty="0" smtClean="0">
                          <a:solidFill>
                            <a:srgbClr val="000000"/>
                          </a:solidFill>
                          <a:effectLst/>
                          <a:latin typeface="+mn-lt"/>
                        </a:rPr>
                        <a:t>00</a:t>
                      </a:r>
                      <a:r>
                        <a:rPr lang="ru-RU" sz="1000" b="1" i="1" u="none" strike="noStrike" dirty="0" smtClean="0">
                          <a:solidFill>
                            <a:srgbClr val="000000"/>
                          </a:solidFill>
                          <a:effectLst/>
                          <a:latin typeface="+mn-lt"/>
                        </a:rPr>
                        <a:t>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5</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нерж. сталь, пластик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розовый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 </a:t>
                      </a:r>
                      <a:r>
                        <a:rPr lang="en-US" sz="1000" b="1" i="1" u="none" strike="noStrike" dirty="0" smtClean="0">
                          <a:solidFill>
                            <a:srgbClr val="000000"/>
                          </a:solidFill>
                          <a:effectLst/>
                          <a:latin typeface="Arial"/>
                        </a:rPr>
                        <a:t>1</a:t>
                      </a:r>
                      <a:r>
                        <a:rPr lang="ru-RU" sz="1000" b="1" i="1" u="none" strike="noStrike" dirty="0" smtClean="0">
                          <a:solidFill>
                            <a:srgbClr val="000000"/>
                          </a:solidFill>
                          <a:effectLst/>
                          <a:latin typeface="Arial"/>
                        </a:rPr>
                        <a:t>,</a:t>
                      </a:r>
                      <a:r>
                        <a:rPr lang="en-US" sz="1000" b="1" i="1" u="none" strike="noStrike" dirty="0" smtClean="0">
                          <a:solidFill>
                            <a:srgbClr val="000000"/>
                          </a:solidFill>
                          <a:effectLst/>
                          <a:latin typeface="Arial"/>
                        </a:rPr>
                        <a:t>0</a:t>
                      </a:r>
                      <a:r>
                        <a:rPr lang="ru-RU" sz="1000" b="1" i="1" u="none" strike="noStrike" dirty="0" smtClean="0">
                          <a:solidFill>
                            <a:srgbClr val="000000"/>
                          </a:solidFill>
                          <a:effectLst/>
                          <a:latin typeface="Arial"/>
                        </a:rPr>
                        <a:t> м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24</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186 х 76 х 154 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0,63 / 0,70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16" name="TextBox 15"/>
          <p:cNvSpPr txBox="1"/>
          <p:nvPr/>
        </p:nvSpPr>
        <p:spPr>
          <a:xfrm>
            <a:off x="4142744" y="2025461"/>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31" name="Прямоугольник 30"/>
          <p:cNvSpPr/>
          <p:nvPr/>
        </p:nvSpPr>
        <p:spPr>
          <a:xfrm>
            <a:off x="808852" y="5383769"/>
            <a:ext cx="3692207" cy="369332"/>
          </a:xfrm>
          <a:prstGeom prst="rect">
            <a:avLst/>
          </a:prstGeom>
        </p:spPr>
        <p:txBody>
          <a:bodyPr wrap="square">
            <a:spAutoFit/>
          </a:bodyPr>
          <a:lstStyle/>
          <a:p>
            <a:r>
              <a:rPr lang="ru-RU" dirty="0">
                <a:solidFill>
                  <a:srgbClr val="006666"/>
                </a:solidFill>
                <a:latin typeface="EpsilonCTT" pitchFamily="2" charset="0"/>
              </a:rPr>
              <a:t>ПОЛЕЗНО! БЫСТРО! ВКУСНО!</a:t>
            </a:r>
          </a:p>
        </p:txBody>
      </p:sp>
      <p:sp>
        <p:nvSpPr>
          <p:cNvPr id="7" name="Прямоугольник 6"/>
          <p:cNvSpPr/>
          <p:nvPr/>
        </p:nvSpPr>
        <p:spPr>
          <a:xfrm>
            <a:off x="4142743" y="2295085"/>
            <a:ext cx="6327577" cy="3000821"/>
          </a:xfrm>
          <a:prstGeom prst="rect">
            <a:avLst/>
          </a:prstGeom>
        </p:spPr>
        <p:txBody>
          <a:bodyPr wrap="square">
            <a:spAutoFit/>
          </a:bodyPr>
          <a:lstStyle/>
          <a:p>
            <a:pPr>
              <a:lnSpc>
                <a:spcPct val="150000"/>
              </a:lnSpc>
            </a:pPr>
            <a:r>
              <a:rPr lang="ru-RU" sz="1400" b="1" i="1" dirty="0">
                <a:solidFill>
                  <a:srgbClr val="4D4B4B"/>
                </a:solidFill>
              </a:rPr>
              <a:t>Ручной миксер </a:t>
            </a:r>
            <a:r>
              <a:rPr lang="en-US" sz="1400" b="1" i="1" spc="50" dirty="0">
                <a:ln w="11430"/>
                <a:solidFill>
                  <a:srgbClr val="930D2D"/>
                </a:solidFill>
                <a:effectLst>
                  <a:outerShdw blurRad="38100" dist="38100" dir="2700000" algn="tl">
                    <a:srgbClr val="000000">
                      <a:alpha val="43137"/>
                    </a:srgbClr>
                  </a:outerShdw>
                </a:effectLst>
              </a:rPr>
              <a:t>GRM-618P </a:t>
            </a:r>
            <a:r>
              <a:rPr lang="ru-RU" sz="1400" b="1" i="1" dirty="0">
                <a:solidFill>
                  <a:srgbClr val="4D4B4B"/>
                </a:solidFill>
              </a:rPr>
              <a:t>может </a:t>
            </a:r>
            <a:r>
              <a:rPr lang="ru-RU" sz="1400" b="1" i="1" dirty="0">
                <a:solidFill>
                  <a:srgbClr val="4D4B4B"/>
                </a:solidFill>
              </a:rPr>
              <a:t>работать в </a:t>
            </a:r>
            <a:r>
              <a:rPr lang="ru-RU" sz="1400" b="1" i="1" dirty="0">
                <a:solidFill>
                  <a:srgbClr val="4D4B4B"/>
                </a:solidFill>
              </a:rPr>
              <a:t>пяти </a:t>
            </a:r>
            <a:r>
              <a:rPr lang="ru-RU" sz="1400" b="1" i="1" dirty="0">
                <a:solidFill>
                  <a:srgbClr val="4D4B4B"/>
                </a:solidFill>
              </a:rPr>
              <a:t>скоростных режимах, а для удобного извлечения насадок </a:t>
            </a:r>
            <a:r>
              <a:rPr lang="ru-RU" sz="1400" b="1" i="1" dirty="0">
                <a:solidFill>
                  <a:srgbClr val="4D4B4B"/>
                </a:solidFill>
              </a:rPr>
              <a:t>необходимо нажать регулятор/кнопку. </a:t>
            </a:r>
          </a:p>
          <a:p>
            <a:pPr>
              <a:lnSpc>
                <a:spcPct val="150000"/>
              </a:lnSpc>
            </a:pPr>
            <a:r>
              <a:rPr lang="ru-RU" sz="1400" b="1" i="1" dirty="0">
                <a:solidFill>
                  <a:srgbClr val="4D4B4B"/>
                </a:solidFill>
              </a:rPr>
              <a:t>Ручным миксером очень удобно взбивать крем или жидкое </a:t>
            </a:r>
            <a:r>
              <a:rPr lang="ru-RU" sz="1400" b="1" i="1" dirty="0">
                <a:solidFill>
                  <a:srgbClr val="4D4B4B"/>
                </a:solidFill>
              </a:rPr>
              <a:t>тесто. </a:t>
            </a:r>
            <a:r>
              <a:rPr lang="ru-RU" sz="1400" b="1" i="1" dirty="0">
                <a:solidFill>
                  <a:srgbClr val="4D4B4B"/>
                </a:solidFill>
              </a:rPr>
              <a:t>Он идеально выполняет функции взбивания и замешивания </a:t>
            </a:r>
            <a:r>
              <a:rPr lang="ru-RU" sz="1400" b="1" i="1" dirty="0">
                <a:solidFill>
                  <a:srgbClr val="4D4B4B"/>
                </a:solidFill>
              </a:rPr>
              <a:t>Поскольку </a:t>
            </a:r>
            <a:r>
              <a:rPr lang="ru-RU" sz="1400" b="1" i="1" dirty="0">
                <a:solidFill>
                  <a:srgbClr val="4D4B4B"/>
                </a:solidFill>
              </a:rPr>
              <a:t>он обладает небольшими размерами, то прибор поместится на любую полку на кухне и его можно всегда при случае взять с собой, например, на дачу.</a:t>
            </a:r>
          </a:p>
          <a:p>
            <a:pPr>
              <a:lnSpc>
                <a:spcPct val="150000"/>
              </a:lnSpc>
            </a:pPr>
            <a:r>
              <a:rPr lang="ru-RU" sz="1400" b="1" i="1" dirty="0">
                <a:solidFill>
                  <a:srgbClr val="4D4B4B"/>
                </a:solidFill>
              </a:rPr>
              <a:t>Модель </a:t>
            </a:r>
            <a:r>
              <a:rPr lang="ru-RU" sz="1400" b="1" i="1" spc="50" dirty="0">
                <a:ln w="11430"/>
                <a:solidFill>
                  <a:srgbClr val="930D2D"/>
                </a:solidFill>
                <a:effectLst>
                  <a:outerShdw blurRad="38100" dist="38100" dir="2700000" algn="tl">
                    <a:srgbClr val="000000">
                      <a:alpha val="43137"/>
                    </a:srgbClr>
                  </a:outerShdw>
                </a:effectLst>
              </a:rPr>
              <a:t>GRM</a:t>
            </a:r>
            <a:r>
              <a:rPr lang="en-US" sz="1400" b="1" i="1" spc="50" dirty="0">
                <a:ln w="11430"/>
                <a:solidFill>
                  <a:srgbClr val="930D2D"/>
                </a:solidFill>
                <a:effectLst>
                  <a:outerShdw blurRad="38100" dist="38100" dir="2700000" algn="tl">
                    <a:srgbClr val="000000">
                      <a:alpha val="43137"/>
                    </a:srgbClr>
                  </a:outerShdw>
                </a:effectLst>
              </a:rPr>
              <a:t>-</a:t>
            </a:r>
            <a:r>
              <a:rPr lang="ru-RU" sz="1400" b="1" i="1" spc="50" dirty="0">
                <a:ln w="11430"/>
                <a:solidFill>
                  <a:srgbClr val="930D2D"/>
                </a:solidFill>
                <a:effectLst>
                  <a:outerShdw blurRad="38100" dist="38100" dir="2700000" algn="tl">
                    <a:srgbClr val="000000">
                      <a:alpha val="43137"/>
                    </a:srgbClr>
                  </a:outerShdw>
                </a:effectLst>
              </a:rPr>
              <a:t>61</a:t>
            </a:r>
            <a:r>
              <a:rPr lang="en-US" sz="1400" b="1" i="1" spc="50" dirty="0">
                <a:ln w="11430"/>
                <a:solidFill>
                  <a:srgbClr val="930D2D"/>
                </a:solidFill>
                <a:effectLst>
                  <a:outerShdw blurRad="38100" dist="38100" dir="2700000" algn="tl">
                    <a:srgbClr val="000000">
                      <a:alpha val="43137"/>
                    </a:srgbClr>
                  </a:outerShdw>
                </a:effectLst>
              </a:rPr>
              <a:t>8</a:t>
            </a:r>
            <a:r>
              <a:rPr lang="ru-RU" sz="1400" b="1" i="1" spc="50" dirty="0">
                <a:ln w="11430"/>
                <a:solidFill>
                  <a:srgbClr val="930D2D"/>
                </a:solidFill>
                <a:effectLst>
                  <a:outerShdw blurRad="38100" dist="38100" dir="2700000" algn="tl">
                    <a:srgbClr val="000000">
                      <a:alpha val="43137"/>
                    </a:srgbClr>
                  </a:outerShdw>
                </a:effectLst>
              </a:rPr>
              <a:t>Р </a:t>
            </a:r>
            <a:r>
              <a:rPr lang="ru-RU" sz="1400" b="1" i="1" dirty="0">
                <a:solidFill>
                  <a:srgbClr val="4D4B4B"/>
                </a:solidFill>
              </a:rPr>
              <a:t>имеет мощность </a:t>
            </a:r>
            <a:r>
              <a:rPr lang="ru-RU" sz="1400" b="1" i="1" dirty="0">
                <a:solidFill>
                  <a:srgbClr val="4D4B4B"/>
                </a:solidFill>
              </a:rPr>
              <a:t>200 </a:t>
            </a:r>
            <a:r>
              <a:rPr lang="ru-RU" sz="1400" b="1" i="1" dirty="0">
                <a:solidFill>
                  <a:srgbClr val="4D4B4B"/>
                </a:solidFill>
              </a:rPr>
              <a:t>Вт, двигатель с низким уровнем шума. В комплект входят венчики для взбивания и крючки для </a:t>
            </a:r>
            <a:r>
              <a:rPr lang="ru-RU" sz="1400" b="1" i="1" dirty="0">
                <a:solidFill>
                  <a:srgbClr val="4D4B4B"/>
                </a:solidFill>
              </a:rPr>
              <a:t>замеса теста</a:t>
            </a:r>
            <a:r>
              <a:rPr lang="ru-RU" sz="1400" b="1" i="1" dirty="0">
                <a:solidFill>
                  <a:srgbClr val="4D4B4B"/>
                </a:solidFill>
              </a:rPr>
              <a:t>.</a:t>
            </a:r>
          </a:p>
        </p:txBody>
      </p:sp>
      <p:pic>
        <p:nvPicPr>
          <p:cNvPr id="19" name="Picture 134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6392" y="1794668"/>
            <a:ext cx="3635208" cy="3583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
                <a:solidFill>
                  <a:srgbClr val="000000"/>
                </a:solidFill>
                <a:miter lim="800000"/>
                <a:headEnd/>
                <a:tailEnd/>
              </a14:hiddenLine>
            </a:ext>
          </a:extLst>
        </p:spPr>
      </p:pic>
    </p:spTree>
    <p:extLst>
      <p:ext uri="{BB962C8B-B14F-4D97-AF65-F5344CB8AC3E}">
        <p14:creationId xmlns:p14="http://schemas.microsoft.com/office/powerpoint/2010/main" val="10101073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880997" y="944867"/>
            <a:ext cx="3719578" cy="308956"/>
          </a:xfrm>
          <a:effectLst/>
        </p:spPr>
        <p:txBody>
          <a:bodyPr>
            <a:normAutofit fontScale="90000"/>
          </a:bodyPr>
          <a:lstStyle/>
          <a:p>
            <a:pPr>
              <a:lnSpc>
                <a:spcPct val="100000"/>
              </a:lnSpc>
            </a:pPr>
            <a:r>
              <a:rPr lang="ru-RU" sz="1800" b="1" spc="50" dirty="0" smtClean="0">
                <a:ln w="11430"/>
                <a:solidFill>
                  <a:srgbClr val="930D2D"/>
                </a:solidFill>
                <a:effectLst>
                  <a:outerShdw blurRad="38100" dist="38100" dir="2700000" algn="tl">
                    <a:srgbClr val="000000">
                      <a:alpha val="43137"/>
                    </a:srgbClr>
                  </a:outerShdw>
                </a:effectLst>
              </a:rPr>
              <a:t>ЧАША ДЛЯ МУЛЬТИВАРКИ </a:t>
            </a:r>
            <a:r>
              <a:rPr lang="en-US" sz="1800" b="1" spc="50" dirty="0" smtClean="0">
                <a:ln w="11430"/>
                <a:solidFill>
                  <a:srgbClr val="930D2D"/>
                </a:solidFill>
                <a:effectLst>
                  <a:outerShdw blurRad="38100" dist="38100" dir="2700000" algn="tl">
                    <a:srgbClr val="000000">
                      <a:alpha val="43137"/>
                    </a:srgbClr>
                  </a:outerShdw>
                </a:effectLst>
              </a:rPr>
              <a:t>GB05C </a:t>
            </a:r>
            <a:r>
              <a:rPr lang="ru-RU" sz="1800" b="1" spc="50" dirty="0" smtClean="0">
                <a:ln w="11430"/>
                <a:solidFill>
                  <a:srgbClr val="930D2D"/>
                </a:solidFill>
                <a:effectLst>
                  <a:outerShdw blurRad="38100" dist="38100" dir="2700000" algn="tl">
                    <a:srgbClr val="000000">
                      <a:alpha val="43137"/>
                    </a:srgbClr>
                  </a:outerShdw>
                </a:effectLst>
              </a:rPr>
              <a:t>5Л</a:t>
            </a:r>
            <a:endParaRPr lang="uk-UA" sz="18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276392" y="6163801"/>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969618288"/>
              </p:ext>
            </p:extLst>
          </p:nvPr>
        </p:nvGraphicFramePr>
        <p:xfrm>
          <a:off x="346588" y="6459168"/>
          <a:ext cx="10076896" cy="977255"/>
        </p:xfrm>
        <a:graphic>
          <a:graphicData uri="http://schemas.openxmlformats.org/drawingml/2006/table">
            <a:tbl>
              <a:tblPr>
                <a:tableStyleId>{616DA210-FB5B-4158-B5E0-FEB733F419BA}</a:tableStyleId>
              </a:tblPr>
              <a:tblGrid>
                <a:gridCol w="1024137">
                  <a:extLst>
                    <a:ext uri="{9D8B030D-6E8A-4147-A177-3AD203B41FA5}">
                      <a16:colId xmlns:a16="http://schemas.microsoft.com/office/drawing/2014/main" val="20000"/>
                    </a:ext>
                  </a:extLst>
                </a:gridCol>
                <a:gridCol w="825655">
                  <a:extLst>
                    <a:ext uri="{9D8B030D-6E8A-4147-A177-3AD203B41FA5}">
                      <a16:colId xmlns:a16="http://schemas.microsoft.com/office/drawing/2014/main" val="20001"/>
                    </a:ext>
                  </a:extLst>
                </a:gridCol>
                <a:gridCol w="1004020">
                  <a:extLst>
                    <a:ext uri="{9D8B030D-6E8A-4147-A177-3AD203B41FA5}">
                      <a16:colId xmlns:a16="http://schemas.microsoft.com/office/drawing/2014/main" val="20004"/>
                    </a:ext>
                  </a:extLst>
                </a:gridCol>
                <a:gridCol w="809625">
                  <a:extLst>
                    <a:ext uri="{9D8B030D-6E8A-4147-A177-3AD203B41FA5}">
                      <a16:colId xmlns:a16="http://schemas.microsoft.com/office/drawing/2014/main" val="20005"/>
                    </a:ext>
                  </a:extLst>
                </a:gridCol>
                <a:gridCol w="971550">
                  <a:extLst>
                    <a:ext uri="{9D8B030D-6E8A-4147-A177-3AD203B41FA5}">
                      <a16:colId xmlns:a16="http://schemas.microsoft.com/office/drawing/2014/main" val="1179124588"/>
                    </a:ext>
                  </a:extLst>
                </a:gridCol>
                <a:gridCol w="1148837">
                  <a:extLst>
                    <a:ext uri="{9D8B030D-6E8A-4147-A177-3AD203B41FA5}">
                      <a16:colId xmlns:a16="http://schemas.microsoft.com/office/drawing/2014/main" val="20007"/>
                    </a:ext>
                  </a:extLst>
                </a:gridCol>
                <a:gridCol w="1236089">
                  <a:extLst>
                    <a:ext uri="{9D8B030D-6E8A-4147-A177-3AD203B41FA5}">
                      <a16:colId xmlns:a16="http://schemas.microsoft.com/office/drawing/2014/main" val="20008"/>
                    </a:ext>
                  </a:extLst>
                </a:gridCol>
                <a:gridCol w="1098595">
                  <a:extLst>
                    <a:ext uri="{9D8B030D-6E8A-4147-A177-3AD203B41FA5}">
                      <a16:colId xmlns:a16="http://schemas.microsoft.com/office/drawing/2014/main" val="20009"/>
                    </a:ext>
                  </a:extLst>
                </a:gridCol>
                <a:gridCol w="974317">
                  <a:extLst>
                    <a:ext uri="{9D8B030D-6E8A-4147-A177-3AD203B41FA5}">
                      <a16:colId xmlns:a16="http://schemas.microsoft.com/office/drawing/2014/main" val="20010"/>
                    </a:ext>
                  </a:extLst>
                </a:gridCol>
                <a:gridCol w="984071">
                  <a:extLst>
                    <a:ext uri="{9D8B030D-6E8A-4147-A177-3AD203B41FA5}">
                      <a16:colId xmlns:a16="http://schemas.microsoft.com/office/drawing/2014/main" val="20011"/>
                    </a:ext>
                  </a:extLst>
                </a:gridCol>
              </a:tblGrid>
              <a:tr h="532182">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Измерительная</a:t>
                      </a:r>
                      <a:r>
                        <a:rPr lang="ru-RU" sz="1100" b="1" u="none" strike="noStrike" baseline="0" dirty="0" smtClean="0">
                          <a:effectLst/>
                        </a:rPr>
                        <a:t> шкала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Объем чаши</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Материал чаши</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Покрытие</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Размер изделия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Размер упаковки</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 нетто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 брутто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5073">
                <a:tc>
                  <a:txBody>
                    <a:bodyPr/>
                    <a:lstStyle/>
                    <a:p>
                      <a:pPr marL="0" algn="ctr" defTabSz="914400" rtl="0" eaLnBrk="1" fontAlgn="ctr" latinLnBrk="0" hangingPunct="1"/>
                      <a:r>
                        <a:rPr lang="ru-RU" sz="1000" b="1" i="1" u="none" strike="noStrike" kern="1200" dirty="0" smtClean="0">
                          <a:solidFill>
                            <a:srgbClr val="000000"/>
                          </a:solidFill>
                          <a:effectLst/>
                          <a:latin typeface="+mn-lt"/>
                          <a:ea typeface="+mn-ea"/>
                          <a:cs typeface="+mn-cs"/>
                        </a:rPr>
                        <a:t> 85770</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en-US" sz="1000" b="1" i="1" u="none" strike="noStrike" kern="1200" dirty="0" smtClean="0">
                          <a:solidFill>
                            <a:srgbClr val="000000"/>
                          </a:solidFill>
                          <a:effectLst/>
                          <a:latin typeface="+mn-lt"/>
                          <a:ea typeface="+mn-ea"/>
                          <a:cs typeface="+mn-cs"/>
                        </a:rPr>
                        <a:t>GB05C</a:t>
                      </a:r>
                      <a:endParaRPr lang="en-US"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b"/>
                      <a:r>
                        <a:rPr lang="ru-RU" sz="1000" b="1" i="1" u="none" strike="noStrike" dirty="0" smtClean="0">
                          <a:solidFill>
                            <a:srgbClr val="000000"/>
                          </a:solidFill>
                          <a:effectLst/>
                          <a:latin typeface="Arial"/>
                        </a:rPr>
                        <a:t>1-5л</a:t>
                      </a:r>
                      <a:endParaRPr lang="ru-RU" sz="1000" b="1" i="1" u="none" strike="noStrike" dirty="0">
                        <a:solidFill>
                          <a:srgbClr val="000000"/>
                        </a:solidFill>
                        <a:effectLst/>
                        <a:latin typeface="Arial"/>
                      </a:endParaRPr>
                    </a:p>
                  </a:txBody>
                  <a:tcPr marL="9149" marR="9149" marT="9149" marB="0" anchor="ctr">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5 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алюминий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керамическое</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240</a:t>
                      </a:r>
                      <a:r>
                        <a:rPr lang="en-US" sz="1000" b="1" i="1" u="none" strike="noStrike" dirty="0" smtClean="0">
                          <a:solidFill>
                            <a:srgbClr val="000000"/>
                          </a:solidFill>
                          <a:effectLst/>
                          <a:latin typeface="Arial"/>
                        </a:rPr>
                        <a:t>x</a:t>
                      </a:r>
                      <a:r>
                        <a:rPr lang="ru-RU" sz="1000" b="1" i="1" u="none" strike="noStrike" dirty="0" smtClean="0">
                          <a:solidFill>
                            <a:srgbClr val="000000"/>
                          </a:solidFill>
                          <a:effectLst/>
                          <a:latin typeface="Arial"/>
                        </a:rPr>
                        <a:t>240</a:t>
                      </a:r>
                      <a:r>
                        <a:rPr lang="en-US" sz="1000" b="1" i="1" u="none" strike="noStrike" dirty="0" smtClean="0">
                          <a:solidFill>
                            <a:srgbClr val="000000"/>
                          </a:solidFill>
                          <a:effectLst/>
                          <a:latin typeface="Arial"/>
                        </a:rPr>
                        <a:t>x</a:t>
                      </a:r>
                      <a:r>
                        <a:rPr lang="ru-RU" sz="1000" b="1" i="1" u="none" strike="noStrike" dirty="0" smtClean="0">
                          <a:solidFill>
                            <a:srgbClr val="000000"/>
                          </a:solidFill>
                          <a:effectLst/>
                          <a:latin typeface="Arial"/>
                        </a:rPr>
                        <a:t>145</a:t>
                      </a:r>
                      <a:r>
                        <a:rPr lang="en-US" sz="1000" b="1" i="1" u="none" strike="noStrike" dirty="0" smtClean="0">
                          <a:solidFill>
                            <a:srgbClr val="000000"/>
                          </a:solidFill>
                          <a:effectLst/>
                          <a:latin typeface="Arial"/>
                        </a:rPr>
                        <a:t> </a:t>
                      </a:r>
                      <a:r>
                        <a:rPr lang="ru-RU" sz="1000" b="1" i="1" u="none" strike="noStrike" dirty="0" smtClean="0">
                          <a:solidFill>
                            <a:srgbClr val="000000"/>
                          </a:solidFill>
                          <a:effectLst/>
                          <a:latin typeface="Arial"/>
                        </a:rPr>
                        <a:t>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242</a:t>
                      </a:r>
                      <a:r>
                        <a:rPr lang="en-US" sz="1000" b="1" i="1" u="none" strike="noStrike" dirty="0" smtClean="0">
                          <a:solidFill>
                            <a:srgbClr val="000000"/>
                          </a:solidFill>
                          <a:effectLst/>
                          <a:latin typeface="Arial"/>
                        </a:rPr>
                        <a:t>x</a:t>
                      </a:r>
                      <a:r>
                        <a:rPr lang="ru-RU" sz="1000" b="1" i="1" u="none" strike="noStrike" dirty="0" smtClean="0">
                          <a:solidFill>
                            <a:srgbClr val="000000"/>
                          </a:solidFill>
                          <a:effectLst/>
                          <a:latin typeface="Arial"/>
                        </a:rPr>
                        <a:t>242</a:t>
                      </a:r>
                      <a:r>
                        <a:rPr lang="en-US" sz="1000" b="1" i="1" u="none" strike="noStrike" dirty="0" smtClean="0">
                          <a:solidFill>
                            <a:srgbClr val="000000"/>
                          </a:solidFill>
                          <a:effectLst/>
                          <a:latin typeface="Arial"/>
                        </a:rPr>
                        <a:t>x</a:t>
                      </a:r>
                      <a:r>
                        <a:rPr lang="ru-RU" sz="1000" b="1" i="1" u="none" strike="noStrike" dirty="0" smtClean="0">
                          <a:solidFill>
                            <a:srgbClr val="000000"/>
                          </a:solidFill>
                          <a:effectLst/>
                          <a:latin typeface="Arial"/>
                        </a:rPr>
                        <a:t>150</a:t>
                      </a:r>
                      <a:r>
                        <a:rPr lang="en-US" sz="1000" b="1" i="1" u="none" strike="noStrike" dirty="0" smtClean="0">
                          <a:solidFill>
                            <a:srgbClr val="000000"/>
                          </a:solidFill>
                          <a:effectLst/>
                          <a:latin typeface="Arial"/>
                        </a:rPr>
                        <a:t> </a:t>
                      </a:r>
                      <a:r>
                        <a:rPr lang="ru-RU" sz="1000" b="1" i="1" u="none" strike="noStrike" dirty="0" smtClean="0">
                          <a:solidFill>
                            <a:srgbClr val="000000"/>
                          </a:solidFill>
                          <a:effectLst/>
                          <a:latin typeface="Arial"/>
                        </a:rPr>
                        <a:t>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0,360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0,500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7" name="Прямоугольник 6"/>
          <p:cNvSpPr/>
          <p:nvPr/>
        </p:nvSpPr>
        <p:spPr>
          <a:xfrm>
            <a:off x="4064922" y="2128448"/>
            <a:ext cx="6358561" cy="1615827"/>
          </a:xfrm>
          <a:prstGeom prst="rect">
            <a:avLst/>
          </a:prstGeom>
        </p:spPr>
        <p:txBody>
          <a:bodyPr wrap="square">
            <a:spAutoFit/>
          </a:bodyPr>
          <a:lstStyle/>
          <a:p>
            <a:r>
              <a:rPr lang="ru-RU" sz="1100" b="1" i="1" dirty="0">
                <a:solidFill>
                  <a:srgbClr val="4D4B4B"/>
                </a:solidFill>
              </a:rPr>
              <a:t>Чаша с керамическим покрытием для </a:t>
            </a:r>
            <a:r>
              <a:rPr lang="ru-RU" sz="1100" b="1" i="1" dirty="0" err="1">
                <a:solidFill>
                  <a:srgbClr val="4D4B4B"/>
                </a:solidFill>
              </a:rPr>
              <a:t>мультиварки</a:t>
            </a:r>
            <a:r>
              <a:rPr lang="ru-RU" sz="1100" b="1" i="1" dirty="0">
                <a:solidFill>
                  <a:srgbClr val="4D4B4B"/>
                </a:solidFill>
              </a:rPr>
              <a:t> </a:t>
            </a:r>
            <a:r>
              <a:rPr lang="en-US" sz="1100" b="1" i="1" dirty="0">
                <a:solidFill>
                  <a:srgbClr val="4D4B4B"/>
                </a:solidFill>
              </a:rPr>
              <a:t>GRUNHELM</a:t>
            </a:r>
            <a:r>
              <a:rPr lang="ru-RU" sz="1100" b="1" i="1" dirty="0">
                <a:solidFill>
                  <a:srgbClr val="4D4B4B"/>
                </a:solidFill>
              </a:rPr>
              <a:t> </a:t>
            </a:r>
            <a:r>
              <a:rPr lang="en-US" sz="1100" b="1" i="1" dirty="0">
                <a:solidFill>
                  <a:srgbClr val="4D4B4B"/>
                </a:solidFill>
              </a:rPr>
              <a:t>GB05C</a:t>
            </a:r>
            <a:r>
              <a:rPr lang="ru-RU" sz="1100" b="1" i="1" dirty="0">
                <a:solidFill>
                  <a:srgbClr val="4D4B4B"/>
                </a:solidFill>
              </a:rPr>
              <a:t> – вместительная и </a:t>
            </a:r>
            <a:r>
              <a:rPr lang="ru-RU" sz="1100" b="1" i="1" dirty="0" err="1">
                <a:solidFill>
                  <a:srgbClr val="4D4B4B"/>
                </a:solidFill>
              </a:rPr>
              <a:t>экологичная</a:t>
            </a:r>
            <a:r>
              <a:rPr lang="ru-RU" sz="1100" b="1" i="1" dirty="0">
                <a:solidFill>
                  <a:srgbClr val="4D4B4B"/>
                </a:solidFill>
              </a:rPr>
              <a:t> новинка объёмом 5 литров с высокотехнологичной многослойной структурой.</a:t>
            </a:r>
          </a:p>
          <a:p>
            <a:r>
              <a:rPr lang="ru-RU" sz="1100" b="1" i="1" dirty="0">
                <a:solidFill>
                  <a:srgbClr val="4D4B4B"/>
                </a:solidFill>
              </a:rPr>
              <a:t>Чаша </a:t>
            </a:r>
            <a:r>
              <a:rPr lang="en-US" sz="1100" b="1" i="1" dirty="0">
                <a:solidFill>
                  <a:srgbClr val="4D4B4B"/>
                </a:solidFill>
              </a:rPr>
              <a:t> GB05C </a:t>
            </a:r>
            <a:r>
              <a:rPr lang="ru-RU" sz="1100" b="1" i="1" dirty="0">
                <a:solidFill>
                  <a:srgbClr val="4D4B4B"/>
                </a:solidFill>
              </a:rPr>
              <a:t> обладает современным керамическим покрытием, которое надёжно предохраняет от пригорания еды. Данное покрытие отличается устойчивостью к механическим воздействиям и высоким температурам и обеспечивает равномерный нагрев блюд и лёгкий уход за кухонным предметом.</a:t>
            </a:r>
          </a:p>
          <a:p>
            <a:r>
              <a:rPr lang="en-US" sz="1100" b="1" i="1" dirty="0">
                <a:solidFill>
                  <a:srgbClr val="4D4B4B"/>
                </a:solidFill>
              </a:rPr>
              <a:t>GB05C </a:t>
            </a:r>
            <a:r>
              <a:rPr lang="ru-RU" sz="1100" b="1" i="1" dirty="0">
                <a:solidFill>
                  <a:srgbClr val="4D4B4B"/>
                </a:solidFill>
              </a:rPr>
              <a:t>станет незаменимой помощницей во время приготовления и хранения вкусной, полезной и здоровой еды. Жарьте, варите, тушите, томите без большого количества масла. Подходит для всех </a:t>
            </a:r>
            <a:r>
              <a:rPr lang="ru-RU" sz="1100" b="1" i="1" dirty="0" err="1">
                <a:solidFill>
                  <a:srgbClr val="4D4B4B"/>
                </a:solidFill>
              </a:rPr>
              <a:t>мультиварок</a:t>
            </a:r>
            <a:r>
              <a:rPr lang="ru-RU" sz="1100" b="1" i="1" dirty="0">
                <a:solidFill>
                  <a:srgbClr val="4D4B4B"/>
                </a:solidFill>
              </a:rPr>
              <a:t> с аналогичным объемом</a:t>
            </a:r>
            <a:r>
              <a:rPr lang="ru-RU" sz="1050" b="1" i="1" dirty="0" smtClean="0"/>
              <a:t>.</a:t>
            </a:r>
            <a:endParaRPr lang="ru-RU" sz="1050" b="1" i="1" dirty="0"/>
          </a:p>
        </p:txBody>
      </p:sp>
      <p:sp>
        <p:nvSpPr>
          <p:cNvPr id="16" name="TextBox 15"/>
          <p:cNvSpPr txBox="1"/>
          <p:nvPr/>
        </p:nvSpPr>
        <p:spPr>
          <a:xfrm>
            <a:off x="4064922" y="1723865"/>
            <a:ext cx="4745749" cy="276999"/>
          </a:xfrm>
          <a:prstGeom prst="rect">
            <a:avLst/>
          </a:prstGeom>
          <a:noFill/>
        </p:spPr>
        <p:txBody>
          <a:bodyPr wrap="square" rtlCol="0">
            <a:spAutoFit/>
          </a:bodyPr>
          <a:lstStyle/>
          <a:p>
            <a:r>
              <a:rPr lang="ru-RU" sz="1200" b="1" dirty="0">
                <a:solidFill>
                  <a:srgbClr val="FF0000"/>
                </a:solidFill>
                <a:latin typeface="Arial Black" pitchFamily="34" charset="0"/>
              </a:rPr>
              <a:t>ХАРАКТЕРИСТИКА </a:t>
            </a:r>
            <a:r>
              <a:rPr lang="ru-RU" sz="1200" b="1" dirty="0" smtClean="0">
                <a:solidFill>
                  <a:srgbClr val="FF0000"/>
                </a:solidFill>
                <a:latin typeface="Arial Black" pitchFamily="34" charset="0"/>
              </a:rPr>
              <a:t>МОДЕЛИ</a:t>
            </a:r>
            <a:endParaRPr lang="ru-RU" sz="1200" b="1" dirty="0">
              <a:solidFill>
                <a:srgbClr val="FF0000"/>
              </a:solidFill>
              <a:latin typeface="Arial Black" pitchFamily="34" charset="0"/>
            </a:endParaRPr>
          </a:p>
        </p:txBody>
      </p:sp>
      <p:sp>
        <p:nvSpPr>
          <p:cNvPr id="23" name="Прямоугольник 22"/>
          <p:cNvSpPr/>
          <p:nvPr/>
        </p:nvSpPr>
        <p:spPr>
          <a:xfrm>
            <a:off x="6087115" y="4578188"/>
            <a:ext cx="2387109" cy="246221"/>
          </a:xfrm>
          <a:prstGeom prst="rect">
            <a:avLst/>
          </a:prstGeom>
        </p:spPr>
        <p:txBody>
          <a:bodyPr wrap="square">
            <a:spAutoFit/>
          </a:bodyPr>
          <a:lstStyle/>
          <a:p>
            <a:pPr marL="171450" indent="-171450">
              <a:buFont typeface="Wingdings" panose="05000000000000000000" pitchFamily="2" charset="2"/>
              <a:buChar char="Ø"/>
            </a:pPr>
            <a:endParaRPr lang="ru-RU" sz="1000" b="1" dirty="0"/>
          </a:p>
        </p:txBody>
      </p:sp>
      <p:pic>
        <p:nvPicPr>
          <p:cNvPr id="14" name="Рисунок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1914" y="1780841"/>
            <a:ext cx="3963454" cy="4019190"/>
          </a:xfrm>
          <a:prstGeom prst="rect">
            <a:avLst/>
          </a:prstGeom>
        </p:spPr>
      </p:pic>
      <p:pic>
        <p:nvPicPr>
          <p:cNvPr id="18" name="Рисунок 1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490946" y="3675025"/>
            <a:ext cx="2305050" cy="1012553"/>
          </a:xfrm>
          <a:prstGeom prst="rect">
            <a:avLst/>
          </a:prstGeom>
        </p:spPr>
      </p:pic>
      <p:pic>
        <p:nvPicPr>
          <p:cNvPr id="33" name="Рисунок 3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732371" y="4830271"/>
            <a:ext cx="3822200" cy="901260"/>
          </a:xfrm>
          <a:prstGeom prst="rect">
            <a:avLst/>
          </a:prstGeom>
        </p:spPr>
      </p:pic>
    </p:spTree>
    <p:extLst>
      <p:ext uri="{BB962C8B-B14F-4D97-AF65-F5344CB8AC3E}">
        <p14:creationId xmlns:p14="http://schemas.microsoft.com/office/powerpoint/2010/main" val="130959139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444164" y="916259"/>
            <a:ext cx="8973952" cy="656090"/>
          </a:xfrm>
          <a:effectLst/>
        </p:spPr>
        <p:txBody>
          <a:bodyPr>
            <a:normAutofit/>
          </a:bodyPr>
          <a:lstStyle/>
          <a:p>
            <a:pPr>
              <a:lnSpc>
                <a:spcPct val="100000"/>
              </a:lnSpc>
            </a:pPr>
            <a:r>
              <a:rPr lang="ru-RU" sz="2200" b="1" spc="50" dirty="0">
                <a:ln w="11430"/>
                <a:solidFill>
                  <a:srgbClr val="930D2D"/>
                </a:solidFill>
                <a:effectLst>
                  <a:outerShdw blurRad="38100" dist="38100" dir="2700000" algn="tl">
                    <a:srgbClr val="000000">
                      <a:alpha val="43137"/>
                    </a:srgbClr>
                  </a:outerShdw>
                </a:effectLst>
              </a:rPr>
              <a:t>МІКСЕР </a:t>
            </a:r>
            <a:r>
              <a:rPr lang="en-US" sz="2200" b="1" spc="50" dirty="0">
                <a:ln w="11430"/>
                <a:solidFill>
                  <a:srgbClr val="930D2D"/>
                </a:solidFill>
                <a:effectLst>
                  <a:outerShdw blurRad="38100" dist="38100" dir="2700000" algn="tl">
                    <a:srgbClr val="000000">
                      <a:alpha val="43137"/>
                    </a:srgbClr>
                  </a:outerShdw>
                </a:effectLst>
              </a:rPr>
              <a:t>GRM-</a:t>
            </a:r>
            <a:r>
              <a:rPr lang="ru-RU" sz="2200" b="1" spc="50" dirty="0">
                <a:ln w="11430"/>
                <a:solidFill>
                  <a:srgbClr val="930D2D"/>
                </a:solidFill>
                <a:effectLst>
                  <a:outerShdw blurRad="38100" dist="38100" dir="2700000" algn="tl">
                    <a:srgbClr val="000000">
                      <a:alpha val="43137"/>
                    </a:srgbClr>
                  </a:outerShdw>
                </a:effectLst>
              </a:rPr>
              <a:t>628</a:t>
            </a:r>
            <a:r>
              <a:rPr lang="en-US" sz="2200" b="1" spc="50" dirty="0">
                <a:ln w="11430"/>
                <a:solidFill>
                  <a:srgbClr val="930D2D"/>
                </a:solidFill>
                <a:effectLst>
                  <a:outerShdw blurRad="38100" dist="38100" dir="2700000" algn="tl">
                    <a:srgbClr val="000000">
                      <a:alpha val="43137"/>
                    </a:srgbClr>
                  </a:outerShdw>
                </a:effectLst>
              </a:rPr>
              <a:t>, GRM-</a:t>
            </a:r>
            <a:r>
              <a:rPr lang="ru-RU" sz="2200" b="1" spc="50" dirty="0">
                <a:ln w="11430"/>
                <a:solidFill>
                  <a:srgbClr val="930D2D"/>
                </a:solidFill>
                <a:effectLst>
                  <a:outerShdw blurRad="38100" dist="38100" dir="2700000" algn="tl">
                    <a:srgbClr val="000000">
                      <a:alpha val="43137"/>
                    </a:srgbClr>
                  </a:outerShdw>
                </a:effectLst>
              </a:rPr>
              <a:t>628</a:t>
            </a:r>
            <a:r>
              <a:rPr lang="en-US" sz="2200" b="1" spc="50" dirty="0">
                <a:ln w="11430"/>
                <a:solidFill>
                  <a:srgbClr val="930D2D"/>
                </a:solidFill>
                <a:effectLst>
                  <a:outerShdw blurRad="38100" dist="38100" dir="2700000" algn="tl">
                    <a:srgbClr val="000000">
                      <a:alpha val="43137"/>
                    </a:srgbClr>
                  </a:outerShdw>
                </a:effectLst>
              </a:rPr>
              <a:t>R</a:t>
            </a:r>
            <a:endParaRPr lang="uk-UA" sz="22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461375" y="5088184"/>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2683090553"/>
              </p:ext>
            </p:extLst>
          </p:nvPr>
        </p:nvGraphicFramePr>
        <p:xfrm>
          <a:off x="414200" y="5887175"/>
          <a:ext cx="10108436" cy="1444767"/>
        </p:xfrm>
        <a:graphic>
          <a:graphicData uri="http://schemas.openxmlformats.org/drawingml/2006/table">
            <a:tbl>
              <a:tblPr>
                <a:tableStyleId>{616DA210-FB5B-4158-B5E0-FEB733F419BA}</a:tableStyleId>
              </a:tblPr>
              <a:tblGrid>
                <a:gridCol w="454364">
                  <a:extLst>
                    <a:ext uri="{9D8B030D-6E8A-4147-A177-3AD203B41FA5}">
                      <a16:colId xmlns:a16="http://schemas.microsoft.com/office/drawing/2014/main" val="20000"/>
                    </a:ext>
                  </a:extLst>
                </a:gridCol>
                <a:gridCol w="608237">
                  <a:extLst>
                    <a:ext uri="{9D8B030D-6E8A-4147-A177-3AD203B41FA5}">
                      <a16:colId xmlns:a16="http://schemas.microsoft.com/office/drawing/2014/main" val="20001"/>
                    </a:ext>
                  </a:extLst>
                </a:gridCol>
                <a:gridCol w="669022">
                  <a:extLst>
                    <a:ext uri="{9D8B030D-6E8A-4147-A177-3AD203B41FA5}">
                      <a16:colId xmlns:a16="http://schemas.microsoft.com/office/drawing/2014/main" val="20002"/>
                    </a:ext>
                  </a:extLst>
                </a:gridCol>
                <a:gridCol w="820789">
                  <a:extLst>
                    <a:ext uri="{9D8B030D-6E8A-4147-A177-3AD203B41FA5}">
                      <a16:colId xmlns:a16="http://schemas.microsoft.com/office/drawing/2014/main" val="20003"/>
                    </a:ext>
                  </a:extLst>
                </a:gridCol>
                <a:gridCol w="566062">
                  <a:extLst>
                    <a:ext uri="{9D8B030D-6E8A-4147-A177-3AD203B41FA5}">
                      <a16:colId xmlns:a16="http://schemas.microsoft.com/office/drawing/2014/main" val="20004"/>
                    </a:ext>
                  </a:extLst>
                </a:gridCol>
                <a:gridCol w="959497">
                  <a:extLst>
                    <a:ext uri="{9D8B030D-6E8A-4147-A177-3AD203B41FA5}">
                      <a16:colId xmlns:a16="http://schemas.microsoft.com/office/drawing/2014/main" val="20005"/>
                    </a:ext>
                  </a:extLst>
                </a:gridCol>
                <a:gridCol w="950960">
                  <a:extLst>
                    <a:ext uri="{9D8B030D-6E8A-4147-A177-3AD203B41FA5}">
                      <a16:colId xmlns:a16="http://schemas.microsoft.com/office/drawing/2014/main" val="20006"/>
                    </a:ext>
                  </a:extLst>
                </a:gridCol>
                <a:gridCol w="809428">
                  <a:extLst>
                    <a:ext uri="{9D8B030D-6E8A-4147-A177-3AD203B41FA5}">
                      <a16:colId xmlns:a16="http://schemas.microsoft.com/office/drawing/2014/main" val="20007"/>
                    </a:ext>
                  </a:extLst>
                </a:gridCol>
                <a:gridCol w="704732">
                  <a:extLst>
                    <a:ext uri="{9D8B030D-6E8A-4147-A177-3AD203B41FA5}">
                      <a16:colId xmlns:a16="http://schemas.microsoft.com/office/drawing/2014/main" val="20008"/>
                    </a:ext>
                  </a:extLst>
                </a:gridCol>
                <a:gridCol w="665581">
                  <a:extLst>
                    <a:ext uri="{9D8B030D-6E8A-4147-A177-3AD203B41FA5}">
                      <a16:colId xmlns:a16="http://schemas.microsoft.com/office/drawing/2014/main" val="20009"/>
                    </a:ext>
                  </a:extLst>
                </a:gridCol>
                <a:gridCol w="469822">
                  <a:extLst>
                    <a:ext uri="{9D8B030D-6E8A-4147-A177-3AD203B41FA5}">
                      <a16:colId xmlns:a16="http://schemas.microsoft.com/office/drawing/2014/main" val="20010"/>
                    </a:ext>
                  </a:extLst>
                </a:gridCol>
                <a:gridCol w="456772">
                  <a:extLst>
                    <a:ext uri="{9D8B030D-6E8A-4147-A177-3AD203B41FA5}">
                      <a16:colId xmlns:a16="http://schemas.microsoft.com/office/drawing/2014/main" val="20011"/>
                    </a:ext>
                  </a:extLst>
                </a:gridCol>
                <a:gridCol w="730833">
                  <a:extLst>
                    <a:ext uri="{9D8B030D-6E8A-4147-A177-3AD203B41FA5}">
                      <a16:colId xmlns:a16="http://schemas.microsoft.com/office/drawing/2014/main" val="20014"/>
                    </a:ext>
                  </a:extLst>
                </a:gridCol>
                <a:gridCol w="730833">
                  <a:extLst>
                    <a:ext uri="{9D8B030D-6E8A-4147-A177-3AD203B41FA5}">
                      <a16:colId xmlns:a16="http://schemas.microsoft.com/office/drawing/2014/main" val="20012"/>
                    </a:ext>
                  </a:extLst>
                </a:gridCol>
                <a:gridCol w="511504">
                  <a:extLst>
                    <a:ext uri="{9D8B030D-6E8A-4147-A177-3AD203B41FA5}">
                      <a16:colId xmlns:a16="http://schemas.microsoft.com/office/drawing/2014/main" val="20013"/>
                    </a:ext>
                  </a:extLst>
                </a:gridCol>
              </a:tblGrid>
              <a:tr h="0">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Двигатель с низким уровнем шума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Насадка венчик</a:t>
                      </a:r>
                      <a:r>
                        <a:rPr lang="ru-RU" sz="1100" b="1" i="0" u="none" strike="noStrike" baseline="0" dirty="0" smtClean="0">
                          <a:solidFill>
                            <a:srgbClr val="000000"/>
                          </a:solidFill>
                          <a:effectLst/>
                          <a:latin typeface="+mn-lt"/>
                        </a:rPr>
                        <a:t> </a:t>
                      </a:r>
                      <a:r>
                        <a:rPr lang="ru-RU" sz="1100" b="1" i="0" u="none" strike="noStrike" dirty="0" smtClean="0">
                          <a:solidFill>
                            <a:srgbClr val="000000"/>
                          </a:solidFill>
                          <a:effectLst/>
                          <a:latin typeface="+mn-lt"/>
                        </a:rPr>
                        <a:t>для</a:t>
                      </a:r>
                      <a:r>
                        <a:rPr lang="ru-RU" sz="1100" b="1" i="0" u="none" strike="noStrike" baseline="0" dirty="0" smtClean="0">
                          <a:solidFill>
                            <a:srgbClr val="000000"/>
                          </a:solidFill>
                          <a:effectLst/>
                          <a:latin typeface="+mn-lt"/>
                        </a:rPr>
                        <a:t> </a:t>
                      </a:r>
                      <a:r>
                        <a:rPr lang="ru-RU" sz="1100" b="1" i="0" u="none" strike="noStrike" dirty="0" smtClean="0">
                          <a:solidFill>
                            <a:srgbClr val="000000"/>
                          </a:solidFill>
                          <a:effectLst/>
                          <a:latin typeface="+mn-lt"/>
                        </a:rPr>
                        <a:t>взбивания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Насадка</a:t>
                      </a:r>
                    </a:p>
                    <a:p>
                      <a:pPr algn="ctr" fontAlgn="ctr"/>
                      <a:r>
                        <a:rPr lang="ru-RU" sz="1100" b="1" i="0" u="none" strike="noStrike" dirty="0" smtClean="0">
                          <a:solidFill>
                            <a:srgbClr val="000000"/>
                          </a:solidFill>
                          <a:effectLst/>
                          <a:latin typeface="+mn-lt"/>
                        </a:rPr>
                        <a:t>для </a:t>
                      </a:r>
                      <a:r>
                        <a:rPr lang="ru-RU" sz="1100" b="1" i="0" u="none" strike="noStrike" baseline="0" dirty="0" smtClean="0">
                          <a:solidFill>
                            <a:srgbClr val="000000"/>
                          </a:solidFill>
                          <a:effectLst/>
                          <a:latin typeface="+mn-lt"/>
                        </a:rPr>
                        <a:t> замеса </a:t>
                      </a:r>
                      <a:r>
                        <a:rPr lang="ru-RU" sz="1100" b="1" i="0" u="none" strike="noStrike" dirty="0" smtClean="0">
                          <a:solidFill>
                            <a:srgbClr val="000000"/>
                          </a:solidFill>
                          <a:effectLst/>
                          <a:latin typeface="+mn-lt"/>
                        </a:rPr>
                        <a:t>теста</a:t>
                      </a:r>
                      <a:endParaRPr lang="ru-RU" sz="1100" b="1" i="0" u="none" strike="noStrike" dirty="0">
                        <a:solidFill>
                          <a:srgbClr val="000000"/>
                        </a:solidFill>
                        <a:effectLst/>
                        <a:latin typeface="+mn-lt"/>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Количество</a:t>
                      </a:r>
                    </a:p>
                    <a:p>
                      <a:pPr algn="ctr" fontAlgn="ctr"/>
                      <a:r>
                        <a:rPr lang="ru-RU" sz="1100" b="1" i="0" u="none" strike="noStrike" dirty="0" smtClean="0">
                          <a:solidFill>
                            <a:srgbClr val="000000"/>
                          </a:solidFill>
                          <a:effectLst/>
                          <a:latin typeface="+mn-lt"/>
                        </a:rPr>
                        <a:t>скоростей</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Материал корпуса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Цвет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Длина кабеля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Штук/ящик</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Габаритный размер</a:t>
                      </a:r>
                      <a:r>
                        <a:rPr lang="ru-RU" sz="1100" b="1" i="0" u="none" strike="noStrike" baseline="0" dirty="0" smtClean="0">
                          <a:solidFill>
                            <a:srgbClr val="000000"/>
                          </a:solidFill>
                          <a:effectLst/>
                          <a:latin typeface="+mn-lt"/>
                        </a:rPr>
                        <a:t> </a:t>
                      </a:r>
                      <a:r>
                        <a:rPr lang="ru-RU" sz="1100" b="1" i="0" u="none" strike="noStrike" dirty="0" err="1" smtClean="0">
                          <a:solidFill>
                            <a:srgbClr val="000000"/>
                          </a:solidFill>
                          <a:effectLst/>
                          <a:latin typeface="+mn-lt"/>
                        </a:rPr>
                        <a:t>уп</a:t>
                      </a:r>
                      <a:r>
                        <a:rPr lang="ru-RU" sz="1100" b="1" i="0" u="none" strike="noStrike" dirty="0" smtClean="0">
                          <a:solidFill>
                            <a:srgbClr val="000000"/>
                          </a:solidFill>
                          <a:effectLst/>
                          <a:latin typeface="+mn-lt"/>
                        </a:rPr>
                        <a:t>.</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a:t>
                      </a:r>
                      <a:endParaRPr lang="en-US" sz="1100" b="1" i="0" u="none" strike="noStrike" dirty="0" smtClean="0">
                        <a:solidFill>
                          <a:srgbClr val="000000"/>
                        </a:solidFill>
                        <a:effectLst/>
                        <a:latin typeface="+mn-lt"/>
                      </a:endParaRPr>
                    </a:p>
                    <a:p>
                      <a:pPr algn="ctr" fontAlgn="ctr"/>
                      <a:r>
                        <a:rPr lang="ru-RU" sz="1100" b="1" i="0" u="none" strike="noStrike" dirty="0" smtClean="0">
                          <a:solidFill>
                            <a:srgbClr val="000000"/>
                          </a:solidFill>
                          <a:effectLst/>
                          <a:latin typeface="+mn-lt"/>
                        </a:rPr>
                        <a:t>нетто</a:t>
                      </a:r>
                      <a:r>
                        <a:rPr lang="en-US" sz="1100" b="1" i="0" u="none" strike="noStrike" dirty="0" smtClean="0">
                          <a:solidFill>
                            <a:srgbClr val="000000"/>
                          </a:solidFill>
                          <a:effectLst/>
                          <a:latin typeface="+mn-lt"/>
                        </a:rPr>
                        <a:t> </a:t>
                      </a:r>
                      <a:r>
                        <a:rPr lang="ru-RU" sz="1100" b="1" i="0" u="none" strike="noStrike" dirty="0" smtClean="0">
                          <a:solidFill>
                            <a:srgbClr val="000000"/>
                          </a:solidFill>
                          <a:effectLst/>
                          <a:latin typeface="+mn-lt"/>
                        </a:rPr>
                        <a:t>/брутто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5073">
                <a:tc>
                  <a:txBody>
                    <a:bodyPr/>
                    <a:lstStyle/>
                    <a:p>
                      <a:pPr marL="0" algn="ctr" defTabSz="914400" rtl="0" eaLnBrk="1" fontAlgn="ctr" latinLnBrk="0" hangingPunct="1"/>
                      <a:r>
                        <a:rPr lang="en-US" sz="1000" b="1" i="1" u="none" strike="noStrike" kern="1200" dirty="0" smtClean="0">
                          <a:solidFill>
                            <a:srgbClr val="000000"/>
                          </a:solidFill>
                          <a:effectLst/>
                          <a:latin typeface="+mn-lt"/>
                          <a:ea typeface="+mn-ea"/>
                          <a:cs typeface="+mn-cs"/>
                        </a:rPr>
                        <a:t>78948</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GRM6</a:t>
                      </a:r>
                      <a:r>
                        <a:rPr lang="ru-RU" sz="1000" b="1" i="1" u="none" strike="noStrike" dirty="0" smtClean="0">
                          <a:solidFill>
                            <a:srgbClr val="000000"/>
                          </a:solidFill>
                          <a:effectLst/>
                          <a:latin typeface="+mn-lt"/>
                        </a:rPr>
                        <a:t>28</a:t>
                      </a:r>
                      <a:endParaRPr lang="en-US" sz="1000" b="1" i="1" u="none" strike="noStrike" dirty="0">
                        <a:solidFill>
                          <a:srgbClr val="000000"/>
                        </a:solidFill>
                        <a:effectLst/>
                        <a:latin typeface="+mn-lt"/>
                      </a:endParaRPr>
                    </a:p>
                  </a:txBody>
                  <a:tcPr marL="9525" marR="9525" marT="9525" marB="0" anchor="ctr"/>
                </a:tc>
                <a:tc>
                  <a:txBody>
                    <a:bodyPr/>
                    <a:lstStyle/>
                    <a:p>
                      <a:pPr algn="ctr" fontAlgn="ctr"/>
                      <a:r>
                        <a:rPr lang="ru-RU" sz="1000" b="1" i="1" u="none" strike="noStrike" dirty="0" smtClean="0">
                          <a:solidFill>
                            <a:srgbClr val="000000"/>
                          </a:solidFill>
                          <a:effectLst/>
                          <a:latin typeface="+mn-lt"/>
                        </a:rPr>
                        <a:t>4</a:t>
                      </a:r>
                      <a:r>
                        <a:rPr lang="en-US" sz="1000" b="1" i="1" u="none" strike="noStrike" dirty="0" smtClean="0">
                          <a:solidFill>
                            <a:srgbClr val="000000"/>
                          </a:solidFill>
                          <a:effectLst/>
                          <a:latin typeface="+mn-lt"/>
                        </a:rPr>
                        <a:t>00</a:t>
                      </a:r>
                      <a:r>
                        <a:rPr lang="ru-RU" sz="1000" b="1" i="1" u="none" strike="noStrike" dirty="0" smtClean="0">
                          <a:solidFill>
                            <a:srgbClr val="000000"/>
                          </a:solidFill>
                          <a:effectLst/>
                          <a:latin typeface="+mn-lt"/>
                        </a:rPr>
                        <a:t>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5</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нерж. сталь, пластик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чёрно-белый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 </a:t>
                      </a:r>
                      <a:r>
                        <a:rPr lang="en-US" sz="1000" b="1" i="1" u="none" strike="noStrike" dirty="0" smtClean="0">
                          <a:solidFill>
                            <a:srgbClr val="000000"/>
                          </a:solidFill>
                          <a:effectLst/>
                          <a:latin typeface="Arial"/>
                        </a:rPr>
                        <a:t>1</a:t>
                      </a:r>
                      <a:r>
                        <a:rPr lang="ru-RU" sz="1000" b="1" i="1" u="none" strike="noStrike" dirty="0" smtClean="0">
                          <a:solidFill>
                            <a:srgbClr val="000000"/>
                          </a:solidFill>
                          <a:effectLst/>
                          <a:latin typeface="Arial"/>
                        </a:rPr>
                        <a:t>,</a:t>
                      </a:r>
                      <a:r>
                        <a:rPr lang="en-US" sz="1000" b="1" i="1" u="none" strike="noStrike" dirty="0" smtClean="0">
                          <a:solidFill>
                            <a:srgbClr val="000000"/>
                          </a:solidFill>
                          <a:effectLst/>
                          <a:latin typeface="Arial"/>
                        </a:rPr>
                        <a:t>0</a:t>
                      </a:r>
                      <a:r>
                        <a:rPr lang="ru-RU" sz="1000" b="1" i="1" u="none" strike="noStrike" dirty="0" smtClean="0">
                          <a:solidFill>
                            <a:srgbClr val="000000"/>
                          </a:solidFill>
                          <a:effectLst/>
                          <a:latin typeface="Arial"/>
                        </a:rPr>
                        <a:t> м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a:t>
                      </a:r>
                      <a:r>
                        <a:rPr lang="en-US" sz="1000" b="1" i="1" u="none" strike="noStrike" dirty="0" smtClean="0">
                          <a:solidFill>
                            <a:srgbClr val="000000"/>
                          </a:solidFill>
                          <a:effectLst/>
                          <a:latin typeface="Arial"/>
                        </a:rPr>
                        <a:t>0</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195 х 90 х 180 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0,85 / 1,02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445073">
                <a:tc>
                  <a:txBody>
                    <a:bodyPr/>
                    <a:lstStyle/>
                    <a:p>
                      <a:pPr marL="0" algn="ctr" defTabSz="914400" rtl="0" eaLnBrk="1" fontAlgn="ctr" latinLnBrk="0" hangingPunct="1"/>
                      <a:r>
                        <a:rPr lang="ru-RU" sz="1000" b="1" i="1" u="none" strike="noStrike" kern="1200" dirty="0" smtClean="0">
                          <a:solidFill>
                            <a:srgbClr val="000000"/>
                          </a:solidFill>
                          <a:effectLst/>
                          <a:latin typeface="+mn-lt"/>
                          <a:ea typeface="+mn-ea"/>
                          <a:cs typeface="+mn-cs"/>
                        </a:rPr>
                        <a:t>87901</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GRM6</a:t>
                      </a:r>
                      <a:r>
                        <a:rPr lang="ru-RU" sz="1000" b="1" i="1" u="none" strike="noStrike" dirty="0" smtClean="0">
                          <a:solidFill>
                            <a:srgbClr val="000000"/>
                          </a:solidFill>
                          <a:effectLst/>
                          <a:latin typeface="+mn-lt"/>
                        </a:rPr>
                        <a:t>28</a:t>
                      </a:r>
                      <a:r>
                        <a:rPr lang="en-US" sz="1000" b="1" i="1" u="none" strike="noStrike" dirty="0" smtClean="0">
                          <a:solidFill>
                            <a:srgbClr val="000000"/>
                          </a:solidFill>
                          <a:effectLst/>
                          <a:latin typeface="+mn-lt"/>
                        </a:rPr>
                        <a:t>R</a:t>
                      </a:r>
                      <a:endParaRPr lang="en-US" sz="1000" b="1" i="1" u="none" strike="noStrike" dirty="0">
                        <a:solidFill>
                          <a:srgbClr val="000000"/>
                        </a:solidFill>
                        <a:effectLst/>
                        <a:latin typeface="+mn-lt"/>
                      </a:endParaRPr>
                    </a:p>
                  </a:txBody>
                  <a:tcPr marL="9525" marR="9525" marT="9525" marB="0" anchor="ctr"/>
                </a:tc>
                <a:tc>
                  <a:txBody>
                    <a:bodyPr/>
                    <a:lstStyle/>
                    <a:p>
                      <a:pPr algn="ctr" fontAlgn="ctr"/>
                      <a:r>
                        <a:rPr lang="ru-RU" sz="1000" b="1" i="1" u="none" strike="noStrike" dirty="0" smtClean="0">
                          <a:solidFill>
                            <a:srgbClr val="000000"/>
                          </a:solidFill>
                          <a:effectLst/>
                          <a:latin typeface="+mn-lt"/>
                        </a:rPr>
                        <a:t>4</a:t>
                      </a:r>
                      <a:r>
                        <a:rPr lang="en-US" sz="1000" b="1" i="1" u="none" strike="noStrike" dirty="0" smtClean="0">
                          <a:solidFill>
                            <a:srgbClr val="000000"/>
                          </a:solidFill>
                          <a:effectLst/>
                          <a:latin typeface="+mn-lt"/>
                        </a:rPr>
                        <a:t>00</a:t>
                      </a:r>
                      <a:r>
                        <a:rPr lang="ru-RU" sz="1000" b="1" i="1" u="none" strike="noStrike" dirty="0" smtClean="0">
                          <a:solidFill>
                            <a:srgbClr val="000000"/>
                          </a:solidFill>
                          <a:effectLst/>
                          <a:latin typeface="+mn-lt"/>
                        </a:rPr>
                        <a:t>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5</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нерж. сталь, пластик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красный-белый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 </a:t>
                      </a:r>
                      <a:r>
                        <a:rPr lang="en-US" sz="1000" b="1" i="1" u="none" strike="noStrike" dirty="0" smtClean="0">
                          <a:solidFill>
                            <a:srgbClr val="000000"/>
                          </a:solidFill>
                          <a:effectLst/>
                          <a:latin typeface="Arial"/>
                        </a:rPr>
                        <a:t>1</a:t>
                      </a:r>
                      <a:r>
                        <a:rPr lang="ru-RU" sz="1000" b="1" i="1" u="none" strike="noStrike" dirty="0" smtClean="0">
                          <a:solidFill>
                            <a:srgbClr val="000000"/>
                          </a:solidFill>
                          <a:effectLst/>
                          <a:latin typeface="Arial"/>
                        </a:rPr>
                        <a:t>,</a:t>
                      </a:r>
                      <a:r>
                        <a:rPr lang="en-US" sz="1000" b="1" i="1" u="none" strike="noStrike" dirty="0" smtClean="0">
                          <a:solidFill>
                            <a:srgbClr val="000000"/>
                          </a:solidFill>
                          <a:effectLst/>
                          <a:latin typeface="Arial"/>
                        </a:rPr>
                        <a:t>0</a:t>
                      </a:r>
                      <a:r>
                        <a:rPr lang="ru-RU" sz="1000" b="1" i="1" u="none" strike="noStrike" dirty="0" smtClean="0">
                          <a:solidFill>
                            <a:srgbClr val="000000"/>
                          </a:solidFill>
                          <a:effectLst/>
                          <a:latin typeface="Arial"/>
                        </a:rPr>
                        <a:t> м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a:t>
                      </a:r>
                      <a:r>
                        <a:rPr lang="en-US" sz="1000" b="1" i="1" u="none" strike="noStrike" dirty="0" smtClean="0">
                          <a:solidFill>
                            <a:srgbClr val="000000"/>
                          </a:solidFill>
                          <a:effectLst/>
                          <a:latin typeface="Arial"/>
                        </a:rPr>
                        <a:t>0</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195 х 90 х 180 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0,85 / 1,02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295946312"/>
                  </a:ext>
                </a:extLst>
              </a:tr>
            </a:tbl>
          </a:graphicData>
        </a:graphic>
      </p:graphicFrame>
      <p:sp>
        <p:nvSpPr>
          <p:cNvPr id="16" name="TextBox 15"/>
          <p:cNvSpPr txBox="1"/>
          <p:nvPr/>
        </p:nvSpPr>
        <p:spPr>
          <a:xfrm>
            <a:off x="4142744" y="2025461"/>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31" name="Прямоугольник 30"/>
          <p:cNvSpPr/>
          <p:nvPr/>
        </p:nvSpPr>
        <p:spPr>
          <a:xfrm>
            <a:off x="691132" y="4596901"/>
            <a:ext cx="3692207" cy="369332"/>
          </a:xfrm>
          <a:prstGeom prst="rect">
            <a:avLst/>
          </a:prstGeom>
        </p:spPr>
        <p:txBody>
          <a:bodyPr wrap="square">
            <a:spAutoFit/>
          </a:bodyPr>
          <a:lstStyle/>
          <a:p>
            <a:r>
              <a:rPr lang="ru-RU" dirty="0">
                <a:solidFill>
                  <a:srgbClr val="006666"/>
                </a:solidFill>
                <a:latin typeface="EpsilonCTT" pitchFamily="2" charset="0"/>
              </a:rPr>
              <a:t>ПОЛЕЗНО! БЫСТРО! ВКУСНО!</a:t>
            </a:r>
          </a:p>
        </p:txBody>
      </p:sp>
      <p:sp>
        <p:nvSpPr>
          <p:cNvPr id="7" name="Прямоугольник 6"/>
          <p:cNvSpPr/>
          <p:nvPr/>
        </p:nvSpPr>
        <p:spPr>
          <a:xfrm>
            <a:off x="4142743" y="2295085"/>
            <a:ext cx="6327577" cy="3000821"/>
          </a:xfrm>
          <a:prstGeom prst="rect">
            <a:avLst/>
          </a:prstGeom>
        </p:spPr>
        <p:txBody>
          <a:bodyPr wrap="square">
            <a:spAutoFit/>
          </a:bodyPr>
          <a:lstStyle/>
          <a:p>
            <a:pPr>
              <a:lnSpc>
                <a:spcPct val="150000"/>
              </a:lnSpc>
            </a:pPr>
            <a:r>
              <a:rPr lang="ru-RU" sz="1400" b="1" i="1" dirty="0">
                <a:solidFill>
                  <a:srgbClr val="4D4B4B"/>
                </a:solidFill>
              </a:rPr>
              <a:t>Модель </a:t>
            </a:r>
            <a:r>
              <a:rPr lang="ru-RU" sz="1400" b="1" i="1" spc="50" dirty="0">
                <a:ln w="11430"/>
                <a:solidFill>
                  <a:srgbClr val="930D2D"/>
                </a:solidFill>
                <a:effectLst>
                  <a:outerShdw blurRad="38100" dist="38100" dir="2700000" algn="tl">
                    <a:srgbClr val="000000">
                      <a:alpha val="43137"/>
                    </a:srgbClr>
                  </a:outerShdw>
                </a:effectLst>
              </a:rPr>
              <a:t>GRM</a:t>
            </a:r>
            <a:r>
              <a:rPr lang="en-US" sz="1400" b="1" i="1" spc="50" dirty="0">
                <a:ln w="11430"/>
                <a:solidFill>
                  <a:srgbClr val="930D2D"/>
                </a:solidFill>
                <a:effectLst>
                  <a:outerShdw blurRad="38100" dist="38100" dir="2700000" algn="tl">
                    <a:srgbClr val="000000">
                      <a:alpha val="43137"/>
                    </a:srgbClr>
                  </a:outerShdw>
                </a:effectLst>
              </a:rPr>
              <a:t>-</a:t>
            </a:r>
            <a:r>
              <a:rPr lang="ru-RU" sz="1400" b="1" i="1" spc="50" dirty="0">
                <a:ln w="11430"/>
                <a:solidFill>
                  <a:srgbClr val="930D2D"/>
                </a:solidFill>
                <a:effectLst>
                  <a:outerShdw blurRad="38100" dist="38100" dir="2700000" algn="tl">
                    <a:srgbClr val="000000">
                      <a:alpha val="43137"/>
                    </a:srgbClr>
                  </a:outerShdw>
                </a:effectLst>
              </a:rPr>
              <a:t>628</a:t>
            </a:r>
            <a:r>
              <a:rPr lang="en-US" sz="1400" b="1" i="1" spc="50" dirty="0">
                <a:ln w="11430"/>
                <a:solidFill>
                  <a:srgbClr val="930D2D"/>
                </a:solidFill>
                <a:effectLst>
                  <a:outerShdw blurRad="38100" dist="38100" dir="2700000" algn="tl">
                    <a:srgbClr val="000000">
                      <a:alpha val="43137"/>
                    </a:srgbClr>
                  </a:outerShdw>
                </a:effectLst>
              </a:rPr>
              <a:t>, GRM-628R</a:t>
            </a:r>
            <a:r>
              <a:rPr lang="ru-RU" sz="1400" b="1" i="1" spc="50" dirty="0">
                <a:ln w="11430"/>
                <a:solidFill>
                  <a:srgbClr val="930D2D"/>
                </a:solidFill>
                <a:effectLst>
                  <a:outerShdw blurRad="38100" dist="38100" dir="2700000" algn="tl">
                    <a:srgbClr val="000000">
                      <a:alpha val="43137"/>
                    </a:srgbClr>
                  </a:outerShdw>
                </a:effectLst>
              </a:rPr>
              <a:t> </a:t>
            </a:r>
            <a:r>
              <a:rPr lang="ru-RU" sz="1400" b="1" i="1" dirty="0">
                <a:solidFill>
                  <a:srgbClr val="4D4B4B"/>
                </a:solidFill>
              </a:rPr>
              <a:t>имеет мощность 400 Вт, двигатель с низким уровнем шума. </a:t>
            </a:r>
            <a:r>
              <a:rPr lang="ru-RU" sz="1400" b="1" i="1" dirty="0">
                <a:solidFill>
                  <a:srgbClr val="4D4B4B"/>
                </a:solidFill>
              </a:rPr>
              <a:t>Работает </a:t>
            </a:r>
            <a:r>
              <a:rPr lang="ru-RU" sz="1400" b="1" i="1" dirty="0">
                <a:solidFill>
                  <a:srgbClr val="4D4B4B"/>
                </a:solidFill>
              </a:rPr>
              <a:t>в пяти скоростных режимах, а для удобного извлечения насадок необходимо нажать регулятор/кнопку. </a:t>
            </a:r>
          </a:p>
          <a:p>
            <a:pPr>
              <a:lnSpc>
                <a:spcPct val="150000"/>
              </a:lnSpc>
            </a:pPr>
            <a:r>
              <a:rPr lang="ru-RU" sz="1400" b="1" i="1" dirty="0">
                <a:solidFill>
                  <a:srgbClr val="4D4B4B"/>
                </a:solidFill>
              </a:rPr>
              <a:t>В </a:t>
            </a:r>
            <a:r>
              <a:rPr lang="ru-RU" sz="1400" b="1" i="1" dirty="0">
                <a:solidFill>
                  <a:srgbClr val="4D4B4B"/>
                </a:solidFill>
              </a:rPr>
              <a:t>комплект входят венчики для взбивания и крючки для замеса теста.</a:t>
            </a:r>
          </a:p>
          <a:p>
            <a:pPr>
              <a:lnSpc>
                <a:spcPct val="150000"/>
              </a:lnSpc>
            </a:pPr>
            <a:endParaRPr lang="en-US" sz="1400" b="1" i="1" dirty="0">
              <a:solidFill>
                <a:srgbClr val="4D4B4B"/>
              </a:solidFill>
            </a:endParaRPr>
          </a:p>
          <a:p>
            <a:pPr>
              <a:lnSpc>
                <a:spcPct val="150000"/>
              </a:lnSpc>
            </a:pPr>
            <a:r>
              <a:rPr lang="ru-RU" sz="1400" b="1" i="1" dirty="0">
                <a:solidFill>
                  <a:srgbClr val="4D4B4B"/>
                </a:solidFill>
              </a:rPr>
              <a:t>Ручным </a:t>
            </a:r>
            <a:r>
              <a:rPr lang="ru-RU" sz="1400" b="1" i="1" dirty="0">
                <a:solidFill>
                  <a:srgbClr val="4D4B4B"/>
                </a:solidFill>
              </a:rPr>
              <a:t>миксером очень удобно взбивать крем или жидкое </a:t>
            </a:r>
            <a:r>
              <a:rPr lang="ru-RU" sz="1400" b="1" i="1" dirty="0">
                <a:solidFill>
                  <a:srgbClr val="4D4B4B"/>
                </a:solidFill>
              </a:rPr>
              <a:t>тесто. </a:t>
            </a:r>
            <a:r>
              <a:rPr lang="ru-RU" sz="1400" b="1" i="1" dirty="0">
                <a:solidFill>
                  <a:srgbClr val="4D4B4B"/>
                </a:solidFill>
              </a:rPr>
              <a:t>Он идеально выполняет функции взбивания и замешивания </a:t>
            </a:r>
            <a:r>
              <a:rPr lang="ru-RU" sz="1400" b="1" i="1" dirty="0">
                <a:solidFill>
                  <a:srgbClr val="4D4B4B"/>
                </a:solidFill>
              </a:rPr>
              <a:t>Поскольку </a:t>
            </a:r>
            <a:r>
              <a:rPr lang="ru-RU" sz="1400" b="1" i="1" dirty="0">
                <a:solidFill>
                  <a:srgbClr val="4D4B4B"/>
                </a:solidFill>
              </a:rPr>
              <a:t>он обладает небольшими размерами, то прибор поместится на любую полку на кухне и его можно всегда при случае взять с собой, например, на дачу</a:t>
            </a:r>
            <a:r>
              <a:rPr lang="ru-RU" sz="1400" b="1" i="1" dirty="0">
                <a:solidFill>
                  <a:srgbClr val="4D4B4B"/>
                </a:solidFill>
              </a:rPr>
              <a:t>.</a:t>
            </a:r>
            <a:endParaRPr lang="ru-RU" sz="1400" b="1" i="1" dirty="0">
              <a:solidFill>
                <a:srgbClr val="4D4B4B"/>
              </a:solidFill>
            </a:endParaRPr>
          </a:p>
        </p:txBody>
      </p:sp>
      <p:pic>
        <p:nvPicPr>
          <p:cNvPr id="18" name="Picture 134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1375" y="1666870"/>
            <a:ext cx="1592589" cy="1451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
                <a:solidFill>
                  <a:srgbClr val="000000"/>
                </a:solidFill>
                <a:miter lim="800000"/>
                <a:headEnd/>
                <a:tailEnd/>
              </a14:hiddenLine>
            </a:ext>
          </a:extLst>
        </p:spPr>
      </p:pic>
      <p:pic>
        <p:nvPicPr>
          <p:cNvPr id="14" name="Рисунок 13"/>
          <p:cNvPicPr>
            <a:picLocks noChangeAspect="1"/>
          </p:cNvPicPr>
          <p:nvPr/>
        </p:nvPicPr>
        <p:blipFill rotWithShape="1">
          <a:blip r:embed="rId4"/>
          <a:srcRect l="22818" r="13682" b="14307"/>
          <a:stretch/>
        </p:blipFill>
        <p:spPr>
          <a:xfrm>
            <a:off x="2093642" y="2680911"/>
            <a:ext cx="1601385" cy="1620793"/>
          </a:xfrm>
          <a:prstGeom prst="rect">
            <a:avLst/>
          </a:prstGeom>
        </p:spPr>
      </p:pic>
      <p:sp>
        <p:nvSpPr>
          <p:cNvPr id="21" name="TextBox 20"/>
          <p:cNvSpPr txBox="1"/>
          <p:nvPr/>
        </p:nvSpPr>
        <p:spPr>
          <a:xfrm>
            <a:off x="2173737" y="1801670"/>
            <a:ext cx="1035808" cy="246221"/>
          </a:xfrm>
          <a:prstGeom prst="rect">
            <a:avLst/>
          </a:prstGeom>
          <a:noFill/>
        </p:spPr>
        <p:txBody>
          <a:bodyPr wrap="square" rtlCol="0">
            <a:spAutoFit/>
          </a:bodyPr>
          <a:lstStyle/>
          <a:p>
            <a:r>
              <a:rPr lang="en-US" sz="1000" b="1" spc="50" dirty="0">
                <a:ln w="11430"/>
                <a:solidFill>
                  <a:srgbClr val="006666"/>
                </a:solidFill>
                <a:latin typeface="Arial Black" panose="020B0A04020102020204" pitchFamily="34" charset="0"/>
                <a:ea typeface="+mj-ea"/>
                <a:cs typeface="+mj-cs"/>
              </a:rPr>
              <a:t>GRM-628</a:t>
            </a:r>
            <a:endParaRPr lang="ru-RU" sz="1000" b="1" spc="50" dirty="0">
              <a:ln w="11430"/>
              <a:solidFill>
                <a:srgbClr val="006666"/>
              </a:solidFill>
              <a:latin typeface="Arial Black" panose="020B0A04020102020204" pitchFamily="34" charset="0"/>
              <a:ea typeface="+mj-ea"/>
              <a:cs typeface="+mj-cs"/>
            </a:endParaRPr>
          </a:p>
        </p:txBody>
      </p:sp>
      <p:sp>
        <p:nvSpPr>
          <p:cNvPr id="22" name="TextBox 21"/>
          <p:cNvSpPr txBox="1"/>
          <p:nvPr/>
        </p:nvSpPr>
        <p:spPr>
          <a:xfrm>
            <a:off x="1036023" y="4104229"/>
            <a:ext cx="1035808" cy="246221"/>
          </a:xfrm>
          <a:prstGeom prst="rect">
            <a:avLst/>
          </a:prstGeom>
          <a:noFill/>
        </p:spPr>
        <p:txBody>
          <a:bodyPr wrap="square" rtlCol="0">
            <a:spAutoFit/>
          </a:bodyPr>
          <a:lstStyle/>
          <a:p>
            <a:r>
              <a:rPr lang="en-US" sz="1000" b="1" spc="50" dirty="0" smtClean="0">
                <a:ln w="11430"/>
                <a:solidFill>
                  <a:srgbClr val="006666"/>
                </a:solidFill>
                <a:latin typeface="Arial Black" panose="020B0A04020102020204" pitchFamily="34" charset="0"/>
                <a:ea typeface="+mj-ea"/>
                <a:cs typeface="+mj-cs"/>
              </a:rPr>
              <a:t>GRM-628R</a:t>
            </a:r>
            <a:endParaRPr lang="ru-RU" sz="1000" b="1" spc="50" dirty="0">
              <a:ln w="11430"/>
              <a:solidFill>
                <a:srgbClr val="006666"/>
              </a:solidFill>
              <a:latin typeface="Arial Black" panose="020B0A04020102020204" pitchFamily="34" charset="0"/>
              <a:ea typeface="+mj-ea"/>
              <a:cs typeface="+mj-cs"/>
            </a:endParaRPr>
          </a:p>
        </p:txBody>
      </p:sp>
    </p:spTree>
    <p:extLst>
      <p:ext uri="{BB962C8B-B14F-4D97-AF65-F5344CB8AC3E}">
        <p14:creationId xmlns:p14="http://schemas.microsoft.com/office/powerpoint/2010/main" val="28574950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993777" y="916151"/>
            <a:ext cx="4028364" cy="512599"/>
          </a:xfrm>
          <a:effectLst/>
        </p:spPr>
        <p:txBody>
          <a:bodyPr>
            <a:normAutofit/>
          </a:bodyPr>
          <a:lstStyle/>
          <a:p>
            <a:pPr>
              <a:lnSpc>
                <a:spcPct val="100000"/>
              </a:lnSpc>
            </a:pPr>
            <a:r>
              <a:rPr lang="ru-RU" sz="2200" b="1" spc="50" dirty="0">
                <a:ln w="11430"/>
                <a:solidFill>
                  <a:srgbClr val="930D2D"/>
                </a:solidFill>
                <a:effectLst>
                  <a:outerShdw blurRad="38100" dist="38100" dir="2700000" algn="tl">
                    <a:srgbClr val="000000">
                      <a:alpha val="43137"/>
                    </a:srgbClr>
                  </a:outerShdw>
                </a:effectLst>
              </a:rPr>
              <a:t>БЛЕНДЕРНЫЙ НАБОР </a:t>
            </a:r>
            <a:r>
              <a:rPr lang="en-US" sz="2200" b="1" spc="50" dirty="0">
                <a:ln w="11430"/>
                <a:solidFill>
                  <a:srgbClr val="930D2D"/>
                </a:solidFill>
                <a:effectLst>
                  <a:outerShdw blurRad="38100" dist="38100" dir="2700000" algn="tl">
                    <a:srgbClr val="000000">
                      <a:alpha val="43137"/>
                    </a:srgbClr>
                  </a:outerShdw>
                </a:effectLst>
              </a:rPr>
              <a:t>EBS-300P</a:t>
            </a:r>
            <a:endParaRPr lang="uk-UA" sz="22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276392" y="5868373"/>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3047691715"/>
              </p:ext>
            </p:extLst>
          </p:nvPr>
        </p:nvGraphicFramePr>
        <p:xfrm>
          <a:off x="346588" y="6248148"/>
          <a:ext cx="10108436" cy="1124782"/>
        </p:xfrm>
        <a:graphic>
          <a:graphicData uri="http://schemas.openxmlformats.org/drawingml/2006/table">
            <a:tbl>
              <a:tblPr>
                <a:tableStyleId>{616DA210-FB5B-4158-B5E0-FEB733F419BA}</a:tableStyleId>
              </a:tblPr>
              <a:tblGrid>
                <a:gridCol w="454364">
                  <a:extLst>
                    <a:ext uri="{9D8B030D-6E8A-4147-A177-3AD203B41FA5}">
                      <a16:colId xmlns:a16="http://schemas.microsoft.com/office/drawing/2014/main" val="20000"/>
                    </a:ext>
                  </a:extLst>
                </a:gridCol>
                <a:gridCol w="608237">
                  <a:extLst>
                    <a:ext uri="{9D8B030D-6E8A-4147-A177-3AD203B41FA5}">
                      <a16:colId xmlns:a16="http://schemas.microsoft.com/office/drawing/2014/main" val="20001"/>
                    </a:ext>
                  </a:extLst>
                </a:gridCol>
                <a:gridCol w="669022">
                  <a:extLst>
                    <a:ext uri="{9D8B030D-6E8A-4147-A177-3AD203B41FA5}">
                      <a16:colId xmlns:a16="http://schemas.microsoft.com/office/drawing/2014/main" val="20002"/>
                    </a:ext>
                  </a:extLst>
                </a:gridCol>
                <a:gridCol w="820789">
                  <a:extLst>
                    <a:ext uri="{9D8B030D-6E8A-4147-A177-3AD203B41FA5}">
                      <a16:colId xmlns:a16="http://schemas.microsoft.com/office/drawing/2014/main" val="20003"/>
                    </a:ext>
                  </a:extLst>
                </a:gridCol>
                <a:gridCol w="566062">
                  <a:extLst>
                    <a:ext uri="{9D8B030D-6E8A-4147-A177-3AD203B41FA5}">
                      <a16:colId xmlns:a16="http://schemas.microsoft.com/office/drawing/2014/main" val="20004"/>
                    </a:ext>
                  </a:extLst>
                </a:gridCol>
                <a:gridCol w="1089668">
                  <a:extLst>
                    <a:ext uri="{9D8B030D-6E8A-4147-A177-3AD203B41FA5}">
                      <a16:colId xmlns:a16="http://schemas.microsoft.com/office/drawing/2014/main" val="20005"/>
                    </a:ext>
                  </a:extLst>
                </a:gridCol>
                <a:gridCol w="820789">
                  <a:extLst>
                    <a:ext uri="{9D8B030D-6E8A-4147-A177-3AD203B41FA5}">
                      <a16:colId xmlns:a16="http://schemas.microsoft.com/office/drawing/2014/main" val="20006"/>
                    </a:ext>
                  </a:extLst>
                </a:gridCol>
                <a:gridCol w="809428">
                  <a:extLst>
                    <a:ext uri="{9D8B030D-6E8A-4147-A177-3AD203B41FA5}">
                      <a16:colId xmlns:a16="http://schemas.microsoft.com/office/drawing/2014/main" val="20007"/>
                    </a:ext>
                  </a:extLst>
                </a:gridCol>
                <a:gridCol w="704732">
                  <a:extLst>
                    <a:ext uri="{9D8B030D-6E8A-4147-A177-3AD203B41FA5}">
                      <a16:colId xmlns:a16="http://schemas.microsoft.com/office/drawing/2014/main" val="20008"/>
                    </a:ext>
                  </a:extLst>
                </a:gridCol>
                <a:gridCol w="665581">
                  <a:extLst>
                    <a:ext uri="{9D8B030D-6E8A-4147-A177-3AD203B41FA5}">
                      <a16:colId xmlns:a16="http://schemas.microsoft.com/office/drawing/2014/main" val="20009"/>
                    </a:ext>
                  </a:extLst>
                </a:gridCol>
                <a:gridCol w="469822">
                  <a:extLst>
                    <a:ext uri="{9D8B030D-6E8A-4147-A177-3AD203B41FA5}">
                      <a16:colId xmlns:a16="http://schemas.microsoft.com/office/drawing/2014/main" val="20010"/>
                    </a:ext>
                  </a:extLst>
                </a:gridCol>
                <a:gridCol w="456772">
                  <a:extLst>
                    <a:ext uri="{9D8B030D-6E8A-4147-A177-3AD203B41FA5}">
                      <a16:colId xmlns:a16="http://schemas.microsoft.com/office/drawing/2014/main" val="20011"/>
                    </a:ext>
                  </a:extLst>
                </a:gridCol>
                <a:gridCol w="730833">
                  <a:extLst>
                    <a:ext uri="{9D8B030D-6E8A-4147-A177-3AD203B41FA5}">
                      <a16:colId xmlns:a16="http://schemas.microsoft.com/office/drawing/2014/main" val="20014"/>
                    </a:ext>
                  </a:extLst>
                </a:gridCol>
                <a:gridCol w="730833">
                  <a:extLst>
                    <a:ext uri="{9D8B030D-6E8A-4147-A177-3AD203B41FA5}">
                      <a16:colId xmlns:a16="http://schemas.microsoft.com/office/drawing/2014/main" val="20012"/>
                    </a:ext>
                  </a:extLst>
                </a:gridCol>
                <a:gridCol w="511504">
                  <a:extLst>
                    <a:ext uri="{9D8B030D-6E8A-4147-A177-3AD203B41FA5}">
                      <a16:colId xmlns:a16="http://schemas.microsoft.com/office/drawing/2014/main" val="20013"/>
                    </a:ext>
                  </a:extLst>
                </a:gridCol>
              </a:tblGrid>
              <a:tr h="48130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Двигатель с низким уровнем шума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Насадка венчик</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Съемная пластиковая насадка блендер</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Мерный стакан с крышкой</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Материал корпуса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Цвет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Длина кабеля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Штук/ящик</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Габаритный размер</a:t>
                      </a:r>
                      <a:r>
                        <a:rPr lang="ru-RU" sz="1100" b="1" i="0" u="none" strike="noStrike" baseline="0" dirty="0" smtClean="0">
                          <a:solidFill>
                            <a:srgbClr val="000000"/>
                          </a:solidFill>
                          <a:effectLst/>
                          <a:latin typeface="+mn-lt"/>
                        </a:rPr>
                        <a:t> </a:t>
                      </a:r>
                      <a:r>
                        <a:rPr lang="ru-RU" sz="1100" b="1" i="0" u="none" strike="noStrike" dirty="0" err="1" smtClean="0">
                          <a:solidFill>
                            <a:srgbClr val="000000"/>
                          </a:solidFill>
                          <a:effectLst/>
                          <a:latin typeface="+mn-lt"/>
                        </a:rPr>
                        <a:t>уп</a:t>
                      </a:r>
                      <a:r>
                        <a:rPr lang="ru-RU" sz="1100" b="1" i="0" u="none" strike="noStrike" dirty="0" smtClean="0">
                          <a:solidFill>
                            <a:srgbClr val="000000"/>
                          </a:solidFill>
                          <a:effectLst/>
                          <a:latin typeface="+mn-lt"/>
                        </a:rPr>
                        <a:t>.</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5073">
                <a:tc>
                  <a:txBody>
                    <a:bodyPr/>
                    <a:lstStyle/>
                    <a:p>
                      <a:pPr marL="0" algn="ctr" defTabSz="914400" rtl="0" eaLnBrk="1" fontAlgn="ctr" latinLnBrk="0" hangingPunct="1"/>
                      <a:r>
                        <a:rPr lang="ru-RU" sz="1000" b="1" i="1" u="none" strike="noStrike" kern="1200" dirty="0" smtClean="0">
                          <a:solidFill>
                            <a:srgbClr val="000000"/>
                          </a:solidFill>
                          <a:effectLst/>
                          <a:latin typeface="+mn-lt"/>
                          <a:ea typeface="+mn-ea"/>
                          <a:cs typeface="+mn-cs"/>
                        </a:rPr>
                        <a:t>59441</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EBS-300P</a:t>
                      </a:r>
                      <a:endParaRPr lang="en-US" sz="1000" b="1" i="1" u="none" strike="noStrike" dirty="0">
                        <a:solidFill>
                          <a:srgbClr val="000000"/>
                        </a:solidFill>
                        <a:effectLst/>
                        <a:latin typeface="+mn-lt"/>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300</a:t>
                      </a:r>
                      <a:r>
                        <a:rPr lang="ru-RU" sz="1000" b="1" i="1" u="none" strike="noStrike" dirty="0" smtClean="0">
                          <a:solidFill>
                            <a:srgbClr val="000000"/>
                          </a:solidFill>
                          <a:effectLst/>
                          <a:latin typeface="+mn-lt"/>
                        </a:rPr>
                        <a:t>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600</a:t>
                      </a:r>
                      <a:r>
                        <a:rPr lang="en-US" sz="1000" b="1" i="1" u="none" strike="noStrike" dirty="0" smtClean="0">
                          <a:solidFill>
                            <a:srgbClr val="000000"/>
                          </a:solidFill>
                          <a:effectLst/>
                          <a:latin typeface="Arial"/>
                        </a:rPr>
                        <a:t> </a:t>
                      </a:r>
                      <a:r>
                        <a:rPr lang="ru-RU" sz="1000" b="1" i="1" u="none" strike="noStrike" dirty="0" smtClean="0">
                          <a:solidFill>
                            <a:srgbClr val="000000"/>
                          </a:solidFill>
                          <a:effectLst/>
                          <a:latin typeface="Arial"/>
                        </a:rPr>
                        <a:t>мл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пластик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белый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 </a:t>
                      </a:r>
                      <a:r>
                        <a:rPr lang="en-US" sz="1000" b="1" i="1" u="none" strike="noStrike" dirty="0" smtClean="0">
                          <a:solidFill>
                            <a:srgbClr val="000000"/>
                          </a:solidFill>
                          <a:effectLst/>
                          <a:latin typeface="Arial"/>
                        </a:rPr>
                        <a:t>1</a:t>
                      </a:r>
                      <a:r>
                        <a:rPr lang="ru-RU" sz="1000" b="1" i="1" u="none" strike="noStrike" dirty="0" smtClean="0">
                          <a:solidFill>
                            <a:srgbClr val="000000"/>
                          </a:solidFill>
                          <a:effectLst/>
                          <a:latin typeface="Arial"/>
                        </a:rPr>
                        <a:t>,</a:t>
                      </a:r>
                      <a:r>
                        <a:rPr lang="en-US" sz="1000" b="1" i="1" u="none" strike="noStrike" dirty="0" smtClean="0">
                          <a:solidFill>
                            <a:srgbClr val="000000"/>
                          </a:solidFill>
                          <a:effectLst/>
                          <a:latin typeface="Arial"/>
                        </a:rPr>
                        <a:t>0</a:t>
                      </a:r>
                      <a:r>
                        <a:rPr lang="ru-RU" sz="1000" b="1" i="1" u="none" strike="noStrike" dirty="0" smtClean="0">
                          <a:solidFill>
                            <a:srgbClr val="000000"/>
                          </a:solidFill>
                          <a:effectLst/>
                          <a:latin typeface="Arial"/>
                        </a:rPr>
                        <a:t> м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12</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190х130х230 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0</a:t>
                      </a:r>
                      <a:r>
                        <a:rPr lang="ru-RU" sz="1000" b="1" i="1" u="none" strike="noStrike" dirty="0" smtClean="0">
                          <a:solidFill>
                            <a:srgbClr val="000000"/>
                          </a:solidFill>
                          <a:effectLst/>
                          <a:latin typeface="Arial"/>
                        </a:rPr>
                        <a:t>,85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16" name="TextBox 15"/>
          <p:cNvSpPr txBox="1"/>
          <p:nvPr/>
        </p:nvSpPr>
        <p:spPr>
          <a:xfrm>
            <a:off x="4127447" y="2518688"/>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31" name="Прямоугольник 30"/>
          <p:cNvSpPr/>
          <p:nvPr/>
        </p:nvSpPr>
        <p:spPr>
          <a:xfrm>
            <a:off x="1974302" y="5383769"/>
            <a:ext cx="3692207" cy="369332"/>
          </a:xfrm>
          <a:prstGeom prst="rect">
            <a:avLst/>
          </a:prstGeom>
        </p:spPr>
        <p:txBody>
          <a:bodyPr wrap="square">
            <a:spAutoFit/>
          </a:bodyPr>
          <a:lstStyle/>
          <a:p>
            <a:r>
              <a:rPr lang="ru-RU" dirty="0">
                <a:solidFill>
                  <a:srgbClr val="006666"/>
                </a:solidFill>
                <a:latin typeface="EpsilonCTT" pitchFamily="2" charset="0"/>
              </a:rPr>
              <a:t>ПОЛЕЗНО! БЫСТРО! ВКУСНО!</a:t>
            </a:r>
          </a:p>
        </p:txBody>
      </p:sp>
      <p:sp>
        <p:nvSpPr>
          <p:cNvPr id="7" name="Прямоугольник 6"/>
          <p:cNvSpPr/>
          <p:nvPr/>
        </p:nvSpPr>
        <p:spPr>
          <a:xfrm>
            <a:off x="4127447" y="2777728"/>
            <a:ext cx="6327577" cy="1708160"/>
          </a:xfrm>
          <a:prstGeom prst="rect">
            <a:avLst/>
          </a:prstGeom>
        </p:spPr>
        <p:txBody>
          <a:bodyPr wrap="square">
            <a:spAutoFit/>
          </a:bodyPr>
          <a:lstStyle/>
          <a:p>
            <a:pPr>
              <a:lnSpc>
                <a:spcPct val="150000"/>
              </a:lnSpc>
            </a:pPr>
            <a:r>
              <a:rPr lang="ru-RU" sz="1400" b="1" i="1" dirty="0">
                <a:solidFill>
                  <a:srgbClr val="4D4B4B"/>
                </a:solidFill>
              </a:rPr>
              <a:t>Блендер незаменимый помощник на любой кухне. Он идеально выполняет функции смешивания, взбивания, измельчения. Модель </a:t>
            </a:r>
            <a:r>
              <a:rPr lang="en-US" sz="1400" b="1" i="1" spc="50" dirty="0">
                <a:ln w="11430"/>
                <a:solidFill>
                  <a:srgbClr val="930D2D"/>
                </a:solidFill>
                <a:effectLst>
                  <a:outerShdw blurRad="38100" dist="38100" dir="2700000" algn="tl">
                    <a:srgbClr val="000000">
                      <a:alpha val="43137"/>
                    </a:srgbClr>
                  </a:outerShdw>
                </a:effectLst>
              </a:rPr>
              <a:t>EBS-300P</a:t>
            </a:r>
            <a:r>
              <a:rPr lang="en-US" sz="1400" b="1" i="1" dirty="0">
                <a:solidFill>
                  <a:srgbClr val="4D4B4B"/>
                </a:solidFill>
              </a:rPr>
              <a:t> </a:t>
            </a:r>
            <a:r>
              <a:rPr lang="ru-RU" sz="1400" b="1" i="1" dirty="0">
                <a:solidFill>
                  <a:srgbClr val="4D4B4B"/>
                </a:solidFill>
              </a:rPr>
              <a:t>имеет мощность 300 Вт, двигатель с низким уровнем шума. В комплект входит съемная пластиковая насадка, мерный стакан на 600 мл, венчик для взбивания.</a:t>
            </a:r>
            <a:endParaRPr lang="ru-RU" sz="1400" b="1" i="1" dirty="0">
              <a:solidFill>
                <a:srgbClr val="4D4B4B"/>
              </a:solidFill>
            </a:endParaRPr>
          </a:p>
        </p:txBody>
      </p:sp>
      <p:pic>
        <p:nvPicPr>
          <p:cNvPr id="3" name="Рисунок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6555" y="1346972"/>
            <a:ext cx="2434501" cy="4450790"/>
          </a:xfrm>
          <a:prstGeom prst="rect">
            <a:avLst/>
          </a:prstGeom>
          <a:effectLst>
            <a:glow rad="63500">
              <a:schemeClr val="bg1">
                <a:alpha val="30000"/>
              </a:schemeClr>
            </a:glow>
          </a:effectLst>
        </p:spPr>
      </p:pic>
    </p:spTree>
    <p:extLst>
      <p:ext uri="{BB962C8B-B14F-4D97-AF65-F5344CB8AC3E}">
        <p14:creationId xmlns:p14="http://schemas.microsoft.com/office/powerpoint/2010/main" val="180176793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614297" y="1104006"/>
            <a:ext cx="8973952" cy="656090"/>
          </a:xfrm>
          <a:effectLst/>
        </p:spPr>
        <p:txBody>
          <a:bodyPr>
            <a:normAutofit/>
          </a:bodyPr>
          <a:lstStyle/>
          <a:p>
            <a:pPr>
              <a:lnSpc>
                <a:spcPct val="100000"/>
              </a:lnSpc>
            </a:pPr>
            <a:r>
              <a:rPr lang="ru-RU" sz="2200" b="1" spc="50" dirty="0">
                <a:ln w="11430"/>
                <a:solidFill>
                  <a:srgbClr val="930D2D"/>
                </a:solidFill>
                <a:effectLst>
                  <a:outerShdw blurRad="38100" dist="38100" dir="2700000" algn="tl">
                    <a:srgbClr val="000000">
                      <a:alpha val="43137"/>
                    </a:srgbClr>
                  </a:outerShdw>
                </a:effectLst>
              </a:rPr>
              <a:t>БЛЕНДЕР ПОГРУЖНОЙ </a:t>
            </a:r>
            <a:r>
              <a:rPr lang="en-US" sz="2200" b="1" spc="50" dirty="0">
                <a:ln w="11430"/>
                <a:solidFill>
                  <a:srgbClr val="930D2D"/>
                </a:solidFill>
                <a:effectLst>
                  <a:outerShdw blurRad="38100" dist="38100" dir="2700000" algn="tl">
                    <a:srgbClr val="000000">
                      <a:alpha val="43137"/>
                    </a:srgbClr>
                  </a:outerShdw>
                </a:effectLst>
              </a:rPr>
              <a:t>EBS-301P</a:t>
            </a:r>
            <a:endParaRPr lang="uk-UA" sz="22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276392" y="5868373"/>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2606225937"/>
              </p:ext>
            </p:extLst>
          </p:nvPr>
        </p:nvGraphicFramePr>
        <p:xfrm>
          <a:off x="346588" y="6248148"/>
          <a:ext cx="10013562" cy="1116411"/>
        </p:xfrm>
        <a:graphic>
          <a:graphicData uri="http://schemas.openxmlformats.org/drawingml/2006/table">
            <a:tbl>
              <a:tblPr>
                <a:tableStyleId>{616DA210-FB5B-4158-B5E0-FEB733F419BA}</a:tableStyleId>
              </a:tblPr>
              <a:tblGrid>
                <a:gridCol w="530100">
                  <a:extLst>
                    <a:ext uri="{9D8B030D-6E8A-4147-A177-3AD203B41FA5}">
                      <a16:colId xmlns:a16="http://schemas.microsoft.com/office/drawing/2014/main" val="20000"/>
                    </a:ext>
                  </a:extLst>
                </a:gridCol>
                <a:gridCol w="709621">
                  <a:extLst>
                    <a:ext uri="{9D8B030D-6E8A-4147-A177-3AD203B41FA5}">
                      <a16:colId xmlns:a16="http://schemas.microsoft.com/office/drawing/2014/main" val="20001"/>
                    </a:ext>
                  </a:extLst>
                </a:gridCol>
                <a:gridCol w="780538">
                  <a:extLst>
                    <a:ext uri="{9D8B030D-6E8A-4147-A177-3AD203B41FA5}">
                      <a16:colId xmlns:a16="http://schemas.microsoft.com/office/drawing/2014/main" val="20002"/>
                    </a:ext>
                  </a:extLst>
                </a:gridCol>
                <a:gridCol w="957603">
                  <a:extLst>
                    <a:ext uri="{9D8B030D-6E8A-4147-A177-3AD203B41FA5}">
                      <a16:colId xmlns:a16="http://schemas.microsoft.com/office/drawing/2014/main" val="20003"/>
                    </a:ext>
                  </a:extLst>
                </a:gridCol>
                <a:gridCol w="660416">
                  <a:extLst>
                    <a:ext uri="{9D8B030D-6E8A-4147-A177-3AD203B41FA5}">
                      <a16:colId xmlns:a16="http://schemas.microsoft.com/office/drawing/2014/main" val="20004"/>
                    </a:ext>
                  </a:extLst>
                </a:gridCol>
                <a:gridCol w="715150">
                  <a:extLst>
                    <a:ext uri="{9D8B030D-6E8A-4147-A177-3AD203B41FA5}">
                      <a16:colId xmlns:a16="http://schemas.microsoft.com/office/drawing/2014/main" val="20005"/>
                    </a:ext>
                  </a:extLst>
                </a:gridCol>
                <a:gridCol w="905256">
                  <a:extLst>
                    <a:ext uri="{9D8B030D-6E8A-4147-A177-3AD203B41FA5}">
                      <a16:colId xmlns:a16="http://schemas.microsoft.com/office/drawing/2014/main" val="20007"/>
                    </a:ext>
                  </a:extLst>
                </a:gridCol>
                <a:gridCol w="595242">
                  <a:extLst>
                    <a:ext uri="{9D8B030D-6E8A-4147-A177-3AD203B41FA5}">
                      <a16:colId xmlns:a16="http://schemas.microsoft.com/office/drawing/2014/main" val="1070725630"/>
                    </a:ext>
                  </a:extLst>
                </a:gridCol>
                <a:gridCol w="776524">
                  <a:extLst>
                    <a:ext uri="{9D8B030D-6E8A-4147-A177-3AD203B41FA5}">
                      <a16:colId xmlns:a16="http://schemas.microsoft.com/office/drawing/2014/main" val="20009"/>
                    </a:ext>
                  </a:extLst>
                </a:gridCol>
                <a:gridCol w="548135">
                  <a:extLst>
                    <a:ext uri="{9D8B030D-6E8A-4147-A177-3AD203B41FA5}">
                      <a16:colId xmlns:a16="http://schemas.microsoft.com/office/drawing/2014/main" val="20010"/>
                    </a:ext>
                  </a:extLst>
                </a:gridCol>
                <a:gridCol w="532909">
                  <a:extLst>
                    <a:ext uri="{9D8B030D-6E8A-4147-A177-3AD203B41FA5}">
                      <a16:colId xmlns:a16="http://schemas.microsoft.com/office/drawing/2014/main" val="20011"/>
                    </a:ext>
                  </a:extLst>
                </a:gridCol>
                <a:gridCol w="852652">
                  <a:extLst>
                    <a:ext uri="{9D8B030D-6E8A-4147-A177-3AD203B41FA5}">
                      <a16:colId xmlns:a16="http://schemas.microsoft.com/office/drawing/2014/main" val="20014"/>
                    </a:ext>
                  </a:extLst>
                </a:gridCol>
                <a:gridCol w="852652">
                  <a:extLst>
                    <a:ext uri="{9D8B030D-6E8A-4147-A177-3AD203B41FA5}">
                      <a16:colId xmlns:a16="http://schemas.microsoft.com/office/drawing/2014/main" val="20012"/>
                    </a:ext>
                  </a:extLst>
                </a:gridCol>
                <a:gridCol w="596764">
                  <a:extLst>
                    <a:ext uri="{9D8B030D-6E8A-4147-A177-3AD203B41FA5}">
                      <a16:colId xmlns:a16="http://schemas.microsoft.com/office/drawing/2014/main" val="20013"/>
                    </a:ext>
                  </a:extLst>
                </a:gridCol>
              </a:tblGrid>
              <a:tr h="66692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Двигатель с низким уровнем шума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Съемная пластиковая насадка блендер</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Количество</a:t>
                      </a:r>
                      <a:r>
                        <a:rPr lang="ru-RU" sz="1100" b="1" i="0" u="none" strike="noStrike" baseline="0" dirty="0" smtClean="0">
                          <a:solidFill>
                            <a:srgbClr val="000000"/>
                          </a:solidFill>
                          <a:effectLst/>
                          <a:latin typeface="+mn-lt"/>
                        </a:rPr>
                        <a:t> скоростей</a:t>
                      </a:r>
                      <a:endParaRPr lang="ru-RU" sz="1100" b="1" i="0" u="none" strike="noStrike" dirty="0" smtClean="0">
                        <a:solidFill>
                          <a:srgbClr val="000000"/>
                        </a:solidFill>
                        <a:effectLst/>
                        <a:latin typeface="+mn-lt"/>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Материал корпуса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Цвет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Длина кабеля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Штук/ящик</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Габаритный размер</a:t>
                      </a:r>
                      <a:r>
                        <a:rPr lang="ru-RU" sz="1100" b="1" i="0" u="none" strike="noStrike" baseline="0" dirty="0" smtClean="0">
                          <a:solidFill>
                            <a:srgbClr val="000000"/>
                          </a:solidFill>
                          <a:effectLst/>
                          <a:latin typeface="+mn-lt"/>
                        </a:rPr>
                        <a:t> </a:t>
                      </a:r>
                      <a:r>
                        <a:rPr lang="ru-RU" sz="1100" b="1" i="0" u="none" strike="noStrike" dirty="0" err="1" smtClean="0">
                          <a:solidFill>
                            <a:srgbClr val="000000"/>
                          </a:solidFill>
                          <a:effectLst/>
                          <a:latin typeface="+mn-lt"/>
                        </a:rPr>
                        <a:t>уп</a:t>
                      </a:r>
                      <a:r>
                        <a:rPr lang="ru-RU" sz="1100" b="1" i="0" u="none" strike="noStrike" dirty="0" smtClean="0">
                          <a:solidFill>
                            <a:srgbClr val="000000"/>
                          </a:solidFill>
                          <a:effectLst/>
                          <a:latin typeface="+mn-lt"/>
                        </a:rPr>
                        <a:t>.</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36702">
                <a:tc>
                  <a:txBody>
                    <a:bodyPr/>
                    <a:lstStyle/>
                    <a:p>
                      <a:pPr marL="0" algn="ctr" defTabSz="914400" rtl="0" eaLnBrk="1" fontAlgn="ctr" latinLnBrk="0" hangingPunct="1"/>
                      <a:r>
                        <a:rPr lang="ru-RU" sz="1000" b="1" i="1" u="none" strike="noStrike" kern="1200" dirty="0" smtClean="0">
                          <a:solidFill>
                            <a:srgbClr val="000000"/>
                          </a:solidFill>
                          <a:effectLst/>
                          <a:latin typeface="+mn-lt"/>
                          <a:ea typeface="+mn-ea"/>
                          <a:cs typeface="+mn-cs"/>
                        </a:rPr>
                        <a:t>87187</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EBS-301P</a:t>
                      </a:r>
                      <a:endParaRPr lang="en-US" sz="1000" b="1" i="1" u="none" strike="noStrike" dirty="0">
                        <a:solidFill>
                          <a:srgbClr val="000000"/>
                        </a:solidFill>
                        <a:effectLst/>
                        <a:latin typeface="+mn-lt"/>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300</a:t>
                      </a:r>
                      <a:r>
                        <a:rPr lang="ru-RU" sz="1000" b="1" i="1" u="none" strike="noStrike" dirty="0" smtClean="0">
                          <a:solidFill>
                            <a:srgbClr val="000000"/>
                          </a:solidFill>
                          <a:effectLst/>
                          <a:latin typeface="+mn-lt"/>
                        </a:rPr>
                        <a:t>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1</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ABS </a:t>
                      </a:r>
                      <a:r>
                        <a:rPr lang="ru-RU" sz="1000" b="1" i="1" u="none" strike="noStrike" dirty="0" smtClean="0">
                          <a:solidFill>
                            <a:srgbClr val="000000"/>
                          </a:solidFill>
                          <a:effectLst/>
                          <a:latin typeface="Arial"/>
                        </a:rPr>
                        <a:t>пластик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белый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 </a:t>
                      </a:r>
                      <a:r>
                        <a:rPr lang="en-US" sz="1000" b="1" i="1" u="none" strike="noStrike" dirty="0" smtClean="0">
                          <a:solidFill>
                            <a:srgbClr val="000000"/>
                          </a:solidFill>
                          <a:effectLst/>
                          <a:latin typeface="Arial"/>
                        </a:rPr>
                        <a:t>1</a:t>
                      </a:r>
                      <a:r>
                        <a:rPr lang="ru-RU" sz="1000" b="1" i="1" u="none" strike="noStrike" dirty="0" smtClean="0">
                          <a:solidFill>
                            <a:srgbClr val="000000"/>
                          </a:solidFill>
                          <a:effectLst/>
                          <a:latin typeface="Arial"/>
                        </a:rPr>
                        <a:t>,</a:t>
                      </a:r>
                      <a:r>
                        <a:rPr lang="en-US" sz="1000" b="1" i="1" u="none" strike="noStrike" dirty="0" smtClean="0">
                          <a:solidFill>
                            <a:srgbClr val="000000"/>
                          </a:solidFill>
                          <a:effectLst/>
                          <a:latin typeface="Arial"/>
                        </a:rPr>
                        <a:t>0</a:t>
                      </a:r>
                      <a:r>
                        <a:rPr lang="ru-RU" sz="1000" b="1" i="1" u="none" strike="noStrike" dirty="0" smtClean="0">
                          <a:solidFill>
                            <a:srgbClr val="000000"/>
                          </a:solidFill>
                          <a:effectLst/>
                          <a:latin typeface="Arial"/>
                        </a:rPr>
                        <a:t> м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12</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70</a:t>
                      </a:r>
                      <a:r>
                        <a:rPr lang="ru-RU" sz="1000" b="1" i="1" u="none" strike="noStrike" dirty="0" smtClean="0">
                          <a:solidFill>
                            <a:srgbClr val="000000"/>
                          </a:solidFill>
                          <a:effectLst/>
                          <a:latin typeface="Arial"/>
                        </a:rPr>
                        <a:t>х</a:t>
                      </a:r>
                      <a:r>
                        <a:rPr lang="en-US" sz="1000" b="1" i="1" u="none" strike="noStrike" dirty="0" smtClean="0">
                          <a:solidFill>
                            <a:srgbClr val="000000"/>
                          </a:solidFill>
                          <a:effectLst/>
                          <a:latin typeface="Arial"/>
                        </a:rPr>
                        <a:t>7</a:t>
                      </a:r>
                      <a:r>
                        <a:rPr lang="ru-RU" sz="1000" b="1" i="1" u="none" strike="noStrike" dirty="0" smtClean="0">
                          <a:solidFill>
                            <a:srgbClr val="000000"/>
                          </a:solidFill>
                          <a:effectLst/>
                          <a:latin typeface="Arial"/>
                        </a:rPr>
                        <a:t>0х3</a:t>
                      </a:r>
                      <a:r>
                        <a:rPr lang="en-US" sz="1000" b="1" i="1" u="none" strike="noStrike" dirty="0" smtClean="0">
                          <a:solidFill>
                            <a:srgbClr val="000000"/>
                          </a:solidFill>
                          <a:effectLst/>
                          <a:latin typeface="Arial"/>
                        </a:rPr>
                        <a:t>7</a:t>
                      </a:r>
                      <a:r>
                        <a:rPr lang="ru-RU" sz="1000" b="1" i="1" u="none" strike="noStrike" dirty="0" smtClean="0">
                          <a:solidFill>
                            <a:srgbClr val="000000"/>
                          </a:solidFill>
                          <a:effectLst/>
                          <a:latin typeface="Arial"/>
                        </a:rPr>
                        <a:t>0 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0</a:t>
                      </a:r>
                      <a:r>
                        <a:rPr lang="ru-RU" sz="1000" b="1" i="1" u="none" strike="noStrike" dirty="0" smtClean="0">
                          <a:solidFill>
                            <a:srgbClr val="000000"/>
                          </a:solidFill>
                          <a:effectLst/>
                          <a:latin typeface="Arial"/>
                        </a:rPr>
                        <a:t>,5</a:t>
                      </a:r>
                      <a:r>
                        <a:rPr lang="en-US" sz="1000" b="1" i="1" u="none" strike="noStrike" dirty="0" smtClean="0">
                          <a:solidFill>
                            <a:srgbClr val="000000"/>
                          </a:solidFill>
                          <a:effectLst/>
                          <a:latin typeface="Arial"/>
                        </a:rPr>
                        <a:t>0</a:t>
                      </a:r>
                      <a:r>
                        <a:rPr lang="ru-RU" sz="1000" b="1" i="1" u="none" strike="noStrike" dirty="0" smtClean="0">
                          <a:solidFill>
                            <a:srgbClr val="000000"/>
                          </a:solidFill>
                          <a:effectLst/>
                          <a:latin typeface="Arial"/>
                        </a:rPr>
                        <a:t>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16" name="TextBox 15"/>
          <p:cNvSpPr txBox="1"/>
          <p:nvPr/>
        </p:nvSpPr>
        <p:spPr>
          <a:xfrm>
            <a:off x="4127447" y="2657187"/>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31" name="Прямоугольник 30"/>
          <p:cNvSpPr/>
          <p:nvPr/>
        </p:nvSpPr>
        <p:spPr>
          <a:xfrm>
            <a:off x="1974302" y="5383769"/>
            <a:ext cx="3692207" cy="369332"/>
          </a:xfrm>
          <a:prstGeom prst="rect">
            <a:avLst/>
          </a:prstGeom>
        </p:spPr>
        <p:txBody>
          <a:bodyPr wrap="square">
            <a:spAutoFit/>
          </a:bodyPr>
          <a:lstStyle/>
          <a:p>
            <a:r>
              <a:rPr lang="ru-RU" dirty="0">
                <a:solidFill>
                  <a:srgbClr val="006666"/>
                </a:solidFill>
                <a:latin typeface="EpsilonCTT" pitchFamily="2" charset="0"/>
              </a:rPr>
              <a:t>ПОЛЕЗНО! БЫСТРО! ВКУСНО!</a:t>
            </a:r>
          </a:p>
        </p:txBody>
      </p:sp>
      <p:sp>
        <p:nvSpPr>
          <p:cNvPr id="7" name="Прямоугольник 6"/>
          <p:cNvSpPr/>
          <p:nvPr/>
        </p:nvSpPr>
        <p:spPr>
          <a:xfrm>
            <a:off x="4127447" y="2923716"/>
            <a:ext cx="6327577" cy="1384995"/>
          </a:xfrm>
          <a:prstGeom prst="rect">
            <a:avLst/>
          </a:prstGeom>
        </p:spPr>
        <p:txBody>
          <a:bodyPr wrap="square">
            <a:spAutoFit/>
          </a:bodyPr>
          <a:lstStyle/>
          <a:p>
            <a:pPr>
              <a:lnSpc>
                <a:spcPct val="150000"/>
              </a:lnSpc>
            </a:pPr>
            <a:r>
              <a:rPr lang="ru-RU" sz="1400" b="1" i="1" dirty="0">
                <a:solidFill>
                  <a:srgbClr val="4D4B4B"/>
                </a:solidFill>
              </a:rPr>
              <a:t>Блендер незаменимый помощник на любой кухне. Он идеально выполняет функции смешивания, взбивания, измельчения. </a:t>
            </a:r>
          </a:p>
          <a:p>
            <a:pPr>
              <a:lnSpc>
                <a:spcPct val="150000"/>
              </a:lnSpc>
            </a:pPr>
            <a:r>
              <a:rPr lang="ru-RU" sz="1400" b="1" i="1" dirty="0">
                <a:solidFill>
                  <a:srgbClr val="4D4B4B"/>
                </a:solidFill>
              </a:rPr>
              <a:t>Модель </a:t>
            </a:r>
            <a:r>
              <a:rPr lang="en-US" sz="1400" b="1" i="1" spc="50" dirty="0">
                <a:ln w="11430"/>
                <a:solidFill>
                  <a:srgbClr val="930D2D"/>
                </a:solidFill>
                <a:effectLst>
                  <a:outerShdw blurRad="38100" dist="38100" dir="2700000" algn="tl">
                    <a:srgbClr val="000000">
                      <a:alpha val="43137"/>
                    </a:srgbClr>
                  </a:outerShdw>
                </a:effectLst>
              </a:rPr>
              <a:t>EBS-30</a:t>
            </a:r>
            <a:r>
              <a:rPr lang="ru-RU" sz="1400" b="1" i="1" spc="50" dirty="0">
                <a:ln w="11430"/>
                <a:solidFill>
                  <a:srgbClr val="930D2D"/>
                </a:solidFill>
                <a:effectLst>
                  <a:outerShdw blurRad="38100" dist="38100" dir="2700000" algn="tl">
                    <a:srgbClr val="000000">
                      <a:alpha val="43137"/>
                    </a:srgbClr>
                  </a:outerShdw>
                </a:effectLst>
              </a:rPr>
              <a:t>1</a:t>
            </a:r>
            <a:r>
              <a:rPr lang="en-US" sz="1400" b="1" i="1" spc="50" dirty="0">
                <a:ln w="11430"/>
                <a:solidFill>
                  <a:srgbClr val="930D2D"/>
                </a:solidFill>
                <a:effectLst>
                  <a:outerShdw blurRad="38100" dist="38100" dir="2700000" algn="tl">
                    <a:srgbClr val="000000">
                      <a:alpha val="43137"/>
                    </a:srgbClr>
                  </a:outerShdw>
                </a:effectLst>
              </a:rPr>
              <a:t>P </a:t>
            </a:r>
            <a:r>
              <a:rPr lang="ru-RU" sz="1400" b="1" i="1" dirty="0">
                <a:solidFill>
                  <a:srgbClr val="4D4B4B"/>
                </a:solidFill>
              </a:rPr>
              <a:t>имеет мощность 300 Вт, двигатель с низким уровнем шума. </a:t>
            </a:r>
            <a:endParaRPr lang="ru-RU" sz="1400" b="1" i="1" dirty="0">
              <a:solidFill>
                <a:srgbClr val="4D4B4B"/>
              </a:solidFill>
            </a:endParaRPr>
          </a:p>
        </p:txBody>
      </p:sp>
      <p:pic>
        <p:nvPicPr>
          <p:cNvPr id="5" name="Рисунок 4"/>
          <p:cNvPicPr>
            <a:picLocks noChangeAspect="1"/>
          </p:cNvPicPr>
          <p:nvPr/>
        </p:nvPicPr>
        <p:blipFill>
          <a:blip r:embed="rId3" cstate="email">
            <a:extLst>
              <a:ext uri="{BEBA8EAE-BF5A-486C-A8C5-ECC9F3942E4B}">
                <a14:imgProps xmlns:a14="http://schemas.microsoft.com/office/drawing/2010/main">
                  <a14:imgLayer r:embed="rId4">
                    <a14:imgEffect>
                      <a14:sharpenSoften amount="50000"/>
                    </a14:imgEffect>
                    <a14:imgEffect>
                      <a14:saturation sat="0"/>
                    </a14:imgEffect>
                  </a14:imgLayer>
                </a14:imgProps>
              </a:ext>
              <a:ext uri="{28A0092B-C50C-407E-A947-70E740481C1C}">
                <a14:useLocalDpi xmlns:a14="http://schemas.microsoft.com/office/drawing/2010/main"/>
              </a:ext>
            </a:extLst>
          </a:blip>
          <a:stretch>
            <a:fillRect/>
          </a:stretch>
        </p:blipFill>
        <p:spPr>
          <a:xfrm>
            <a:off x="1137291" y="2036771"/>
            <a:ext cx="539047" cy="3287673"/>
          </a:xfrm>
          <a:prstGeom prst="rect">
            <a:avLst/>
          </a:prstGeom>
        </p:spPr>
      </p:pic>
      <p:pic>
        <p:nvPicPr>
          <p:cNvPr id="12" name="Рисунок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48223" y="2036771"/>
            <a:ext cx="1236677" cy="3223842"/>
          </a:xfrm>
          <a:prstGeom prst="rect">
            <a:avLst/>
          </a:prstGeom>
        </p:spPr>
      </p:pic>
      <p:pic>
        <p:nvPicPr>
          <p:cNvPr id="20"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601468" y="1443020"/>
            <a:ext cx="93345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768923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414272" y="1014106"/>
            <a:ext cx="8973952" cy="656090"/>
          </a:xfrm>
          <a:effectLst/>
        </p:spPr>
        <p:txBody>
          <a:bodyPr>
            <a:normAutofit/>
          </a:bodyPr>
          <a:lstStyle/>
          <a:p>
            <a:pPr>
              <a:lnSpc>
                <a:spcPct val="100000"/>
              </a:lnSpc>
            </a:pPr>
            <a:r>
              <a:rPr lang="ru-RU" sz="2200" b="1" spc="50" dirty="0">
                <a:ln w="11430"/>
                <a:solidFill>
                  <a:srgbClr val="930D2D"/>
                </a:solidFill>
                <a:effectLst>
                  <a:outerShdw blurRad="38100" dist="38100" dir="2700000" algn="tl">
                    <a:srgbClr val="000000">
                      <a:alpha val="43137"/>
                    </a:srgbClr>
                  </a:outerShdw>
                </a:effectLst>
              </a:rPr>
              <a:t>БЛЕНДЕРНЫЙ НАБОР </a:t>
            </a:r>
            <a:r>
              <a:rPr lang="en-US" sz="2200" b="1" spc="50" dirty="0">
                <a:ln w="11430"/>
                <a:solidFill>
                  <a:srgbClr val="930D2D"/>
                </a:solidFill>
                <a:effectLst>
                  <a:outerShdw blurRad="38100" dist="38100" dir="2700000" algn="tl">
                    <a:srgbClr val="000000">
                      <a:alpha val="43137"/>
                    </a:srgbClr>
                  </a:outerShdw>
                </a:effectLst>
              </a:rPr>
              <a:t>EBS-600SS</a:t>
            </a:r>
            <a:endParaRPr lang="uk-UA" sz="22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276392" y="5643285"/>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3434150291"/>
              </p:ext>
            </p:extLst>
          </p:nvPr>
        </p:nvGraphicFramePr>
        <p:xfrm>
          <a:off x="346588" y="5952720"/>
          <a:ext cx="10108434" cy="1292422"/>
        </p:xfrm>
        <a:graphic>
          <a:graphicData uri="http://schemas.openxmlformats.org/drawingml/2006/table">
            <a:tbl>
              <a:tblPr>
                <a:tableStyleId>{616DA210-FB5B-4158-B5E0-FEB733F419BA}</a:tableStyleId>
              </a:tblPr>
              <a:tblGrid>
                <a:gridCol w="416810">
                  <a:extLst>
                    <a:ext uri="{9D8B030D-6E8A-4147-A177-3AD203B41FA5}">
                      <a16:colId xmlns:a16="http://schemas.microsoft.com/office/drawing/2014/main" val="20000"/>
                    </a:ext>
                  </a:extLst>
                </a:gridCol>
                <a:gridCol w="557966">
                  <a:extLst>
                    <a:ext uri="{9D8B030D-6E8A-4147-A177-3AD203B41FA5}">
                      <a16:colId xmlns:a16="http://schemas.microsoft.com/office/drawing/2014/main" val="20001"/>
                    </a:ext>
                  </a:extLst>
                </a:gridCol>
                <a:gridCol w="718451">
                  <a:extLst>
                    <a:ext uri="{9D8B030D-6E8A-4147-A177-3AD203B41FA5}">
                      <a16:colId xmlns:a16="http://schemas.microsoft.com/office/drawing/2014/main" val="20002"/>
                    </a:ext>
                  </a:extLst>
                </a:gridCol>
                <a:gridCol w="801859">
                  <a:extLst>
                    <a:ext uri="{9D8B030D-6E8A-4147-A177-3AD203B41FA5}">
                      <a16:colId xmlns:a16="http://schemas.microsoft.com/office/drawing/2014/main" val="20003"/>
                    </a:ext>
                  </a:extLst>
                </a:gridCol>
                <a:gridCol w="520504">
                  <a:extLst>
                    <a:ext uri="{9D8B030D-6E8A-4147-A177-3AD203B41FA5}">
                      <a16:colId xmlns:a16="http://schemas.microsoft.com/office/drawing/2014/main" val="20004"/>
                    </a:ext>
                  </a:extLst>
                </a:gridCol>
                <a:gridCol w="689317">
                  <a:extLst>
                    <a:ext uri="{9D8B030D-6E8A-4147-A177-3AD203B41FA5}">
                      <a16:colId xmlns:a16="http://schemas.microsoft.com/office/drawing/2014/main" val="20005"/>
                    </a:ext>
                  </a:extLst>
                </a:gridCol>
                <a:gridCol w="773723">
                  <a:extLst>
                    <a:ext uri="{9D8B030D-6E8A-4147-A177-3AD203B41FA5}">
                      <a16:colId xmlns:a16="http://schemas.microsoft.com/office/drawing/2014/main" val="20006"/>
                    </a:ext>
                  </a:extLst>
                </a:gridCol>
                <a:gridCol w="787791">
                  <a:extLst>
                    <a:ext uri="{9D8B030D-6E8A-4147-A177-3AD203B41FA5}">
                      <a16:colId xmlns:a16="http://schemas.microsoft.com/office/drawing/2014/main" val="20007"/>
                    </a:ext>
                  </a:extLst>
                </a:gridCol>
                <a:gridCol w="534573">
                  <a:extLst>
                    <a:ext uri="{9D8B030D-6E8A-4147-A177-3AD203B41FA5}">
                      <a16:colId xmlns:a16="http://schemas.microsoft.com/office/drawing/2014/main" val="20008"/>
                    </a:ext>
                  </a:extLst>
                </a:gridCol>
                <a:gridCol w="801858">
                  <a:extLst>
                    <a:ext uri="{9D8B030D-6E8A-4147-A177-3AD203B41FA5}">
                      <a16:colId xmlns:a16="http://schemas.microsoft.com/office/drawing/2014/main" val="20009"/>
                    </a:ext>
                  </a:extLst>
                </a:gridCol>
                <a:gridCol w="703385">
                  <a:extLst>
                    <a:ext uri="{9D8B030D-6E8A-4147-A177-3AD203B41FA5}">
                      <a16:colId xmlns:a16="http://schemas.microsoft.com/office/drawing/2014/main" val="20010"/>
                    </a:ext>
                  </a:extLst>
                </a:gridCol>
                <a:gridCol w="647113">
                  <a:extLst>
                    <a:ext uri="{9D8B030D-6E8A-4147-A177-3AD203B41FA5}">
                      <a16:colId xmlns:a16="http://schemas.microsoft.com/office/drawing/2014/main" val="20011"/>
                    </a:ext>
                  </a:extLst>
                </a:gridCol>
                <a:gridCol w="520505">
                  <a:extLst>
                    <a:ext uri="{9D8B030D-6E8A-4147-A177-3AD203B41FA5}">
                      <a16:colId xmlns:a16="http://schemas.microsoft.com/office/drawing/2014/main" val="20012"/>
                    </a:ext>
                  </a:extLst>
                </a:gridCol>
                <a:gridCol w="494922">
                  <a:extLst>
                    <a:ext uri="{9D8B030D-6E8A-4147-A177-3AD203B41FA5}">
                      <a16:colId xmlns:a16="http://schemas.microsoft.com/office/drawing/2014/main" val="20013"/>
                    </a:ext>
                  </a:extLst>
                </a:gridCol>
                <a:gridCol w="616426">
                  <a:extLst>
                    <a:ext uri="{9D8B030D-6E8A-4147-A177-3AD203B41FA5}">
                      <a16:colId xmlns:a16="http://schemas.microsoft.com/office/drawing/2014/main" val="20014"/>
                    </a:ext>
                  </a:extLst>
                </a:gridCol>
                <a:gridCol w="523231">
                  <a:extLst>
                    <a:ext uri="{9D8B030D-6E8A-4147-A177-3AD203B41FA5}">
                      <a16:colId xmlns:a16="http://schemas.microsoft.com/office/drawing/2014/main" val="20015"/>
                    </a:ext>
                  </a:extLst>
                </a:gridCol>
              </a:tblGrid>
              <a:tr h="48130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Двигатель с низким уровнем</a:t>
                      </a:r>
                    </a:p>
                    <a:p>
                      <a:pPr algn="ctr" fontAlgn="ctr"/>
                      <a:r>
                        <a:rPr lang="ru-RU" sz="1100" b="1" i="0" u="none" strike="noStrike" dirty="0" smtClean="0">
                          <a:solidFill>
                            <a:srgbClr val="000000"/>
                          </a:solidFill>
                          <a:effectLst/>
                          <a:latin typeface="+mn-lt"/>
                        </a:rPr>
                        <a:t>шума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Количество скоростей</a:t>
                      </a:r>
                    </a:p>
                  </a:txBody>
                  <a:tcPr marL="9149" marR="9149" marT="9149"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mn-lt"/>
                        </a:rPr>
                        <a:t>Чаша измельчи-теля с мет. ножами</a:t>
                      </a:r>
                    </a:p>
                    <a:p>
                      <a:pPr algn="ctr" fontAlgn="ct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Насадка венчик</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Съемная </a:t>
                      </a:r>
                      <a:r>
                        <a:rPr lang="ru-RU" sz="1100" b="1" i="0" u="none" strike="noStrike" dirty="0" err="1" smtClean="0">
                          <a:solidFill>
                            <a:srgbClr val="000000"/>
                          </a:solidFill>
                          <a:effectLst/>
                          <a:latin typeface="+mn-lt"/>
                        </a:rPr>
                        <a:t>металлич</a:t>
                      </a:r>
                      <a:r>
                        <a:rPr lang="ru-RU" sz="1100" b="1" i="0" u="none" strike="noStrike" dirty="0" smtClean="0">
                          <a:solidFill>
                            <a:srgbClr val="000000"/>
                          </a:solidFill>
                          <a:effectLst/>
                          <a:latin typeface="+mn-lt"/>
                        </a:rPr>
                        <a:t>. Насадка</a:t>
                      </a:r>
                    </a:p>
                    <a:p>
                      <a:pPr algn="ctr" fontAlgn="ctr"/>
                      <a:r>
                        <a:rPr lang="ru-RU" sz="1100" b="1" i="0" u="none" strike="noStrike" dirty="0" smtClean="0">
                          <a:solidFill>
                            <a:srgbClr val="000000"/>
                          </a:solidFill>
                          <a:effectLst/>
                          <a:latin typeface="+mn-lt"/>
                        </a:rPr>
                        <a:t>блендер</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Мерный стакан с крышкой</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Материал корпуса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Цвет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Длина кабеля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a:t>
                      </a:r>
                    </a:p>
                    <a:p>
                      <a:pPr algn="ctr" fontAlgn="ctr"/>
                      <a:r>
                        <a:rPr lang="ru-RU" sz="1100" b="1" i="0" u="none" strike="noStrike" dirty="0" err="1" smtClean="0">
                          <a:solidFill>
                            <a:srgbClr val="000000"/>
                          </a:solidFill>
                          <a:effectLst/>
                          <a:latin typeface="+mn-lt"/>
                        </a:rPr>
                        <a:t>ный</a:t>
                      </a:r>
                      <a:r>
                        <a:rPr lang="ru-RU" sz="1100" b="1" i="0" u="none" strike="noStrike" dirty="0" smtClean="0">
                          <a:solidFill>
                            <a:srgbClr val="000000"/>
                          </a:solidFill>
                          <a:effectLst/>
                          <a:latin typeface="+mn-lt"/>
                        </a:rPr>
                        <a:t> размер</a:t>
                      </a:r>
                      <a:r>
                        <a:rPr lang="ru-RU" sz="1100" b="1" i="0" u="none" strike="noStrike" baseline="0" dirty="0" smtClean="0">
                          <a:solidFill>
                            <a:srgbClr val="000000"/>
                          </a:solidFill>
                          <a:effectLst/>
                          <a:latin typeface="+mn-lt"/>
                        </a:rPr>
                        <a:t> </a:t>
                      </a:r>
                      <a:r>
                        <a:rPr lang="ru-RU" sz="1100" b="1" i="0" u="none" strike="noStrike" dirty="0" err="1" smtClean="0">
                          <a:solidFill>
                            <a:srgbClr val="000000"/>
                          </a:solidFill>
                          <a:effectLst/>
                          <a:latin typeface="+mn-lt"/>
                        </a:rPr>
                        <a:t>уп</a:t>
                      </a:r>
                      <a:r>
                        <a:rPr lang="ru-RU" sz="1100" b="1" i="0" u="none" strike="noStrike" dirty="0" smtClean="0">
                          <a:solidFill>
                            <a:srgbClr val="000000"/>
                          </a:solidFill>
                          <a:effectLst/>
                          <a:latin typeface="+mn-lt"/>
                        </a:rPr>
                        <a:t>.</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5073">
                <a:tc>
                  <a:txBody>
                    <a:bodyPr/>
                    <a:lstStyle/>
                    <a:p>
                      <a:pPr marL="0" algn="ctr" defTabSz="914400" rtl="0" eaLnBrk="1" fontAlgn="ctr" latinLnBrk="0" hangingPunct="1"/>
                      <a:r>
                        <a:rPr lang="ru-RU" sz="1000" b="1" i="1" u="none" strike="noStrike" kern="1200" dirty="0" smtClean="0">
                          <a:solidFill>
                            <a:srgbClr val="000000"/>
                          </a:solidFill>
                          <a:effectLst/>
                          <a:latin typeface="+mn-lt"/>
                          <a:ea typeface="+mn-ea"/>
                          <a:cs typeface="+mn-cs"/>
                        </a:rPr>
                        <a:t>59440</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EBS-600SS</a:t>
                      </a:r>
                      <a:endParaRPr lang="en-US" sz="1000" b="1" i="1" u="none" strike="noStrike" dirty="0">
                        <a:solidFill>
                          <a:srgbClr val="000000"/>
                        </a:solidFill>
                        <a:effectLst/>
                        <a:latin typeface="+mn-lt"/>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600</a:t>
                      </a:r>
                      <a:r>
                        <a:rPr lang="ru-RU" sz="1000" b="1" i="1" u="none" strike="noStrike" dirty="0" smtClean="0">
                          <a:solidFill>
                            <a:srgbClr val="000000"/>
                          </a:solidFill>
                          <a:effectLst/>
                          <a:latin typeface="+mn-lt"/>
                        </a:rPr>
                        <a:t>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500 мл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600</a:t>
                      </a:r>
                      <a:r>
                        <a:rPr lang="en-US" sz="1000" b="1" i="1" u="none" strike="noStrike" dirty="0" smtClean="0">
                          <a:solidFill>
                            <a:srgbClr val="000000"/>
                          </a:solidFill>
                          <a:effectLst/>
                          <a:latin typeface="Arial"/>
                        </a:rPr>
                        <a:t> </a:t>
                      </a:r>
                      <a:r>
                        <a:rPr lang="ru-RU" sz="1000" b="1" i="1" u="none" strike="noStrike" dirty="0" smtClean="0">
                          <a:solidFill>
                            <a:srgbClr val="000000"/>
                          </a:solidFill>
                          <a:effectLst/>
                          <a:latin typeface="Arial"/>
                        </a:rPr>
                        <a:t>мл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пластик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белый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 </a:t>
                      </a:r>
                      <a:r>
                        <a:rPr lang="en-US" sz="1000" b="1" i="1" u="none" strike="noStrike" dirty="0" smtClean="0">
                          <a:solidFill>
                            <a:srgbClr val="000000"/>
                          </a:solidFill>
                          <a:effectLst/>
                          <a:latin typeface="Arial"/>
                        </a:rPr>
                        <a:t>1</a:t>
                      </a:r>
                      <a:r>
                        <a:rPr lang="ru-RU" sz="1000" b="1" i="1" u="none" strike="noStrike" dirty="0" smtClean="0">
                          <a:solidFill>
                            <a:srgbClr val="000000"/>
                          </a:solidFill>
                          <a:effectLst/>
                          <a:latin typeface="Arial"/>
                        </a:rPr>
                        <a:t>,</a:t>
                      </a:r>
                      <a:r>
                        <a:rPr lang="en-US" sz="1000" b="1" i="1" u="none" strike="noStrike" dirty="0" smtClean="0">
                          <a:solidFill>
                            <a:srgbClr val="000000"/>
                          </a:solidFill>
                          <a:effectLst/>
                          <a:latin typeface="Arial"/>
                        </a:rPr>
                        <a:t>0</a:t>
                      </a:r>
                      <a:r>
                        <a:rPr lang="ru-RU" sz="1000" b="1" i="1" u="none" strike="noStrike" dirty="0" smtClean="0">
                          <a:solidFill>
                            <a:srgbClr val="000000"/>
                          </a:solidFill>
                          <a:effectLst/>
                          <a:latin typeface="Arial"/>
                        </a:rPr>
                        <a:t> м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228</a:t>
                      </a:r>
                      <a:r>
                        <a:rPr lang="ru-RU" sz="1000" b="1" i="1" u="none" strike="noStrike" dirty="0" smtClean="0">
                          <a:solidFill>
                            <a:srgbClr val="000000"/>
                          </a:solidFill>
                          <a:effectLst/>
                          <a:latin typeface="Arial"/>
                        </a:rPr>
                        <a:t>х1</a:t>
                      </a:r>
                      <a:r>
                        <a:rPr lang="en-US" sz="1000" b="1" i="1" u="none" strike="noStrike" dirty="0" smtClean="0">
                          <a:solidFill>
                            <a:srgbClr val="000000"/>
                          </a:solidFill>
                          <a:effectLst/>
                          <a:latin typeface="Arial"/>
                        </a:rPr>
                        <a:t>27</a:t>
                      </a:r>
                      <a:r>
                        <a:rPr lang="ru-RU" sz="1000" b="1" i="1" u="none" strike="noStrike" dirty="0" smtClean="0">
                          <a:solidFill>
                            <a:srgbClr val="000000"/>
                          </a:solidFill>
                          <a:effectLst/>
                          <a:latin typeface="Arial"/>
                        </a:rPr>
                        <a:t>х2</a:t>
                      </a:r>
                      <a:r>
                        <a:rPr lang="en-US" sz="1000" b="1" i="1" u="none" strike="noStrike" dirty="0" smtClean="0">
                          <a:solidFill>
                            <a:srgbClr val="000000"/>
                          </a:solidFill>
                          <a:effectLst/>
                          <a:latin typeface="Arial"/>
                        </a:rPr>
                        <a:t>4</a:t>
                      </a:r>
                      <a:r>
                        <a:rPr lang="ru-RU" sz="1000" b="1" i="1" u="none" strike="noStrike" dirty="0" smtClean="0">
                          <a:solidFill>
                            <a:srgbClr val="000000"/>
                          </a:solidFill>
                          <a:effectLst/>
                          <a:latin typeface="Arial"/>
                        </a:rPr>
                        <a:t>0 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1</a:t>
                      </a:r>
                      <a:r>
                        <a:rPr lang="ru-RU" sz="1000" b="1" i="1" u="none" strike="noStrike" dirty="0" smtClean="0">
                          <a:solidFill>
                            <a:srgbClr val="000000"/>
                          </a:solidFill>
                          <a:effectLst/>
                          <a:latin typeface="Arial"/>
                        </a:rPr>
                        <a:t>,</a:t>
                      </a:r>
                      <a:r>
                        <a:rPr lang="en-US" sz="1000" b="1" i="1" u="none" strike="noStrike" dirty="0" smtClean="0">
                          <a:solidFill>
                            <a:srgbClr val="000000"/>
                          </a:solidFill>
                          <a:effectLst/>
                          <a:latin typeface="Arial"/>
                        </a:rPr>
                        <a:t>35</a:t>
                      </a:r>
                      <a:r>
                        <a:rPr lang="ru-RU" sz="1000" b="1" i="1" u="none" strike="noStrike" dirty="0" smtClean="0">
                          <a:solidFill>
                            <a:srgbClr val="000000"/>
                          </a:solidFill>
                          <a:effectLst/>
                          <a:latin typeface="Arial"/>
                        </a:rPr>
                        <a:t>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16" name="TextBox 15"/>
          <p:cNvSpPr txBox="1"/>
          <p:nvPr/>
        </p:nvSpPr>
        <p:spPr>
          <a:xfrm>
            <a:off x="4142744" y="2025461"/>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31" name="Прямоугольник 30"/>
          <p:cNvSpPr/>
          <p:nvPr/>
        </p:nvSpPr>
        <p:spPr>
          <a:xfrm>
            <a:off x="1974302" y="5142652"/>
            <a:ext cx="3160365" cy="369332"/>
          </a:xfrm>
          <a:prstGeom prst="rect">
            <a:avLst/>
          </a:prstGeom>
        </p:spPr>
        <p:txBody>
          <a:bodyPr wrap="square">
            <a:spAutoFit/>
          </a:bodyPr>
          <a:lstStyle/>
          <a:p>
            <a:r>
              <a:rPr lang="ru-RU" dirty="0">
                <a:solidFill>
                  <a:srgbClr val="006666"/>
                </a:solidFill>
                <a:latin typeface="EpsilonCTT" pitchFamily="2" charset="0"/>
              </a:rPr>
              <a:t>ПОЛЕЗНО! БЫСТРО! ВКУСНО!</a:t>
            </a:r>
          </a:p>
        </p:txBody>
      </p:sp>
      <p:sp>
        <p:nvSpPr>
          <p:cNvPr id="7" name="Прямоугольник 6"/>
          <p:cNvSpPr/>
          <p:nvPr/>
        </p:nvSpPr>
        <p:spPr>
          <a:xfrm>
            <a:off x="4142743" y="2295085"/>
            <a:ext cx="6327577" cy="1708160"/>
          </a:xfrm>
          <a:prstGeom prst="rect">
            <a:avLst/>
          </a:prstGeom>
        </p:spPr>
        <p:txBody>
          <a:bodyPr wrap="square">
            <a:spAutoFit/>
          </a:bodyPr>
          <a:lstStyle/>
          <a:p>
            <a:pPr>
              <a:lnSpc>
                <a:spcPct val="150000"/>
              </a:lnSpc>
            </a:pPr>
            <a:r>
              <a:rPr lang="ru-RU" sz="1400" b="1" i="1" dirty="0">
                <a:solidFill>
                  <a:srgbClr val="4D4B4B"/>
                </a:solidFill>
              </a:rPr>
              <a:t>Модель</a:t>
            </a:r>
            <a:r>
              <a:rPr lang="ru-RU" sz="1400" b="1" i="1" spc="50" dirty="0">
                <a:ln w="11430"/>
                <a:solidFill>
                  <a:srgbClr val="930D2D"/>
                </a:solidFill>
                <a:effectLst>
                  <a:outerShdw blurRad="38100" dist="38100" dir="2700000" algn="tl">
                    <a:srgbClr val="000000">
                      <a:alpha val="43137"/>
                    </a:srgbClr>
                  </a:outerShdw>
                </a:effectLst>
              </a:rPr>
              <a:t> </a:t>
            </a:r>
            <a:r>
              <a:rPr lang="en-US" sz="1400" b="1" i="1" spc="50" dirty="0">
                <a:ln w="11430"/>
                <a:solidFill>
                  <a:srgbClr val="930D2D"/>
                </a:solidFill>
                <a:effectLst>
                  <a:outerShdw blurRad="38100" dist="38100" dir="2700000" algn="tl">
                    <a:srgbClr val="000000">
                      <a:alpha val="43137"/>
                    </a:srgbClr>
                  </a:outerShdw>
                </a:effectLst>
              </a:rPr>
              <a:t>EBS-600SS </a:t>
            </a:r>
            <a:r>
              <a:rPr lang="ru-RU" sz="1400" b="1" i="1" dirty="0">
                <a:solidFill>
                  <a:srgbClr val="4D4B4B"/>
                </a:solidFill>
              </a:rPr>
              <a:t>представляет собой мощный и надежный блендер с мощностью 600 Вт и двумя скоростями. Он идеально выполняет функции взбивания, измельчения, дробления, смешивания благодаря металлической насадке, чаше с металлическими ножами и венчику. Также в комплекте имеется мерный стакан на 600 мл.</a:t>
            </a:r>
            <a:endParaRPr lang="ru-RU" sz="1400" b="1" i="1" dirty="0">
              <a:solidFill>
                <a:srgbClr val="4D4B4B"/>
              </a:solidFill>
            </a:endParaRPr>
          </a:p>
        </p:txBody>
      </p:sp>
      <p:pic>
        <p:nvPicPr>
          <p:cNvPr id="5" name="Рисунок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8900" y="1434902"/>
            <a:ext cx="2826193" cy="3721817"/>
          </a:xfrm>
          <a:prstGeom prst="rect">
            <a:avLst/>
          </a:prstGeom>
          <a:effectLst>
            <a:glow rad="63500">
              <a:schemeClr val="bg1">
                <a:alpha val="30000"/>
              </a:schemeClr>
            </a:glow>
          </a:effectLst>
        </p:spPr>
      </p:pic>
    </p:spTree>
    <p:extLst>
      <p:ext uri="{BB962C8B-B14F-4D97-AF65-F5344CB8AC3E}">
        <p14:creationId xmlns:p14="http://schemas.microsoft.com/office/powerpoint/2010/main" val="45473561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913829" y="1167088"/>
            <a:ext cx="8973952" cy="656090"/>
          </a:xfrm>
          <a:effectLst/>
        </p:spPr>
        <p:txBody>
          <a:bodyPr>
            <a:normAutofit/>
          </a:bodyPr>
          <a:lstStyle/>
          <a:p>
            <a:pPr>
              <a:lnSpc>
                <a:spcPct val="100000"/>
              </a:lnSpc>
            </a:pPr>
            <a:r>
              <a:rPr lang="ru-RU" sz="2200" b="1" spc="50" dirty="0">
                <a:ln w="11430"/>
                <a:solidFill>
                  <a:srgbClr val="930D2D"/>
                </a:solidFill>
                <a:effectLst>
                  <a:outerShdw blurRad="38100" dist="38100" dir="2700000" algn="tl">
                    <a:srgbClr val="000000">
                      <a:alpha val="43137"/>
                    </a:srgbClr>
                  </a:outerShdw>
                </a:effectLst>
              </a:rPr>
              <a:t>БЛЕНДЕРНЫЙ НАБОР </a:t>
            </a:r>
            <a:r>
              <a:rPr lang="en-US" sz="2200" b="1" spc="50" dirty="0">
                <a:ln w="11430"/>
                <a:solidFill>
                  <a:srgbClr val="930D2D"/>
                </a:solidFill>
                <a:effectLst>
                  <a:outerShdw blurRad="38100" dist="38100" dir="2700000" algn="tl">
                    <a:srgbClr val="000000">
                      <a:alpha val="43137"/>
                    </a:srgbClr>
                  </a:outerShdw>
                </a:effectLst>
              </a:rPr>
              <a:t>EBS-</a:t>
            </a:r>
            <a:r>
              <a:rPr lang="ru-RU" sz="2200" b="1" spc="50" dirty="0">
                <a:ln w="11430"/>
                <a:solidFill>
                  <a:srgbClr val="930D2D"/>
                </a:solidFill>
                <a:effectLst>
                  <a:outerShdw blurRad="38100" dist="38100" dir="2700000" algn="tl">
                    <a:srgbClr val="000000">
                      <a:alpha val="43137"/>
                    </a:srgbClr>
                  </a:outerShdw>
                </a:effectLst>
              </a:rPr>
              <a:t>8</a:t>
            </a:r>
            <a:r>
              <a:rPr lang="en-US" sz="2200" b="1" spc="50" dirty="0">
                <a:ln w="11430"/>
                <a:solidFill>
                  <a:srgbClr val="930D2D"/>
                </a:solidFill>
                <a:effectLst>
                  <a:outerShdw blurRad="38100" dist="38100" dir="2700000" algn="tl">
                    <a:srgbClr val="000000">
                      <a:alpha val="43137"/>
                    </a:srgbClr>
                  </a:outerShdw>
                </a:effectLst>
              </a:rPr>
              <a:t>00P</a:t>
            </a:r>
            <a:endParaRPr lang="uk-UA" sz="22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276392" y="5643285"/>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4052328893"/>
              </p:ext>
            </p:extLst>
          </p:nvPr>
        </p:nvGraphicFramePr>
        <p:xfrm>
          <a:off x="346588" y="5952720"/>
          <a:ext cx="10108434" cy="1292422"/>
        </p:xfrm>
        <a:graphic>
          <a:graphicData uri="http://schemas.openxmlformats.org/drawingml/2006/table">
            <a:tbl>
              <a:tblPr>
                <a:tableStyleId>{616DA210-FB5B-4158-B5E0-FEB733F419BA}</a:tableStyleId>
              </a:tblPr>
              <a:tblGrid>
                <a:gridCol w="416810">
                  <a:extLst>
                    <a:ext uri="{9D8B030D-6E8A-4147-A177-3AD203B41FA5}">
                      <a16:colId xmlns:a16="http://schemas.microsoft.com/office/drawing/2014/main" val="20000"/>
                    </a:ext>
                  </a:extLst>
                </a:gridCol>
                <a:gridCol w="557966">
                  <a:extLst>
                    <a:ext uri="{9D8B030D-6E8A-4147-A177-3AD203B41FA5}">
                      <a16:colId xmlns:a16="http://schemas.microsoft.com/office/drawing/2014/main" val="20001"/>
                    </a:ext>
                  </a:extLst>
                </a:gridCol>
                <a:gridCol w="718451">
                  <a:extLst>
                    <a:ext uri="{9D8B030D-6E8A-4147-A177-3AD203B41FA5}">
                      <a16:colId xmlns:a16="http://schemas.microsoft.com/office/drawing/2014/main" val="20002"/>
                    </a:ext>
                  </a:extLst>
                </a:gridCol>
                <a:gridCol w="801859">
                  <a:extLst>
                    <a:ext uri="{9D8B030D-6E8A-4147-A177-3AD203B41FA5}">
                      <a16:colId xmlns:a16="http://schemas.microsoft.com/office/drawing/2014/main" val="20003"/>
                    </a:ext>
                  </a:extLst>
                </a:gridCol>
                <a:gridCol w="520504">
                  <a:extLst>
                    <a:ext uri="{9D8B030D-6E8A-4147-A177-3AD203B41FA5}">
                      <a16:colId xmlns:a16="http://schemas.microsoft.com/office/drawing/2014/main" val="20004"/>
                    </a:ext>
                  </a:extLst>
                </a:gridCol>
                <a:gridCol w="689317">
                  <a:extLst>
                    <a:ext uri="{9D8B030D-6E8A-4147-A177-3AD203B41FA5}">
                      <a16:colId xmlns:a16="http://schemas.microsoft.com/office/drawing/2014/main" val="20005"/>
                    </a:ext>
                  </a:extLst>
                </a:gridCol>
                <a:gridCol w="773723">
                  <a:extLst>
                    <a:ext uri="{9D8B030D-6E8A-4147-A177-3AD203B41FA5}">
                      <a16:colId xmlns:a16="http://schemas.microsoft.com/office/drawing/2014/main" val="20006"/>
                    </a:ext>
                  </a:extLst>
                </a:gridCol>
                <a:gridCol w="787791">
                  <a:extLst>
                    <a:ext uri="{9D8B030D-6E8A-4147-A177-3AD203B41FA5}">
                      <a16:colId xmlns:a16="http://schemas.microsoft.com/office/drawing/2014/main" val="20007"/>
                    </a:ext>
                  </a:extLst>
                </a:gridCol>
                <a:gridCol w="534573">
                  <a:extLst>
                    <a:ext uri="{9D8B030D-6E8A-4147-A177-3AD203B41FA5}">
                      <a16:colId xmlns:a16="http://schemas.microsoft.com/office/drawing/2014/main" val="20008"/>
                    </a:ext>
                  </a:extLst>
                </a:gridCol>
                <a:gridCol w="801858">
                  <a:extLst>
                    <a:ext uri="{9D8B030D-6E8A-4147-A177-3AD203B41FA5}">
                      <a16:colId xmlns:a16="http://schemas.microsoft.com/office/drawing/2014/main" val="20009"/>
                    </a:ext>
                  </a:extLst>
                </a:gridCol>
                <a:gridCol w="703385">
                  <a:extLst>
                    <a:ext uri="{9D8B030D-6E8A-4147-A177-3AD203B41FA5}">
                      <a16:colId xmlns:a16="http://schemas.microsoft.com/office/drawing/2014/main" val="20010"/>
                    </a:ext>
                  </a:extLst>
                </a:gridCol>
                <a:gridCol w="647113">
                  <a:extLst>
                    <a:ext uri="{9D8B030D-6E8A-4147-A177-3AD203B41FA5}">
                      <a16:colId xmlns:a16="http://schemas.microsoft.com/office/drawing/2014/main" val="20011"/>
                    </a:ext>
                  </a:extLst>
                </a:gridCol>
                <a:gridCol w="520505">
                  <a:extLst>
                    <a:ext uri="{9D8B030D-6E8A-4147-A177-3AD203B41FA5}">
                      <a16:colId xmlns:a16="http://schemas.microsoft.com/office/drawing/2014/main" val="20012"/>
                    </a:ext>
                  </a:extLst>
                </a:gridCol>
                <a:gridCol w="494922">
                  <a:extLst>
                    <a:ext uri="{9D8B030D-6E8A-4147-A177-3AD203B41FA5}">
                      <a16:colId xmlns:a16="http://schemas.microsoft.com/office/drawing/2014/main" val="20013"/>
                    </a:ext>
                  </a:extLst>
                </a:gridCol>
                <a:gridCol w="602358">
                  <a:extLst>
                    <a:ext uri="{9D8B030D-6E8A-4147-A177-3AD203B41FA5}">
                      <a16:colId xmlns:a16="http://schemas.microsoft.com/office/drawing/2014/main" val="20014"/>
                    </a:ext>
                  </a:extLst>
                </a:gridCol>
                <a:gridCol w="537299">
                  <a:extLst>
                    <a:ext uri="{9D8B030D-6E8A-4147-A177-3AD203B41FA5}">
                      <a16:colId xmlns:a16="http://schemas.microsoft.com/office/drawing/2014/main" val="20015"/>
                    </a:ext>
                  </a:extLst>
                </a:gridCol>
              </a:tblGrid>
              <a:tr h="48130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Двигатель с низким уровнем</a:t>
                      </a:r>
                    </a:p>
                    <a:p>
                      <a:pPr algn="ctr" fontAlgn="ctr"/>
                      <a:r>
                        <a:rPr lang="ru-RU" sz="1100" b="1" i="0" u="none" strike="noStrike" dirty="0" smtClean="0">
                          <a:solidFill>
                            <a:srgbClr val="000000"/>
                          </a:solidFill>
                          <a:effectLst/>
                          <a:latin typeface="+mn-lt"/>
                        </a:rPr>
                        <a:t>шума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Количество скоростей</a:t>
                      </a:r>
                    </a:p>
                  </a:txBody>
                  <a:tcPr marL="9149" marR="9149" marT="9149"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mn-lt"/>
                        </a:rPr>
                        <a:t>Чаша измельчи-теля с нерж. ножами</a:t>
                      </a:r>
                    </a:p>
                    <a:p>
                      <a:pPr algn="ctr" fontAlgn="ct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Насадка венчик</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Съемная пластиковая насадка</a:t>
                      </a:r>
                    </a:p>
                    <a:p>
                      <a:pPr algn="ctr" fontAlgn="ctr"/>
                      <a:r>
                        <a:rPr lang="ru-RU" sz="1100" b="1" i="0" u="none" strike="noStrike" dirty="0" smtClean="0">
                          <a:solidFill>
                            <a:srgbClr val="000000"/>
                          </a:solidFill>
                          <a:effectLst/>
                          <a:latin typeface="+mn-lt"/>
                        </a:rPr>
                        <a:t>блендер</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Мерный стакан с крышкой</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Материал корпуса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Цвет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Длина кабеля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a:t>
                      </a:r>
                      <a:r>
                        <a:rPr lang="ru-RU" sz="1100" b="1" i="0" u="none" strike="noStrike" dirty="0" err="1" smtClean="0">
                          <a:solidFill>
                            <a:srgbClr val="000000"/>
                          </a:solidFill>
                          <a:effectLst/>
                          <a:latin typeface="+mn-lt"/>
                        </a:rPr>
                        <a:t>ный</a:t>
                      </a:r>
                      <a:r>
                        <a:rPr lang="ru-RU" sz="1100" b="1" i="0" u="none" strike="noStrike" dirty="0" smtClean="0">
                          <a:solidFill>
                            <a:srgbClr val="000000"/>
                          </a:solidFill>
                          <a:effectLst/>
                          <a:latin typeface="+mn-lt"/>
                        </a:rPr>
                        <a:t> размер</a:t>
                      </a:r>
                      <a:r>
                        <a:rPr lang="ru-RU" sz="1100" b="1" i="0" u="none" strike="noStrike" baseline="0" dirty="0" smtClean="0">
                          <a:solidFill>
                            <a:srgbClr val="000000"/>
                          </a:solidFill>
                          <a:effectLst/>
                          <a:latin typeface="+mn-lt"/>
                        </a:rPr>
                        <a:t> </a:t>
                      </a:r>
                      <a:r>
                        <a:rPr lang="ru-RU" sz="1100" b="1" i="0" u="none" strike="noStrike" dirty="0" err="1" smtClean="0">
                          <a:solidFill>
                            <a:srgbClr val="000000"/>
                          </a:solidFill>
                          <a:effectLst/>
                          <a:latin typeface="+mn-lt"/>
                        </a:rPr>
                        <a:t>уп</a:t>
                      </a:r>
                      <a:r>
                        <a:rPr lang="ru-RU" sz="1100" b="1" i="0" u="none" strike="noStrike" dirty="0" smtClean="0">
                          <a:solidFill>
                            <a:srgbClr val="000000"/>
                          </a:solidFill>
                          <a:effectLst/>
                          <a:latin typeface="+mn-lt"/>
                        </a:rPr>
                        <a:t>.</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5073">
                <a:tc>
                  <a:txBody>
                    <a:bodyPr/>
                    <a:lstStyle/>
                    <a:p>
                      <a:pPr marL="0" algn="ctr" defTabSz="914400" rtl="0" eaLnBrk="1" fontAlgn="ctr" latinLnBrk="0" hangingPunct="1"/>
                      <a:r>
                        <a:rPr lang="ru-RU" sz="1000" b="1" i="1" u="none" strike="noStrike" kern="1200" dirty="0" smtClean="0">
                          <a:solidFill>
                            <a:srgbClr val="000000"/>
                          </a:solidFill>
                          <a:effectLst/>
                          <a:latin typeface="+mn-lt"/>
                          <a:ea typeface="+mn-ea"/>
                          <a:cs typeface="+mn-cs"/>
                        </a:rPr>
                        <a:t>59439</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EBS-800P</a:t>
                      </a:r>
                      <a:endParaRPr lang="en-US" sz="1000" b="1" i="1" u="none" strike="noStrike" dirty="0">
                        <a:solidFill>
                          <a:srgbClr val="000000"/>
                        </a:solidFill>
                        <a:effectLst/>
                        <a:latin typeface="+mn-lt"/>
                      </a:endParaRPr>
                    </a:p>
                  </a:txBody>
                  <a:tcPr marL="9525" marR="9525" marT="9525" marB="0" anchor="ctr"/>
                </a:tc>
                <a:tc>
                  <a:txBody>
                    <a:bodyPr/>
                    <a:lstStyle/>
                    <a:p>
                      <a:pPr algn="ctr" fontAlgn="ctr"/>
                      <a:r>
                        <a:rPr lang="ru-RU" sz="1000" b="1" i="1" u="none" strike="noStrike" dirty="0" smtClean="0">
                          <a:solidFill>
                            <a:srgbClr val="000000"/>
                          </a:solidFill>
                          <a:effectLst/>
                          <a:latin typeface="+mn-lt"/>
                        </a:rPr>
                        <a:t>8</a:t>
                      </a:r>
                      <a:r>
                        <a:rPr lang="en-US" sz="1000" b="1" i="1" u="none" strike="noStrike" dirty="0" smtClean="0">
                          <a:solidFill>
                            <a:srgbClr val="000000"/>
                          </a:solidFill>
                          <a:effectLst/>
                          <a:latin typeface="+mn-lt"/>
                        </a:rPr>
                        <a:t>00</a:t>
                      </a:r>
                      <a:r>
                        <a:rPr lang="ru-RU" sz="1000" b="1" i="1" u="none" strike="noStrike" dirty="0" smtClean="0">
                          <a:solidFill>
                            <a:srgbClr val="000000"/>
                          </a:solidFill>
                          <a:effectLst/>
                          <a:latin typeface="+mn-lt"/>
                        </a:rPr>
                        <a:t>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500 мл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700</a:t>
                      </a:r>
                      <a:r>
                        <a:rPr lang="en-US" sz="1000" b="1" i="1" u="none" strike="noStrike" dirty="0" smtClean="0">
                          <a:solidFill>
                            <a:srgbClr val="000000"/>
                          </a:solidFill>
                          <a:effectLst/>
                          <a:latin typeface="Arial"/>
                        </a:rPr>
                        <a:t> </a:t>
                      </a:r>
                      <a:r>
                        <a:rPr lang="ru-RU" sz="1000" b="1" i="1" u="none" strike="noStrike" dirty="0" smtClean="0">
                          <a:solidFill>
                            <a:srgbClr val="000000"/>
                          </a:solidFill>
                          <a:effectLst/>
                          <a:latin typeface="Arial"/>
                        </a:rPr>
                        <a:t>мл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пластик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белый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 </a:t>
                      </a:r>
                      <a:r>
                        <a:rPr lang="en-US" sz="1000" b="1" i="1" u="none" strike="noStrike" dirty="0" smtClean="0">
                          <a:solidFill>
                            <a:srgbClr val="000000"/>
                          </a:solidFill>
                          <a:effectLst/>
                          <a:latin typeface="Arial"/>
                        </a:rPr>
                        <a:t>1</a:t>
                      </a:r>
                      <a:r>
                        <a:rPr lang="ru-RU" sz="1000" b="1" i="1" u="none" strike="noStrike" dirty="0" smtClean="0">
                          <a:solidFill>
                            <a:srgbClr val="000000"/>
                          </a:solidFill>
                          <a:effectLst/>
                          <a:latin typeface="Arial"/>
                        </a:rPr>
                        <a:t>,</a:t>
                      </a:r>
                      <a:r>
                        <a:rPr lang="en-US" sz="1000" b="1" i="1" u="none" strike="noStrike" dirty="0" smtClean="0">
                          <a:solidFill>
                            <a:srgbClr val="000000"/>
                          </a:solidFill>
                          <a:effectLst/>
                          <a:latin typeface="Arial"/>
                        </a:rPr>
                        <a:t>0</a:t>
                      </a:r>
                      <a:r>
                        <a:rPr lang="ru-RU" sz="1000" b="1" i="1" u="none" strike="noStrike" dirty="0" smtClean="0">
                          <a:solidFill>
                            <a:srgbClr val="000000"/>
                          </a:solidFill>
                          <a:effectLst/>
                          <a:latin typeface="Arial"/>
                        </a:rPr>
                        <a:t> м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2</a:t>
                      </a:r>
                      <a:r>
                        <a:rPr lang="ru-RU" sz="1000" b="1" i="1" u="none" strike="noStrike" dirty="0" smtClean="0">
                          <a:solidFill>
                            <a:srgbClr val="000000"/>
                          </a:solidFill>
                          <a:effectLst/>
                          <a:latin typeface="Arial"/>
                        </a:rPr>
                        <a:t>36х1</a:t>
                      </a:r>
                      <a:r>
                        <a:rPr lang="en-US" sz="1000" b="1" i="1" u="none" strike="noStrike" dirty="0" smtClean="0">
                          <a:solidFill>
                            <a:srgbClr val="000000"/>
                          </a:solidFill>
                          <a:effectLst/>
                          <a:latin typeface="Arial"/>
                        </a:rPr>
                        <a:t>2</a:t>
                      </a:r>
                      <a:r>
                        <a:rPr lang="ru-RU" sz="1000" b="1" i="1" u="none" strike="noStrike" dirty="0" smtClean="0">
                          <a:solidFill>
                            <a:srgbClr val="000000"/>
                          </a:solidFill>
                          <a:effectLst/>
                          <a:latin typeface="Arial"/>
                        </a:rPr>
                        <a:t>5х2</a:t>
                      </a:r>
                      <a:r>
                        <a:rPr lang="en-US" sz="1000" b="1" i="1" u="none" strike="noStrike" dirty="0" smtClean="0">
                          <a:solidFill>
                            <a:srgbClr val="000000"/>
                          </a:solidFill>
                          <a:effectLst/>
                          <a:latin typeface="Arial"/>
                        </a:rPr>
                        <a:t>4</a:t>
                      </a:r>
                      <a:r>
                        <a:rPr lang="ru-RU" sz="1000" b="1" i="1" u="none" strike="noStrike" dirty="0" smtClean="0">
                          <a:solidFill>
                            <a:srgbClr val="000000"/>
                          </a:solidFill>
                          <a:effectLst/>
                          <a:latin typeface="Arial"/>
                        </a:rPr>
                        <a:t>7 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1</a:t>
                      </a:r>
                      <a:r>
                        <a:rPr lang="ru-RU" sz="1000" b="1" i="1" u="none" strike="noStrike" dirty="0" smtClean="0">
                          <a:solidFill>
                            <a:srgbClr val="000000"/>
                          </a:solidFill>
                          <a:effectLst/>
                          <a:latin typeface="Arial"/>
                        </a:rPr>
                        <a:t>,10кг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16" name="TextBox 15"/>
          <p:cNvSpPr txBox="1"/>
          <p:nvPr/>
        </p:nvSpPr>
        <p:spPr>
          <a:xfrm>
            <a:off x="4142744" y="2025461"/>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31" name="Прямоугольник 30"/>
          <p:cNvSpPr/>
          <p:nvPr/>
        </p:nvSpPr>
        <p:spPr>
          <a:xfrm>
            <a:off x="1974302" y="5227059"/>
            <a:ext cx="3635923" cy="369332"/>
          </a:xfrm>
          <a:prstGeom prst="rect">
            <a:avLst/>
          </a:prstGeom>
        </p:spPr>
        <p:txBody>
          <a:bodyPr wrap="square">
            <a:spAutoFit/>
          </a:bodyPr>
          <a:lstStyle/>
          <a:p>
            <a:r>
              <a:rPr lang="ru-RU" dirty="0">
                <a:solidFill>
                  <a:srgbClr val="006666"/>
                </a:solidFill>
                <a:latin typeface="EpsilonCTT" pitchFamily="2" charset="0"/>
              </a:rPr>
              <a:t>ПОЛЕЗНО! БЫСТРО! ВКУСНО!</a:t>
            </a:r>
          </a:p>
        </p:txBody>
      </p:sp>
      <p:sp>
        <p:nvSpPr>
          <p:cNvPr id="7" name="Прямоугольник 6"/>
          <p:cNvSpPr/>
          <p:nvPr/>
        </p:nvSpPr>
        <p:spPr>
          <a:xfrm>
            <a:off x="4142743" y="2295085"/>
            <a:ext cx="6327577" cy="2644250"/>
          </a:xfrm>
          <a:prstGeom prst="rect">
            <a:avLst/>
          </a:prstGeom>
        </p:spPr>
        <p:txBody>
          <a:bodyPr wrap="square">
            <a:spAutoFit/>
          </a:bodyPr>
          <a:lstStyle/>
          <a:p>
            <a:pPr>
              <a:lnSpc>
                <a:spcPct val="150000"/>
              </a:lnSpc>
            </a:pPr>
            <a:r>
              <a:rPr lang="ru-RU" sz="1400" b="1" i="1" dirty="0">
                <a:solidFill>
                  <a:srgbClr val="4D4B4B"/>
                </a:solidFill>
              </a:rPr>
              <a:t>Практичный, функциональный </a:t>
            </a:r>
            <a:r>
              <a:rPr lang="ru-RU" sz="1400" b="1" i="1" dirty="0" err="1">
                <a:solidFill>
                  <a:srgbClr val="4D4B4B"/>
                </a:solidFill>
              </a:rPr>
              <a:t>блендерный</a:t>
            </a:r>
            <a:r>
              <a:rPr lang="ru-RU" sz="1400" b="1" i="1" dirty="0">
                <a:solidFill>
                  <a:srgbClr val="4D4B4B"/>
                </a:solidFill>
              </a:rPr>
              <a:t> набор </a:t>
            </a:r>
            <a:r>
              <a:rPr lang="en-US" sz="1400" b="1" i="1" spc="50" dirty="0">
                <a:ln w="11430"/>
                <a:solidFill>
                  <a:srgbClr val="930D2D"/>
                </a:solidFill>
                <a:effectLst>
                  <a:outerShdw blurRad="38100" dist="38100" dir="2700000" algn="tl">
                    <a:srgbClr val="000000">
                      <a:alpha val="43137"/>
                    </a:srgbClr>
                  </a:outerShdw>
                </a:effectLst>
              </a:rPr>
              <a:t>EBS-800P</a:t>
            </a:r>
            <a:r>
              <a:rPr lang="en-US" sz="1400" b="1" i="1" dirty="0">
                <a:solidFill>
                  <a:srgbClr val="4D4B4B"/>
                </a:solidFill>
              </a:rPr>
              <a:t> </a:t>
            </a:r>
            <a:r>
              <a:rPr lang="ru-RU" sz="1400" b="1" i="1" dirty="0">
                <a:solidFill>
                  <a:srgbClr val="4D4B4B"/>
                </a:solidFill>
              </a:rPr>
              <a:t>с легкостью и в считанные минуты справиться со всеми поставленными задачами по измельчению, дроблению и смешиванию продуктов. Данная модель оснащена двигателем с низким уровнем шума и мощностью 800 Вт, для идеального соблюдения пропорций в комплекте есть мерный стакан на 700 мл, чаша </a:t>
            </a:r>
            <a:r>
              <a:rPr lang="ru-RU" sz="1400" b="1" i="1" dirty="0" err="1">
                <a:solidFill>
                  <a:srgbClr val="4D4B4B"/>
                </a:solidFill>
              </a:rPr>
              <a:t>измельчителя</a:t>
            </a:r>
            <a:r>
              <a:rPr lang="ru-RU" sz="1400" b="1" i="1" dirty="0">
                <a:solidFill>
                  <a:srgbClr val="4D4B4B"/>
                </a:solidFill>
              </a:rPr>
              <a:t> на 500 мл запросто обрабатывает мясо, фрукты, сыр, а венчик поможет взбить нужные вам продукты. 2 режима скорости помогут выбрать оптимальный режим работы.</a:t>
            </a:r>
            <a:endParaRPr lang="ru-RU" sz="1400" b="1" i="1" dirty="0">
              <a:solidFill>
                <a:srgbClr val="4D4B4B"/>
              </a:solidFill>
            </a:endParaRPr>
          </a:p>
        </p:txBody>
      </p:sp>
      <p:pic>
        <p:nvPicPr>
          <p:cNvPr id="12" name="Рисунок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6848" y="1419649"/>
            <a:ext cx="3526543" cy="4090424"/>
          </a:xfrm>
          <a:prstGeom prst="rect">
            <a:avLst/>
          </a:prstGeom>
          <a:effectLst>
            <a:glow rad="63500">
              <a:schemeClr val="bg1">
                <a:alpha val="30000"/>
              </a:schemeClr>
            </a:glow>
          </a:effectLst>
        </p:spPr>
      </p:pic>
    </p:spTree>
    <p:extLst>
      <p:ext uri="{BB962C8B-B14F-4D97-AF65-F5344CB8AC3E}">
        <p14:creationId xmlns:p14="http://schemas.microsoft.com/office/powerpoint/2010/main" val="260039053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166622" y="1000039"/>
            <a:ext cx="8973952" cy="656090"/>
          </a:xfrm>
          <a:effectLst/>
        </p:spPr>
        <p:txBody>
          <a:bodyPr>
            <a:normAutofit/>
          </a:bodyPr>
          <a:lstStyle/>
          <a:p>
            <a:pPr>
              <a:lnSpc>
                <a:spcPct val="100000"/>
              </a:lnSpc>
            </a:pPr>
            <a:r>
              <a:rPr lang="ru-RU" sz="2200" b="1" spc="50" dirty="0">
                <a:ln w="11430"/>
                <a:solidFill>
                  <a:srgbClr val="930D2D"/>
                </a:solidFill>
                <a:effectLst>
                  <a:outerShdw blurRad="38100" dist="38100" dir="2700000" algn="tl">
                    <a:srgbClr val="000000">
                      <a:alpha val="43137"/>
                    </a:srgbClr>
                  </a:outerShdw>
                </a:effectLst>
              </a:rPr>
              <a:t>БЛЕНДЕРНЫЙ НАБОР </a:t>
            </a:r>
            <a:r>
              <a:rPr lang="en-US" sz="2200" b="1" spc="50" dirty="0">
                <a:ln w="11430"/>
                <a:solidFill>
                  <a:srgbClr val="930D2D"/>
                </a:solidFill>
                <a:effectLst>
                  <a:outerShdw blurRad="38100" dist="38100" dir="2700000" algn="tl">
                    <a:srgbClr val="000000">
                      <a:alpha val="43137"/>
                    </a:srgbClr>
                  </a:outerShdw>
                </a:effectLst>
              </a:rPr>
              <a:t>EBS-800SS</a:t>
            </a:r>
            <a:r>
              <a:rPr lang="ru-RU" sz="2200" b="1" spc="50" dirty="0">
                <a:ln w="11430"/>
                <a:solidFill>
                  <a:srgbClr val="930D2D"/>
                </a:solidFill>
                <a:effectLst>
                  <a:outerShdw blurRad="38100" dist="38100" dir="2700000" algn="tl">
                    <a:srgbClr val="000000">
                      <a:alpha val="43137"/>
                    </a:srgbClr>
                  </a:outerShdw>
                </a:effectLst>
              </a:rPr>
              <a:t>В</a:t>
            </a:r>
            <a:endParaRPr lang="uk-UA" sz="22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276392" y="5643285"/>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2693674525"/>
              </p:ext>
            </p:extLst>
          </p:nvPr>
        </p:nvGraphicFramePr>
        <p:xfrm>
          <a:off x="346588" y="5952720"/>
          <a:ext cx="10108433" cy="1292422"/>
        </p:xfrm>
        <a:graphic>
          <a:graphicData uri="http://schemas.openxmlformats.org/drawingml/2006/table">
            <a:tbl>
              <a:tblPr>
                <a:tableStyleId>{616DA210-FB5B-4158-B5E0-FEB733F419BA}</a:tableStyleId>
              </a:tblPr>
              <a:tblGrid>
                <a:gridCol w="397355">
                  <a:extLst>
                    <a:ext uri="{9D8B030D-6E8A-4147-A177-3AD203B41FA5}">
                      <a16:colId xmlns:a16="http://schemas.microsoft.com/office/drawing/2014/main" val="20000"/>
                    </a:ext>
                  </a:extLst>
                </a:gridCol>
                <a:gridCol w="531922">
                  <a:extLst>
                    <a:ext uri="{9D8B030D-6E8A-4147-A177-3AD203B41FA5}">
                      <a16:colId xmlns:a16="http://schemas.microsoft.com/office/drawing/2014/main" val="20001"/>
                    </a:ext>
                  </a:extLst>
                </a:gridCol>
                <a:gridCol w="684917">
                  <a:extLst>
                    <a:ext uri="{9D8B030D-6E8A-4147-A177-3AD203B41FA5}">
                      <a16:colId xmlns:a16="http://schemas.microsoft.com/office/drawing/2014/main" val="20002"/>
                    </a:ext>
                  </a:extLst>
                </a:gridCol>
                <a:gridCol w="642718">
                  <a:extLst>
                    <a:ext uri="{9D8B030D-6E8A-4147-A177-3AD203B41FA5}">
                      <a16:colId xmlns:a16="http://schemas.microsoft.com/office/drawing/2014/main" val="20003"/>
                    </a:ext>
                  </a:extLst>
                </a:gridCol>
                <a:gridCol w="617922">
                  <a:extLst>
                    <a:ext uri="{9D8B030D-6E8A-4147-A177-3AD203B41FA5}">
                      <a16:colId xmlns:a16="http://schemas.microsoft.com/office/drawing/2014/main" val="20004"/>
                    </a:ext>
                  </a:extLst>
                </a:gridCol>
                <a:gridCol w="657142">
                  <a:extLst>
                    <a:ext uri="{9D8B030D-6E8A-4147-A177-3AD203B41FA5}">
                      <a16:colId xmlns:a16="http://schemas.microsoft.com/office/drawing/2014/main" val="20005"/>
                    </a:ext>
                  </a:extLst>
                </a:gridCol>
                <a:gridCol w="737609">
                  <a:extLst>
                    <a:ext uri="{9D8B030D-6E8A-4147-A177-3AD203B41FA5}">
                      <a16:colId xmlns:a16="http://schemas.microsoft.com/office/drawing/2014/main" val="20006"/>
                    </a:ext>
                  </a:extLst>
                </a:gridCol>
                <a:gridCol w="751020">
                  <a:extLst>
                    <a:ext uri="{9D8B030D-6E8A-4147-A177-3AD203B41FA5}">
                      <a16:colId xmlns:a16="http://schemas.microsoft.com/office/drawing/2014/main" val="20007"/>
                    </a:ext>
                  </a:extLst>
                </a:gridCol>
                <a:gridCol w="509621">
                  <a:extLst>
                    <a:ext uri="{9D8B030D-6E8A-4147-A177-3AD203B41FA5}">
                      <a16:colId xmlns:a16="http://schemas.microsoft.com/office/drawing/2014/main" val="20008"/>
                    </a:ext>
                  </a:extLst>
                </a:gridCol>
                <a:gridCol w="764430">
                  <a:extLst>
                    <a:ext uri="{9D8B030D-6E8A-4147-A177-3AD203B41FA5}">
                      <a16:colId xmlns:a16="http://schemas.microsoft.com/office/drawing/2014/main" val="20009"/>
                    </a:ext>
                  </a:extLst>
                </a:gridCol>
                <a:gridCol w="670554">
                  <a:extLst>
                    <a:ext uri="{9D8B030D-6E8A-4147-A177-3AD203B41FA5}">
                      <a16:colId xmlns:a16="http://schemas.microsoft.com/office/drawing/2014/main" val="20010"/>
                    </a:ext>
                  </a:extLst>
                </a:gridCol>
                <a:gridCol w="616908">
                  <a:extLst>
                    <a:ext uri="{9D8B030D-6E8A-4147-A177-3AD203B41FA5}">
                      <a16:colId xmlns:a16="http://schemas.microsoft.com/office/drawing/2014/main" val="20011"/>
                    </a:ext>
                  </a:extLst>
                </a:gridCol>
                <a:gridCol w="496210">
                  <a:extLst>
                    <a:ext uri="{9D8B030D-6E8A-4147-A177-3AD203B41FA5}">
                      <a16:colId xmlns:a16="http://schemas.microsoft.com/office/drawing/2014/main" val="20012"/>
                    </a:ext>
                  </a:extLst>
                </a:gridCol>
                <a:gridCol w="471821">
                  <a:extLst>
                    <a:ext uri="{9D8B030D-6E8A-4147-A177-3AD203B41FA5}">
                      <a16:colId xmlns:a16="http://schemas.microsoft.com/office/drawing/2014/main" val="20016"/>
                    </a:ext>
                  </a:extLst>
                </a:gridCol>
                <a:gridCol w="471821">
                  <a:extLst>
                    <a:ext uri="{9D8B030D-6E8A-4147-A177-3AD203B41FA5}">
                      <a16:colId xmlns:a16="http://schemas.microsoft.com/office/drawing/2014/main" val="20013"/>
                    </a:ext>
                  </a:extLst>
                </a:gridCol>
                <a:gridCol w="587654">
                  <a:extLst>
                    <a:ext uri="{9D8B030D-6E8A-4147-A177-3AD203B41FA5}">
                      <a16:colId xmlns:a16="http://schemas.microsoft.com/office/drawing/2014/main" val="20014"/>
                    </a:ext>
                  </a:extLst>
                </a:gridCol>
                <a:gridCol w="498809">
                  <a:extLst>
                    <a:ext uri="{9D8B030D-6E8A-4147-A177-3AD203B41FA5}">
                      <a16:colId xmlns:a16="http://schemas.microsoft.com/office/drawing/2014/main" val="20015"/>
                    </a:ext>
                  </a:extLst>
                </a:gridCol>
              </a:tblGrid>
              <a:tr h="48130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Шумовое излучение</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Количество скоростей</a:t>
                      </a:r>
                    </a:p>
                  </a:txBody>
                  <a:tcPr marL="9149" marR="9149" marT="9149"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mn-lt"/>
                        </a:rPr>
                        <a:t>Чаша измельчи-теля с</a:t>
                      </a:r>
                      <a:r>
                        <a:rPr lang="ru-RU" sz="1100" b="1" i="0" u="none" strike="noStrike" baseline="0" dirty="0" smtClean="0">
                          <a:solidFill>
                            <a:srgbClr val="000000"/>
                          </a:solidFill>
                          <a:effectLst/>
                          <a:latin typeface="+mn-lt"/>
                        </a:rPr>
                        <a:t> </a:t>
                      </a:r>
                      <a:r>
                        <a:rPr lang="ru-RU" sz="1100" b="1" i="0" u="none" strike="noStrike" dirty="0" smtClean="0">
                          <a:solidFill>
                            <a:srgbClr val="000000"/>
                          </a:solidFill>
                          <a:effectLst/>
                          <a:latin typeface="+mn-lt"/>
                        </a:rPr>
                        <a:t>ножами из</a:t>
                      </a:r>
                    </a:p>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mn-lt"/>
                        </a:rPr>
                        <a:t>нерж. сталь</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Насадка венчик</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Съемная </a:t>
                      </a:r>
                      <a:r>
                        <a:rPr lang="ru-RU" sz="1100" b="1" i="0" u="none" strike="noStrike" dirty="0" err="1" smtClean="0">
                          <a:solidFill>
                            <a:srgbClr val="000000"/>
                          </a:solidFill>
                          <a:effectLst/>
                          <a:latin typeface="+mn-lt"/>
                        </a:rPr>
                        <a:t>металлич</a:t>
                      </a:r>
                      <a:r>
                        <a:rPr lang="ru-RU" sz="1100" b="1" i="0" u="none" strike="noStrike" dirty="0" smtClean="0">
                          <a:solidFill>
                            <a:srgbClr val="000000"/>
                          </a:solidFill>
                          <a:effectLst/>
                          <a:latin typeface="+mn-lt"/>
                        </a:rPr>
                        <a:t>. Насадка</a:t>
                      </a:r>
                    </a:p>
                    <a:p>
                      <a:pPr algn="ctr" fontAlgn="ctr"/>
                      <a:r>
                        <a:rPr lang="ru-RU" sz="1100" b="1" i="0" u="none" strike="noStrike" dirty="0" smtClean="0">
                          <a:solidFill>
                            <a:srgbClr val="000000"/>
                          </a:solidFill>
                          <a:effectLst/>
                          <a:latin typeface="+mn-lt"/>
                        </a:rPr>
                        <a:t>блендер</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Мерный стакан с крышкой</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Материал корпуса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Цвет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Штук/ящик</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Длина кабеля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a:t>
                      </a:r>
                    </a:p>
                    <a:p>
                      <a:pPr algn="ctr" fontAlgn="ctr"/>
                      <a:r>
                        <a:rPr lang="ru-RU" sz="1100" b="1" i="0" u="none" strike="noStrike" dirty="0" err="1" smtClean="0">
                          <a:solidFill>
                            <a:srgbClr val="000000"/>
                          </a:solidFill>
                          <a:effectLst/>
                          <a:latin typeface="+mn-lt"/>
                        </a:rPr>
                        <a:t>ный</a:t>
                      </a:r>
                      <a:r>
                        <a:rPr lang="ru-RU" sz="1100" b="1" i="0" u="none" strike="noStrike" dirty="0" smtClean="0">
                          <a:solidFill>
                            <a:srgbClr val="000000"/>
                          </a:solidFill>
                          <a:effectLst/>
                          <a:latin typeface="+mn-lt"/>
                        </a:rPr>
                        <a:t> размер</a:t>
                      </a:r>
                      <a:r>
                        <a:rPr lang="ru-RU" sz="1100" b="1" i="0" u="none" strike="noStrike" baseline="0" dirty="0" smtClean="0">
                          <a:solidFill>
                            <a:srgbClr val="000000"/>
                          </a:solidFill>
                          <a:effectLst/>
                          <a:latin typeface="+mn-lt"/>
                        </a:rPr>
                        <a:t> </a:t>
                      </a:r>
                      <a:r>
                        <a:rPr lang="ru-RU" sz="1100" b="1" i="0" u="none" strike="noStrike" dirty="0" err="1" smtClean="0">
                          <a:solidFill>
                            <a:srgbClr val="000000"/>
                          </a:solidFill>
                          <a:effectLst/>
                          <a:latin typeface="+mn-lt"/>
                        </a:rPr>
                        <a:t>уп</a:t>
                      </a:r>
                      <a:r>
                        <a:rPr lang="ru-RU" sz="1100" b="1" i="0" u="none" strike="noStrike" dirty="0" smtClean="0">
                          <a:solidFill>
                            <a:srgbClr val="000000"/>
                          </a:solidFill>
                          <a:effectLst/>
                          <a:latin typeface="+mn-lt"/>
                        </a:rPr>
                        <a:t>.</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a:t>
                      </a:r>
                    </a:p>
                    <a:p>
                      <a:pPr algn="ctr" fontAlgn="ctr"/>
                      <a:r>
                        <a:rPr lang="ru-RU" sz="1100" b="1" i="0" u="none" strike="noStrike" dirty="0" smtClean="0">
                          <a:solidFill>
                            <a:srgbClr val="000000"/>
                          </a:solidFill>
                          <a:effectLst/>
                          <a:latin typeface="+mn-lt"/>
                        </a:rPr>
                        <a:t>нетто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5073">
                <a:tc>
                  <a:txBody>
                    <a:bodyPr/>
                    <a:lstStyle/>
                    <a:p>
                      <a:pPr marL="0" algn="ctr" defTabSz="914400" rtl="0" eaLnBrk="1" fontAlgn="ctr" latinLnBrk="0" hangingPunct="1"/>
                      <a:r>
                        <a:rPr lang="ru-RU" sz="1000" b="1" i="1" u="none" strike="noStrike" kern="1200" dirty="0" smtClean="0">
                          <a:solidFill>
                            <a:srgbClr val="000000"/>
                          </a:solidFill>
                          <a:effectLst/>
                          <a:latin typeface="+mn-lt"/>
                          <a:ea typeface="+mn-ea"/>
                          <a:cs typeface="+mn-cs"/>
                        </a:rPr>
                        <a:t>00000</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EBS-800SS</a:t>
                      </a:r>
                      <a:r>
                        <a:rPr lang="ru-RU" sz="1000" b="1" i="1" u="none" strike="noStrike" dirty="0" smtClean="0">
                          <a:solidFill>
                            <a:srgbClr val="000000"/>
                          </a:solidFill>
                          <a:effectLst/>
                          <a:latin typeface="+mn-lt"/>
                        </a:rPr>
                        <a:t>В</a:t>
                      </a:r>
                      <a:endParaRPr lang="en-US" sz="1000" b="1" i="1" u="none" strike="noStrike" dirty="0">
                        <a:solidFill>
                          <a:srgbClr val="000000"/>
                        </a:solidFill>
                        <a:effectLst/>
                        <a:latin typeface="+mn-lt"/>
                      </a:endParaRPr>
                    </a:p>
                  </a:txBody>
                  <a:tcPr marL="9525" marR="9525" marT="9525" marB="0" anchor="ctr"/>
                </a:tc>
                <a:tc>
                  <a:txBody>
                    <a:bodyPr/>
                    <a:lstStyle/>
                    <a:p>
                      <a:pPr algn="ctr" fontAlgn="ctr"/>
                      <a:r>
                        <a:rPr lang="ru-RU" sz="1000" b="1" i="1" u="none" strike="noStrike" dirty="0" smtClean="0">
                          <a:solidFill>
                            <a:srgbClr val="000000"/>
                          </a:solidFill>
                          <a:effectLst/>
                          <a:latin typeface="+mn-lt"/>
                        </a:rPr>
                        <a:t>8</a:t>
                      </a:r>
                      <a:r>
                        <a:rPr lang="en-US" sz="1000" b="1" i="1" u="none" strike="noStrike" dirty="0" smtClean="0">
                          <a:solidFill>
                            <a:srgbClr val="000000"/>
                          </a:solidFill>
                          <a:effectLst/>
                          <a:latin typeface="+mn-lt"/>
                        </a:rPr>
                        <a:t>00</a:t>
                      </a:r>
                      <a:r>
                        <a:rPr lang="ru-RU" sz="1000" b="1" i="1" u="none" strike="noStrike" dirty="0" smtClean="0">
                          <a:solidFill>
                            <a:srgbClr val="000000"/>
                          </a:solidFill>
                          <a:effectLst/>
                          <a:latin typeface="+mn-lt"/>
                        </a:rPr>
                        <a:t>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80 дБ(А)</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5</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500 мл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700</a:t>
                      </a:r>
                      <a:r>
                        <a:rPr lang="en-US" sz="1000" b="1" i="1" u="none" strike="noStrike" dirty="0" smtClean="0">
                          <a:solidFill>
                            <a:srgbClr val="000000"/>
                          </a:solidFill>
                          <a:effectLst/>
                          <a:latin typeface="Arial"/>
                        </a:rPr>
                        <a:t> </a:t>
                      </a:r>
                      <a:r>
                        <a:rPr lang="ru-RU" sz="1000" b="1" i="1" u="none" strike="noStrike" dirty="0" smtClean="0">
                          <a:solidFill>
                            <a:srgbClr val="000000"/>
                          </a:solidFill>
                          <a:effectLst/>
                          <a:latin typeface="Arial"/>
                        </a:rPr>
                        <a:t>мл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пластик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черный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6</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 </a:t>
                      </a:r>
                      <a:r>
                        <a:rPr lang="en-US" sz="1000" b="1" i="1" u="none" strike="noStrike" dirty="0" smtClean="0">
                          <a:solidFill>
                            <a:srgbClr val="000000"/>
                          </a:solidFill>
                          <a:effectLst/>
                          <a:latin typeface="Arial"/>
                        </a:rPr>
                        <a:t>1</a:t>
                      </a:r>
                      <a:r>
                        <a:rPr lang="ru-RU" sz="1000" b="1" i="1" u="none" strike="noStrike" dirty="0" smtClean="0">
                          <a:solidFill>
                            <a:srgbClr val="000000"/>
                          </a:solidFill>
                          <a:effectLst/>
                          <a:latin typeface="Arial"/>
                        </a:rPr>
                        <a:t>,</a:t>
                      </a:r>
                      <a:r>
                        <a:rPr lang="en-US" sz="1000" b="1" i="1" u="none" strike="noStrike" dirty="0" smtClean="0">
                          <a:solidFill>
                            <a:srgbClr val="000000"/>
                          </a:solidFill>
                          <a:effectLst/>
                          <a:latin typeface="Arial"/>
                        </a:rPr>
                        <a:t>0</a:t>
                      </a:r>
                      <a:r>
                        <a:rPr lang="ru-RU" sz="1000" b="1" i="1" u="none" strike="noStrike" dirty="0" smtClean="0">
                          <a:solidFill>
                            <a:srgbClr val="000000"/>
                          </a:solidFill>
                          <a:effectLst/>
                          <a:latin typeface="Arial"/>
                        </a:rPr>
                        <a:t> м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240 х 125 х 245 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1</a:t>
                      </a:r>
                      <a:r>
                        <a:rPr lang="ru-RU" sz="1000" b="1" i="1" u="none" strike="noStrike" dirty="0" smtClean="0">
                          <a:solidFill>
                            <a:srgbClr val="000000"/>
                          </a:solidFill>
                          <a:effectLst/>
                          <a:latin typeface="Arial"/>
                        </a:rPr>
                        <a:t>,04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16" name="TextBox 15"/>
          <p:cNvSpPr txBox="1"/>
          <p:nvPr/>
        </p:nvSpPr>
        <p:spPr>
          <a:xfrm>
            <a:off x="4142744" y="2025461"/>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31" name="Прямоугольник 30"/>
          <p:cNvSpPr/>
          <p:nvPr/>
        </p:nvSpPr>
        <p:spPr>
          <a:xfrm>
            <a:off x="2031372" y="5070671"/>
            <a:ext cx="3160365" cy="369332"/>
          </a:xfrm>
          <a:prstGeom prst="rect">
            <a:avLst/>
          </a:prstGeom>
        </p:spPr>
        <p:txBody>
          <a:bodyPr wrap="square">
            <a:spAutoFit/>
          </a:bodyPr>
          <a:lstStyle/>
          <a:p>
            <a:r>
              <a:rPr lang="ru-RU" dirty="0">
                <a:solidFill>
                  <a:srgbClr val="006666"/>
                </a:solidFill>
                <a:latin typeface="EpsilonCTT" pitchFamily="2" charset="0"/>
              </a:rPr>
              <a:t>ПОЛЕЗНО! БЫСТРО! ВКУСНО!</a:t>
            </a:r>
          </a:p>
        </p:txBody>
      </p:sp>
      <p:sp>
        <p:nvSpPr>
          <p:cNvPr id="7" name="Прямоугольник 6"/>
          <p:cNvSpPr/>
          <p:nvPr/>
        </p:nvSpPr>
        <p:spPr>
          <a:xfrm>
            <a:off x="4142743" y="2295085"/>
            <a:ext cx="6327577" cy="1997919"/>
          </a:xfrm>
          <a:prstGeom prst="rect">
            <a:avLst/>
          </a:prstGeom>
        </p:spPr>
        <p:txBody>
          <a:bodyPr wrap="square">
            <a:spAutoFit/>
          </a:bodyPr>
          <a:lstStyle/>
          <a:p>
            <a:pPr>
              <a:lnSpc>
                <a:spcPct val="150000"/>
              </a:lnSpc>
            </a:pPr>
            <a:r>
              <a:rPr lang="ru-RU" sz="1400" b="1" i="1" dirty="0">
                <a:solidFill>
                  <a:srgbClr val="4D4B4B"/>
                </a:solidFill>
              </a:rPr>
              <a:t>Модель</a:t>
            </a:r>
            <a:r>
              <a:rPr lang="ru-RU" sz="1400" b="1" i="1" dirty="0" smtClean="0"/>
              <a:t> </a:t>
            </a:r>
            <a:r>
              <a:rPr lang="en-US" sz="1400" b="1" i="1" spc="50" dirty="0">
                <a:ln w="11430"/>
                <a:solidFill>
                  <a:srgbClr val="930D2D"/>
                </a:solidFill>
                <a:effectLst>
                  <a:outerShdw blurRad="38100" dist="38100" dir="2700000" algn="tl">
                    <a:srgbClr val="000000">
                      <a:alpha val="43137"/>
                    </a:srgbClr>
                  </a:outerShdw>
                </a:effectLst>
              </a:rPr>
              <a:t>EBS-800SS</a:t>
            </a:r>
            <a:r>
              <a:rPr lang="ru-RU" sz="1400" b="1" i="1" spc="50" dirty="0">
                <a:ln w="11430"/>
                <a:solidFill>
                  <a:srgbClr val="930D2D"/>
                </a:solidFill>
                <a:effectLst>
                  <a:outerShdw blurRad="38100" dist="38100" dir="2700000" algn="tl">
                    <a:srgbClr val="000000">
                      <a:alpha val="43137"/>
                    </a:srgbClr>
                  </a:outerShdw>
                </a:effectLst>
              </a:rPr>
              <a:t>В </a:t>
            </a:r>
            <a:r>
              <a:rPr lang="en-US" sz="1400" b="1" i="1" spc="50" dirty="0">
                <a:ln w="11430"/>
                <a:solidFill>
                  <a:srgbClr val="930D2D"/>
                </a:solidFill>
                <a:effectLst>
                  <a:outerShdw blurRad="38100" dist="38100" dir="2700000" algn="tl">
                    <a:srgbClr val="000000">
                      <a:alpha val="43137"/>
                    </a:srgbClr>
                  </a:outerShdw>
                </a:effectLst>
              </a:rPr>
              <a:t> </a:t>
            </a:r>
            <a:r>
              <a:rPr lang="ru-RU" sz="1400" b="1" i="1" dirty="0">
                <a:solidFill>
                  <a:srgbClr val="4D4B4B"/>
                </a:solidFill>
              </a:rPr>
              <a:t>представляет собой мощный и надежный блендер с мощностью 800 Вт с плавной регулировкой скорости и двумя скоростями режимами. Он идеально выполняет функции взбивания, измельчения, дробления, смешивания благодаря металлической насадке-блендер, чаше с металлическими ножами и венчику. Также в комплекте имеется мерный стакан на 700 мл с крышечкой.</a:t>
            </a:r>
            <a:endParaRPr lang="ru-RU" sz="1400" b="1" i="1" dirty="0">
              <a:solidFill>
                <a:srgbClr val="4D4B4B"/>
              </a:solidFill>
            </a:endParaRPr>
          </a:p>
        </p:txBody>
      </p:sp>
      <p:pic>
        <p:nvPicPr>
          <p:cNvPr id="3" name="Рисунок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110" y="1413638"/>
            <a:ext cx="2732256" cy="3729014"/>
          </a:xfrm>
          <a:prstGeom prst="rect">
            <a:avLst/>
          </a:prstGeom>
        </p:spPr>
      </p:pic>
    </p:spTree>
    <p:extLst>
      <p:ext uri="{BB962C8B-B14F-4D97-AF65-F5344CB8AC3E}">
        <p14:creationId xmlns:p14="http://schemas.microsoft.com/office/powerpoint/2010/main" val="14178818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256848" y="858632"/>
            <a:ext cx="8973952" cy="656090"/>
          </a:xfrm>
          <a:effectLst/>
        </p:spPr>
        <p:txBody>
          <a:bodyPr>
            <a:normAutofit/>
          </a:bodyPr>
          <a:lstStyle/>
          <a:p>
            <a:pPr>
              <a:lnSpc>
                <a:spcPct val="100000"/>
              </a:lnSpc>
            </a:pPr>
            <a:r>
              <a:rPr lang="ru-RU" sz="2200" b="1" spc="50" dirty="0">
                <a:ln w="11430"/>
                <a:solidFill>
                  <a:srgbClr val="930D2D"/>
                </a:solidFill>
                <a:effectLst>
                  <a:outerShdw blurRad="38100" dist="38100" dir="2700000" algn="tl">
                    <a:srgbClr val="000000">
                      <a:alpha val="43137"/>
                    </a:srgbClr>
                  </a:outerShdw>
                </a:effectLst>
              </a:rPr>
              <a:t>БЛЕНДЕРНЫЙ НАБОР </a:t>
            </a:r>
            <a:r>
              <a:rPr lang="en-US" sz="2200" b="1" spc="50" dirty="0">
                <a:ln w="11430"/>
                <a:solidFill>
                  <a:srgbClr val="930D2D"/>
                </a:solidFill>
                <a:effectLst>
                  <a:outerShdw blurRad="38100" dist="38100" dir="2700000" algn="tl">
                    <a:srgbClr val="000000">
                      <a:alpha val="43137"/>
                    </a:srgbClr>
                  </a:outerShdw>
                </a:effectLst>
              </a:rPr>
              <a:t>EBS-800S</a:t>
            </a:r>
            <a:r>
              <a:rPr lang="ru-RU" sz="2200" b="1" spc="50" dirty="0">
                <a:ln w="11430"/>
                <a:solidFill>
                  <a:srgbClr val="930D2D"/>
                </a:solidFill>
                <a:effectLst>
                  <a:outerShdw blurRad="38100" dist="38100" dir="2700000" algn="tl">
                    <a:srgbClr val="000000">
                      <a:alpha val="43137"/>
                    </a:srgbClr>
                  </a:outerShdw>
                </a:effectLst>
              </a:rPr>
              <a:t>(</a:t>
            </a:r>
            <a:r>
              <a:rPr lang="en-US" sz="2200" b="1" spc="50" dirty="0">
                <a:ln w="11430"/>
                <a:solidFill>
                  <a:srgbClr val="930D2D"/>
                </a:solidFill>
                <a:effectLst>
                  <a:outerShdw blurRad="38100" dist="38100" dir="2700000" algn="tl">
                    <a:srgbClr val="000000">
                      <a:alpha val="43137"/>
                    </a:srgbClr>
                  </a:outerShdw>
                </a:effectLst>
              </a:rPr>
              <a:t>G/R)</a:t>
            </a:r>
            <a:endParaRPr lang="uk-UA" sz="22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346591" y="5280550"/>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2590738080"/>
              </p:ext>
            </p:extLst>
          </p:nvPr>
        </p:nvGraphicFramePr>
        <p:xfrm>
          <a:off x="256848" y="5662581"/>
          <a:ext cx="10178923" cy="1737495"/>
        </p:xfrm>
        <a:graphic>
          <a:graphicData uri="http://schemas.openxmlformats.org/drawingml/2006/table">
            <a:tbl>
              <a:tblPr>
                <a:tableStyleId>{616DA210-FB5B-4158-B5E0-FEB733F419BA}</a:tableStyleId>
              </a:tblPr>
              <a:tblGrid>
                <a:gridCol w="397355">
                  <a:extLst>
                    <a:ext uri="{9D8B030D-6E8A-4147-A177-3AD203B41FA5}">
                      <a16:colId xmlns:a16="http://schemas.microsoft.com/office/drawing/2014/main" val="20000"/>
                    </a:ext>
                  </a:extLst>
                </a:gridCol>
                <a:gridCol w="637568">
                  <a:extLst>
                    <a:ext uri="{9D8B030D-6E8A-4147-A177-3AD203B41FA5}">
                      <a16:colId xmlns:a16="http://schemas.microsoft.com/office/drawing/2014/main" val="20001"/>
                    </a:ext>
                  </a:extLst>
                </a:gridCol>
                <a:gridCol w="579271">
                  <a:extLst>
                    <a:ext uri="{9D8B030D-6E8A-4147-A177-3AD203B41FA5}">
                      <a16:colId xmlns:a16="http://schemas.microsoft.com/office/drawing/2014/main" val="20002"/>
                    </a:ext>
                  </a:extLst>
                </a:gridCol>
                <a:gridCol w="642718">
                  <a:extLst>
                    <a:ext uri="{9D8B030D-6E8A-4147-A177-3AD203B41FA5}">
                      <a16:colId xmlns:a16="http://schemas.microsoft.com/office/drawing/2014/main" val="20003"/>
                    </a:ext>
                  </a:extLst>
                </a:gridCol>
                <a:gridCol w="766469">
                  <a:extLst>
                    <a:ext uri="{9D8B030D-6E8A-4147-A177-3AD203B41FA5}">
                      <a16:colId xmlns:a16="http://schemas.microsoft.com/office/drawing/2014/main" val="20004"/>
                    </a:ext>
                  </a:extLst>
                </a:gridCol>
                <a:gridCol w="595085">
                  <a:extLst>
                    <a:ext uri="{9D8B030D-6E8A-4147-A177-3AD203B41FA5}">
                      <a16:colId xmlns:a16="http://schemas.microsoft.com/office/drawing/2014/main" val="20005"/>
                    </a:ext>
                  </a:extLst>
                </a:gridCol>
                <a:gridCol w="651119">
                  <a:extLst>
                    <a:ext uri="{9D8B030D-6E8A-4147-A177-3AD203B41FA5}">
                      <a16:colId xmlns:a16="http://schemas.microsoft.com/office/drawing/2014/main" val="20006"/>
                    </a:ext>
                  </a:extLst>
                </a:gridCol>
                <a:gridCol w="751020">
                  <a:extLst>
                    <a:ext uri="{9D8B030D-6E8A-4147-A177-3AD203B41FA5}">
                      <a16:colId xmlns:a16="http://schemas.microsoft.com/office/drawing/2014/main" val="20007"/>
                    </a:ext>
                  </a:extLst>
                </a:gridCol>
                <a:gridCol w="509621">
                  <a:extLst>
                    <a:ext uri="{9D8B030D-6E8A-4147-A177-3AD203B41FA5}">
                      <a16:colId xmlns:a16="http://schemas.microsoft.com/office/drawing/2014/main" val="20008"/>
                    </a:ext>
                  </a:extLst>
                </a:gridCol>
                <a:gridCol w="764430">
                  <a:extLst>
                    <a:ext uri="{9D8B030D-6E8A-4147-A177-3AD203B41FA5}">
                      <a16:colId xmlns:a16="http://schemas.microsoft.com/office/drawing/2014/main" val="20009"/>
                    </a:ext>
                  </a:extLst>
                </a:gridCol>
                <a:gridCol w="670554">
                  <a:extLst>
                    <a:ext uri="{9D8B030D-6E8A-4147-A177-3AD203B41FA5}">
                      <a16:colId xmlns:a16="http://schemas.microsoft.com/office/drawing/2014/main" val="20010"/>
                    </a:ext>
                  </a:extLst>
                </a:gridCol>
                <a:gridCol w="616908">
                  <a:extLst>
                    <a:ext uri="{9D8B030D-6E8A-4147-A177-3AD203B41FA5}">
                      <a16:colId xmlns:a16="http://schemas.microsoft.com/office/drawing/2014/main" val="20011"/>
                    </a:ext>
                  </a:extLst>
                </a:gridCol>
                <a:gridCol w="622863">
                  <a:extLst>
                    <a:ext uri="{9D8B030D-6E8A-4147-A177-3AD203B41FA5}">
                      <a16:colId xmlns:a16="http://schemas.microsoft.com/office/drawing/2014/main" val="20012"/>
                    </a:ext>
                  </a:extLst>
                </a:gridCol>
                <a:gridCol w="435428">
                  <a:extLst>
                    <a:ext uri="{9D8B030D-6E8A-4147-A177-3AD203B41FA5}">
                      <a16:colId xmlns:a16="http://schemas.microsoft.com/office/drawing/2014/main" val="20016"/>
                    </a:ext>
                  </a:extLst>
                </a:gridCol>
                <a:gridCol w="381561">
                  <a:extLst>
                    <a:ext uri="{9D8B030D-6E8A-4147-A177-3AD203B41FA5}">
                      <a16:colId xmlns:a16="http://schemas.microsoft.com/office/drawing/2014/main" val="20013"/>
                    </a:ext>
                  </a:extLst>
                </a:gridCol>
                <a:gridCol w="587654">
                  <a:extLst>
                    <a:ext uri="{9D8B030D-6E8A-4147-A177-3AD203B41FA5}">
                      <a16:colId xmlns:a16="http://schemas.microsoft.com/office/drawing/2014/main" val="20014"/>
                    </a:ext>
                  </a:extLst>
                </a:gridCol>
                <a:gridCol w="569299">
                  <a:extLst>
                    <a:ext uri="{9D8B030D-6E8A-4147-A177-3AD203B41FA5}">
                      <a16:colId xmlns:a16="http://schemas.microsoft.com/office/drawing/2014/main" val="20015"/>
                    </a:ext>
                  </a:extLst>
                </a:gridCol>
              </a:tblGrid>
              <a:tr h="665794">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Шумовое излучение</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Количество скоростей</a:t>
                      </a:r>
                    </a:p>
                  </a:txBody>
                  <a:tcPr marL="9149" marR="9149" marT="9149"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mn-lt"/>
                        </a:rPr>
                        <a:t>Чаша измельчи-теля с</a:t>
                      </a:r>
                      <a:r>
                        <a:rPr lang="ru-RU" sz="1100" b="1" i="0" u="none" strike="noStrike" baseline="0" dirty="0" smtClean="0">
                          <a:solidFill>
                            <a:srgbClr val="000000"/>
                          </a:solidFill>
                          <a:effectLst/>
                          <a:latin typeface="+mn-lt"/>
                        </a:rPr>
                        <a:t> </a:t>
                      </a:r>
                      <a:r>
                        <a:rPr lang="ru-RU" sz="1100" b="1" i="0" u="none" strike="noStrike" dirty="0" smtClean="0">
                          <a:solidFill>
                            <a:srgbClr val="000000"/>
                          </a:solidFill>
                          <a:effectLst/>
                          <a:latin typeface="+mn-lt"/>
                        </a:rPr>
                        <a:t>ножами из</a:t>
                      </a:r>
                    </a:p>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mn-lt"/>
                        </a:rPr>
                        <a:t>нерж. сталь</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Насадка венчик</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Съемная </a:t>
                      </a:r>
                      <a:r>
                        <a:rPr lang="ru-RU" sz="1100" b="1" i="0" u="none" strike="noStrike" dirty="0" err="1" smtClean="0">
                          <a:solidFill>
                            <a:srgbClr val="000000"/>
                          </a:solidFill>
                          <a:effectLst/>
                          <a:latin typeface="+mn-lt"/>
                        </a:rPr>
                        <a:t>металлич</a:t>
                      </a:r>
                      <a:r>
                        <a:rPr lang="ru-RU" sz="1100" b="1" i="0" u="none" strike="noStrike" dirty="0" smtClean="0">
                          <a:solidFill>
                            <a:srgbClr val="000000"/>
                          </a:solidFill>
                          <a:effectLst/>
                          <a:latin typeface="+mn-lt"/>
                        </a:rPr>
                        <a:t>. Насадка</a:t>
                      </a:r>
                    </a:p>
                    <a:p>
                      <a:pPr algn="ctr" fontAlgn="ctr"/>
                      <a:r>
                        <a:rPr lang="ru-RU" sz="1100" b="1" i="0" u="none" strike="noStrike" dirty="0" smtClean="0">
                          <a:solidFill>
                            <a:srgbClr val="000000"/>
                          </a:solidFill>
                          <a:effectLst/>
                          <a:latin typeface="+mn-lt"/>
                        </a:rPr>
                        <a:t>блендер</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Мерный стакан с крышкой</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Материал корпуса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Цвет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Штук/ящик</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Длина кабеля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FF0000"/>
                          </a:solidFill>
                          <a:effectLst/>
                          <a:latin typeface="+mn-lt"/>
                        </a:rPr>
                        <a:t>Габарит-</a:t>
                      </a:r>
                    </a:p>
                    <a:p>
                      <a:pPr algn="ctr" fontAlgn="ctr"/>
                      <a:r>
                        <a:rPr lang="ru-RU" sz="1100" b="1" i="0" u="none" strike="noStrike" dirty="0" err="1" smtClean="0">
                          <a:solidFill>
                            <a:srgbClr val="FF0000"/>
                          </a:solidFill>
                          <a:effectLst/>
                          <a:latin typeface="+mn-lt"/>
                        </a:rPr>
                        <a:t>ный</a:t>
                      </a:r>
                      <a:r>
                        <a:rPr lang="ru-RU" sz="1100" b="1" i="0" u="none" strike="noStrike" dirty="0" smtClean="0">
                          <a:solidFill>
                            <a:srgbClr val="FF0000"/>
                          </a:solidFill>
                          <a:effectLst/>
                          <a:latin typeface="+mn-lt"/>
                        </a:rPr>
                        <a:t> размер</a:t>
                      </a:r>
                      <a:r>
                        <a:rPr lang="ru-RU" sz="1100" b="1" i="0" u="none" strike="noStrike" baseline="0" dirty="0" smtClean="0">
                          <a:solidFill>
                            <a:srgbClr val="FF0000"/>
                          </a:solidFill>
                          <a:effectLst/>
                          <a:latin typeface="+mn-lt"/>
                        </a:rPr>
                        <a:t> </a:t>
                      </a:r>
                      <a:r>
                        <a:rPr lang="ru-RU" sz="1100" b="1" i="0" u="none" strike="noStrike" dirty="0" err="1" smtClean="0">
                          <a:solidFill>
                            <a:srgbClr val="FF0000"/>
                          </a:solidFill>
                          <a:effectLst/>
                          <a:latin typeface="+mn-lt"/>
                        </a:rPr>
                        <a:t>уп</a:t>
                      </a:r>
                      <a:r>
                        <a:rPr lang="ru-RU" sz="1100" b="1" i="0" u="none" strike="noStrike" dirty="0" smtClean="0">
                          <a:solidFill>
                            <a:srgbClr val="FF0000"/>
                          </a:solidFill>
                          <a:effectLst/>
                          <a:latin typeface="+mn-lt"/>
                        </a:rPr>
                        <a:t>.</a:t>
                      </a:r>
                      <a:endParaRPr lang="ru-RU" sz="1100" b="1" i="0" u="none" strike="noStrike" dirty="0">
                        <a:solidFill>
                          <a:srgbClr val="FF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a:t>
                      </a:r>
                    </a:p>
                    <a:p>
                      <a:pPr algn="ctr" fontAlgn="ctr"/>
                      <a:r>
                        <a:rPr lang="ru-RU" sz="1100" b="1" i="0" u="none" strike="noStrike" dirty="0" smtClean="0">
                          <a:solidFill>
                            <a:srgbClr val="000000"/>
                          </a:solidFill>
                          <a:effectLst/>
                          <a:latin typeface="+mn-lt"/>
                        </a:rPr>
                        <a:t>нетто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5073">
                <a:tc>
                  <a:txBody>
                    <a:bodyPr/>
                    <a:lstStyle/>
                    <a:p>
                      <a:pPr marL="0" algn="ctr" defTabSz="914400" rtl="0" eaLnBrk="1" fontAlgn="ctr" latinLnBrk="0" hangingPunct="1"/>
                      <a:r>
                        <a:rPr lang="en-US" sz="1000" b="1" i="1" u="none" strike="noStrike" kern="1200" dirty="0" smtClean="0">
                          <a:solidFill>
                            <a:srgbClr val="000000"/>
                          </a:solidFill>
                          <a:effectLst/>
                          <a:latin typeface="+mn-lt"/>
                          <a:ea typeface="+mn-ea"/>
                          <a:cs typeface="+mn-cs"/>
                        </a:rPr>
                        <a:t>80721</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mn-lt"/>
                        </a:rPr>
                        <a:t>EBS-800SG</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mn-lt"/>
                        </a:rPr>
                        <a:t>8</a:t>
                      </a:r>
                      <a:r>
                        <a:rPr lang="en-US" sz="1000" b="1" i="1" u="none" strike="noStrike" dirty="0" smtClean="0">
                          <a:solidFill>
                            <a:srgbClr val="000000"/>
                          </a:solidFill>
                          <a:effectLst/>
                          <a:latin typeface="+mn-lt"/>
                        </a:rPr>
                        <a:t>00</a:t>
                      </a:r>
                      <a:r>
                        <a:rPr lang="ru-RU" sz="1000" b="1" i="1" u="none" strike="noStrike" dirty="0" smtClean="0">
                          <a:solidFill>
                            <a:srgbClr val="000000"/>
                          </a:solidFill>
                          <a:effectLst/>
                          <a:latin typeface="+mn-lt"/>
                        </a:rPr>
                        <a:t> Вт</a:t>
                      </a:r>
                      <a:endParaRPr lang="en-US" sz="1000" b="1" i="1" u="none" strike="noStrike" dirty="0" smtClean="0">
                        <a:solidFill>
                          <a:srgbClr val="000000"/>
                        </a:solidFill>
                        <a:effectLst/>
                        <a:latin typeface="+mn-lt"/>
                      </a:endParaRP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 50/60 Гц</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80 дБ(А)</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2 (TURBO)</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3</a:t>
                      </a:r>
                      <a:r>
                        <a:rPr lang="ru-RU" sz="1000" b="1" i="1" u="none" strike="noStrike" dirty="0" smtClean="0">
                          <a:solidFill>
                            <a:srgbClr val="000000"/>
                          </a:solidFill>
                          <a:effectLst/>
                          <a:latin typeface="Arial"/>
                        </a:rPr>
                        <a:t>00 мл</a:t>
                      </a:r>
                      <a:r>
                        <a:rPr lang="en-US" sz="1000" b="1" i="1" u="none" strike="noStrike" dirty="0" smtClean="0">
                          <a:solidFill>
                            <a:srgbClr val="000000"/>
                          </a:solidFill>
                          <a:effectLst/>
                          <a:latin typeface="Arial"/>
                        </a:rPr>
                        <a:t>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6</a:t>
                      </a:r>
                      <a:r>
                        <a:rPr lang="ru-RU" sz="1000" b="1" i="1" u="none" strike="noStrike" dirty="0" smtClean="0">
                          <a:solidFill>
                            <a:srgbClr val="000000"/>
                          </a:solidFill>
                          <a:effectLst/>
                          <a:latin typeface="Arial"/>
                        </a:rPr>
                        <a:t>00</a:t>
                      </a:r>
                      <a:r>
                        <a:rPr lang="en-US" sz="1000" b="1" i="1" u="none" strike="noStrike" dirty="0" smtClean="0">
                          <a:solidFill>
                            <a:srgbClr val="000000"/>
                          </a:solidFill>
                          <a:effectLst/>
                          <a:latin typeface="Arial"/>
                        </a:rPr>
                        <a:t> </a:t>
                      </a:r>
                      <a:r>
                        <a:rPr lang="ru-RU" sz="1000" b="1" i="1" u="none" strike="noStrike" dirty="0" smtClean="0">
                          <a:solidFill>
                            <a:srgbClr val="000000"/>
                          </a:solidFill>
                          <a:effectLst/>
                          <a:latin typeface="Arial"/>
                        </a:rPr>
                        <a:t>мл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пластик</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серый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6</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 </a:t>
                      </a:r>
                      <a:r>
                        <a:rPr lang="en-US" sz="1000" b="1" i="1" u="none" strike="noStrike" dirty="0" smtClean="0">
                          <a:solidFill>
                            <a:srgbClr val="000000"/>
                          </a:solidFill>
                          <a:effectLst/>
                          <a:latin typeface="Arial"/>
                        </a:rPr>
                        <a:t>1</a:t>
                      </a:r>
                      <a:r>
                        <a:rPr lang="ru-RU" sz="1000" b="1" i="1" u="none" strike="noStrike" dirty="0" smtClean="0">
                          <a:solidFill>
                            <a:srgbClr val="000000"/>
                          </a:solidFill>
                          <a:effectLst/>
                          <a:latin typeface="Arial"/>
                        </a:rPr>
                        <a:t>,</a:t>
                      </a:r>
                      <a:r>
                        <a:rPr lang="en-US" sz="1000" b="1" i="1" u="none" strike="noStrike" dirty="0" smtClean="0">
                          <a:solidFill>
                            <a:srgbClr val="000000"/>
                          </a:solidFill>
                          <a:effectLst/>
                          <a:latin typeface="Arial"/>
                        </a:rPr>
                        <a:t>0</a:t>
                      </a:r>
                      <a:r>
                        <a:rPr lang="ru-RU" sz="1000" b="1" i="1" u="none" strike="noStrike" dirty="0" smtClean="0">
                          <a:solidFill>
                            <a:srgbClr val="000000"/>
                          </a:solidFill>
                          <a:effectLst/>
                          <a:latin typeface="Arial"/>
                        </a:rPr>
                        <a:t> м </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endParaRPr lang="ru-RU" sz="1000" b="1" i="1" u="none" strike="noStrike" dirty="0">
                        <a:solidFill>
                          <a:srgbClr val="FF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1,1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876228326"/>
                  </a:ext>
                </a:extLst>
              </a:tr>
              <a:tr h="445073">
                <a:tc>
                  <a:txBody>
                    <a:bodyPr/>
                    <a:lstStyle/>
                    <a:p>
                      <a:pPr marL="0" algn="ctr" defTabSz="914400" rtl="0" eaLnBrk="1" fontAlgn="ctr" latinLnBrk="0" hangingPunct="1"/>
                      <a:r>
                        <a:rPr lang="en-US" sz="1000" b="1" i="1" u="none" strike="noStrike" kern="1200" dirty="0" smtClean="0">
                          <a:solidFill>
                            <a:srgbClr val="000000"/>
                          </a:solidFill>
                          <a:effectLst/>
                          <a:latin typeface="+mn-lt"/>
                          <a:ea typeface="+mn-ea"/>
                          <a:cs typeface="+mn-cs"/>
                        </a:rPr>
                        <a:t>80724</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EBS-800SR</a:t>
                      </a:r>
                      <a:endParaRPr lang="en-US" sz="1000" b="1" i="1" u="none" strike="noStrike" dirty="0">
                        <a:solidFill>
                          <a:srgbClr val="000000"/>
                        </a:solidFill>
                        <a:effectLst/>
                        <a:latin typeface="+mn-lt"/>
                      </a:endParaRPr>
                    </a:p>
                  </a:txBody>
                  <a:tcPr marL="9525" marR="9525" marT="9525" marB="0" anchor="ctr"/>
                </a:tc>
                <a:tc>
                  <a:txBody>
                    <a:bodyPr/>
                    <a:lstStyle/>
                    <a:p>
                      <a:pPr algn="ctr" fontAlgn="ctr"/>
                      <a:r>
                        <a:rPr lang="ru-RU" sz="1000" b="1" i="1" u="none" strike="noStrike" dirty="0" smtClean="0">
                          <a:solidFill>
                            <a:srgbClr val="000000"/>
                          </a:solidFill>
                          <a:effectLst/>
                          <a:latin typeface="+mn-lt"/>
                        </a:rPr>
                        <a:t>8</a:t>
                      </a:r>
                      <a:r>
                        <a:rPr lang="en-US" sz="1000" b="1" i="1" u="none" strike="noStrike" dirty="0" smtClean="0">
                          <a:solidFill>
                            <a:srgbClr val="000000"/>
                          </a:solidFill>
                          <a:effectLst/>
                          <a:latin typeface="+mn-lt"/>
                        </a:rPr>
                        <a:t>00</a:t>
                      </a:r>
                      <a:r>
                        <a:rPr lang="ru-RU" sz="1000" b="1" i="1" u="none" strike="noStrike" dirty="0" smtClean="0">
                          <a:solidFill>
                            <a:srgbClr val="000000"/>
                          </a:solidFill>
                          <a:effectLst/>
                          <a:latin typeface="+mn-lt"/>
                        </a:rPr>
                        <a:t>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80 дБ(А)</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2</a:t>
                      </a:r>
                    </a:p>
                    <a:p>
                      <a:pPr algn="ctr" fontAlgn="b"/>
                      <a:r>
                        <a:rPr lang="en-US" sz="1000" b="1" i="1" u="none" strike="noStrike" dirty="0" smtClean="0">
                          <a:solidFill>
                            <a:srgbClr val="000000"/>
                          </a:solidFill>
                          <a:effectLst/>
                          <a:latin typeface="Arial"/>
                        </a:rPr>
                        <a:t>(TURBO)</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3</a:t>
                      </a:r>
                      <a:r>
                        <a:rPr lang="ru-RU" sz="1000" b="1" i="1" u="none" strike="noStrike" dirty="0" smtClean="0">
                          <a:solidFill>
                            <a:srgbClr val="000000"/>
                          </a:solidFill>
                          <a:effectLst/>
                          <a:latin typeface="Arial"/>
                        </a:rPr>
                        <a:t>00 мл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6</a:t>
                      </a:r>
                      <a:r>
                        <a:rPr lang="ru-RU" sz="1000" b="1" i="1" u="none" strike="noStrike" dirty="0" smtClean="0">
                          <a:solidFill>
                            <a:srgbClr val="000000"/>
                          </a:solidFill>
                          <a:effectLst/>
                          <a:latin typeface="Arial"/>
                        </a:rPr>
                        <a:t>00</a:t>
                      </a:r>
                      <a:r>
                        <a:rPr lang="en-US" sz="1000" b="1" i="1" u="none" strike="noStrike" dirty="0" smtClean="0">
                          <a:solidFill>
                            <a:srgbClr val="000000"/>
                          </a:solidFill>
                          <a:effectLst/>
                          <a:latin typeface="Arial"/>
                        </a:rPr>
                        <a:t> </a:t>
                      </a:r>
                      <a:r>
                        <a:rPr lang="ru-RU" sz="1000" b="1" i="1" u="none" strike="noStrike" dirty="0" smtClean="0">
                          <a:solidFill>
                            <a:srgbClr val="000000"/>
                          </a:solidFill>
                          <a:effectLst/>
                          <a:latin typeface="Arial"/>
                        </a:rPr>
                        <a:t>мл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пластик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красный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6</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 </a:t>
                      </a:r>
                      <a:r>
                        <a:rPr lang="en-US" sz="1000" b="1" i="1" u="none" strike="noStrike" dirty="0" smtClean="0">
                          <a:solidFill>
                            <a:srgbClr val="000000"/>
                          </a:solidFill>
                          <a:effectLst/>
                          <a:latin typeface="Arial"/>
                        </a:rPr>
                        <a:t>1</a:t>
                      </a:r>
                      <a:r>
                        <a:rPr lang="ru-RU" sz="1000" b="1" i="1" u="none" strike="noStrike" dirty="0" smtClean="0">
                          <a:solidFill>
                            <a:srgbClr val="000000"/>
                          </a:solidFill>
                          <a:effectLst/>
                          <a:latin typeface="Arial"/>
                        </a:rPr>
                        <a:t>,</a:t>
                      </a:r>
                      <a:r>
                        <a:rPr lang="en-US" sz="1000" b="1" i="1" u="none" strike="noStrike" dirty="0" smtClean="0">
                          <a:solidFill>
                            <a:srgbClr val="000000"/>
                          </a:solidFill>
                          <a:effectLst/>
                          <a:latin typeface="Arial"/>
                        </a:rPr>
                        <a:t>0</a:t>
                      </a:r>
                      <a:r>
                        <a:rPr lang="ru-RU" sz="1000" b="1" i="1" u="none" strike="noStrike" dirty="0" smtClean="0">
                          <a:solidFill>
                            <a:srgbClr val="000000"/>
                          </a:solidFill>
                          <a:effectLst/>
                          <a:latin typeface="Arial"/>
                        </a:rPr>
                        <a:t> м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endParaRPr lang="ru-RU" sz="1000" b="1" i="1" u="none" strike="noStrike" dirty="0">
                        <a:solidFill>
                          <a:srgbClr val="FF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1</a:t>
                      </a:r>
                      <a:r>
                        <a:rPr lang="ru-RU" sz="1000" b="1" i="1" u="none" strike="noStrike" dirty="0" smtClean="0">
                          <a:solidFill>
                            <a:srgbClr val="000000"/>
                          </a:solidFill>
                          <a:effectLst/>
                          <a:latin typeface="Arial"/>
                        </a:rPr>
                        <a:t>,1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16" name="TextBox 15"/>
          <p:cNvSpPr txBox="1"/>
          <p:nvPr/>
        </p:nvSpPr>
        <p:spPr>
          <a:xfrm>
            <a:off x="4142744" y="2025461"/>
            <a:ext cx="4745749" cy="369332"/>
          </a:xfrm>
          <a:prstGeom prst="rect">
            <a:avLst/>
          </a:prstGeom>
          <a:noFill/>
        </p:spPr>
        <p:txBody>
          <a:bodyPr wrap="square" rtlCol="0">
            <a:spAutoFit/>
          </a:bodyPr>
          <a:lstStyle/>
          <a:p>
            <a:r>
              <a:rPr lang="ru-RU" b="1" dirty="0">
                <a:solidFill>
                  <a:srgbClr val="FF0000"/>
                </a:solidFill>
              </a:rPr>
              <a:t>ХАРАКТЕРИСТИКИ МОДЕЛИ</a:t>
            </a:r>
          </a:p>
        </p:txBody>
      </p:sp>
      <p:sp>
        <p:nvSpPr>
          <p:cNvPr id="31" name="Прямоугольник 30"/>
          <p:cNvSpPr/>
          <p:nvPr/>
        </p:nvSpPr>
        <p:spPr>
          <a:xfrm>
            <a:off x="2719465" y="4654640"/>
            <a:ext cx="3160365" cy="369332"/>
          </a:xfrm>
          <a:prstGeom prst="rect">
            <a:avLst/>
          </a:prstGeom>
        </p:spPr>
        <p:txBody>
          <a:bodyPr wrap="square">
            <a:spAutoFit/>
          </a:bodyPr>
          <a:lstStyle/>
          <a:p>
            <a:r>
              <a:rPr lang="ru-RU" dirty="0">
                <a:solidFill>
                  <a:srgbClr val="006666"/>
                </a:solidFill>
                <a:latin typeface="EpsilonCTT" pitchFamily="2" charset="0"/>
              </a:rPr>
              <a:t>ПОЛЕЗНО! БЫСТРО! ВКУСНО!</a:t>
            </a:r>
          </a:p>
        </p:txBody>
      </p:sp>
      <p:sp>
        <p:nvSpPr>
          <p:cNvPr id="7" name="Прямоугольник 6"/>
          <p:cNvSpPr/>
          <p:nvPr/>
        </p:nvSpPr>
        <p:spPr>
          <a:xfrm>
            <a:off x="4142743" y="2295085"/>
            <a:ext cx="6327577" cy="2246769"/>
          </a:xfrm>
          <a:prstGeom prst="rect">
            <a:avLst/>
          </a:prstGeom>
        </p:spPr>
        <p:txBody>
          <a:bodyPr wrap="square">
            <a:spAutoFit/>
          </a:bodyPr>
          <a:lstStyle/>
          <a:p>
            <a:r>
              <a:rPr lang="ru-RU" sz="1400" b="1" i="1" dirty="0" err="1">
                <a:solidFill>
                  <a:srgbClr val="4D4B4B"/>
                </a:solidFill>
              </a:rPr>
              <a:t>Блендерный</a:t>
            </a:r>
            <a:r>
              <a:rPr lang="ru-RU" sz="1400" b="1" i="1" dirty="0">
                <a:solidFill>
                  <a:srgbClr val="4D4B4B"/>
                </a:solidFill>
              </a:rPr>
              <a:t> набор </a:t>
            </a:r>
            <a:r>
              <a:rPr lang="en-US" sz="1400" b="1" i="1" spc="50" dirty="0">
                <a:ln w="11430"/>
                <a:solidFill>
                  <a:srgbClr val="930D2D"/>
                </a:solidFill>
                <a:effectLst>
                  <a:outerShdw blurRad="38100" dist="38100" dir="2700000" algn="tl">
                    <a:srgbClr val="000000">
                      <a:alpha val="43137"/>
                    </a:srgbClr>
                  </a:outerShdw>
                </a:effectLst>
              </a:rPr>
              <a:t>EBS-800S(G/R)</a:t>
            </a:r>
            <a:r>
              <a:rPr lang="ru-RU" sz="1400" b="1" i="1" spc="50" dirty="0">
                <a:ln w="11430"/>
                <a:solidFill>
                  <a:srgbClr val="930D2D"/>
                </a:solidFill>
                <a:effectLst>
                  <a:outerShdw blurRad="38100" dist="38100" dir="2700000" algn="tl">
                    <a:srgbClr val="000000">
                      <a:alpha val="43137"/>
                    </a:srgbClr>
                  </a:outerShdw>
                </a:effectLst>
              </a:rPr>
              <a:t> </a:t>
            </a:r>
            <a:r>
              <a:rPr lang="ru-RU" sz="1400" b="1" i="1" dirty="0">
                <a:solidFill>
                  <a:srgbClr val="4D4B4B"/>
                </a:solidFill>
              </a:rPr>
              <a:t>3 в 1 — </a:t>
            </a:r>
            <a:r>
              <a:rPr lang="ru-RU" sz="1400" b="1" i="1" dirty="0" err="1">
                <a:solidFill>
                  <a:srgbClr val="4D4B4B"/>
                </a:solidFill>
              </a:rPr>
              <a:t>измельчитель</a:t>
            </a:r>
            <a:r>
              <a:rPr lang="ru-RU" sz="1400" b="1" i="1" dirty="0">
                <a:solidFill>
                  <a:srgbClr val="4D4B4B"/>
                </a:solidFill>
              </a:rPr>
              <a:t>, блендер, миксер способен выполнять широкий спектр </a:t>
            </a:r>
            <a:r>
              <a:rPr lang="ru-RU" sz="1400" b="1" i="1" dirty="0">
                <a:solidFill>
                  <a:srgbClr val="4D4B4B"/>
                </a:solidFill>
              </a:rPr>
              <a:t>задач.</a:t>
            </a:r>
            <a:r>
              <a:rPr lang="ru-RU" sz="1400" b="1" i="1" dirty="0">
                <a:solidFill>
                  <a:srgbClr val="4D4B4B"/>
                </a:solidFill>
              </a:rPr>
              <a:t/>
            </a:r>
            <a:br>
              <a:rPr lang="ru-RU" sz="1400" b="1" i="1" dirty="0">
                <a:solidFill>
                  <a:srgbClr val="4D4B4B"/>
                </a:solidFill>
              </a:rPr>
            </a:br>
            <a:r>
              <a:rPr lang="ru-RU" sz="1400" b="1" i="1" dirty="0">
                <a:solidFill>
                  <a:srgbClr val="4D4B4B"/>
                </a:solidFill>
              </a:rPr>
              <a:t>Мощный блендер мощностью 8</a:t>
            </a:r>
            <a:r>
              <a:rPr lang="ru-RU" sz="1400" b="1" i="1" dirty="0">
                <a:solidFill>
                  <a:srgbClr val="4D4B4B"/>
                </a:solidFill>
              </a:rPr>
              <a:t>00 </a:t>
            </a:r>
            <a:r>
              <a:rPr lang="ru-RU" sz="1400" b="1" i="1" dirty="0">
                <a:solidFill>
                  <a:srgbClr val="4D4B4B"/>
                </a:solidFill>
              </a:rPr>
              <a:t>Вт имеет 2 </a:t>
            </a:r>
            <a:r>
              <a:rPr lang="en-US" sz="1400" b="1" i="1" dirty="0">
                <a:solidFill>
                  <a:srgbClr val="4D4B4B"/>
                </a:solidFill>
              </a:rPr>
              <a:t>TURBO</a:t>
            </a:r>
            <a:r>
              <a:rPr lang="ru-RU" sz="1400" b="1" i="1" dirty="0">
                <a:solidFill>
                  <a:srgbClr val="4D4B4B"/>
                </a:solidFill>
              </a:rPr>
              <a:t> </a:t>
            </a:r>
            <a:r>
              <a:rPr lang="ru-RU" sz="1400" b="1" i="1" dirty="0">
                <a:solidFill>
                  <a:srgbClr val="4D4B4B"/>
                </a:solidFill>
              </a:rPr>
              <a:t>режима, что позволяет обрабатывать практически любые ингредиенты, измельчая их до нужной консистенции или идеально однородной массы.</a:t>
            </a:r>
            <a:br>
              <a:rPr lang="ru-RU" sz="1400" b="1" i="1" dirty="0">
                <a:solidFill>
                  <a:srgbClr val="4D4B4B"/>
                </a:solidFill>
              </a:rPr>
            </a:br>
            <a:r>
              <a:rPr lang="ru-RU" sz="1400" b="1" i="1" dirty="0">
                <a:solidFill>
                  <a:srgbClr val="4D4B4B"/>
                </a:solidFill>
              </a:rPr>
              <a:t>Благодаря набору насадок блендер позволяет смешивать, </a:t>
            </a:r>
            <a:r>
              <a:rPr lang="ru-RU" sz="1400" b="1" i="1" dirty="0">
                <a:solidFill>
                  <a:srgbClr val="4D4B4B"/>
                </a:solidFill>
              </a:rPr>
              <a:t>взбивать</a:t>
            </a:r>
            <a:r>
              <a:rPr lang="ru-RU" sz="1400" b="1" i="1" dirty="0">
                <a:solidFill>
                  <a:srgbClr val="4D4B4B"/>
                </a:solidFill>
              </a:rPr>
              <a:t>, делать пюре, молоть, рубить и многое другое. Насадка блендера, ножи и миксерная насадка выполнены из высококачественной стали. Модель комплектуется вместительной чашей </a:t>
            </a:r>
            <a:r>
              <a:rPr lang="ru-RU" sz="1400" b="1" i="1" dirty="0" err="1">
                <a:solidFill>
                  <a:srgbClr val="4D4B4B"/>
                </a:solidFill>
              </a:rPr>
              <a:t>измельчителя</a:t>
            </a:r>
            <a:r>
              <a:rPr lang="ru-RU" sz="1400" b="1" i="1" dirty="0">
                <a:solidFill>
                  <a:srgbClr val="4D4B4B"/>
                </a:solidFill>
              </a:rPr>
              <a:t> емкостью </a:t>
            </a:r>
            <a:r>
              <a:rPr lang="en-US" sz="1400" b="1" i="1" dirty="0">
                <a:solidFill>
                  <a:srgbClr val="4D4B4B"/>
                </a:solidFill>
              </a:rPr>
              <a:t>300</a:t>
            </a:r>
            <a:r>
              <a:rPr lang="uk-UA" sz="1400" b="1" i="1" dirty="0">
                <a:solidFill>
                  <a:srgbClr val="4D4B4B"/>
                </a:solidFill>
              </a:rPr>
              <a:t> мл</a:t>
            </a:r>
            <a:r>
              <a:rPr lang="ru-RU" sz="1400" b="1" i="1" dirty="0">
                <a:solidFill>
                  <a:srgbClr val="4D4B4B"/>
                </a:solidFill>
              </a:rPr>
              <a:t> </a:t>
            </a:r>
            <a:r>
              <a:rPr lang="ru-RU" sz="1400" b="1" i="1" dirty="0">
                <a:solidFill>
                  <a:srgbClr val="4D4B4B"/>
                </a:solidFill>
              </a:rPr>
              <a:t>мерным </a:t>
            </a:r>
            <a:r>
              <a:rPr lang="ru-RU" sz="1400" b="1" i="1" dirty="0">
                <a:solidFill>
                  <a:srgbClr val="4D4B4B"/>
                </a:solidFill>
              </a:rPr>
              <a:t>стаканом с крышечкой на 600 </a:t>
            </a:r>
            <a:r>
              <a:rPr lang="ru-RU" sz="1400" b="1" i="1" dirty="0">
                <a:solidFill>
                  <a:srgbClr val="4D4B4B"/>
                </a:solidFill>
              </a:rPr>
              <a:t>мл.</a:t>
            </a:r>
          </a:p>
        </p:txBody>
      </p:sp>
      <p:pic>
        <p:nvPicPr>
          <p:cNvPr id="12" name="Рисунок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42733" y="1394945"/>
            <a:ext cx="2085942" cy="3051427"/>
          </a:xfrm>
          <a:prstGeom prst="rect">
            <a:avLst/>
          </a:prstGeom>
        </p:spPr>
      </p:pic>
      <p:pic>
        <p:nvPicPr>
          <p:cNvPr id="5" name="Рисунок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1241" y="2200184"/>
            <a:ext cx="2139524" cy="3080366"/>
          </a:xfrm>
          <a:prstGeom prst="rect">
            <a:avLst/>
          </a:prstGeom>
        </p:spPr>
      </p:pic>
    </p:spTree>
    <p:extLst>
      <p:ext uri="{BB962C8B-B14F-4D97-AF65-F5344CB8AC3E}">
        <p14:creationId xmlns:p14="http://schemas.microsoft.com/office/powerpoint/2010/main" val="401313481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1"/>
            <a:ext cx="10685126" cy="7560000"/>
          </a:xfrm>
          <a:prstGeom prst="rect">
            <a:avLst/>
          </a:prstGeom>
        </p:spPr>
      </p:pic>
      <p:sp>
        <p:nvSpPr>
          <p:cNvPr id="16" name="TextBox 15"/>
          <p:cNvSpPr txBox="1"/>
          <p:nvPr/>
        </p:nvSpPr>
        <p:spPr>
          <a:xfrm>
            <a:off x="4630674" y="1279432"/>
            <a:ext cx="4745749" cy="369332"/>
          </a:xfrm>
          <a:prstGeom prst="rect">
            <a:avLst/>
          </a:prstGeom>
          <a:noFill/>
        </p:spPr>
        <p:txBody>
          <a:bodyPr wrap="square" rtlCol="0">
            <a:spAutoFit/>
          </a:bodyPr>
          <a:lstStyle/>
          <a:p>
            <a:r>
              <a:rPr lang="ru-RU" b="1" dirty="0" smtClean="0">
                <a:solidFill>
                  <a:srgbClr val="FF0000"/>
                </a:solidFill>
              </a:rPr>
              <a:t>Характеристики модели</a:t>
            </a:r>
            <a:endParaRPr lang="ru-RU" b="1" dirty="0">
              <a:solidFill>
                <a:srgbClr val="FF0000"/>
              </a:solidFill>
            </a:endParaRPr>
          </a:p>
        </p:txBody>
      </p:sp>
      <p:sp>
        <p:nvSpPr>
          <p:cNvPr id="5" name="Прямоугольник 4"/>
          <p:cNvSpPr/>
          <p:nvPr/>
        </p:nvSpPr>
        <p:spPr>
          <a:xfrm>
            <a:off x="4782001" y="2829413"/>
            <a:ext cx="1715470" cy="369332"/>
          </a:xfrm>
          <a:prstGeom prst="rect">
            <a:avLst/>
          </a:prstGeom>
        </p:spPr>
        <p:txBody>
          <a:bodyPr wrap="none">
            <a:spAutoFit/>
          </a:bodyPr>
          <a:lstStyle/>
          <a:p>
            <a:r>
              <a:rPr lang="ru-RU" b="1" dirty="0" smtClean="0">
                <a:solidFill>
                  <a:srgbClr val="FF0000"/>
                </a:solidFill>
              </a:rPr>
              <a:t>Комплектация:</a:t>
            </a:r>
            <a:endParaRPr lang="ru-RU" b="1" dirty="0">
              <a:solidFill>
                <a:srgbClr val="FF0000"/>
              </a:solidFill>
            </a:endParaRPr>
          </a:p>
        </p:txBody>
      </p:sp>
      <p:pic>
        <p:nvPicPr>
          <p:cNvPr id="2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862352" y="1496406"/>
            <a:ext cx="93345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4497987" y="1590899"/>
            <a:ext cx="5611281" cy="1554272"/>
          </a:xfrm>
          <a:prstGeom prst="rect">
            <a:avLst/>
          </a:prstGeom>
        </p:spPr>
        <p:txBody>
          <a:bodyPr wrap="square">
            <a:spAutoFit/>
          </a:bodyPr>
          <a:lstStyle/>
          <a:p>
            <a:r>
              <a:rPr lang="ru-RU" sz="1100" b="1" i="1" spc="50" dirty="0" smtClean="0">
                <a:ln w="11430"/>
                <a:solidFill>
                  <a:srgbClr val="930D2D"/>
                </a:solidFill>
                <a:effectLst>
                  <a:outerShdw blurRad="38100" dist="38100" dir="2700000" algn="tl">
                    <a:srgbClr val="000000">
                      <a:alpha val="43137"/>
                    </a:srgbClr>
                  </a:outerShdw>
                </a:effectLst>
              </a:rPr>
              <a:t>      </a:t>
            </a:r>
            <a:r>
              <a:rPr lang="ru-RU" sz="1400" b="1" i="1" spc="50" dirty="0">
                <a:ln w="11430"/>
                <a:solidFill>
                  <a:srgbClr val="930D2D"/>
                </a:solidFill>
                <a:effectLst>
                  <a:outerShdw blurRad="38100" dist="38100" dir="2700000" algn="tl">
                    <a:srgbClr val="000000">
                      <a:alpha val="43137"/>
                    </a:srgbClr>
                  </a:outerShdw>
                </a:effectLst>
              </a:rPr>
              <a:t>БЛЕНДЕРНЫЙ </a:t>
            </a:r>
            <a:r>
              <a:rPr lang="ru-RU" sz="1400" b="1" i="1" spc="50" dirty="0">
                <a:ln w="11430"/>
                <a:solidFill>
                  <a:srgbClr val="930D2D"/>
                </a:solidFill>
                <a:effectLst>
                  <a:outerShdw blurRad="38100" dist="38100" dir="2700000" algn="tl">
                    <a:srgbClr val="000000">
                      <a:alpha val="43137"/>
                    </a:srgbClr>
                  </a:outerShdw>
                </a:effectLst>
              </a:rPr>
              <a:t>НАБОР </a:t>
            </a:r>
            <a:r>
              <a:rPr lang="en-US" sz="1400" b="1" i="1" spc="50" dirty="0">
                <a:ln w="11430"/>
                <a:solidFill>
                  <a:srgbClr val="930D2D"/>
                </a:solidFill>
                <a:effectLst>
                  <a:outerShdw blurRad="38100" dist="38100" dir="2700000" algn="tl">
                    <a:srgbClr val="000000">
                      <a:alpha val="43137"/>
                    </a:srgbClr>
                  </a:outerShdw>
                </a:effectLst>
              </a:rPr>
              <a:t>EBS-8</a:t>
            </a:r>
            <a:r>
              <a:rPr lang="ru-RU" sz="1400" b="1" i="1" spc="50" dirty="0">
                <a:ln w="11430"/>
                <a:solidFill>
                  <a:srgbClr val="930D2D"/>
                </a:solidFill>
                <a:effectLst>
                  <a:outerShdw blurRad="38100" dist="38100" dir="2700000" algn="tl">
                    <a:srgbClr val="000000">
                      <a:alpha val="43137"/>
                    </a:srgbClr>
                  </a:outerShdw>
                </a:effectLst>
              </a:rPr>
              <a:t>5</a:t>
            </a:r>
            <a:r>
              <a:rPr lang="en-US" sz="1400" b="1" i="1" spc="50" dirty="0">
                <a:ln w="11430"/>
                <a:solidFill>
                  <a:srgbClr val="930D2D"/>
                </a:solidFill>
                <a:effectLst>
                  <a:outerShdw blurRad="38100" dist="38100" dir="2700000" algn="tl">
                    <a:srgbClr val="000000">
                      <a:alpha val="43137"/>
                    </a:srgbClr>
                  </a:outerShdw>
                </a:effectLst>
              </a:rPr>
              <a:t>0SPP</a:t>
            </a:r>
            <a:r>
              <a:rPr lang="ru-RU" sz="1400" b="1" i="1" dirty="0">
                <a:solidFill>
                  <a:srgbClr val="4D4B4B"/>
                </a:solidFill>
              </a:rPr>
              <a:t> с новым аксессуаром </a:t>
            </a:r>
            <a:r>
              <a:rPr lang="ru-RU" sz="1400" b="1" i="1" dirty="0" err="1">
                <a:solidFill>
                  <a:srgbClr val="4D4B4B"/>
                </a:solidFill>
              </a:rPr>
              <a:t>спиралайзер</a:t>
            </a:r>
            <a:r>
              <a:rPr lang="ru-RU" sz="1400" b="1" i="1" dirty="0">
                <a:solidFill>
                  <a:srgbClr val="4D4B4B"/>
                </a:solidFill>
              </a:rPr>
              <a:t> идеально подходит для быстрого приготовления полезной овощной </a:t>
            </a:r>
            <a:r>
              <a:rPr lang="ru-RU" sz="1400" b="1" i="1" dirty="0">
                <a:solidFill>
                  <a:srgbClr val="4D4B4B"/>
                </a:solidFill>
              </a:rPr>
              <a:t>лапши и </a:t>
            </a:r>
            <a:r>
              <a:rPr lang="ru-RU" sz="1400" b="1" i="1" dirty="0">
                <a:solidFill>
                  <a:srgbClr val="4D4B4B"/>
                </a:solidFill>
              </a:rPr>
              <a:t>даже соуса, который можно использовать </a:t>
            </a:r>
            <a:r>
              <a:rPr lang="ru-RU" sz="1400" b="1" i="1" dirty="0">
                <a:solidFill>
                  <a:srgbClr val="4D4B4B"/>
                </a:solidFill>
              </a:rPr>
              <a:t>для </a:t>
            </a:r>
            <a:r>
              <a:rPr lang="ru-RU" sz="1400" b="1" i="1" dirty="0">
                <a:solidFill>
                  <a:srgbClr val="4D4B4B"/>
                </a:solidFill>
              </a:rPr>
              <a:t>приготовления целого блюда.</a:t>
            </a:r>
          </a:p>
          <a:p>
            <a:r>
              <a:rPr lang="ru-RU" sz="1400" b="1" i="1" dirty="0">
                <a:solidFill>
                  <a:srgbClr val="4D4B4B"/>
                </a:solidFill>
              </a:rPr>
              <a:t> </a:t>
            </a:r>
            <a:r>
              <a:rPr lang="ru-RU" sz="1400" b="1" i="1" dirty="0">
                <a:solidFill>
                  <a:srgbClr val="4D4B4B"/>
                </a:solidFill>
              </a:rPr>
              <a:t>     Аксессуар </a:t>
            </a:r>
            <a:r>
              <a:rPr lang="ru-RU" sz="1400" b="1" i="1" dirty="0" err="1">
                <a:solidFill>
                  <a:srgbClr val="4D4B4B"/>
                </a:solidFill>
              </a:rPr>
              <a:t>спиралайзер</a:t>
            </a:r>
            <a:r>
              <a:rPr lang="ru-RU" sz="1400" b="1" i="1" dirty="0">
                <a:solidFill>
                  <a:srgbClr val="4D4B4B"/>
                </a:solidFill>
              </a:rPr>
              <a:t> — это быстрый и простой способ добавить более вкусные овощи в свой здоровый образ жизни.</a:t>
            </a:r>
          </a:p>
          <a:p>
            <a:endParaRPr lang="ru-RU" sz="1100" b="1" i="1" dirty="0">
              <a:solidFill>
                <a:srgbClr val="4D4B4B"/>
              </a:solidFill>
            </a:endParaRPr>
          </a:p>
        </p:txBody>
      </p:sp>
      <p:pic>
        <p:nvPicPr>
          <p:cNvPr id="3" name="Рисунок 2"/>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56848" y="286301"/>
            <a:ext cx="4488055" cy="5110903"/>
          </a:xfrm>
          <a:prstGeom prst="rect">
            <a:avLst/>
          </a:prstGeom>
        </p:spPr>
      </p:pic>
      <p:sp>
        <p:nvSpPr>
          <p:cNvPr id="11" name="TextBox 10"/>
          <p:cNvSpPr txBox="1"/>
          <p:nvPr/>
        </p:nvSpPr>
        <p:spPr>
          <a:xfrm>
            <a:off x="91626" y="5747448"/>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sp>
        <p:nvSpPr>
          <p:cNvPr id="2" name="Заголовок 1"/>
          <p:cNvSpPr>
            <a:spLocks noGrp="1"/>
          </p:cNvSpPr>
          <p:nvPr>
            <p:ph type="title"/>
          </p:nvPr>
        </p:nvSpPr>
        <p:spPr>
          <a:xfrm>
            <a:off x="581182" y="838362"/>
            <a:ext cx="4319654" cy="656090"/>
          </a:xfrm>
          <a:effectLst/>
        </p:spPr>
        <p:txBody>
          <a:bodyPr>
            <a:normAutofit fontScale="90000"/>
          </a:bodyPr>
          <a:lstStyle/>
          <a:p>
            <a:pPr>
              <a:lnSpc>
                <a:spcPct val="100000"/>
              </a:lnSpc>
            </a:pPr>
            <a:r>
              <a:rPr lang="ru-RU" sz="2400" b="1" spc="50" dirty="0">
                <a:ln w="11430"/>
                <a:solidFill>
                  <a:srgbClr val="930D2D"/>
                </a:solidFill>
                <a:effectLst>
                  <a:outerShdw blurRad="38100" dist="38100" dir="2700000" algn="tl">
                    <a:srgbClr val="000000">
                      <a:alpha val="43137"/>
                    </a:srgbClr>
                  </a:outerShdw>
                </a:effectLst>
              </a:rPr>
              <a:t>БЛЕНДЕРНЫЙ НАБОР </a:t>
            </a:r>
            <a:r>
              <a:rPr lang="en-US" sz="2400" b="1" spc="50" dirty="0" smtClean="0">
                <a:ln w="11430"/>
                <a:solidFill>
                  <a:srgbClr val="930D2D"/>
                </a:solidFill>
                <a:effectLst>
                  <a:outerShdw blurRad="38100" dist="38100" dir="2700000" algn="tl">
                    <a:srgbClr val="000000">
                      <a:alpha val="43137"/>
                    </a:srgbClr>
                  </a:outerShdw>
                </a:effectLst>
              </a:rPr>
              <a:t>EBS-8</a:t>
            </a:r>
            <a:r>
              <a:rPr lang="ru-RU" sz="2400" b="1" spc="50" dirty="0" smtClean="0">
                <a:ln w="11430"/>
                <a:solidFill>
                  <a:srgbClr val="930D2D"/>
                </a:solidFill>
                <a:effectLst>
                  <a:outerShdw blurRad="38100" dist="38100" dir="2700000" algn="tl">
                    <a:srgbClr val="000000">
                      <a:alpha val="43137"/>
                    </a:srgbClr>
                  </a:outerShdw>
                </a:effectLst>
              </a:rPr>
              <a:t>5</a:t>
            </a:r>
            <a:r>
              <a:rPr lang="en-US" sz="2400" b="1" spc="50" dirty="0" smtClean="0">
                <a:ln w="11430"/>
                <a:solidFill>
                  <a:srgbClr val="930D2D"/>
                </a:solidFill>
                <a:effectLst>
                  <a:outerShdw blurRad="38100" dist="38100" dir="2700000" algn="tl">
                    <a:srgbClr val="000000">
                      <a:alpha val="43137"/>
                    </a:srgbClr>
                  </a:outerShdw>
                </a:effectLst>
              </a:rPr>
              <a:t>0SPP </a:t>
            </a:r>
            <a:endParaRPr lang="uk-UA" sz="2400" b="1" spc="50" dirty="0">
              <a:ln w="11430"/>
              <a:solidFill>
                <a:srgbClr val="930D2D"/>
              </a:solidFill>
              <a:effectLst>
                <a:outerShdw blurRad="38100" dist="38100" dir="2700000" algn="tl">
                  <a:srgbClr val="000000">
                    <a:alpha val="43137"/>
                  </a:srgbClr>
                </a:outerShdw>
              </a:effectLst>
            </a:endParaRPr>
          </a:p>
        </p:txBody>
      </p:sp>
      <p:pic>
        <p:nvPicPr>
          <p:cNvPr id="13" name="Рисунок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54564" y="1580599"/>
            <a:ext cx="1434405" cy="994938"/>
          </a:xfrm>
          <a:prstGeom prst="rect">
            <a:avLst/>
          </a:prstGeom>
        </p:spPr>
      </p:pic>
      <p:graphicFrame>
        <p:nvGraphicFramePr>
          <p:cNvPr id="17" name="Таблица 16"/>
          <p:cNvGraphicFramePr>
            <a:graphicFrameLocks noGrp="1"/>
          </p:cNvGraphicFramePr>
          <p:nvPr>
            <p:extLst>
              <p:ext uri="{D42A27DB-BD31-4B8C-83A1-F6EECF244321}">
                <p14:modId xmlns:p14="http://schemas.microsoft.com/office/powerpoint/2010/main" val="1772903511"/>
              </p:ext>
            </p:extLst>
          </p:nvPr>
        </p:nvGraphicFramePr>
        <p:xfrm>
          <a:off x="180875" y="6231106"/>
          <a:ext cx="10329863" cy="1146058"/>
        </p:xfrm>
        <a:graphic>
          <a:graphicData uri="http://schemas.openxmlformats.org/drawingml/2006/table">
            <a:tbl>
              <a:tblPr>
                <a:tableStyleId>{616DA210-FB5B-4158-B5E0-FEB733F419BA}</a:tableStyleId>
              </a:tblPr>
              <a:tblGrid>
                <a:gridCol w="459504">
                  <a:extLst>
                    <a:ext uri="{9D8B030D-6E8A-4147-A177-3AD203B41FA5}">
                      <a16:colId xmlns:a16="http://schemas.microsoft.com/office/drawing/2014/main" val="20000"/>
                    </a:ext>
                  </a:extLst>
                </a:gridCol>
                <a:gridCol w="775111">
                  <a:extLst>
                    <a:ext uri="{9D8B030D-6E8A-4147-A177-3AD203B41FA5}">
                      <a16:colId xmlns:a16="http://schemas.microsoft.com/office/drawing/2014/main" val="20001"/>
                    </a:ext>
                  </a:extLst>
                </a:gridCol>
                <a:gridCol w="632051">
                  <a:extLst>
                    <a:ext uri="{9D8B030D-6E8A-4147-A177-3AD203B41FA5}">
                      <a16:colId xmlns:a16="http://schemas.microsoft.com/office/drawing/2014/main" val="20002"/>
                    </a:ext>
                  </a:extLst>
                </a:gridCol>
                <a:gridCol w="724234">
                  <a:extLst>
                    <a:ext uri="{9D8B030D-6E8A-4147-A177-3AD203B41FA5}">
                      <a16:colId xmlns:a16="http://schemas.microsoft.com/office/drawing/2014/main" val="20003"/>
                    </a:ext>
                  </a:extLst>
                </a:gridCol>
                <a:gridCol w="719038">
                  <a:extLst>
                    <a:ext uri="{9D8B030D-6E8A-4147-A177-3AD203B41FA5}">
                      <a16:colId xmlns:a16="http://schemas.microsoft.com/office/drawing/2014/main" val="20004"/>
                    </a:ext>
                  </a:extLst>
                </a:gridCol>
                <a:gridCol w="1054807">
                  <a:extLst>
                    <a:ext uri="{9D8B030D-6E8A-4147-A177-3AD203B41FA5}">
                      <a16:colId xmlns:a16="http://schemas.microsoft.com/office/drawing/2014/main" val="20007"/>
                    </a:ext>
                  </a:extLst>
                </a:gridCol>
                <a:gridCol w="559780">
                  <a:extLst>
                    <a:ext uri="{9D8B030D-6E8A-4147-A177-3AD203B41FA5}">
                      <a16:colId xmlns:a16="http://schemas.microsoft.com/office/drawing/2014/main" val="20008"/>
                    </a:ext>
                  </a:extLst>
                </a:gridCol>
                <a:gridCol w="776188">
                  <a:extLst>
                    <a:ext uri="{9D8B030D-6E8A-4147-A177-3AD203B41FA5}">
                      <a16:colId xmlns:a16="http://schemas.microsoft.com/office/drawing/2014/main" val="20009"/>
                    </a:ext>
                  </a:extLst>
                </a:gridCol>
                <a:gridCol w="752475">
                  <a:extLst>
                    <a:ext uri="{9D8B030D-6E8A-4147-A177-3AD203B41FA5}">
                      <a16:colId xmlns:a16="http://schemas.microsoft.com/office/drawing/2014/main" val="20010"/>
                    </a:ext>
                  </a:extLst>
                </a:gridCol>
                <a:gridCol w="657225">
                  <a:extLst>
                    <a:ext uri="{9D8B030D-6E8A-4147-A177-3AD203B41FA5}">
                      <a16:colId xmlns:a16="http://schemas.microsoft.com/office/drawing/2014/main" val="20011"/>
                    </a:ext>
                  </a:extLst>
                </a:gridCol>
                <a:gridCol w="666750">
                  <a:extLst>
                    <a:ext uri="{9D8B030D-6E8A-4147-A177-3AD203B41FA5}">
                      <a16:colId xmlns:a16="http://schemas.microsoft.com/office/drawing/2014/main" val="20012"/>
                    </a:ext>
                  </a:extLst>
                </a:gridCol>
                <a:gridCol w="781050">
                  <a:extLst>
                    <a:ext uri="{9D8B030D-6E8A-4147-A177-3AD203B41FA5}">
                      <a16:colId xmlns:a16="http://schemas.microsoft.com/office/drawing/2014/main" val="20016"/>
                    </a:ext>
                  </a:extLst>
                </a:gridCol>
                <a:gridCol w="561975">
                  <a:extLst>
                    <a:ext uri="{9D8B030D-6E8A-4147-A177-3AD203B41FA5}">
                      <a16:colId xmlns:a16="http://schemas.microsoft.com/office/drawing/2014/main" val="20013"/>
                    </a:ext>
                  </a:extLst>
                </a:gridCol>
                <a:gridCol w="551333">
                  <a:extLst>
                    <a:ext uri="{9D8B030D-6E8A-4147-A177-3AD203B41FA5}">
                      <a16:colId xmlns:a16="http://schemas.microsoft.com/office/drawing/2014/main" val="20014"/>
                    </a:ext>
                  </a:extLst>
                </a:gridCol>
                <a:gridCol w="658342">
                  <a:extLst>
                    <a:ext uri="{9D8B030D-6E8A-4147-A177-3AD203B41FA5}">
                      <a16:colId xmlns:a16="http://schemas.microsoft.com/office/drawing/2014/main" val="20015"/>
                    </a:ext>
                  </a:extLst>
                </a:gridCol>
              </a:tblGrid>
              <a:tr h="665794">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mn-lt"/>
                        </a:rPr>
                        <a:t>Чаша измельчи-теля с</a:t>
                      </a:r>
                      <a:r>
                        <a:rPr lang="ru-RU" sz="1100" b="1" i="0" u="none" strike="noStrike" baseline="0" dirty="0" smtClean="0">
                          <a:solidFill>
                            <a:srgbClr val="000000"/>
                          </a:solidFill>
                          <a:effectLst/>
                          <a:latin typeface="+mn-lt"/>
                        </a:rPr>
                        <a:t> </a:t>
                      </a:r>
                      <a:r>
                        <a:rPr lang="ru-RU" sz="1100" b="1" i="0" u="none" strike="noStrike" dirty="0" smtClean="0">
                          <a:solidFill>
                            <a:srgbClr val="000000"/>
                          </a:solidFill>
                          <a:effectLst/>
                          <a:latin typeface="+mn-lt"/>
                        </a:rPr>
                        <a:t>ножами из</a:t>
                      </a:r>
                    </a:p>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mn-lt"/>
                        </a:rPr>
                        <a:t>нерж. сталь</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Насадка венчик</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Съемная </a:t>
                      </a:r>
                      <a:r>
                        <a:rPr lang="ru-RU" sz="1100" b="1" i="0" u="none" strike="noStrike" dirty="0" err="1" smtClean="0">
                          <a:solidFill>
                            <a:srgbClr val="000000"/>
                          </a:solidFill>
                          <a:effectLst/>
                          <a:latin typeface="+mn-lt"/>
                        </a:rPr>
                        <a:t>металлич</a:t>
                      </a:r>
                      <a:r>
                        <a:rPr lang="ru-RU" sz="1100" b="1" i="0" u="none" strike="noStrike" dirty="0" smtClean="0">
                          <a:solidFill>
                            <a:srgbClr val="000000"/>
                          </a:solidFill>
                          <a:effectLst/>
                          <a:latin typeface="+mn-lt"/>
                        </a:rPr>
                        <a:t>. Насадка</a:t>
                      </a:r>
                    </a:p>
                    <a:p>
                      <a:pPr algn="ctr" fontAlgn="ctr"/>
                      <a:r>
                        <a:rPr lang="ru-RU" sz="1100" b="1" i="0" u="none" strike="noStrike" dirty="0" smtClean="0">
                          <a:solidFill>
                            <a:srgbClr val="000000"/>
                          </a:solidFill>
                          <a:effectLst/>
                          <a:latin typeface="+mn-lt"/>
                        </a:rPr>
                        <a:t>блендер</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Мерный стакан с крышкой</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Материал корпуса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uk-UA" sz="1100" b="1" i="0" u="none" strike="noStrike" dirty="0" err="1" smtClean="0">
                          <a:solidFill>
                            <a:srgbClr val="000000"/>
                          </a:solidFill>
                          <a:effectLst/>
                          <a:latin typeface="+mn-lt"/>
                        </a:rPr>
                        <a:t>Материал</a:t>
                      </a:r>
                      <a:r>
                        <a:rPr lang="uk-UA" sz="1100" b="1" i="0" u="none" strike="noStrike" baseline="0" dirty="0" smtClean="0">
                          <a:solidFill>
                            <a:srgbClr val="000000"/>
                          </a:solidFill>
                          <a:effectLst/>
                          <a:latin typeface="+mn-lt"/>
                        </a:rPr>
                        <a:t> </a:t>
                      </a:r>
                      <a:r>
                        <a:rPr lang="uk-UA" sz="1100" b="1" i="0" u="none" strike="noStrike" baseline="0" dirty="0" err="1" smtClean="0">
                          <a:solidFill>
                            <a:srgbClr val="000000"/>
                          </a:solidFill>
                          <a:effectLst/>
                          <a:latin typeface="+mn-lt"/>
                        </a:rPr>
                        <a:t>лезвий</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Насадки </a:t>
                      </a:r>
                      <a:r>
                        <a:rPr lang="ru-RU" sz="1100" b="1" i="0" u="none" strike="noStrike" dirty="0" err="1" smtClean="0">
                          <a:solidFill>
                            <a:srgbClr val="000000"/>
                          </a:solidFill>
                          <a:effectLst/>
                          <a:latin typeface="Calibri"/>
                        </a:rPr>
                        <a:t>спиралайзера</a:t>
                      </a:r>
                      <a:r>
                        <a:rPr lang="ru-RU" sz="1100" b="1" i="0" u="none" strike="noStrike" dirty="0" smtClean="0">
                          <a:solidFill>
                            <a:srgbClr val="000000"/>
                          </a:solidFill>
                          <a:effectLst/>
                          <a:latin typeface="Calibri"/>
                        </a:rPr>
                        <a:t> для нарезки</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Длина кабеля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FF0000"/>
                          </a:solidFill>
                          <a:effectLst/>
                          <a:latin typeface="+mn-lt"/>
                        </a:rPr>
                        <a:t>Габарит-</a:t>
                      </a:r>
                    </a:p>
                    <a:p>
                      <a:pPr algn="ctr" fontAlgn="ctr"/>
                      <a:r>
                        <a:rPr lang="ru-RU" sz="1100" b="1" i="0" u="none" strike="noStrike" dirty="0" err="1" smtClean="0">
                          <a:solidFill>
                            <a:srgbClr val="FF0000"/>
                          </a:solidFill>
                          <a:effectLst/>
                          <a:latin typeface="+mn-lt"/>
                        </a:rPr>
                        <a:t>ный</a:t>
                      </a:r>
                      <a:r>
                        <a:rPr lang="ru-RU" sz="1100" b="1" i="0" u="none" strike="noStrike" dirty="0" smtClean="0">
                          <a:solidFill>
                            <a:srgbClr val="FF0000"/>
                          </a:solidFill>
                          <a:effectLst/>
                          <a:latin typeface="+mn-lt"/>
                        </a:rPr>
                        <a:t> размер</a:t>
                      </a:r>
                      <a:r>
                        <a:rPr lang="ru-RU" sz="1100" b="1" i="0" u="none" strike="noStrike" baseline="0" dirty="0" smtClean="0">
                          <a:solidFill>
                            <a:srgbClr val="FF0000"/>
                          </a:solidFill>
                          <a:effectLst/>
                          <a:latin typeface="+mn-lt"/>
                        </a:rPr>
                        <a:t> </a:t>
                      </a:r>
                      <a:r>
                        <a:rPr lang="ru-RU" sz="1100" b="1" i="0" u="none" strike="noStrike" dirty="0" err="1" smtClean="0">
                          <a:solidFill>
                            <a:srgbClr val="FF0000"/>
                          </a:solidFill>
                          <a:effectLst/>
                          <a:latin typeface="+mn-lt"/>
                        </a:rPr>
                        <a:t>уп</a:t>
                      </a:r>
                      <a:r>
                        <a:rPr lang="ru-RU" sz="1100" b="1" i="0" u="none" strike="noStrike" dirty="0" smtClean="0">
                          <a:solidFill>
                            <a:srgbClr val="FF0000"/>
                          </a:solidFill>
                          <a:effectLst/>
                          <a:latin typeface="+mn-lt"/>
                        </a:rPr>
                        <a:t>.</a:t>
                      </a:r>
                      <a:endParaRPr lang="ru-RU" sz="1100" b="1" i="0" u="none" strike="noStrike" dirty="0">
                        <a:solidFill>
                          <a:srgbClr val="FF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a:t>
                      </a:r>
                    </a:p>
                    <a:p>
                      <a:pPr algn="ctr" fontAlgn="ctr"/>
                      <a:r>
                        <a:rPr lang="ru-RU" sz="1100" b="1" i="0" u="none" strike="noStrike" dirty="0" smtClean="0">
                          <a:solidFill>
                            <a:srgbClr val="000000"/>
                          </a:solidFill>
                          <a:effectLst/>
                          <a:latin typeface="+mn-lt"/>
                        </a:rPr>
                        <a:t>Нетто/брутто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5073">
                <a:tc>
                  <a:txBody>
                    <a:bodyPr/>
                    <a:lstStyle/>
                    <a:p>
                      <a:pPr marL="0" algn="ctr" defTabSz="914400" rtl="0" eaLnBrk="1" fontAlgn="ctr" latinLnBrk="0" hangingPunct="1"/>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000" b="1" i="1" u="none" strike="noStrike" kern="1200" dirty="0" smtClean="0">
                          <a:solidFill>
                            <a:srgbClr val="000000"/>
                          </a:solidFill>
                          <a:effectLst/>
                          <a:latin typeface="Arial"/>
                          <a:ea typeface="+mn-ea"/>
                          <a:cs typeface="+mn-cs"/>
                        </a:rPr>
                        <a:t>EBS-</a:t>
                      </a:r>
                      <a:r>
                        <a:rPr lang="ru-RU" sz="1000" b="1" i="1" u="none" strike="noStrike" kern="1200" dirty="0" smtClean="0">
                          <a:solidFill>
                            <a:srgbClr val="000000"/>
                          </a:solidFill>
                          <a:effectLst/>
                          <a:latin typeface="Arial"/>
                          <a:ea typeface="+mn-ea"/>
                          <a:cs typeface="+mn-cs"/>
                        </a:rPr>
                        <a:t>850</a:t>
                      </a:r>
                      <a:r>
                        <a:rPr lang="en-US" sz="1000" b="1" i="1" u="none" strike="noStrike" kern="1200" dirty="0" smtClean="0">
                          <a:solidFill>
                            <a:srgbClr val="000000"/>
                          </a:solidFill>
                          <a:effectLst/>
                          <a:latin typeface="Arial"/>
                          <a:ea typeface="+mn-ea"/>
                          <a:cs typeface="+mn-cs"/>
                        </a:rPr>
                        <a:t>SPP</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1000" b="1" i="1" u="none" strike="noStrike" kern="1200" dirty="0" smtClean="0">
                          <a:solidFill>
                            <a:srgbClr val="000000"/>
                          </a:solidFill>
                          <a:effectLst/>
                          <a:latin typeface="Arial"/>
                          <a:ea typeface="+mn-ea"/>
                          <a:cs typeface="+mn-cs"/>
                        </a:rPr>
                        <a:t>8</a:t>
                      </a:r>
                      <a:r>
                        <a:rPr lang="en-US" sz="1000" b="1" i="1" u="none" strike="noStrike" kern="1200" dirty="0" smtClean="0">
                          <a:solidFill>
                            <a:srgbClr val="000000"/>
                          </a:solidFill>
                          <a:effectLst/>
                          <a:latin typeface="Arial"/>
                          <a:ea typeface="+mn-ea"/>
                          <a:cs typeface="+mn-cs"/>
                        </a:rPr>
                        <a:t>50</a:t>
                      </a:r>
                      <a:r>
                        <a:rPr lang="ru-RU" sz="1000" b="1" i="1" u="none" strike="noStrike" kern="1200" dirty="0" smtClean="0">
                          <a:solidFill>
                            <a:srgbClr val="000000"/>
                          </a:solidFill>
                          <a:effectLst/>
                          <a:latin typeface="Arial"/>
                          <a:ea typeface="+mn-ea"/>
                          <a:cs typeface="+mn-cs"/>
                        </a:rPr>
                        <a:t> Вт</a:t>
                      </a:r>
                      <a:endParaRPr lang="en-US" sz="1000" b="1" i="1" u="none" strike="noStrike" kern="1200" dirty="0" smtClean="0">
                        <a:solidFill>
                          <a:srgbClr val="000000"/>
                        </a:solidFill>
                        <a:effectLst/>
                        <a:latin typeface="Arial"/>
                        <a:ea typeface="+mn-ea"/>
                        <a:cs typeface="+mn-cs"/>
                      </a:endParaRP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kern="1200" dirty="0" smtClean="0">
                          <a:solidFill>
                            <a:srgbClr val="000000"/>
                          </a:solidFill>
                          <a:effectLst/>
                          <a:latin typeface="Arial"/>
                          <a:ea typeface="+mn-ea"/>
                          <a:cs typeface="+mn-cs"/>
                        </a:rPr>
                        <a:t>220</a:t>
                      </a:r>
                      <a:r>
                        <a:rPr lang="en-US" sz="1000" b="1" i="1" u="none" strike="noStrike" kern="1200" dirty="0" smtClean="0">
                          <a:solidFill>
                            <a:srgbClr val="000000"/>
                          </a:solidFill>
                          <a:effectLst/>
                          <a:latin typeface="Arial"/>
                          <a:ea typeface="+mn-ea"/>
                          <a:cs typeface="+mn-cs"/>
                        </a:rPr>
                        <a:t> - 240</a:t>
                      </a:r>
                      <a:r>
                        <a:rPr lang="ru-RU" sz="1000" b="1" i="1" u="none" strike="noStrike" kern="1200" dirty="0" smtClean="0">
                          <a:solidFill>
                            <a:srgbClr val="000000"/>
                          </a:solidFill>
                          <a:effectLst/>
                          <a:latin typeface="Arial"/>
                          <a:ea typeface="+mn-ea"/>
                          <a:cs typeface="+mn-cs"/>
                        </a:rPr>
                        <a:t> В</a:t>
                      </a: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 50/60 Гц</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uk-UA" sz="1000" b="1" i="1" u="none" strike="noStrike" dirty="0" smtClean="0">
                          <a:solidFill>
                            <a:srgbClr val="000000"/>
                          </a:solidFill>
                          <a:effectLst/>
                          <a:latin typeface="Arial"/>
                        </a:rPr>
                        <a:t>1250</a:t>
                      </a:r>
                      <a:r>
                        <a:rPr lang="uk-UA" sz="1000" b="1" i="1" u="none" strike="noStrike" baseline="0" dirty="0" smtClean="0">
                          <a:solidFill>
                            <a:srgbClr val="000000"/>
                          </a:solidFill>
                          <a:effectLst/>
                          <a:latin typeface="Arial"/>
                        </a:rPr>
                        <a:t> мл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6</a:t>
                      </a:r>
                      <a:r>
                        <a:rPr lang="ru-RU" sz="1000" b="1" i="1" u="none" strike="noStrike" dirty="0" smtClean="0">
                          <a:solidFill>
                            <a:srgbClr val="000000"/>
                          </a:solidFill>
                          <a:effectLst/>
                          <a:latin typeface="Arial"/>
                        </a:rPr>
                        <a:t>00</a:t>
                      </a:r>
                      <a:r>
                        <a:rPr lang="en-US" sz="1000" b="1" i="1" u="none" strike="noStrike" dirty="0" smtClean="0">
                          <a:solidFill>
                            <a:srgbClr val="000000"/>
                          </a:solidFill>
                          <a:effectLst/>
                          <a:latin typeface="Arial"/>
                        </a:rPr>
                        <a:t> </a:t>
                      </a:r>
                      <a:r>
                        <a:rPr lang="ru-RU" sz="1000" b="1" i="1" u="none" strike="noStrike" dirty="0" smtClean="0">
                          <a:solidFill>
                            <a:srgbClr val="000000"/>
                          </a:solidFill>
                          <a:effectLst/>
                          <a:latin typeface="Arial"/>
                        </a:rPr>
                        <a:t>мл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Пластик</a:t>
                      </a:r>
                      <a:r>
                        <a:rPr lang="en-US" sz="1000" b="1" i="1" u="none" strike="noStrike" dirty="0" smtClean="0">
                          <a:solidFill>
                            <a:srgbClr val="000000"/>
                          </a:solidFill>
                          <a:effectLst/>
                          <a:latin typeface="Arial"/>
                        </a:rPr>
                        <a:t> ABS</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uk-UA" sz="1000" b="1" i="1" u="none" strike="noStrike" dirty="0" err="1" smtClean="0">
                          <a:solidFill>
                            <a:srgbClr val="000000"/>
                          </a:solidFill>
                          <a:effectLst/>
                          <a:latin typeface="Arial"/>
                        </a:rPr>
                        <a:t>Нержавеющая</a:t>
                      </a:r>
                      <a:r>
                        <a:rPr lang="uk-UA" sz="1000" b="1" i="1" u="none" strike="noStrike" baseline="0" dirty="0" smtClean="0">
                          <a:solidFill>
                            <a:srgbClr val="000000"/>
                          </a:solidFill>
                          <a:effectLst/>
                          <a:latin typeface="Arial"/>
                        </a:rPr>
                        <a:t> сталь</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uk-UA" sz="1000" b="1" i="1" u="none" strike="noStrike" dirty="0" smtClean="0">
                          <a:solidFill>
                            <a:srgbClr val="000000"/>
                          </a:solidFill>
                          <a:effectLst/>
                          <a:latin typeface="Arial"/>
                        </a:rPr>
                        <a:t>3</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 </a:t>
                      </a:r>
                      <a:r>
                        <a:rPr lang="en-US" sz="1000" b="1" i="1" u="none" strike="noStrike" dirty="0" smtClean="0">
                          <a:solidFill>
                            <a:srgbClr val="000000"/>
                          </a:solidFill>
                          <a:effectLst/>
                          <a:latin typeface="Arial"/>
                        </a:rPr>
                        <a:t>1</a:t>
                      </a:r>
                      <a:r>
                        <a:rPr lang="ru-RU" sz="1000" b="1" i="1" u="none" strike="noStrike" dirty="0" smtClean="0">
                          <a:solidFill>
                            <a:srgbClr val="000000"/>
                          </a:solidFill>
                          <a:effectLst/>
                          <a:latin typeface="Arial"/>
                        </a:rPr>
                        <a:t>,</a:t>
                      </a:r>
                      <a:r>
                        <a:rPr lang="en-US" sz="1000" b="1" i="1" u="none" strike="noStrike" dirty="0" smtClean="0">
                          <a:solidFill>
                            <a:srgbClr val="000000"/>
                          </a:solidFill>
                          <a:effectLst/>
                          <a:latin typeface="Arial"/>
                        </a:rPr>
                        <a:t>0</a:t>
                      </a:r>
                      <a:r>
                        <a:rPr lang="ru-RU" sz="1000" b="1" i="1" u="none" strike="noStrike" dirty="0" smtClean="0">
                          <a:solidFill>
                            <a:srgbClr val="000000"/>
                          </a:solidFill>
                          <a:effectLst/>
                          <a:latin typeface="Arial"/>
                        </a:rPr>
                        <a:t> м </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endParaRPr lang="ru-RU" sz="1000" b="1" i="1" u="none" strike="noStrike" dirty="0">
                        <a:solidFill>
                          <a:srgbClr val="FF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1,88/2,33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876228326"/>
                  </a:ext>
                </a:extLst>
              </a:tr>
            </a:tbl>
          </a:graphicData>
        </a:graphic>
      </p:graphicFrame>
      <p:pic>
        <p:nvPicPr>
          <p:cNvPr id="7" name="Рисунок 6"/>
          <p:cNvPicPr>
            <a:picLocks noChangeAspect="1"/>
          </p:cNvPicPr>
          <p:nvPr/>
        </p:nvPicPr>
        <p:blipFill rotWithShape="1">
          <a:blip r:embed="rId6" cstate="screen">
            <a:extLst>
              <a:ext uri="{28A0092B-C50C-407E-A947-70E740481C1C}">
                <a14:useLocalDpi xmlns:a14="http://schemas.microsoft.com/office/drawing/2010/main" val="0"/>
              </a:ext>
            </a:extLst>
          </a:blip>
          <a:srcRect t="14805"/>
          <a:stretch/>
        </p:blipFill>
        <p:spPr>
          <a:xfrm>
            <a:off x="4674194" y="3173196"/>
            <a:ext cx="5769390" cy="2997293"/>
          </a:xfrm>
          <a:prstGeom prst="rect">
            <a:avLst/>
          </a:prstGeom>
        </p:spPr>
      </p:pic>
      <p:pic>
        <p:nvPicPr>
          <p:cNvPr id="23" name="Рисунок 22"/>
          <p:cNvPicPr>
            <a:picLocks noChangeAspect="1"/>
          </p:cNvPicPr>
          <p:nvPr/>
        </p:nvPicPr>
        <p:blipFill rotWithShape="1">
          <a:blip r:embed="rId7" cstate="screen">
            <a:extLst>
              <a:ext uri="{28A0092B-C50C-407E-A947-70E740481C1C}">
                <a14:useLocalDpi xmlns:a14="http://schemas.microsoft.com/office/drawing/2010/main" val="0"/>
              </a:ext>
            </a:extLst>
          </a:blip>
          <a:srcRect l="30537" r="45136" b="86051"/>
          <a:stretch/>
        </p:blipFill>
        <p:spPr>
          <a:xfrm>
            <a:off x="276392" y="4800600"/>
            <a:ext cx="1405446" cy="491429"/>
          </a:xfrm>
          <a:prstGeom prst="rect">
            <a:avLst/>
          </a:prstGeom>
        </p:spPr>
      </p:pic>
    </p:spTree>
    <p:extLst>
      <p:ext uri="{BB962C8B-B14F-4D97-AF65-F5344CB8AC3E}">
        <p14:creationId xmlns:p14="http://schemas.microsoft.com/office/powerpoint/2010/main" val="304849373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276392" y="846460"/>
            <a:ext cx="8973952" cy="656090"/>
          </a:xfrm>
          <a:effectLst/>
        </p:spPr>
        <p:txBody>
          <a:bodyPr>
            <a:normAutofit/>
          </a:bodyPr>
          <a:lstStyle/>
          <a:p>
            <a:pPr>
              <a:lnSpc>
                <a:spcPct val="100000"/>
              </a:lnSpc>
            </a:pPr>
            <a:r>
              <a:rPr lang="ru-RU" sz="2200" b="1" spc="50" dirty="0">
                <a:ln w="11430"/>
                <a:solidFill>
                  <a:srgbClr val="930D2D"/>
                </a:solidFill>
                <a:effectLst>
                  <a:outerShdw blurRad="38100" dist="38100" dir="2700000" algn="tl">
                    <a:srgbClr val="000000">
                      <a:alpha val="43137"/>
                    </a:srgbClr>
                  </a:outerShdw>
                </a:effectLst>
              </a:rPr>
              <a:t>БЛЕНДЕРНЫЙ НАБОР </a:t>
            </a:r>
            <a:r>
              <a:rPr lang="en-US" sz="2200" b="1" spc="50" dirty="0">
                <a:ln w="11430"/>
                <a:solidFill>
                  <a:srgbClr val="930D2D"/>
                </a:solidFill>
                <a:effectLst>
                  <a:outerShdw blurRad="38100" dist="38100" dir="2700000" algn="tl">
                    <a:srgbClr val="000000">
                      <a:alpha val="43137"/>
                    </a:srgbClr>
                  </a:outerShdw>
                </a:effectLst>
              </a:rPr>
              <a:t>EBS-</a:t>
            </a:r>
            <a:r>
              <a:rPr lang="ru-RU" sz="2200" b="1" spc="50" dirty="0">
                <a:ln w="11430"/>
                <a:solidFill>
                  <a:srgbClr val="930D2D"/>
                </a:solidFill>
                <a:effectLst>
                  <a:outerShdw blurRad="38100" dist="38100" dir="2700000" algn="tl">
                    <a:srgbClr val="000000">
                      <a:alpha val="43137"/>
                    </a:srgbClr>
                  </a:outerShdw>
                </a:effectLst>
              </a:rPr>
              <a:t>1000</a:t>
            </a:r>
            <a:r>
              <a:rPr lang="en-US" sz="2200" b="1" spc="50" dirty="0">
                <a:ln w="11430"/>
                <a:solidFill>
                  <a:srgbClr val="930D2D"/>
                </a:solidFill>
                <a:effectLst>
                  <a:outerShdw blurRad="38100" dist="38100" dir="2700000" algn="tl">
                    <a:srgbClr val="000000">
                      <a:alpha val="43137"/>
                    </a:srgbClr>
                  </a:outerShdw>
                </a:effectLst>
              </a:rPr>
              <a:t>MG</a:t>
            </a:r>
            <a:endParaRPr lang="uk-UA" sz="22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276392" y="5643285"/>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1797781115"/>
              </p:ext>
            </p:extLst>
          </p:nvPr>
        </p:nvGraphicFramePr>
        <p:xfrm>
          <a:off x="346588" y="5952719"/>
          <a:ext cx="10176048" cy="1304423"/>
        </p:xfrm>
        <a:graphic>
          <a:graphicData uri="http://schemas.openxmlformats.org/drawingml/2006/table">
            <a:tbl>
              <a:tblPr>
                <a:tableStyleId>{616DA210-FB5B-4158-B5E0-FEB733F419BA}</a:tableStyleId>
              </a:tblPr>
              <a:tblGrid>
                <a:gridCol w="421840">
                  <a:extLst>
                    <a:ext uri="{9D8B030D-6E8A-4147-A177-3AD203B41FA5}">
                      <a16:colId xmlns:a16="http://schemas.microsoft.com/office/drawing/2014/main" val="20000"/>
                    </a:ext>
                  </a:extLst>
                </a:gridCol>
                <a:gridCol w="658628">
                  <a:extLst>
                    <a:ext uri="{9D8B030D-6E8A-4147-A177-3AD203B41FA5}">
                      <a16:colId xmlns:a16="http://schemas.microsoft.com/office/drawing/2014/main" val="20001"/>
                    </a:ext>
                  </a:extLst>
                </a:gridCol>
                <a:gridCol w="687494">
                  <a:extLst>
                    <a:ext uri="{9D8B030D-6E8A-4147-A177-3AD203B41FA5}">
                      <a16:colId xmlns:a16="http://schemas.microsoft.com/office/drawing/2014/main" val="20002"/>
                    </a:ext>
                  </a:extLst>
                </a:gridCol>
                <a:gridCol w="628019">
                  <a:extLst>
                    <a:ext uri="{9D8B030D-6E8A-4147-A177-3AD203B41FA5}">
                      <a16:colId xmlns:a16="http://schemas.microsoft.com/office/drawing/2014/main" val="20003"/>
                    </a:ext>
                  </a:extLst>
                </a:gridCol>
                <a:gridCol w="655998">
                  <a:extLst>
                    <a:ext uri="{9D8B030D-6E8A-4147-A177-3AD203B41FA5}">
                      <a16:colId xmlns:a16="http://schemas.microsoft.com/office/drawing/2014/main" val="20004"/>
                    </a:ext>
                  </a:extLst>
                </a:gridCol>
                <a:gridCol w="697635">
                  <a:extLst>
                    <a:ext uri="{9D8B030D-6E8A-4147-A177-3AD203B41FA5}">
                      <a16:colId xmlns:a16="http://schemas.microsoft.com/office/drawing/2014/main" val="20005"/>
                    </a:ext>
                  </a:extLst>
                </a:gridCol>
                <a:gridCol w="837748">
                  <a:extLst>
                    <a:ext uri="{9D8B030D-6E8A-4147-A177-3AD203B41FA5}">
                      <a16:colId xmlns:a16="http://schemas.microsoft.com/office/drawing/2014/main" val="20006"/>
                    </a:ext>
                  </a:extLst>
                </a:gridCol>
                <a:gridCol w="742609">
                  <a:extLst>
                    <a:ext uri="{9D8B030D-6E8A-4147-A177-3AD203B41FA5}">
                      <a16:colId xmlns:a16="http://schemas.microsoft.com/office/drawing/2014/main" val="20007"/>
                    </a:ext>
                  </a:extLst>
                </a:gridCol>
                <a:gridCol w="637155">
                  <a:extLst>
                    <a:ext uri="{9D8B030D-6E8A-4147-A177-3AD203B41FA5}">
                      <a16:colId xmlns:a16="http://schemas.microsoft.com/office/drawing/2014/main" val="1046639600"/>
                    </a:ext>
                  </a:extLst>
                </a:gridCol>
                <a:gridCol w="740229">
                  <a:extLst>
                    <a:ext uri="{9D8B030D-6E8A-4147-A177-3AD203B41FA5}">
                      <a16:colId xmlns:a16="http://schemas.microsoft.com/office/drawing/2014/main" val="20010"/>
                    </a:ext>
                  </a:extLst>
                </a:gridCol>
                <a:gridCol w="682171">
                  <a:extLst>
                    <a:ext uri="{9D8B030D-6E8A-4147-A177-3AD203B41FA5}">
                      <a16:colId xmlns:a16="http://schemas.microsoft.com/office/drawing/2014/main" val="20011"/>
                    </a:ext>
                  </a:extLst>
                </a:gridCol>
                <a:gridCol w="522515">
                  <a:extLst>
                    <a:ext uri="{9D8B030D-6E8A-4147-A177-3AD203B41FA5}">
                      <a16:colId xmlns:a16="http://schemas.microsoft.com/office/drawing/2014/main" val="20012"/>
                    </a:ext>
                  </a:extLst>
                </a:gridCol>
                <a:gridCol w="391885">
                  <a:extLst>
                    <a:ext uri="{9D8B030D-6E8A-4147-A177-3AD203B41FA5}">
                      <a16:colId xmlns:a16="http://schemas.microsoft.com/office/drawing/2014/main" val="20016"/>
                    </a:ext>
                  </a:extLst>
                </a:gridCol>
                <a:gridCol w="508000">
                  <a:extLst>
                    <a:ext uri="{9D8B030D-6E8A-4147-A177-3AD203B41FA5}">
                      <a16:colId xmlns:a16="http://schemas.microsoft.com/office/drawing/2014/main" val="20013"/>
                    </a:ext>
                  </a:extLst>
                </a:gridCol>
                <a:gridCol w="834577">
                  <a:extLst>
                    <a:ext uri="{9D8B030D-6E8A-4147-A177-3AD203B41FA5}">
                      <a16:colId xmlns:a16="http://schemas.microsoft.com/office/drawing/2014/main" val="20014"/>
                    </a:ext>
                  </a:extLst>
                </a:gridCol>
                <a:gridCol w="529545">
                  <a:extLst>
                    <a:ext uri="{9D8B030D-6E8A-4147-A177-3AD203B41FA5}">
                      <a16:colId xmlns:a16="http://schemas.microsoft.com/office/drawing/2014/main" val="20015"/>
                    </a:ext>
                  </a:extLst>
                </a:gridCol>
              </a:tblGrid>
              <a:tr h="682832">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Шумовое излучение</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kern="1200" dirty="0" smtClean="0">
                          <a:solidFill>
                            <a:srgbClr val="000000"/>
                          </a:solidFill>
                          <a:effectLst/>
                          <a:latin typeface="+mn-lt"/>
                          <a:ea typeface="+mn-ea"/>
                          <a:cs typeface="+mn-cs"/>
                        </a:rPr>
                        <a:t>Количество скоростей</a:t>
                      </a:r>
                    </a:p>
                  </a:txBody>
                  <a:tcPr marL="9149" marR="9149" marT="9149"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kern="1200" dirty="0" smtClean="0">
                          <a:solidFill>
                            <a:srgbClr val="000000"/>
                          </a:solidFill>
                          <a:effectLst/>
                          <a:latin typeface="+mn-lt"/>
                          <a:ea typeface="+mn-ea"/>
                          <a:cs typeface="+mn-cs"/>
                        </a:rPr>
                        <a:t>Чаша </a:t>
                      </a:r>
                      <a:r>
                        <a:rPr lang="ru-RU" sz="1100" b="1" i="0" u="none" strike="noStrike" kern="1200" dirty="0" err="1" smtClean="0">
                          <a:solidFill>
                            <a:srgbClr val="000000"/>
                          </a:solidFill>
                          <a:effectLst/>
                          <a:latin typeface="+mn-lt"/>
                          <a:ea typeface="+mn-ea"/>
                          <a:cs typeface="+mn-cs"/>
                        </a:rPr>
                        <a:t>измельчителя</a:t>
                      </a:r>
                      <a:endParaRPr lang="ru-RU" sz="1100" b="1" i="0" u="none" strike="noStrike" kern="1200" dirty="0" smtClean="0">
                        <a:solidFill>
                          <a:srgbClr val="000000"/>
                        </a:solidFill>
                        <a:effectLst/>
                        <a:latin typeface="+mn-lt"/>
                        <a:ea typeface="+mn-ea"/>
                        <a:cs typeface="+mn-cs"/>
                      </a:endParaRPr>
                    </a:p>
                  </a:txBody>
                  <a:tcPr marL="9149" marR="9149" marT="9149"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mn-lt"/>
                        </a:rPr>
                        <a:t>Диски</a:t>
                      </a:r>
                      <a:r>
                        <a:rPr lang="ru-RU" sz="1100" b="1" i="0" u="none" strike="noStrike" baseline="0" dirty="0" smtClean="0">
                          <a:solidFill>
                            <a:srgbClr val="000000"/>
                          </a:solidFill>
                          <a:effectLst/>
                          <a:latin typeface="+mn-lt"/>
                        </a:rPr>
                        <a:t> для нарезки</a:t>
                      </a:r>
                      <a:endParaRPr lang="ru-RU" sz="1100" b="1" i="0" u="none" strike="noStrike" dirty="0" smtClean="0">
                        <a:solidFill>
                          <a:srgbClr val="000000"/>
                        </a:solidFill>
                        <a:effectLst/>
                        <a:latin typeface="+mn-lt"/>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Мерный стакан с крышкой</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Материал корпуса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Цвет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Штук/ящик</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Длина кабеля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marL="0" algn="ctr" defTabSz="914400" rtl="0" eaLnBrk="1" fontAlgn="ctr" latinLnBrk="0" hangingPunct="1"/>
                      <a:r>
                        <a:rPr lang="ru-RU" sz="1100" b="1" i="0" u="none" strike="noStrike" kern="1200" dirty="0" smtClean="0">
                          <a:solidFill>
                            <a:srgbClr val="000000"/>
                          </a:solidFill>
                          <a:effectLst/>
                          <a:latin typeface="+mn-lt"/>
                          <a:ea typeface="+mn-ea"/>
                          <a:cs typeface="+mn-cs"/>
                        </a:rPr>
                        <a:t>Габарит-</a:t>
                      </a:r>
                    </a:p>
                    <a:p>
                      <a:pPr marL="0" algn="ctr" defTabSz="914400" rtl="0" eaLnBrk="1" fontAlgn="ctr" latinLnBrk="0" hangingPunct="1"/>
                      <a:r>
                        <a:rPr lang="ru-RU" sz="1100" b="1" i="0" u="none" strike="noStrike" kern="1200" dirty="0" err="1" smtClean="0">
                          <a:solidFill>
                            <a:srgbClr val="000000"/>
                          </a:solidFill>
                          <a:effectLst/>
                          <a:latin typeface="+mn-lt"/>
                          <a:ea typeface="+mn-ea"/>
                          <a:cs typeface="+mn-cs"/>
                        </a:rPr>
                        <a:t>ный</a:t>
                      </a:r>
                      <a:r>
                        <a:rPr lang="ru-RU" sz="1100" b="1" i="0" u="none" strike="noStrike" kern="1200" dirty="0" smtClean="0">
                          <a:solidFill>
                            <a:srgbClr val="000000"/>
                          </a:solidFill>
                          <a:effectLst/>
                          <a:latin typeface="+mn-lt"/>
                          <a:ea typeface="+mn-ea"/>
                          <a:cs typeface="+mn-cs"/>
                        </a:rPr>
                        <a:t> размер </a:t>
                      </a:r>
                      <a:r>
                        <a:rPr lang="ru-RU" sz="1100" b="1" i="0" u="none" strike="noStrike" kern="1200" dirty="0" err="1" smtClean="0">
                          <a:solidFill>
                            <a:srgbClr val="000000"/>
                          </a:solidFill>
                          <a:effectLst/>
                          <a:latin typeface="+mn-lt"/>
                          <a:ea typeface="+mn-ea"/>
                          <a:cs typeface="+mn-cs"/>
                        </a:rPr>
                        <a:t>уп</a:t>
                      </a:r>
                      <a:r>
                        <a:rPr lang="ru-RU" sz="1100" b="1" i="0" u="none" strike="noStrike" kern="1200" dirty="0" smtClean="0">
                          <a:solidFill>
                            <a:srgbClr val="000000"/>
                          </a:solidFill>
                          <a:effectLst/>
                          <a:latin typeface="+mn-lt"/>
                          <a:ea typeface="+mn-ea"/>
                          <a:cs typeface="+mn-cs"/>
                        </a:rPr>
                        <a:t>.</a:t>
                      </a:r>
                      <a:endParaRPr lang="ru-RU" sz="1100" b="1" i="0" u="none" strike="noStrike" kern="1200" dirty="0">
                        <a:solidFill>
                          <a:srgbClr val="000000"/>
                        </a:solidFill>
                        <a:effectLst/>
                        <a:latin typeface="+mn-lt"/>
                        <a:ea typeface="+mn-ea"/>
                        <a:cs typeface="+mn-cs"/>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a:t>
                      </a:r>
                    </a:p>
                    <a:p>
                      <a:pPr algn="ctr" fontAlgn="ctr"/>
                      <a:r>
                        <a:rPr lang="ru-RU" sz="1100" b="1" i="0" u="none" strike="noStrike" dirty="0" smtClean="0">
                          <a:solidFill>
                            <a:srgbClr val="000000"/>
                          </a:solidFill>
                          <a:effectLst/>
                          <a:latin typeface="+mn-lt"/>
                        </a:rPr>
                        <a:t>нетто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621591">
                <a:tc>
                  <a:txBody>
                    <a:bodyPr/>
                    <a:lstStyle/>
                    <a:p>
                      <a:pPr marL="0" algn="ctr" defTabSz="914400" rtl="0" eaLnBrk="1" fontAlgn="ctr" latinLnBrk="0" hangingPunct="1"/>
                      <a:r>
                        <a:rPr lang="en-US" sz="1000" b="1" i="1" u="none" strike="noStrike" kern="1200" dirty="0" smtClean="0">
                          <a:solidFill>
                            <a:srgbClr val="000000"/>
                          </a:solidFill>
                          <a:effectLst/>
                          <a:latin typeface="+mn-lt"/>
                          <a:ea typeface="+mn-ea"/>
                          <a:cs typeface="+mn-cs"/>
                        </a:rPr>
                        <a:t>75673</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EBS-1000MG</a:t>
                      </a:r>
                      <a:endParaRPr lang="en-US" sz="1000" b="1" i="1" u="none" strike="noStrike" dirty="0">
                        <a:solidFill>
                          <a:srgbClr val="000000"/>
                        </a:solidFill>
                        <a:effectLst/>
                        <a:latin typeface="+mn-lt"/>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1000</a:t>
                      </a:r>
                      <a:r>
                        <a:rPr lang="ru-RU" sz="1000" b="1" i="1" u="none" strike="noStrike" dirty="0" smtClean="0">
                          <a:solidFill>
                            <a:srgbClr val="000000"/>
                          </a:solidFill>
                          <a:effectLst/>
                          <a:latin typeface="+mn-lt"/>
                        </a:rPr>
                        <a:t>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80 дБ(А)</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1" u="none" strike="noStrike" kern="1200" dirty="0" smtClean="0">
                          <a:solidFill>
                            <a:srgbClr val="000000"/>
                          </a:solidFill>
                          <a:effectLst/>
                          <a:latin typeface="+mn-lt"/>
                          <a:ea typeface="+mn-ea"/>
                          <a:cs typeface="+mn-cs"/>
                        </a:rPr>
                        <a:t>плавная регулировка</a:t>
                      </a:r>
                      <a:endParaRPr lang="ru-RU" sz="1100" b="1" i="1" u="none" strike="noStrike" kern="1200" dirty="0">
                        <a:solidFill>
                          <a:srgbClr val="000000"/>
                        </a:solidFill>
                        <a:effectLst/>
                        <a:latin typeface="+mn-lt"/>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1750 мл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3 шт.</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600</a:t>
                      </a:r>
                      <a:r>
                        <a:rPr lang="en-US" sz="1000" b="1" i="1" u="none" strike="noStrike" dirty="0" smtClean="0">
                          <a:solidFill>
                            <a:srgbClr val="000000"/>
                          </a:solidFill>
                          <a:effectLst/>
                          <a:latin typeface="Arial"/>
                        </a:rPr>
                        <a:t> </a:t>
                      </a:r>
                      <a:r>
                        <a:rPr lang="ru-RU" sz="1000" b="1" i="1" u="none" strike="noStrike" dirty="0" smtClean="0">
                          <a:solidFill>
                            <a:srgbClr val="000000"/>
                          </a:solidFill>
                          <a:effectLst/>
                          <a:latin typeface="Arial"/>
                        </a:rPr>
                        <a:t>мл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нерж. сталь/</a:t>
                      </a:r>
                      <a:r>
                        <a:rPr lang="ru-RU" sz="1000" b="1" i="1" u="none" strike="noStrike" baseline="0" dirty="0" smtClean="0">
                          <a:solidFill>
                            <a:srgbClr val="000000"/>
                          </a:solidFill>
                          <a:effectLst/>
                          <a:latin typeface="Arial"/>
                        </a:rPr>
                        <a:t> </a:t>
                      </a:r>
                      <a:r>
                        <a:rPr lang="ru-RU" sz="1000" b="1" i="1" u="none" strike="noStrike" dirty="0" smtClean="0">
                          <a:solidFill>
                            <a:srgbClr val="000000"/>
                          </a:solidFill>
                          <a:effectLst/>
                          <a:latin typeface="Arial"/>
                        </a:rPr>
                        <a:t>пластик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черный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4</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 </a:t>
                      </a:r>
                      <a:r>
                        <a:rPr lang="en-US" sz="1000" b="1" i="1" u="none" strike="noStrike" dirty="0" smtClean="0">
                          <a:solidFill>
                            <a:srgbClr val="000000"/>
                          </a:solidFill>
                          <a:effectLst/>
                          <a:latin typeface="Arial"/>
                        </a:rPr>
                        <a:t>1</a:t>
                      </a:r>
                      <a:r>
                        <a:rPr lang="ru-RU" sz="1000" b="1" i="1" u="none" strike="noStrike" dirty="0" smtClean="0">
                          <a:solidFill>
                            <a:srgbClr val="000000"/>
                          </a:solidFill>
                          <a:effectLst/>
                          <a:latin typeface="Arial"/>
                        </a:rPr>
                        <a:t>,40 м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ctr" latinLnBrk="0" hangingPunct="1"/>
                      <a:r>
                        <a:rPr lang="ru-RU" sz="1100" b="1" i="1" u="none" strike="noStrike" kern="1200" dirty="0" smtClean="0">
                          <a:solidFill>
                            <a:srgbClr val="000000"/>
                          </a:solidFill>
                          <a:effectLst/>
                          <a:latin typeface="+mn-lt"/>
                          <a:ea typeface="+mn-ea"/>
                          <a:cs typeface="+mn-cs"/>
                        </a:rPr>
                        <a:t>430 х 320 х 520 мм</a:t>
                      </a:r>
                      <a:endParaRPr lang="ru-RU" sz="1100" b="1" i="1" u="none" strike="noStrike" kern="1200" dirty="0">
                        <a:solidFill>
                          <a:srgbClr val="000000"/>
                        </a:solidFill>
                        <a:effectLst/>
                        <a:latin typeface="+mn-lt"/>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2,30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16" name="TextBox 15"/>
          <p:cNvSpPr txBox="1"/>
          <p:nvPr/>
        </p:nvSpPr>
        <p:spPr>
          <a:xfrm>
            <a:off x="4412343" y="2041508"/>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31" name="Прямоугольник 30"/>
          <p:cNvSpPr/>
          <p:nvPr/>
        </p:nvSpPr>
        <p:spPr>
          <a:xfrm>
            <a:off x="3630121" y="5532511"/>
            <a:ext cx="4075604" cy="369332"/>
          </a:xfrm>
          <a:prstGeom prst="rect">
            <a:avLst/>
          </a:prstGeom>
        </p:spPr>
        <p:txBody>
          <a:bodyPr wrap="square">
            <a:spAutoFit/>
          </a:bodyPr>
          <a:lstStyle/>
          <a:p>
            <a:r>
              <a:rPr lang="ru-RU" dirty="0">
                <a:solidFill>
                  <a:srgbClr val="006666"/>
                </a:solidFill>
                <a:latin typeface="EpsilonCTT" pitchFamily="2" charset="0"/>
              </a:rPr>
              <a:t>ПОЛЕЗНО! БЫСТРО! ВКУСНО!</a:t>
            </a:r>
          </a:p>
        </p:txBody>
      </p:sp>
      <p:sp>
        <p:nvSpPr>
          <p:cNvPr id="7" name="Прямоугольник 6"/>
          <p:cNvSpPr/>
          <p:nvPr/>
        </p:nvSpPr>
        <p:spPr>
          <a:xfrm>
            <a:off x="4362993" y="2240576"/>
            <a:ext cx="5887688" cy="1815882"/>
          </a:xfrm>
          <a:prstGeom prst="rect">
            <a:avLst/>
          </a:prstGeom>
        </p:spPr>
        <p:txBody>
          <a:bodyPr wrap="square">
            <a:spAutoFit/>
          </a:bodyPr>
          <a:lstStyle/>
          <a:p>
            <a:pPr algn="just"/>
            <a:r>
              <a:rPr lang="ru-RU" sz="1400" b="1" i="1" dirty="0">
                <a:solidFill>
                  <a:srgbClr val="4D4B4B"/>
                </a:solidFill>
              </a:rPr>
              <a:t>Многофункциональный </a:t>
            </a:r>
            <a:r>
              <a:rPr lang="ru-RU" sz="1400" b="1" i="1" dirty="0">
                <a:solidFill>
                  <a:srgbClr val="4D4B4B"/>
                </a:solidFill>
              </a:rPr>
              <a:t>погружной блендер </a:t>
            </a:r>
            <a:r>
              <a:rPr lang="en-US" sz="1400" b="1" i="1" spc="50" dirty="0">
                <a:ln w="11430"/>
                <a:solidFill>
                  <a:srgbClr val="930D2D"/>
                </a:solidFill>
                <a:effectLst>
                  <a:outerShdw blurRad="38100" dist="38100" dir="2700000" algn="tl">
                    <a:srgbClr val="000000">
                      <a:alpha val="43137"/>
                    </a:srgbClr>
                  </a:outerShdw>
                </a:effectLst>
              </a:rPr>
              <a:t>EBS-</a:t>
            </a:r>
            <a:r>
              <a:rPr lang="ru-RU" sz="1400" b="1" i="1" spc="50" dirty="0">
                <a:ln w="11430"/>
                <a:solidFill>
                  <a:srgbClr val="930D2D"/>
                </a:solidFill>
                <a:effectLst>
                  <a:outerShdw blurRad="38100" dist="38100" dir="2700000" algn="tl">
                    <a:srgbClr val="000000">
                      <a:alpha val="43137"/>
                    </a:srgbClr>
                  </a:outerShdw>
                </a:effectLst>
              </a:rPr>
              <a:t>1000</a:t>
            </a:r>
            <a:r>
              <a:rPr lang="en-US" sz="1400" b="1" i="1" spc="50" dirty="0">
                <a:ln w="11430"/>
                <a:solidFill>
                  <a:srgbClr val="930D2D"/>
                </a:solidFill>
                <a:effectLst>
                  <a:outerShdw blurRad="38100" dist="38100" dir="2700000" algn="tl">
                    <a:srgbClr val="000000">
                      <a:alpha val="43137"/>
                    </a:srgbClr>
                  </a:outerShdw>
                </a:effectLst>
              </a:rPr>
              <a:t>MG </a:t>
            </a:r>
            <a:r>
              <a:rPr lang="ru-RU" sz="1400" b="1" i="1" dirty="0">
                <a:solidFill>
                  <a:srgbClr val="4D4B4B"/>
                </a:solidFill>
              </a:rPr>
              <a:t>практически </a:t>
            </a:r>
            <a:r>
              <a:rPr lang="ru-RU" sz="1400" b="1" i="1" dirty="0">
                <a:solidFill>
                  <a:srgbClr val="4D4B4B"/>
                </a:solidFill>
              </a:rPr>
              <a:t>ничем не уступает по своим возможностям полноценным стационарным кухонным комбайнам. </a:t>
            </a:r>
            <a:r>
              <a:rPr lang="en-US" sz="1400" b="1" i="1" spc="50" dirty="0">
                <a:ln w="11430"/>
                <a:solidFill>
                  <a:srgbClr val="930D2D"/>
                </a:solidFill>
                <a:effectLst>
                  <a:outerShdw blurRad="38100" dist="38100" dir="2700000" algn="tl">
                    <a:srgbClr val="000000">
                      <a:alpha val="43137"/>
                    </a:srgbClr>
                  </a:outerShdw>
                </a:effectLst>
              </a:rPr>
              <a:t>EBS-</a:t>
            </a:r>
            <a:r>
              <a:rPr lang="ru-RU" sz="1400" b="1" i="1" spc="50" dirty="0">
                <a:ln w="11430"/>
                <a:solidFill>
                  <a:srgbClr val="930D2D"/>
                </a:solidFill>
                <a:effectLst>
                  <a:outerShdw blurRad="38100" dist="38100" dir="2700000" algn="tl">
                    <a:srgbClr val="000000">
                      <a:alpha val="43137"/>
                    </a:srgbClr>
                  </a:outerShdw>
                </a:effectLst>
              </a:rPr>
              <a:t>1000</a:t>
            </a:r>
            <a:r>
              <a:rPr lang="en-US" sz="1400" b="1" i="1" spc="50" dirty="0">
                <a:ln w="11430"/>
                <a:solidFill>
                  <a:srgbClr val="930D2D"/>
                </a:solidFill>
                <a:effectLst>
                  <a:outerShdw blurRad="38100" dist="38100" dir="2700000" algn="tl">
                    <a:srgbClr val="000000">
                      <a:alpha val="43137"/>
                    </a:srgbClr>
                  </a:outerShdw>
                </a:effectLst>
              </a:rPr>
              <a:t>MG</a:t>
            </a:r>
            <a:r>
              <a:rPr lang="ru-RU" sz="1400" b="1" i="1" spc="50" dirty="0">
                <a:ln w="11430"/>
                <a:solidFill>
                  <a:srgbClr val="930D2D"/>
                </a:solidFill>
                <a:effectLst>
                  <a:outerShdw blurRad="38100" dist="38100" dir="2700000" algn="tl">
                    <a:srgbClr val="000000">
                      <a:alpha val="43137"/>
                    </a:srgbClr>
                  </a:outerShdw>
                </a:effectLst>
              </a:rPr>
              <a:t> </a:t>
            </a:r>
            <a:r>
              <a:rPr lang="ru-RU" sz="1400" b="1" i="1" dirty="0">
                <a:solidFill>
                  <a:srgbClr val="4D4B4B"/>
                </a:solidFill>
              </a:rPr>
              <a:t>имеет качественно исполненную и хорошо продуманную конструкцию, мощностью 1000 Вт, который имеет расширенный диапазон регулирования </a:t>
            </a:r>
            <a:r>
              <a:rPr lang="ru-RU" sz="1400" b="1" i="1" dirty="0">
                <a:solidFill>
                  <a:srgbClr val="4D4B4B"/>
                </a:solidFill>
              </a:rPr>
              <a:t>скорости(плавная регулировка). Помимо </a:t>
            </a:r>
            <a:r>
              <a:rPr lang="ru-RU" sz="1400" b="1" i="1" dirty="0">
                <a:solidFill>
                  <a:srgbClr val="4D4B4B"/>
                </a:solidFill>
              </a:rPr>
              <a:t>этого, в данной модели представлена богатая комплектация аксессуаров.</a:t>
            </a:r>
          </a:p>
          <a:p>
            <a:endParaRPr lang="ru-RU" sz="1400" b="1" i="1" dirty="0"/>
          </a:p>
        </p:txBody>
      </p:sp>
      <p:pic>
        <p:nvPicPr>
          <p:cNvPr id="5" name="Рисунок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4727" y="2601242"/>
            <a:ext cx="3805722" cy="2910432"/>
          </a:xfrm>
          <a:prstGeom prst="rect">
            <a:avLst/>
          </a:prstGeom>
        </p:spPr>
      </p:pic>
      <p:pic>
        <p:nvPicPr>
          <p:cNvPr id="19" name="Рисунок 1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723774" y="1440815"/>
            <a:ext cx="2579358" cy="1337412"/>
          </a:xfrm>
          <a:prstGeom prst="rect">
            <a:avLst/>
          </a:prstGeom>
        </p:spPr>
      </p:pic>
      <p:sp>
        <p:nvSpPr>
          <p:cNvPr id="21" name="Прямоугольник 20"/>
          <p:cNvSpPr/>
          <p:nvPr/>
        </p:nvSpPr>
        <p:spPr>
          <a:xfrm>
            <a:off x="4378735" y="3743126"/>
            <a:ext cx="5931807" cy="2000548"/>
          </a:xfrm>
          <a:prstGeom prst="rect">
            <a:avLst/>
          </a:prstGeom>
        </p:spPr>
        <p:txBody>
          <a:bodyPr wrap="square" numCol="2">
            <a:spAutoFit/>
          </a:bodyPr>
          <a:lstStyle/>
          <a:p>
            <a:r>
              <a:rPr lang="ru-RU" sz="1200" b="1" dirty="0">
                <a:solidFill>
                  <a:srgbClr val="FF0000"/>
                </a:solidFill>
                <a:latin typeface="Arial Black" pitchFamily="34" charset="0"/>
              </a:rPr>
              <a:t>КОМПЛЕКТАЦИЯ:</a:t>
            </a:r>
            <a:endParaRPr lang="ru-RU" sz="1100" b="1" i="1" dirty="0"/>
          </a:p>
          <a:p>
            <a:r>
              <a:rPr lang="ru-RU" sz="1100" b="1" i="1" dirty="0">
                <a:solidFill>
                  <a:srgbClr val="4D4B4B"/>
                </a:solidFill>
              </a:rPr>
              <a:t>► ► Мерный </a:t>
            </a:r>
            <a:r>
              <a:rPr lang="ru-RU" sz="1100" b="1" i="1" dirty="0">
                <a:solidFill>
                  <a:srgbClr val="4D4B4B"/>
                </a:solidFill>
              </a:rPr>
              <a:t>стакан </a:t>
            </a:r>
            <a:r>
              <a:rPr lang="ru-RU" sz="1100" b="1" i="1" dirty="0">
                <a:solidFill>
                  <a:srgbClr val="4D4B4B"/>
                </a:solidFill>
              </a:rPr>
              <a:t>с крышкой</a:t>
            </a:r>
          </a:p>
          <a:p>
            <a:r>
              <a:rPr lang="ru-RU" sz="1100" b="1" i="1" dirty="0">
                <a:solidFill>
                  <a:srgbClr val="4D4B4B"/>
                </a:solidFill>
              </a:rPr>
              <a:t>► ► Чаша </a:t>
            </a:r>
            <a:r>
              <a:rPr lang="en-US" sz="1100" b="1" i="1" dirty="0">
                <a:solidFill>
                  <a:srgbClr val="4D4B4B"/>
                </a:solidFill>
              </a:rPr>
              <a:t>1,75</a:t>
            </a:r>
            <a:r>
              <a:rPr lang="ru-RU" sz="1100" b="1" i="1" dirty="0">
                <a:solidFill>
                  <a:srgbClr val="4D4B4B"/>
                </a:solidFill>
              </a:rPr>
              <a:t>л для </a:t>
            </a:r>
            <a:r>
              <a:rPr lang="ru-RU" sz="1100" b="1" i="1" dirty="0">
                <a:solidFill>
                  <a:srgbClr val="4D4B4B"/>
                </a:solidFill>
              </a:rPr>
              <a:t>нарезки</a:t>
            </a:r>
          </a:p>
          <a:p>
            <a:r>
              <a:rPr lang="ru-RU" sz="1100" b="1" i="1" dirty="0">
                <a:solidFill>
                  <a:srgbClr val="4D4B4B"/>
                </a:solidFill>
              </a:rPr>
              <a:t>► ► Венчик </a:t>
            </a:r>
          </a:p>
          <a:p>
            <a:r>
              <a:rPr lang="ru-RU" sz="1100" b="1" i="1" dirty="0">
                <a:solidFill>
                  <a:srgbClr val="4D4B4B"/>
                </a:solidFill>
              </a:rPr>
              <a:t>► ► </a:t>
            </a:r>
            <a:r>
              <a:rPr lang="ru-RU" sz="1100" b="1" i="1" dirty="0">
                <a:solidFill>
                  <a:srgbClr val="4D4B4B"/>
                </a:solidFill>
              </a:rPr>
              <a:t>Насадка блендер (метал)</a:t>
            </a:r>
            <a:endParaRPr lang="ru-RU" sz="1100" b="1" i="1" dirty="0">
              <a:solidFill>
                <a:srgbClr val="4D4B4B"/>
              </a:solidFill>
            </a:endParaRPr>
          </a:p>
          <a:p>
            <a:r>
              <a:rPr lang="ru-RU" sz="1100" b="1" i="1" dirty="0">
                <a:solidFill>
                  <a:srgbClr val="4D4B4B"/>
                </a:solidFill>
              </a:rPr>
              <a:t>► </a:t>
            </a:r>
            <a:r>
              <a:rPr lang="ru-RU" sz="1100" b="1" i="1" dirty="0">
                <a:solidFill>
                  <a:srgbClr val="4D4B4B"/>
                </a:solidFill>
              </a:rPr>
              <a:t>► Диск терка (овощное пюре)</a:t>
            </a:r>
          </a:p>
          <a:p>
            <a:r>
              <a:rPr lang="ru-RU" sz="1100" b="1" i="1" dirty="0">
                <a:solidFill>
                  <a:srgbClr val="4D4B4B"/>
                </a:solidFill>
              </a:rPr>
              <a:t>► </a:t>
            </a:r>
            <a:r>
              <a:rPr lang="ru-RU" sz="1100" b="1" i="1" dirty="0">
                <a:solidFill>
                  <a:srgbClr val="4D4B4B"/>
                </a:solidFill>
              </a:rPr>
              <a:t>► Диск терка</a:t>
            </a:r>
          </a:p>
          <a:p>
            <a:r>
              <a:rPr lang="ru-RU" sz="1100" b="1" i="1" dirty="0">
                <a:solidFill>
                  <a:srgbClr val="4D4B4B"/>
                </a:solidFill>
              </a:rPr>
              <a:t>1-я сторона шинковка овощей большими </a:t>
            </a:r>
            <a:r>
              <a:rPr lang="ru-RU" sz="1100" b="1" i="1" dirty="0">
                <a:solidFill>
                  <a:srgbClr val="4D4B4B"/>
                </a:solidFill>
              </a:rPr>
              <a:t>размерами</a:t>
            </a:r>
            <a:endParaRPr lang="ru-RU" sz="1100" b="1" i="1" dirty="0">
              <a:solidFill>
                <a:srgbClr val="4D4B4B"/>
              </a:solidFill>
            </a:endParaRPr>
          </a:p>
          <a:p>
            <a:r>
              <a:rPr lang="ru-RU" sz="1100" b="1" i="1" dirty="0">
                <a:solidFill>
                  <a:srgbClr val="4D4B4B"/>
                </a:solidFill>
              </a:rPr>
              <a:t>2-я </a:t>
            </a:r>
            <a:r>
              <a:rPr lang="ru-RU" sz="1100" b="1" i="1" dirty="0">
                <a:solidFill>
                  <a:srgbClr val="4D4B4B"/>
                </a:solidFill>
              </a:rPr>
              <a:t>используется </a:t>
            </a:r>
            <a:r>
              <a:rPr lang="ru-RU" sz="1100" b="1" i="1" dirty="0">
                <a:solidFill>
                  <a:srgbClr val="4D4B4B"/>
                </a:solidFill>
              </a:rPr>
              <a:t>для </a:t>
            </a:r>
            <a:r>
              <a:rPr lang="ru-RU" sz="1100" b="1" i="1" dirty="0">
                <a:solidFill>
                  <a:srgbClr val="4D4B4B"/>
                </a:solidFill>
              </a:rPr>
              <a:t>приготовления </a:t>
            </a:r>
            <a:r>
              <a:rPr lang="ru-RU" sz="1100" b="1" i="1" dirty="0">
                <a:solidFill>
                  <a:srgbClr val="4D4B4B"/>
                </a:solidFill>
              </a:rPr>
              <a:t>овощного рагу, картошки фри</a:t>
            </a:r>
          </a:p>
          <a:p>
            <a:endParaRPr lang="ru-RU" sz="1100" b="1" i="1" dirty="0" smtClean="0">
              <a:solidFill>
                <a:srgbClr val="4D4B4B"/>
              </a:solidFill>
            </a:endParaRPr>
          </a:p>
          <a:p>
            <a:r>
              <a:rPr lang="ru-RU" sz="1100" b="1" i="1" dirty="0" smtClean="0">
                <a:solidFill>
                  <a:srgbClr val="4D4B4B"/>
                </a:solidFill>
              </a:rPr>
              <a:t>► </a:t>
            </a:r>
            <a:r>
              <a:rPr lang="ru-RU" sz="1100" b="1" i="1" dirty="0">
                <a:solidFill>
                  <a:srgbClr val="4D4B4B"/>
                </a:solidFill>
              </a:rPr>
              <a:t>► Диск терка </a:t>
            </a:r>
          </a:p>
          <a:p>
            <a:r>
              <a:rPr lang="ru-RU" sz="1100" b="1" i="1" dirty="0">
                <a:solidFill>
                  <a:srgbClr val="4D4B4B"/>
                </a:solidFill>
              </a:rPr>
              <a:t>1-я сторона </a:t>
            </a:r>
            <a:r>
              <a:rPr lang="ru-RU" sz="1100" b="1" i="1" dirty="0">
                <a:solidFill>
                  <a:srgbClr val="4D4B4B"/>
                </a:solidFill>
              </a:rPr>
              <a:t>шинковка овощей средними размерами</a:t>
            </a:r>
          </a:p>
          <a:p>
            <a:r>
              <a:rPr lang="ru-RU" sz="1100" b="1" i="1" dirty="0">
                <a:solidFill>
                  <a:srgbClr val="4D4B4B"/>
                </a:solidFill>
              </a:rPr>
              <a:t>2-я сторона </a:t>
            </a:r>
            <a:r>
              <a:rPr lang="ru-RU" sz="1100" b="1" i="1" dirty="0">
                <a:solidFill>
                  <a:srgbClr val="4D4B4B"/>
                </a:solidFill>
              </a:rPr>
              <a:t>нарезка картошки и морковки </a:t>
            </a:r>
            <a:r>
              <a:rPr lang="ru-RU" sz="1100" b="1" i="1" dirty="0">
                <a:solidFill>
                  <a:srgbClr val="4D4B4B"/>
                </a:solidFill>
              </a:rPr>
              <a:t>по-корейски</a:t>
            </a:r>
            <a:endParaRPr lang="ru-RU" sz="1100" b="1" i="1" dirty="0">
              <a:solidFill>
                <a:srgbClr val="4D4B4B"/>
              </a:solidFill>
            </a:endParaRPr>
          </a:p>
        </p:txBody>
      </p:sp>
      <p:pic>
        <p:nvPicPr>
          <p:cNvPr id="1026"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641747" y="1249346"/>
            <a:ext cx="93345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862709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99947" y="866285"/>
            <a:ext cx="8973952" cy="656090"/>
          </a:xfrm>
          <a:effectLst/>
        </p:spPr>
        <p:txBody>
          <a:bodyPr>
            <a:normAutofit/>
          </a:bodyPr>
          <a:lstStyle/>
          <a:p>
            <a:pPr>
              <a:lnSpc>
                <a:spcPct val="100000"/>
              </a:lnSpc>
            </a:pPr>
            <a:r>
              <a:rPr lang="ru-RU" sz="2200" b="1" spc="50" dirty="0">
                <a:ln w="11430"/>
                <a:solidFill>
                  <a:srgbClr val="930D2D"/>
                </a:solidFill>
                <a:effectLst>
                  <a:outerShdw blurRad="38100" dist="38100" dir="2700000" algn="tl">
                    <a:srgbClr val="000000">
                      <a:alpha val="43137"/>
                    </a:srgbClr>
                  </a:outerShdw>
                </a:effectLst>
              </a:rPr>
              <a:t>МУЛЬТИБЛЕНДЕРНЫЙ НАБОР </a:t>
            </a:r>
            <a:r>
              <a:rPr lang="en-US" sz="2200" b="1" spc="50" dirty="0">
                <a:ln w="11430"/>
                <a:solidFill>
                  <a:srgbClr val="930D2D"/>
                </a:solidFill>
                <a:effectLst>
                  <a:outerShdw blurRad="38100" dist="38100" dir="2700000" algn="tl">
                    <a:srgbClr val="000000">
                      <a:alpha val="43137"/>
                    </a:srgbClr>
                  </a:outerShdw>
                </a:effectLst>
              </a:rPr>
              <a:t>EBS-</a:t>
            </a:r>
            <a:r>
              <a:rPr lang="ru-RU" sz="2200" b="1" spc="50" dirty="0">
                <a:ln w="11430"/>
                <a:solidFill>
                  <a:srgbClr val="930D2D"/>
                </a:solidFill>
                <a:effectLst>
                  <a:outerShdw blurRad="38100" dist="38100" dir="2700000" algn="tl">
                    <a:srgbClr val="000000">
                      <a:alpha val="43137"/>
                    </a:srgbClr>
                  </a:outerShdw>
                </a:effectLst>
              </a:rPr>
              <a:t>1000</a:t>
            </a:r>
            <a:r>
              <a:rPr lang="en-US" sz="2200" b="1" spc="50" dirty="0">
                <a:ln w="11430"/>
                <a:solidFill>
                  <a:srgbClr val="930D2D"/>
                </a:solidFill>
                <a:effectLst>
                  <a:outerShdw blurRad="38100" dist="38100" dir="2700000" algn="tl">
                    <a:srgbClr val="000000">
                      <a:alpha val="43137"/>
                    </a:srgbClr>
                  </a:outerShdw>
                </a:effectLst>
              </a:rPr>
              <a:t>MC</a:t>
            </a:r>
            <a:endParaRPr lang="uk-UA" sz="22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276392" y="5643285"/>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3833738397"/>
              </p:ext>
            </p:extLst>
          </p:nvPr>
        </p:nvGraphicFramePr>
        <p:xfrm>
          <a:off x="276391" y="5952721"/>
          <a:ext cx="10193929" cy="1343430"/>
        </p:xfrm>
        <a:graphic>
          <a:graphicData uri="http://schemas.openxmlformats.org/drawingml/2006/table">
            <a:tbl>
              <a:tblPr>
                <a:tableStyleId>{616DA210-FB5B-4158-B5E0-FEB733F419BA}</a:tableStyleId>
              </a:tblPr>
              <a:tblGrid>
                <a:gridCol w="446642">
                  <a:extLst>
                    <a:ext uri="{9D8B030D-6E8A-4147-A177-3AD203B41FA5}">
                      <a16:colId xmlns:a16="http://schemas.microsoft.com/office/drawing/2014/main" val="20000"/>
                    </a:ext>
                  </a:extLst>
                </a:gridCol>
                <a:gridCol w="636735">
                  <a:extLst>
                    <a:ext uri="{9D8B030D-6E8A-4147-A177-3AD203B41FA5}">
                      <a16:colId xmlns:a16="http://schemas.microsoft.com/office/drawing/2014/main" val="20001"/>
                    </a:ext>
                  </a:extLst>
                </a:gridCol>
                <a:gridCol w="592113">
                  <a:extLst>
                    <a:ext uri="{9D8B030D-6E8A-4147-A177-3AD203B41FA5}">
                      <a16:colId xmlns:a16="http://schemas.microsoft.com/office/drawing/2014/main" val="20002"/>
                    </a:ext>
                  </a:extLst>
                </a:gridCol>
                <a:gridCol w="479004">
                  <a:extLst>
                    <a:ext uri="{9D8B030D-6E8A-4147-A177-3AD203B41FA5}">
                      <a16:colId xmlns:a16="http://schemas.microsoft.com/office/drawing/2014/main" val="20003"/>
                    </a:ext>
                  </a:extLst>
                </a:gridCol>
                <a:gridCol w="529494">
                  <a:extLst>
                    <a:ext uri="{9D8B030D-6E8A-4147-A177-3AD203B41FA5}">
                      <a16:colId xmlns:a16="http://schemas.microsoft.com/office/drawing/2014/main" val="20004"/>
                    </a:ext>
                  </a:extLst>
                </a:gridCol>
                <a:gridCol w="667597">
                  <a:extLst>
                    <a:ext uri="{9D8B030D-6E8A-4147-A177-3AD203B41FA5}">
                      <a16:colId xmlns:a16="http://schemas.microsoft.com/office/drawing/2014/main" val="20005"/>
                    </a:ext>
                  </a:extLst>
                </a:gridCol>
                <a:gridCol w="795435">
                  <a:extLst>
                    <a:ext uri="{9D8B030D-6E8A-4147-A177-3AD203B41FA5}">
                      <a16:colId xmlns:a16="http://schemas.microsoft.com/office/drawing/2014/main" val="20006"/>
                    </a:ext>
                  </a:extLst>
                </a:gridCol>
                <a:gridCol w="752823">
                  <a:extLst>
                    <a:ext uri="{9D8B030D-6E8A-4147-A177-3AD203B41FA5}">
                      <a16:colId xmlns:a16="http://schemas.microsoft.com/office/drawing/2014/main" val="20007"/>
                    </a:ext>
                  </a:extLst>
                </a:gridCol>
                <a:gridCol w="752823">
                  <a:extLst>
                    <a:ext uri="{9D8B030D-6E8A-4147-A177-3AD203B41FA5}">
                      <a16:colId xmlns:a16="http://schemas.microsoft.com/office/drawing/2014/main" val="4021641043"/>
                    </a:ext>
                  </a:extLst>
                </a:gridCol>
                <a:gridCol w="728832">
                  <a:extLst>
                    <a:ext uri="{9D8B030D-6E8A-4147-A177-3AD203B41FA5}">
                      <a16:colId xmlns:a16="http://schemas.microsoft.com/office/drawing/2014/main" val="20010"/>
                    </a:ext>
                  </a:extLst>
                </a:gridCol>
                <a:gridCol w="786480">
                  <a:extLst>
                    <a:ext uri="{9D8B030D-6E8A-4147-A177-3AD203B41FA5}">
                      <a16:colId xmlns:a16="http://schemas.microsoft.com/office/drawing/2014/main" val="20011"/>
                    </a:ext>
                  </a:extLst>
                </a:gridCol>
                <a:gridCol w="587454">
                  <a:extLst>
                    <a:ext uri="{9D8B030D-6E8A-4147-A177-3AD203B41FA5}">
                      <a16:colId xmlns:a16="http://schemas.microsoft.com/office/drawing/2014/main" val="20012"/>
                    </a:ext>
                  </a:extLst>
                </a:gridCol>
                <a:gridCol w="458040">
                  <a:extLst>
                    <a:ext uri="{9D8B030D-6E8A-4147-A177-3AD203B41FA5}">
                      <a16:colId xmlns:a16="http://schemas.microsoft.com/office/drawing/2014/main" val="20016"/>
                    </a:ext>
                  </a:extLst>
                </a:gridCol>
                <a:gridCol w="595452">
                  <a:extLst>
                    <a:ext uri="{9D8B030D-6E8A-4147-A177-3AD203B41FA5}">
                      <a16:colId xmlns:a16="http://schemas.microsoft.com/office/drawing/2014/main" val="20013"/>
                    </a:ext>
                  </a:extLst>
                </a:gridCol>
                <a:gridCol w="870276">
                  <a:extLst>
                    <a:ext uri="{9D8B030D-6E8A-4147-A177-3AD203B41FA5}">
                      <a16:colId xmlns:a16="http://schemas.microsoft.com/office/drawing/2014/main" val="20014"/>
                    </a:ext>
                  </a:extLst>
                </a:gridCol>
                <a:gridCol w="514729">
                  <a:extLst>
                    <a:ext uri="{9D8B030D-6E8A-4147-A177-3AD203B41FA5}">
                      <a16:colId xmlns:a16="http://schemas.microsoft.com/office/drawing/2014/main" val="20015"/>
                    </a:ext>
                  </a:extLst>
                </a:gridCol>
              </a:tblGrid>
              <a:tr h="749629">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Шумовое излучение</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Количество скоростей</a:t>
                      </a:r>
                    </a:p>
                  </a:txBody>
                  <a:tcPr marL="9149" marR="9149" marT="9149"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mn-lt"/>
                        </a:rPr>
                        <a:t>Чаша </a:t>
                      </a:r>
                      <a:r>
                        <a:rPr lang="ru-RU" sz="1100" b="1" i="0" u="none" strike="noStrike" dirty="0" err="1" smtClean="0">
                          <a:solidFill>
                            <a:srgbClr val="000000"/>
                          </a:solidFill>
                          <a:effectLst/>
                          <a:latin typeface="+mn-lt"/>
                        </a:rPr>
                        <a:t>измельчителя</a:t>
                      </a:r>
                      <a:endParaRPr lang="ru-RU" sz="1100" b="1" i="0" u="none" strike="noStrike" dirty="0" smtClean="0">
                        <a:solidFill>
                          <a:srgbClr val="000000"/>
                        </a:solidFill>
                        <a:effectLst/>
                        <a:latin typeface="+mn-lt"/>
                      </a:endParaRPr>
                    </a:p>
                  </a:txBody>
                  <a:tcPr marL="9149" marR="9149" marT="9149"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mn-lt"/>
                        </a:rPr>
                        <a:t>Диски</a:t>
                      </a:r>
                      <a:r>
                        <a:rPr lang="ru-RU" sz="1100" b="1" i="0" u="none" strike="noStrike" baseline="0" dirty="0" smtClean="0">
                          <a:solidFill>
                            <a:srgbClr val="000000"/>
                          </a:solidFill>
                          <a:effectLst/>
                          <a:latin typeface="+mn-lt"/>
                        </a:rPr>
                        <a:t> для нарезки</a:t>
                      </a:r>
                      <a:endParaRPr lang="ru-RU" sz="1100" b="1" i="0" u="none" strike="noStrike" dirty="0" smtClean="0">
                        <a:solidFill>
                          <a:srgbClr val="000000"/>
                        </a:solidFill>
                        <a:effectLst/>
                        <a:latin typeface="+mn-lt"/>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Мерный стакан с крышкой</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Материал корпуса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Цвет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Штук/ящик</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Длина </a:t>
                      </a:r>
                      <a:r>
                        <a:rPr lang="ru-RU" sz="1100" b="1" i="0" u="none" strike="noStrike" kern="1200" dirty="0" smtClean="0">
                          <a:solidFill>
                            <a:srgbClr val="000000"/>
                          </a:solidFill>
                          <a:effectLst/>
                          <a:latin typeface="+mn-lt"/>
                          <a:ea typeface="+mn-ea"/>
                          <a:cs typeface="+mn-cs"/>
                        </a:rPr>
                        <a:t>кабеля</a:t>
                      </a:r>
                      <a:endParaRPr lang="ru-RU" sz="1100" b="1" i="0" u="none" strike="noStrike" kern="1200" dirty="0">
                        <a:solidFill>
                          <a:srgbClr val="000000"/>
                        </a:solidFill>
                        <a:effectLst/>
                        <a:latin typeface="+mn-lt"/>
                        <a:ea typeface="+mn-ea"/>
                        <a:cs typeface="+mn-cs"/>
                      </a:endParaRPr>
                    </a:p>
                  </a:txBody>
                  <a:tcPr marL="9149" marR="9149" marT="9149" marB="0" anchor="ctr">
                    <a:solidFill>
                      <a:schemeClr val="bg1">
                        <a:lumMod val="95000"/>
                      </a:schemeClr>
                    </a:solidFill>
                  </a:tcPr>
                </a:tc>
                <a:tc>
                  <a:txBody>
                    <a:bodyPr/>
                    <a:lstStyle/>
                    <a:p>
                      <a:pPr algn="ctr" fontAlgn="ctr"/>
                      <a:r>
                        <a:rPr lang="ru-RU" sz="1100" b="1" i="0" u="none" strike="noStrike" kern="1200" dirty="0" smtClean="0">
                          <a:solidFill>
                            <a:srgbClr val="000000"/>
                          </a:solidFill>
                          <a:effectLst/>
                          <a:latin typeface="+mn-lt"/>
                          <a:ea typeface="+mn-ea"/>
                          <a:cs typeface="+mn-cs"/>
                        </a:rPr>
                        <a:t>Габаритный размер </a:t>
                      </a:r>
                      <a:r>
                        <a:rPr lang="ru-RU" sz="1100" b="1" i="0" u="none" strike="noStrike" kern="1200" dirty="0" err="1" smtClean="0">
                          <a:solidFill>
                            <a:srgbClr val="000000"/>
                          </a:solidFill>
                          <a:effectLst/>
                          <a:latin typeface="+mn-lt"/>
                          <a:ea typeface="+mn-ea"/>
                          <a:cs typeface="+mn-cs"/>
                        </a:rPr>
                        <a:t>уп</a:t>
                      </a:r>
                      <a:r>
                        <a:rPr lang="ru-RU" sz="1100" b="1" i="0" u="none" strike="noStrike" kern="1200" dirty="0" smtClean="0">
                          <a:solidFill>
                            <a:srgbClr val="000000"/>
                          </a:solidFill>
                          <a:effectLst/>
                          <a:latin typeface="+mn-lt"/>
                          <a:ea typeface="+mn-ea"/>
                          <a:cs typeface="+mn-cs"/>
                        </a:rPr>
                        <a:t>.</a:t>
                      </a:r>
                      <a:endParaRPr lang="ru-RU" sz="1100" b="1" i="0" u="none" strike="noStrike" kern="1200" dirty="0">
                        <a:solidFill>
                          <a:srgbClr val="000000"/>
                        </a:solidFill>
                        <a:effectLst/>
                        <a:latin typeface="+mn-lt"/>
                        <a:ea typeface="+mn-ea"/>
                        <a:cs typeface="+mn-cs"/>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a:t>
                      </a:r>
                    </a:p>
                    <a:p>
                      <a:pPr algn="ctr" fontAlgn="ctr"/>
                      <a:r>
                        <a:rPr lang="ru-RU" sz="1100" b="1" i="0" u="none" strike="noStrike" dirty="0" smtClean="0">
                          <a:solidFill>
                            <a:srgbClr val="000000"/>
                          </a:solidFill>
                          <a:effectLst/>
                          <a:latin typeface="+mn-lt"/>
                        </a:rPr>
                        <a:t>нетто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593801">
                <a:tc>
                  <a:txBody>
                    <a:bodyPr/>
                    <a:lstStyle/>
                    <a:p>
                      <a:pPr marL="0" algn="ctr" defTabSz="914400" rtl="0" eaLnBrk="1" fontAlgn="ctr" latinLnBrk="0" hangingPunct="1"/>
                      <a:r>
                        <a:rPr lang="en-US" sz="1000" b="1" i="1" u="none" strike="noStrike" kern="1200" dirty="0" smtClean="0">
                          <a:solidFill>
                            <a:srgbClr val="000000"/>
                          </a:solidFill>
                          <a:effectLst/>
                          <a:latin typeface="+mn-lt"/>
                          <a:ea typeface="+mn-ea"/>
                          <a:cs typeface="+mn-cs"/>
                        </a:rPr>
                        <a:t>75671</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EBS-1000MC</a:t>
                      </a:r>
                      <a:endParaRPr lang="en-US" sz="1000" b="1" i="1" u="none" strike="noStrike" dirty="0">
                        <a:solidFill>
                          <a:srgbClr val="000000"/>
                        </a:solidFill>
                        <a:effectLst/>
                        <a:latin typeface="+mn-lt"/>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1000</a:t>
                      </a:r>
                      <a:r>
                        <a:rPr lang="ru-RU" sz="1000" b="1" i="1" u="none" strike="noStrike" dirty="0" smtClean="0">
                          <a:solidFill>
                            <a:srgbClr val="000000"/>
                          </a:solidFill>
                          <a:effectLst/>
                          <a:latin typeface="+mn-lt"/>
                        </a:rPr>
                        <a:t>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80 дБ(А)</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плавная</a:t>
                      </a:r>
                      <a:r>
                        <a:rPr lang="ru-RU" sz="1000" b="1" i="1" u="none" strike="noStrike" baseline="0" dirty="0" smtClean="0">
                          <a:solidFill>
                            <a:srgbClr val="000000"/>
                          </a:solidFill>
                          <a:effectLst/>
                          <a:latin typeface="Arial"/>
                        </a:rPr>
                        <a:t> регулировка</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2000 мл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 шт.</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600</a:t>
                      </a:r>
                      <a:r>
                        <a:rPr lang="en-US" sz="1000" b="1" i="1" u="none" strike="noStrike" dirty="0" smtClean="0">
                          <a:solidFill>
                            <a:srgbClr val="000000"/>
                          </a:solidFill>
                          <a:effectLst/>
                          <a:latin typeface="Arial"/>
                        </a:rPr>
                        <a:t> </a:t>
                      </a:r>
                      <a:r>
                        <a:rPr lang="ru-RU" sz="1000" b="1" i="1" u="none" strike="noStrike" dirty="0" smtClean="0">
                          <a:solidFill>
                            <a:srgbClr val="000000"/>
                          </a:solidFill>
                          <a:effectLst/>
                          <a:latin typeface="Arial"/>
                        </a:rPr>
                        <a:t>мл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нерж. сталь/</a:t>
                      </a:r>
                      <a:r>
                        <a:rPr lang="ru-RU" sz="1000" b="1" i="1" u="none" strike="noStrike" baseline="0" dirty="0" smtClean="0">
                          <a:solidFill>
                            <a:srgbClr val="000000"/>
                          </a:solidFill>
                          <a:effectLst/>
                          <a:latin typeface="Arial"/>
                        </a:rPr>
                        <a:t> </a:t>
                      </a:r>
                      <a:r>
                        <a:rPr lang="ru-RU" sz="1000" b="1" i="1" u="none" strike="noStrike" dirty="0" smtClean="0">
                          <a:solidFill>
                            <a:srgbClr val="000000"/>
                          </a:solidFill>
                          <a:effectLst/>
                          <a:latin typeface="Arial"/>
                        </a:rPr>
                        <a:t>пластик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черный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 </a:t>
                      </a:r>
                      <a:r>
                        <a:rPr lang="en-US" sz="1000" b="1" i="1" u="none" strike="noStrike" dirty="0" smtClean="0">
                          <a:solidFill>
                            <a:srgbClr val="000000"/>
                          </a:solidFill>
                          <a:effectLst/>
                          <a:latin typeface="Arial"/>
                        </a:rPr>
                        <a:t>1</a:t>
                      </a:r>
                      <a:r>
                        <a:rPr lang="ru-RU" sz="1000" b="1" i="1" u="none" strike="noStrike" dirty="0" smtClean="0">
                          <a:solidFill>
                            <a:srgbClr val="000000"/>
                          </a:solidFill>
                          <a:effectLst/>
                          <a:latin typeface="Arial"/>
                        </a:rPr>
                        <a:t>,40</a:t>
                      </a:r>
                      <a:r>
                        <a:rPr lang="ru-RU" sz="1000" b="1" i="1" u="none" strike="noStrike" baseline="0" dirty="0" smtClean="0">
                          <a:solidFill>
                            <a:srgbClr val="000000"/>
                          </a:solidFill>
                          <a:effectLst/>
                          <a:latin typeface="Arial"/>
                        </a:rPr>
                        <a:t>  </a:t>
                      </a:r>
                      <a:r>
                        <a:rPr lang="ru-RU" sz="1000" b="1" i="1" u="none" strike="noStrike" dirty="0" smtClean="0">
                          <a:solidFill>
                            <a:srgbClr val="000000"/>
                          </a:solidFill>
                          <a:effectLst/>
                          <a:latin typeface="Arial"/>
                        </a:rPr>
                        <a:t>м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ctr" latinLnBrk="0" hangingPunct="1"/>
                      <a:r>
                        <a:rPr lang="ru-RU" sz="1100" b="1" i="0" u="none" strike="noStrike" kern="1200" dirty="0" smtClean="0">
                          <a:solidFill>
                            <a:srgbClr val="000000"/>
                          </a:solidFill>
                          <a:effectLst/>
                          <a:latin typeface="+mn-lt"/>
                          <a:ea typeface="+mn-ea"/>
                          <a:cs typeface="+mn-cs"/>
                        </a:rPr>
                        <a:t>495 х 345 х 575 мм</a:t>
                      </a:r>
                      <a:endParaRPr lang="ru-RU" sz="1100" b="1" i="0" u="none" strike="noStrike" kern="1200" dirty="0">
                        <a:solidFill>
                          <a:srgbClr val="000000"/>
                        </a:solidFill>
                        <a:effectLst/>
                        <a:latin typeface="+mn-lt"/>
                        <a:ea typeface="+mn-ea"/>
                        <a:cs typeface="+mn-cs"/>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3,35</a:t>
                      </a:r>
                      <a:r>
                        <a:rPr lang="ru-RU" sz="1000" b="1" i="1" u="none" strike="noStrike" baseline="0" dirty="0" smtClean="0">
                          <a:solidFill>
                            <a:srgbClr val="000000"/>
                          </a:solidFill>
                          <a:effectLst/>
                          <a:latin typeface="Arial"/>
                        </a:rPr>
                        <a:t> </a:t>
                      </a:r>
                      <a:r>
                        <a:rPr lang="ru-RU" sz="1000" b="1" i="1" u="none" strike="noStrike" dirty="0" smtClean="0">
                          <a:solidFill>
                            <a:srgbClr val="000000"/>
                          </a:solidFill>
                          <a:effectLst/>
                          <a:latin typeface="Arial"/>
                        </a:rPr>
                        <a:t>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16" name="TextBox 15"/>
          <p:cNvSpPr txBox="1"/>
          <p:nvPr/>
        </p:nvSpPr>
        <p:spPr>
          <a:xfrm>
            <a:off x="4412343" y="2097075"/>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31" name="Прямоугольник 30"/>
          <p:cNvSpPr/>
          <p:nvPr/>
        </p:nvSpPr>
        <p:spPr>
          <a:xfrm>
            <a:off x="4468941" y="5530736"/>
            <a:ext cx="3589233" cy="369332"/>
          </a:xfrm>
          <a:prstGeom prst="rect">
            <a:avLst/>
          </a:prstGeom>
        </p:spPr>
        <p:txBody>
          <a:bodyPr wrap="square">
            <a:spAutoFit/>
          </a:bodyPr>
          <a:lstStyle/>
          <a:p>
            <a:r>
              <a:rPr lang="ru-RU" dirty="0">
                <a:solidFill>
                  <a:srgbClr val="006666"/>
                </a:solidFill>
                <a:latin typeface="EpsilonCTT" pitchFamily="2" charset="0"/>
              </a:rPr>
              <a:t>ПОЛЕЗНО! БЫСТРО! ВКУСНО!</a:t>
            </a:r>
          </a:p>
        </p:txBody>
      </p:sp>
      <p:sp>
        <p:nvSpPr>
          <p:cNvPr id="7" name="Прямоугольник 6"/>
          <p:cNvSpPr/>
          <p:nvPr/>
        </p:nvSpPr>
        <p:spPr>
          <a:xfrm>
            <a:off x="4412343" y="2295085"/>
            <a:ext cx="6057977" cy="1600438"/>
          </a:xfrm>
          <a:prstGeom prst="rect">
            <a:avLst/>
          </a:prstGeom>
        </p:spPr>
        <p:txBody>
          <a:bodyPr wrap="square">
            <a:spAutoFit/>
          </a:bodyPr>
          <a:lstStyle/>
          <a:p>
            <a:pPr algn="just"/>
            <a:r>
              <a:rPr lang="ru-RU" sz="1400" b="1" i="1" dirty="0">
                <a:solidFill>
                  <a:srgbClr val="4D4B4B"/>
                </a:solidFill>
              </a:rPr>
              <a:t>Многофункциональный </a:t>
            </a:r>
            <a:r>
              <a:rPr lang="ru-RU" sz="1400" b="1" i="1" dirty="0">
                <a:solidFill>
                  <a:srgbClr val="4D4B4B"/>
                </a:solidFill>
              </a:rPr>
              <a:t>погружной блендер </a:t>
            </a:r>
            <a:r>
              <a:rPr lang="en-US" sz="1400" b="1" i="1" spc="50" dirty="0">
                <a:ln w="11430"/>
                <a:solidFill>
                  <a:srgbClr val="930D2D"/>
                </a:solidFill>
                <a:effectLst>
                  <a:outerShdw blurRad="38100" dist="38100" dir="2700000" algn="tl">
                    <a:srgbClr val="000000">
                      <a:alpha val="43137"/>
                    </a:srgbClr>
                  </a:outerShdw>
                </a:effectLst>
              </a:rPr>
              <a:t>EBS-</a:t>
            </a:r>
            <a:r>
              <a:rPr lang="ru-RU" sz="1400" b="1" i="1" spc="50" dirty="0">
                <a:ln w="11430"/>
                <a:solidFill>
                  <a:srgbClr val="930D2D"/>
                </a:solidFill>
                <a:effectLst>
                  <a:outerShdw blurRad="38100" dist="38100" dir="2700000" algn="tl">
                    <a:srgbClr val="000000">
                      <a:alpha val="43137"/>
                    </a:srgbClr>
                  </a:outerShdw>
                </a:effectLst>
              </a:rPr>
              <a:t>1000</a:t>
            </a:r>
            <a:r>
              <a:rPr lang="en-US" sz="1400" b="1" i="1" spc="50" dirty="0">
                <a:ln w="11430"/>
                <a:solidFill>
                  <a:srgbClr val="930D2D"/>
                </a:solidFill>
                <a:effectLst>
                  <a:outerShdw blurRad="38100" dist="38100" dir="2700000" algn="tl">
                    <a:srgbClr val="000000">
                      <a:alpha val="43137"/>
                    </a:srgbClr>
                  </a:outerShdw>
                </a:effectLst>
              </a:rPr>
              <a:t>MC</a:t>
            </a:r>
            <a:r>
              <a:rPr lang="ru-RU" sz="1400" b="1" i="1" spc="50" dirty="0">
                <a:ln w="11430"/>
                <a:solidFill>
                  <a:srgbClr val="930D2D"/>
                </a:solidFill>
                <a:effectLst>
                  <a:outerShdw blurRad="38100" dist="38100" dir="2700000" algn="tl">
                    <a:srgbClr val="000000">
                      <a:alpha val="43137"/>
                    </a:srgbClr>
                  </a:outerShdw>
                </a:effectLst>
              </a:rPr>
              <a:t> </a:t>
            </a:r>
            <a:r>
              <a:rPr lang="ru-RU" sz="1400" b="1" i="1" dirty="0">
                <a:solidFill>
                  <a:srgbClr val="4D4B4B"/>
                </a:solidFill>
              </a:rPr>
              <a:t>практически ничем не уступает по своим возможностям полноценным стационарным кухонным комбайнам. </a:t>
            </a:r>
            <a:r>
              <a:rPr lang="en-US" sz="1400" b="1" i="1" spc="50" dirty="0">
                <a:ln w="11430"/>
                <a:solidFill>
                  <a:srgbClr val="930D2D"/>
                </a:solidFill>
                <a:effectLst>
                  <a:outerShdw blurRad="38100" dist="38100" dir="2700000" algn="tl">
                    <a:srgbClr val="000000">
                      <a:alpha val="43137"/>
                    </a:srgbClr>
                  </a:outerShdw>
                </a:effectLst>
              </a:rPr>
              <a:t>EBS-</a:t>
            </a:r>
            <a:r>
              <a:rPr lang="ru-RU" sz="1400" b="1" i="1" spc="50" dirty="0">
                <a:ln w="11430"/>
                <a:solidFill>
                  <a:srgbClr val="930D2D"/>
                </a:solidFill>
                <a:effectLst>
                  <a:outerShdw blurRad="38100" dist="38100" dir="2700000" algn="tl">
                    <a:srgbClr val="000000">
                      <a:alpha val="43137"/>
                    </a:srgbClr>
                  </a:outerShdw>
                </a:effectLst>
              </a:rPr>
              <a:t>1000</a:t>
            </a:r>
            <a:r>
              <a:rPr lang="en-US" sz="1400" b="1" i="1" spc="50" dirty="0">
                <a:ln w="11430"/>
                <a:solidFill>
                  <a:srgbClr val="930D2D"/>
                </a:solidFill>
                <a:effectLst>
                  <a:outerShdw blurRad="38100" dist="38100" dir="2700000" algn="tl">
                    <a:srgbClr val="000000">
                      <a:alpha val="43137"/>
                    </a:srgbClr>
                  </a:outerShdw>
                </a:effectLst>
              </a:rPr>
              <a:t>MC</a:t>
            </a:r>
            <a:r>
              <a:rPr lang="ru-RU" sz="1400" b="1" i="1" spc="50" dirty="0">
                <a:ln w="11430"/>
                <a:solidFill>
                  <a:srgbClr val="930D2D"/>
                </a:solidFill>
                <a:effectLst>
                  <a:outerShdw blurRad="38100" dist="38100" dir="2700000" algn="tl">
                    <a:srgbClr val="000000">
                      <a:alpha val="43137"/>
                    </a:srgbClr>
                  </a:outerShdw>
                </a:effectLst>
              </a:rPr>
              <a:t> </a:t>
            </a:r>
            <a:r>
              <a:rPr lang="ru-RU" sz="1400" b="1" i="1" dirty="0">
                <a:solidFill>
                  <a:srgbClr val="4D4B4B"/>
                </a:solidFill>
              </a:rPr>
              <a:t>имеет </a:t>
            </a:r>
            <a:r>
              <a:rPr lang="ru-RU" sz="1400" b="1" i="1" dirty="0">
                <a:solidFill>
                  <a:srgbClr val="4D4B4B"/>
                </a:solidFill>
              </a:rPr>
              <a:t>качественно исполненную и хорошо продуманную конструкцию, мощностью 1000 Вт, который имеет расширенный диапазон регулирования скорости(плавная регулировка). Помимо этого, в данной модели представлена богатая комплектация </a:t>
            </a:r>
            <a:r>
              <a:rPr lang="ru-RU" sz="1400" b="1" i="1" dirty="0">
                <a:solidFill>
                  <a:srgbClr val="4D4B4B"/>
                </a:solidFill>
              </a:rPr>
              <a:t>аксессуаров.</a:t>
            </a:r>
            <a:endParaRPr lang="ru-RU" sz="1400" b="1" i="1" dirty="0">
              <a:solidFill>
                <a:srgbClr val="4D4B4B"/>
              </a:solidFill>
            </a:endParaRPr>
          </a:p>
        </p:txBody>
      </p:sp>
      <p:sp>
        <p:nvSpPr>
          <p:cNvPr id="5" name="Прямоугольник 4"/>
          <p:cNvSpPr/>
          <p:nvPr/>
        </p:nvSpPr>
        <p:spPr>
          <a:xfrm>
            <a:off x="4412343" y="3857312"/>
            <a:ext cx="5448179" cy="1292662"/>
          </a:xfrm>
          <a:prstGeom prst="rect">
            <a:avLst/>
          </a:prstGeom>
        </p:spPr>
        <p:txBody>
          <a:bodyPr wrap="square" numCol="2">
            <a:spAutoFit/>
          </a:bodyPr>
          <a:lstStyle/>
          <a:p>
            <a:r>
              <a:rPr lang="ru-RU" sz="1200" b="1" dirty="0">
                <a:solidFill>
                  <a:srgbClr val="FF0000"/>
                </a:solidFill>
                <a:latin typeface="Arial Black" pitchFamily="34" charset="0"/>
              </a:rPr>
              <a:t>КОМПЛЕКТАЦИЯ:</a:t>
            </a:r>
          </a:p>
          <a:p>
            <a:r>
              <a:rPr lang="ru-RU" sz="1100" b="1" i="1" dirty="0"/>
              <a:t>► </a:t>
            </a:r>
            <a:r>
              <a:rPr lang="ru-RU" sz="1100" b="1" i="1" dirty="0">
                <a:solidFill>
                  <a:srgbClr val="4D4B4B"/>
                </a:solidFill>
              </a:rPr>
              <a:t>► </a:t>
            </a:r>
            <a:r>
              <a:rPr lang="ru-RU" sz="1100" b="1" i="1" dirty="0">
                <a:solidFill>
                  <a:srgbClr val="4D4B4B"/>
                </a:solidFill>
              </a:rPr>
              <a:t>Мерный стакан с крышкой</a:t>
            </a:r>
            <a:endParaRPr lang="ru-RU" sz="1100" b="1" i="1" dirty="0">
              <a:solidFill>
                <a:srgbClr val="4D4B4B"/>
              </a:solidFill>
            </a:endParaRPr>
          </a:p>
          <a:p>
            <a:r>
              <a:rPr lang="ru-RU" sz="1100" b="1" i="1" dirty="0">
                <a:solidFill>
                  <a:srgbClr val="4D4B4B"/>
                </a:solidFill>
              </a:rPr>
              <a:t>► </a:t>
            </a:r>
            <a:r>
              <a:rPr lang="ru-RU" sz="1100" b="1" i="1" dirty="0">
                <a:solidFill>
                  <a:srgbClr val="4D4B4B"/>
                </a:solidFill>
              </a:rPr>
              <a:t>► </a:t>
            </a:r>
            <a:r>
              <a:rPr lang="ru-RU" sz="1100" b="1" i="1" dirty="0">
                <a:solidFill>
                  <a:srgbClr val="4D4B4B"/>
                </a:solidFill>
              </a:rPr>
              <a:t>Чаша 2,0л </a:t>
            </a:r>
            <a:r>
              <a:rPr lang="ru-RU" sz="1100" b="1" i="1" dirty="0" err="1">
                <a:solidFill>
                  <a:srgbClr val="4D4B4B"/>
                </a:solidFill>
              </a:rPr>
              <a:t>измельчителя</a:t>
            </a:r>
            <a:endParaRPr lang="ru-RU" sz="1100" b="1" i="1" dirty="0">
              <a:solidFill>
                <a:srgbClr val="4D4B4B"/>
              </a:solidFill>
            </a:endParaRPr>
          </a:p>
          <a:p>
            <a:r>
              <a:rPr lang="ru-RU" sz="1100" b="1" i="1" dirty="0">
                <a:solidFill>
                  <a:srgbClr val="4D4B4B"/>
                </a:solidFill>
              </a:rPr>
              <a:t>► ► </a:t>
            </a:r>
            <a:r>
              <a:rPr lang="ru-RU" sz="1100" b="1" i="1" dirty="0">
                <a:solidFill>
                  <a:srgbClr val="4D4B4B"/>
                </a:solidFill>
              </a:rPr>
              <a:t>Чаша для нарезки</a:t>
            </a:r>
            <a:endParaRPr lang="ru-RU" sz="1100" b="1" i="1" dirty="0">
              <a:solidFill>
                <a:srgbClr val="4D4B4B"/>
              </a:solidFill>
            </a:endParaRPr>
          </a:p>
          <a:p>
            <a:r>
              <a:rPr lang="ru-RU" sz="1100" b="1" i="1" dirty="0">
                <a:solidFill>
                  <a:srgbClr val="4D4B4B"/>
                </a:solidFill>
              </a:rPr>
              <a:t>► ► В</a:t>
            </a:r>
            <a:r>
              <a:rPr lang="ru-RU" sz="1100" b="1" i="1" dirty="0">
                <a:solidFill>
                  <a:srgbClr val="4D4B4B"/>
                </a:solidFill>
              </a:rPr>
              <a:t>енчик </a:t>
            </a:r>
            <a:endParaRPr lang="ru-RU" sz="1100" b="1" i="1" dirty="0">
              <a:solidFill>
                <a:srgbClr val="4D4B4B"/>
              </a:solidFill>
            </a:endParaRPr>
          </a:p>
          <a:p>
            <a:r>
              <a:rPr lang="ru-RU" sz="1100" b="1" i="1" dirty="0">
                <a:solidFill>
                  <a:srgbClr val="4D4B4B"/>
                </a:solidFill>
              </a:rPr>
              <a:t>► ► </a:t>
            </a:r>
            <a:r>
              <a:rPr lang="ru-RU" sz="1100" b="1" i="1" dirty="0">
                <a:solidFill>
                  <a:srgbClr val="4D4B4B"/>
                </a:solidFill>
              </a:rPr>
              <a:t>Насадка блендер(метал)</a:t>
            </a:r>
          </a:p>
          <a:p>
            <a:r>
              <a:rPr lang="ru-RU" sz="1100" b="1" i="1" dirty="0">
                <a:solidFill>
                  <a:srgbClr val="4D4B4B"/>
                </a:solidFill>
              </a:rPr>
              <a:t>► </a:t>
            </a:r>
            <a:r>
              <a:rPr lang="ru-RU" sz="1100" b="1" i="1" dirty="0">
                <a:solidFill>
                  <a:srgbClr val="4D4B4B"/>
                </a:solidFill>
              </a:rPr>
              <a:t>► </a:t>
            </a:r>
            <a:r>
              <a:rPr lang="ru-RU" sz="1100" b="1" i="1" dirty="0">
                <a:solidFill>
                  <a:srgbClr val="4D4B4B"/>
                </a:solidFill>
              </a:rPr>
              <a:t>Лезвие резака</a:t>
            </a:r>
            <a:endParaRPr lang="ru-RU" sz="1100" b="1" i="1" dirty="0">
              <a:solidFill>
                <a:srgbClr val="4D4B4B"/>
              </a:solidFill>
            </a:endParaRPr>
          </a:p>
          <a:p>
            <a:endParaRPr lang="ru-RU" sz="1100" b="1" i="1" dirty="0">
              <a:solidFill>
                <a:srgbClr val="4D4B4B"/>
              </a:solidFill>
            </a:endParaRPr>
          </a:p>
          <a:p>
            <a:r>
              <a:rPr lang="ru-RU" sz="1100" b="1" i="1" dirty="0">
                <a:solidFill>
                  <a:srgbClr val="4D4B4B"/>
                </a:solidFill>
              </a:rPr>
              <a:t>► </a:t>
            </a:r>
            <a:r>
              <a:rPr lang="ru-RU" sz="1100" b="1" i="1" dirty="0">
                <a:solidFill>
                  <a:srgbClr val="4D4B4B"/>
                </a:solidFill>
              </a:rPr>
              <a:t>► </a:t>
            </a:r>
            <a:r>
              <a:rPr lang="ru-RU" sz="1100" b="1" i="1" dirty="0">
                <a:solidFill>
                  <a:srgbClr val="4D4B4B"/>
                </a:solidFill>
              </a:rPr>
              <a:t>Диск терка (овощи, сыр)</a:t>
            </a:r>
            <a:endParaRPr lang="ru-RU" sz="1100" b="1" i="1" dirty="0">
              <a:solidFill>
                <a:srgbClr val="4D4B4B"/>
              </a:solidFill>
            </a:endParaRPr>
          </a:p>
          <a:p>
            <a:r>
              <a:rPr lang="ru-RU" sz="1100" b="1" i="1" dirty="0">
                <a:solidFill>
                  <a:srgbClr val="4D4B4B"/>
                </a:solidFill>
              </a:rPr>
              <a:t>► ► </a:t>
            </a:r>
            <a:r>
              <a:rPr lang="ru-RU" sz="1100" b="1" i="1" dirty="0">
                <a:solidFill>
                  <a:srgbClr val="4D4B4B"/>
                </a:solidFill>
              </a:rPr>
              <a:t>Диск терка (овощное пюре)</a:t>
            </a:r>
          </a:p>
          <a:p>
            <a:r>
              <a:rPr lang="ru-RU" sz="1100" b="1" i="1" dirty="0">
                <a:solidFill>
                  <a:srgbClr val="4D4B4B"/>
                </a:solidFill>
              </a:rPr>
              <a:t>►</a:t>
            </a:r>
            <a:r>
              <a:rPr lang="ru-RU" sz="1100" b="1" i="1" dirty="0">
                <a:solidFill>
                  <a:srgbClr val="4D4B4B"/>
                </a:solidFill>
              </a:rPr>
              <a:t> ► </a:t>
            </a:r>
            <a:r>
              <a:rPr lang="ru-RU" sz="1100" b="1" i="1" dirty="0">
                <a:solidFill>
                  <a:srgbClr val="4D4B4B"/>
                </a:solidFill>
              </a:rPr>
              <a:t>Насадка </a:t>
            </a:r>
            <a:r>
              <a:rPr lang="ru-RU" sz="1100" b="1" i="1" dirty="0">
                <a:solidFill>
                  <a:srgbClr val="4D4B4B"/>
                </a:solidFill>
              </a:rPr>
              <a:t>для нарезки кубиками</a:t>
            </a:r>
            <a:endParaRPr lang="ru-RU" sz="1100" b="1" i="1" dirty="0">
              <a:solidFill>
                <a:srgbClr val="4D4B4B"/>
              </a:solidFill>
            </a:endParaRPr>
          </a:p>
          <a:p>
            <a:r>
              <a:rPr lang="ru-RU" sz="1100" b="1" i="1" dirty="0">
                <a:solidFill>
                  <a:srgbClr val="4D4B4B"/>
                </a:solidFill>
              </a:rPr>
              <a:t>►</a:t>
            </a:r>
            <a:r>
              <a:rPr lang="ru-RU" sz="1100" b="1" i="1" dirty="0">
                <a:solidFill>
                  <a:srgbClr val="4D4B4B"/>
                </a:solidFill>
              </a:rPr>
              <a:t> ► </a:t>
            </a:r>
            <a:r>
              <a:rPr lang="ru-RU" sz="1100" b="1" i="1" dirty="0">
                <a:solidFill>
                  <a:srgbClr val="4D4B4B"/>
                </a:solidFill>
              </a:rPr>
              <a:t>Крюк для замеса теста</a:t>
            </a:r>
          </a:p>
        </p:txBody>
      </p:sp>
      <p:pic>
        <p:nvPicPr>
          <p:cNvPr id="12" name="Рисунок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2079" y="2367897"/>
            <a:ext cx="3863666" cy="3306153"/>
          </a:xfrm>
          <a:prstGeom prst="rect">
            <a:avLst/>
          </a:prstGeom>
        </p:spPr>
      </p:pic>
      <p:pic>
        <p:nvPicPr>
          <p:cNvPr id="14" name="Рисунок 1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889583" y="1389062"/>
            <a:ext cx="2579358" cy="1337412"/>
          </a:xfrm>
          <a:prstGeom prst="rect">
            <a:avLst/>
          </a:prstGeom>
        </p:spPr>
      </p:pic>
      <p:pic>
        <p:nvPicPr>
          <p:cNvPr id="2050"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669707" y="1254523"/>
            <a:ext cx="93345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19613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pic>
        <p:nvPicPr>
          <p:cNvPr id="17" name="Рисунок 1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33986"/>
            <a:ext cx="10681341" cy="369150"/>
          </a:xfrm>
          <a:prstGeom prst="rect">
            <a:avLst/>
          </a:prstGeom>
        </p:spPr>
      </p:pic>
      <p:sp>
        <p:nvSpPr>
          <p:cNvPr id="2" name="Заголовок 1"/>
          <p:cNvSpPr>
            <a:spLocks noGrp="1"/>
          </p:cNvSpPr>
          <p:nvPr>
            <p:ph type="title"/>
          </p:nvPr>
        </p:nvSpPr>
        <p:spPr>
          <a:xfrm>
            <a:off x="202775" y="1025553"/>
            <a:ext cx="4892982" cy="410248"/>
          </a:xfrm>
          <a:effectLst/>
        </p:spPr>
        <p:txBody>
          <a:bodyPr>
            <a:noAutofit/>
          </a:bodyPr>
          <a:lstStyle/>
          <a:p>
            <a:pPr>
              <a:lnSpc>
                <a:spcPct val="100000"/>
              </a:lnSpc>
            </a:pPr>
            <a:r>
              <a:rPr lang="ru-RU" sz="1600" b="1" spc="50" dirty="0">
                <a:ln w="11430"/>
                <a:solidFill>
                  <a:srgbClr val="930D2D"/>
                </a:solidFill>
                <a:effectLst>
                  <a:outerShdw blurRad="38100" dist="38100" dir="2700000" algn="tl">
                    <a:srgbClr val="000000">
                      <a:alpha val="43137"/>
                    </a:srgbClr>
                  </a:outerShdw>
                </a:effectLst>
              </a:rPr>
              <a:t>ПЕЧЬ ЭЛЕКТРИЧЕСКАЯ КОНВЕКЦИОННАЯ</a:t>
            </a:r>
            <a:r>
              <a:rPr lang="en-US" sz="1600" b="1" spc="50" dirty="0">
                <a:ln w="11430"/>
                <a:solidFill>
                  <a:srgbClr val="930D2D"/>
                </a:solidFill>
                <a:effectLst>
                  <a:outerShdw blurRad="38100" dist="38100" dir="2700000" algn="tl">
                    <a:srgbClr val="000000">
                      <a:alpha val="43137"/>
                    </a:srgbClr>
                  </a:outerShdw>
                </a:effectLst>
              </a:rPr>
              <a:t> C </a:t>
            </a:r>
            <a:r>
              <a:rPr lang="ru-RU" sz="1600" b="1" spc="50" dirty="0">
                <a:ln w="11430"/>
                <a:solidFill>
                  <a:srgbClr val="930D2D"/>
                </a:solidFill>
                <a:effectLst>
                  <a:outerShdw blurRad="38100" dist="38100" dir="2700000" algn="tl">
                    <a:srgbClr val="000000">
                      <a:alpha val="43137"/>
                    </a:srgbClr>
                  </a:outerShdw>
                </a:effectLst>
              </a:rPr>
              <a:t>ГРИЛЕМ</a:t>
            </a:r>
            <a:endParaRPr lang="uk-UA" sz="16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276392" y="6078954"/>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1076855658"/>
              </p:ext>
            </p:extLst>
          </p:nvPr>
        </p:nvGraphicFramePr>
        <p:xfrm>
          <a:off x="256845" y="6359375"/>
          <a:ext cx="10198179" cy="957142"/>
        </p:xfrm>
        <a:graphic>
          <a:graphicData uri="http://schemas.openxmlformats.org/drawingml/2006/table">
            <a:tbl>
              <a:tblPr>
                <a:tableStyleId>{616DA210-FB5B-4158-B5E0-FEB733F419BA}</a:tableStyleId>
              </a:tblPr>
              <a:tblGrid>
                <a:gridCol w="492426">
                  <a:extLst>
                    <a:ext uri="{9D8B030D-6E8A-4147-A177-3AD203B41FA5}">
                      <a16:colId xmlns:a16="http://schemas.microsoft.com/office/drawing/2014/main" val="20000"/>
                    </a:ext>
                  </a:extLst>
                </a:gridCol>
                <a:gridCol w="659190">
                  <a:extLst>
                    <a:ext uri="{9D8B030D-6E8A-4147-A177-3AD203B41FA5}">
                      <a16:colId xmlns:a16="http://schemas.microsoft.com/office/drawing/2014/main" val="20001"/>
                    </a:ext>
                  </a:extLst>
                </a:gridCol>
                <a:gridCol w="673519">
                  <a:extLst>
                    <a:ext uri="{9D8B030D-6E8A-4147-A177-3AD203B41FA5}">
                      <a16:colId xmlns:a16="http://schemas.microsoft.com/office/drawing/2014/main" val="20002"/>
                    </a:ext>
                  </a:extLst>
                </a:gridCol>
                <a:gridCol w="845482">
                  <a:extLst>
                    <a:ext uri="{9D8B030D-6E8A-4147-A177-3AD203B41FA5}">
                      <a16:colId xmlns:a16="http://schemas.microsoft.com/office/drawing/2014/main" val="20003"/>
                    </a:ext>
                  </a:extLst>
                </a:gridCol>
                <a:gridCol w="544548">
                  <a:extLst>
                    <a:ext uri="{9D8B030D-6E8A-4147-A177-3AD203B41FA5}">
                      <a16:colId xmlns:a16="http://schemas.microsoft.com/office/drawing/2014/main" val="20004"/>
                    </a:ext>
                  </a:extLst>
                </a:gridCol>
                <a:gridCol w="788161">
                  <a:extLst>
                    <a:ext uri="{9D8B030D-6E8A-4147-A177-3AD203B41FA5}">
                      <a16:colId xmlns:a16="http://schemas.microsoft.com/office/drawing/2014/main" val="20005"/>
                    </a:ext>
                  </a:extLst>
                </a:gridCol>
                <a:gridCol w="730841">
                  <a:extLst>
                    <a:ext uri="{9D8B030D-6E8A-4147-A177-3AD203B41FA5}">
                      <a16:colId xmlns:a16="http://schemas.microsoft.com/office/drawing/2014/main" val="20006"/>
                    </a:ext>
                  </a:extLst>
                </a:gridCol>
                <a:gridCol w="724720">
                  <a:extLst>
                    <a:ext uri="{9D8B030D-6E8A-4147-A177-3AD203B41FA5}">
                      <a16:colId xmlns:a16="http://schemas.microsoft.com/office/drawing/2014/main" val="20007"/>
                    </a:ext>
                  </a:extLst>
                </a:gridCol>
                <a:gridCol w="630678">
                  <a:extLst>
                    <a:ext uri="{9D8B030D-6E8A-4147-A177-3AD203B41FA5}">
                      <a16:colId xmlns:a16="http://schemas.microsoft.com/office/drawing/2014/main" val="20008"/>
                    </a:ext>
                  </a:extLst>
                </a:gridCol>
                <a:gridCol w="931464">
                  <a:extLst>
                    <a:ext uri="{9D8B030D-6E8A-4147-A177-3AD203B41FA5}">
                      <a16:colId xmlns:a16="http://schemas.microsoft.com/office/drawing/2014/main" val="20009"/>
                    </a:ext>
                  </a:extLst>
                </a:gridCol>
                <a:gridCol w="601570">
                  <a:extLst>
                    <a:ext uri="{9D8B030D-6E8A-4147-A177-3AD203B41FA5}">
                      <a16:colId xmlns:a16="http://schemas.microsoft.com/office/drawing/2014/main" val="20010"/>
                    </a:ext>
                  </a:extLst>
                </a:gridCol>
                <a:gridCol w="931464">
                  <a:extLst>
                    <a:ext uri="{9D8B030D-6E8A-4147-A177-3AD203B41FA5}">
                      <a16:colId xmlns:a16="http://schemas.microsoft.com/office/drawing/2014/main" val="20011"/>
                    </a:ext>
                  </a:extLst>
                </a:gridCol>
                <a:gridCol w="1047896">
                  <a:extLst>
                    <a:ext uri="{9D8B030D-6E8A-4147-A177-3AD203B41FA5}">
                      <a16:colId xmlns:a16="http://schemas.microsoft.com/office/drawing/2014/main" val="20012"/>
                    </a:ext>
                  </a:extLst>
                </a:gridCol>
                <a:gridCol w="596220">
                  <a:extLst>
                    <a:ext uri="{9D8B030D-6E8A-4147-A177-3AD203B41FA5}">
                      <a16:colId xmlns:a16="http://schemas.microsoft.com/office/drawing/2014/main" val="20013"/>
                    </a:ext>
                  </a:extLst>
                </a:gridCol>
              </a:tblGrid>
              <a:tr h="48130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Тип управления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Термостат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Конвекция</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Объем камеры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Нагревательные элементы</a:t>
                      </a:r>
                    </a:p>
                    <a:p>
                      <a:pPr algn="ctr" fontAlgn="ctr"/>
                      <a:r>
                        <a:rPr lang="ru-RU" sz="1100" b="1" i="0" u="none" strike="noStrike" dirty="0" smtClean="0">
                          <a:solidFill>
                            <a:srgbClr val="000000"/>
                          </a:solidFill>
                          <a:effectLst/>
                          <a:latin typeface="+mn-lt"/>
                        </a:rPr>
                        <a:t>верх./</a:t>
                      </a:r>
                      <a:r>
                        <a:rPr lang="ru-RU" sz="1100" b="1" i="0" u="none" strike="noStrike" baseline="0" dirty="0" smtClean="0">
                          <a:solidFill>
                            <a:srgbClr val="000000"/>
                          </a:solidFill>
                          <a:effectLst/>
                          <a:latin typeface="+mn-lt"/>
                        </a:rPr>
                        <a:t> </a:t>
                      </a:r>
                      <a:r>
                        <a:rPr lang="ru-RU" sz="1100" b="1" i="0" u="none" strike="noStrike" baseline="0" dirty="0" err="1" smtClean="0">
                          <a:solidFill>
                            <a:srgbClr val="000000"/>
                          </a:solidFill>
                          <a:effectLst/>
                          <a:latin typeface="+mn-lt"/>
                        </a:rPr>
                        <a:t>ниж</a:t>
                      </a:r>
                      <a:r>
                        <a:rPr lang="ru-RU" sz="1100" b="1" i="0" u="none" strike="noStrike" baseline="0" dirty="0" smtClean="0">
                          <a:solidFill>
                            <a:srgbClr val="000000"/>
                          </a:solidFill>
                          <a:effectLst/>
                          <a:latin typeface="+mn-lt"/>
                        </a:rPr>
                        <a:t>.</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Таймер работы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Размер противня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Габаритный размер, мм печи/</a:t>
                      </a:r>
                      <a:r>
                        <a:rPr lang="ru-RU" sz="1100" b="1" i="0" u="none" strike="noStrike" dirty="0" err="1" smtClean="0">
                          <a:solidFill>
                            <a:srgbClr val="000000"/>
                          </a:solidFill>
                          <a:effectLst/>
                          <a:latin typeface="+mn-lt"/>
                        </a:rPr>
                        <a:t>упаков</a:t>
                      </a:r>
                      <a:r>
                        <a:rPr lang="ru-RU" sz="1100" b="1" i="0" u="none" strike="noStrike" dirty="0" smtClean="0">
                          <a:solidFill>
                            <a:srgbClr val="000000"/>
                          </a:solidFill>
                          <a:effectLst/>
                          <a:latin typeface="+mn-lt"/>
                        </a:rPr>
                        <a:t>.</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 ,кг </a:t>
                      </a:r>
                    </a:p>
                    <a:p>
                      <a:pPr algn="ctr" fontAlgn="ctr"/>
                      <a:r>
                        <a:rPr lang="ru-RU" sz="1100" b="1" i="0" u="none" strike="noStrike" dirty="0" smtClean="0">
                          <a:solidFill>
                            <a:srgbClr val="000000"/>
                          </a:solidFill>
                          <a:effectLst/>
                          <a:latin typeface="+mn-lt"/>
                        </a:rPr>
                        <a:t> нетто/ брутто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5073">
                <a:tc>
                  <a:txBody>
                    <a:bodyPr/>
                    <a:lstStyle/>
                    <a:p>
                      <a:pPr marL="0" algn="ctr" defTabSz="914400" rtl="0" eaLnBrk="1" fontAlgn="ctr" latinLnBrk="0" hangingPunct="1"/>
                      <a:r>
                        <a:rPr lang="ru-RU" sz="1000" b="0" i="1" u="none" strike="noStrike" kern="1200" dirty="0" smtClean="0">
                          <a:solidFill>
                            <a:srgbClr val="000000"/>
                          </a:solidFill>
                          <a:effectLst/>
                          <a:latin typeface="+mn-lt"/>
                          <a:ea typeface="+mn-ea"/>
                          <a:cs typeface="+mn-cs"/>
                        </a:rPr>
                        <a:t>66625</a:t>
                      </a:r>
                      <a:endParaRPr lang="ru-RU" sz="1000" b="0"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spc="50" dirty="0" smtClean="0">
                          <a:ln w="11430"/>
                        </a:rPr>
                        <a:t>GN33ARC</a:t>
                      </a:r>
                      <a:endParaRPr lang="en-US" sz="1000" b="1" i="1" dirty="0"/>
                    </a:p>
                  </a:txBody>
                  <a:tcPr marL="9525" marR="9525" marT="9525" marB="0" anchor="ctr"/>
                </a:tc>
                <a:tc>
                  <a:txBody>
                    <a:bodyPr/>
                    <a:lstStyle/>
                    <a:p>
                      <a:pPr algn="ctr" fontAlgn="ctr"/>
                      <a:r>
                        <a:rPr lang="ru-RU" sz="1000" b="1" i="1" u="none" strike="noStrike" dirty="0" smtClean="0">
                          <a:solidFill>
                            <a:srgbClr val="000000"/>
                          </a:solidFill>
                          <a:effectLst/>
                          <a:latin typeface="+mn-lt"/>
                        </a:rPr>
                        <a:t>1600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ru-RU" sz="1000" b="1" i="1" u="none" strike="noStrike" dirty="0" smtClean="0">
                          <a:solidFill>
                            <a:srgbClr val="000000"/>
                          </a:solidFill>
                          <a:effectLst/>
                          <a:latin typeface="Arial"/>
                        </a:rPr>
                        <a:t>~ 50/60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err="1" smtClean="0">
                          <a:solidFill>
                            <a:srgbClr val="000000"/>
                          </a:solidFill>
                          <a:effectLst/>
                          <a:latin typeface="Arial"/>
                        </a:rPr>
                        <a:t>Механ</a:t>
                      </a:r>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100 - 250 °С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33 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60</a:t>
                      </a:r>
                      <a:r>
                        <a:rPr lang="en-US" sz="1000" b="1" i="1" u="none" strike="noStrike" dirty="0" smtClean="0">
                          <a:solidFill>
                            <a:srgbClr val="000000"/>
                          </a:solidFill>
                          <a:effectLst/>
                          <a:latin typeface="Arial"/>
                        </a:rPr>
                        <a:t> </a:t>
                      </a:r>
                      <a:r>
                        <a:rPr lang="ru-RU" sz="1000" b="1" i="1" u="none" strike="noStrike" dirty="0" smtClean="0">
                          <a:solidFill>
                            <a:srgbClr val="000000"/>
                          </a:solidFill>
                          <a:effectLst/>
                          <a:latin typeface="Arial"/>
                        </a:rPr>
                        <a:t>мин.</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38х27 см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522х360х322 /</a:t>
                      </a:r>
                    </a:p>
                    <a:p>
                      <a:pPr algn="ctr" fontAlgn="b"/>
                      <a:r>
                        <a:rPr lang="ru-RU" sz="1000" b="1" i="1" u="none" strike="noStrike" dirty="0" smtClean="0">
                          <a:solidFill>
                            <a:srgbClr val="000000"/>
                          </a:solidFill>
                          <a:effectLst/>
                          <a:latin typeface="Arial"/>
                        </a:rPr>
                        <a:t> 555х380х364</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7,14 / 8,14</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16" name="TextBox 15"/>
          <p:cNvSpPr txBox="1"/>
          <p:nvPr/>
        </p:nvSpPr>
        <p:spPr>
          <a:xfrm>
            <a:off x="3848939" y="1387286"/>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31" name="Прямоугольник 30"/>
          <p:cNvSpPr/>
          <p:nvPr/>
        </p:nvSpPr>
        <p:spPr>
          <a:xfrm>
            <a:off x="806658" y="5692182"/>
            <a:ext cx="3160365" cy="646331"/>
          </a:xfrm>
          <a:prstGeom prst="rect">
            <a:avLst/>
          </a:prstGeom>
        </p:spPr>
        <p:txBody>
          <a:bodyPr wrap="square">
            <a:spAutoFit/>
          </a:bodyPr>
          <a:lstStyle/>
          <a:p>
            <a:r>
              <a:rPr lang="ru-RU" dirty="0">
                <a:solidFill>
                  <a:srgbClr val="006666"/>
                </a:solidFill>
                <a:latin typeface="EpsilonCTT" pitchFamily="2" charset="0"/>
              </a:rPr>
              <a:t>ПОЛЕЗНО! БЫСТРО! ВКУСНО!</a:t>
            </a:r>
          </a:p>
        </p:txBody>
      </p:sp>
      <p:sp>
        <p:nvSpPr>
          <p:cNvPr id="7" name="Прямоугольник 6"/>
          <p:cNvSpPr/>
          <p:nvPr/>
        </p:nvSpPr>
        <p:spPr>
          <a:xfrm>
            <a:off x="3819693" y="1551297"/>
            <a:ext cx="6884846" cy="3016210"/>
          </a:xfrm>
          <a:prstGeom prst="rect">
            <a:avLst/>
          </a:prstGeom>
        </p:spPr>
        <p:txBody>
          <a:bodyPr wrap="square">
            <a:spAutoFit/>
          </a:bodyPr>
          <a:lstStyle/>
          <a:p>
            <a:r>
              <a:rPr lang="ru-RU" sz="1100" b="1" i="1" dirty="0">
                <a:solidFill>
                  <a:srgbClr val="4D4B4B"/>
                </a:solidFill>
              </a:rPr>
              <a:t>Электрическая конвекционная печь - это печь, в стенку которой вмонтирован мощный, хорошо </a:t>
            </a:r>
            <a:r>
              <a:rPr lang="ru-RU" sz="1100" b="1" i="1" dirty="0" err="1">
                <a:solidFill>
                  <a:srgbClr val="4D4B4B"/>
                </a:solidFill>
              </a:rPr>
              <a:t>отбалансированный</a:t>
            </a:r>
            <a:r>
              <a:rPr lang="ru-RU" sz="1100" b="1" i="1" dirty="0">
                <a:solidFill>
                  <a:srgbClr val="4D4B4B"/>
                </a:solidFill>
              </a:rPr>
              <a:t> вентилятор с электроприводом, который создает постоянное движение горячего воздуха. Для нагрева воздуха используются специальные нагревательные элементы (</a:t>
            </a:r>
            <a:r>
              <a:rPr lang="ru-RU" sz="1100" b="1" i="1" dirty="0" err="1">
                <a:solidFill>
                  <a:srgbClr val="4D4B4B"/>
                </a:solidFill>
              </a:rPr>
              <a:t>ТЭНы</a:t>
            </a:r>
            <a:r>
              <a:rPr lang="ru-RU" sz="1100" b="1" i="1" dirty="0">
                <a:solidFill>
                  <a:srgbClr val="4D4B4B"/>
                </a:solidFill>
              </a:rPr>
              <a:t>), которые расположены, как правило в верхней и нижней частях печи. Сочетание нагрева</a:t>
            </a:r>
          </a:p>
          <a:p>
            <a:r>
              <a:rPr lang="ru-RU" sz="1100" b="1" i="1" dirty="0">
                <a:solidFill>
                  <a:srgbClr val="4D4B4B"/>
                </a:solidFill>
              </a:rPr>
              <a:t>с принудительной циркуляцией воздуха позволяют равномерно прогревать весь объем печи и</a:t>
            </a:r>
          </a:p>
          <a:p>
            <a:r>
              <a:rPr lang="ru-RU" sz="1100" b="1" i="1" dirty="0">
                <a:solidFill>
                  <a:srgbClr val="4D4B4B"/>
                </a:solidFill>
              </a:rPr>
              <a:t>значительно сократить цикл приготовления продукта.</a:t>
            </a:r>
          </a:p>
          <a:p>
            <a:r>
              <a:rPr lang="ru-RU" sz="1100" b="1" i="1" dirty="0">
                <a:solidFill>
                  <a:srgbClr val="4D4B4B"/>
                </a:solidFill>
              </a:rPr>
              <a:t>Внутреннее и внешнее исполнение выполнены из эмалированной стали.</a:t>
            </a:r>
          </a:p>
          <a:p>
            <a:r>
              <a:rPr lang="ru-RU" sz="1100" b="1" i="1" dirty="0">
                <a:solidFill>
                  <a:srgbClr val="4D4B4B"/>
                </a:solidFill>
              </a:rPr>
              <a:t>Камера печи достаточно вместительна: есть возможность готовить в ней цыпленка-гриль</a:t>
            </a:r>
          </a:p>
          <a:p>
            <a:r>
              <a:rPr lang="ru-RU" sz="1100" b="1" i="1" dirty="0">
                <a:solidFill>
                  <a:srgbClr val="4D4B4B"/>
                </a:solidFill>
              </a:rPr>
              <a:t>целиком, мясо и овощи в форме для запекания, хлеб, пиццу диаметром 30 см и многое другое.</a:t>
            </a:r>
          </a:p>
          <a:p>
            <a:r>
              <a:rPr lang="ru-RU" sz="1100" b="1" i="1" dirty="0">
                <a:solidFill>
                  <a:srgbClr val="4D4B4B"/>
                </a:solidFill>
              </a:rPr>
              <a:t>Конвекция значительно ускоряет процесс жарки и выпечки и делает его более равномерным,</a:t>
            </a:r>
          </a:p>
          <a:p>
            <a:r>
              <a:rPr lang="ru-RU" sz="1100" b="1" i="1" dirty="0">
                <a:solidFill>
                  <a:srgbClr val="4D4B4B"/>
                </a:solidFill>
              </a:rPr>
              <a:t>а выдвижной поддон для крошек упрощает очистку.</a:t>
            </a:r>
          </a:p>
          <a:p>
            <a:r>
              <a:rPr lang="ru-RU" sz="1100" b="1" i="1" dirty="0">
                <a:solidFill>
                  <a:srgbClr val="4D4B4B"/>
                </a:solidFill>
              </a:rPr>
              <a:t>Эта печь компактна и проста в обслуживании, а наличие специальных съёмных ручек (ухвата) для извлечения вертела, решетки для гриля и противня сделает ваш процесс готовки </a:t>
            </a:r>
          </a:p>
          <a:p>
            <a:r>
              <a:rPr lang="ru-RU" sz="1100" b="1" i="1" dirty="0">
                <a:solidFill>
                  <a:srgbClr val="4D4B4B"/>
                </a:solidFill>
              </a:rPr>
              <a:t>максимально комфортным.</a:t>
            </a:r>
          </a:p>
          <a:p>
            <a:endParaRPr lang="ru-RU" sz="1200" b="1" i="1" dirty="0" smtClean="0"/>
          </a:p>
          <a:p>
            <a:endParaRPr lang="ru-RU" sz="1200" b="1" i="1" dirty="0"/>
          </a:p>
          <a:p>
            <a:endParaRPr lang="ru-RU" sz="1200" b="1" i="1" dirty="0" smtClean="0"/>
          </a:p>
        </p:txBody>
      </p:sp>
      <p:sp>
        <p:nvSpPr>
          <p:cNvPr id="24" name="Прямоугольник 23"/>
          <p:cNvSpPr/>
          <p:nvPr/>
        </p:nvSpPr>
        <p:spPr>
          <a:xfrm>
            <a:off x="3811298" y="4507061"/>
            <a:ext cx="1709122" cy="276999"/>
          </a:xfrm>
          <a:prstGeom prst="rect">
            <a:avLst/>
          </a:prstGeom>
        </p:spPr>
        <p:txBody>
          <a:bodyPr wrap="none">
            <a:spAutoFit/>
          </a:bodyPr>
          <a:lstStyle/>
          <a:p>
            <a:r>
              <a:rPr lang="ru-RU" sz="1200" b="1" dirty="0" smtClean="0">
                <a:solidFill>
                  <a:srgbClr val="FF0000"/>
                </a:solidFill>
                <a:latin typeface="Arial Black" pitchFamily="34" charset="0"/>
              </a:rPr>
              <a:t>КОМПЛЕКТАЦИЯ:</a:t>
            </a:r>
            <a:endParaRPr lang="ru-RU" sz="1200" b="1" dirty="0">
              <a:solidFill>
                <a:srgbClr val="FF0000"/>
              </a:solidFill>
              <a:latin typeface="Arial Black" pitchFamily="34" charset="0"/>
            </a:endParaRPr>
          </a:p>
        </p:txBody>
      </p:sp>
      <p:pic>
        <p:nvPicPr>
          <p:cNvPr id="15" name="Рисунок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28922" y="4867053"/>
            <a:ext cx="6449781" cy="1112258"/>
          </a:xfrm>
          <a:prstGeom prst="rect">
            <a:avLst/>
          </a:prstGeom>
        </p:spPr>
      </p:pic>
      <p:pic>
        <p:nvPicPr>
          <p:cNvPr id="21" name="Рисунок 2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5895" y="2038023"/>
            <a:ext cx="3183932" cy="2432750"/>
          </a:xfrm>
          <a:prstGeom prst="rect">
            <a:avLst/>
          </a:prstGeom>
        </p:spPr>
      </p:pic>
      <p:sp>
        <p:nvSpPr>
          <p:cNvPr id="34" name="Прямоугольник 33"/>
          <p:cNvSpPr/>
          <p:nvPr/>
        </p:nvSpPr>
        <p:spPr>
          <a:xfrm>
            <a:off x="2394060" y="3971782"/>
            <a:ext cx="1016240" cy="338554"/>
          </a:xfrm>
          <a:prstGeom prst="rect">
            <a:avLst/>
          </a:prstGeom>
        </p:spPr>
        <p:txBody>
          <a:bodyPr wrap="none">
            <a:spAutoFit/>
          </a:bodyPr>
          <a:lstStyle/>
          <a:p>
            <a:pPr algn="ctr" fontAlgn="ctr"/>
            <a:r>
              <a:rPr lang="en-US" sz="1600" b="1" spc="50" dirty="0">
                <a:ln w="11430"/>
                <a:solidFill>
                  <a:srgbClr val="930D2D"/>
                </a:solidFill>
                <a:effectLst>
                  <a:outerShdw blurRad="38100" dist="38100" dir="2700000" algn="tl">
                    <a:srgbClr val="000000">
                      <a:alpha val="43137"/>
                    </a:srgbClr>
                  </a:outerShdw>
                </a:effectLst>
                <a:latin typeface="+mj-lt"/>
                <a:ea typeface="+mj-ea"/>
                <a:cs typeface="+mj-cs"/>
              </a:rPr>
              <a:t>GN33ARC</a:t>
            </a:r>
          </a:p>
        </p:txBody>
      </p:sp>
      <p:pic>
        <p:nvPicPr>
          <p:cNvPr id="29" name="Рисунок 2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6925" y="4682315"/>
            <a:ext cx="2669551" cy="853258"/>
          </a:xfrm>
          <a:prstGeom prst="rect">
            <a:avLst/>
          </a:prstGeom>
        </p:spPr>
      </p:pic>
    </p:spTree>
    <p:extLst>
      <p:ext uri="{BB962C8B-B14F-4D97-AF65-F5344CB8AC3E}">
        <p14:creationId xmlns:p14="http://schemas.microsoft.com/office/powerpoint/2010/main" val="386510206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584690" y="703184"/>
            <a:ext cx="9041564" cy="656090"/>
          </a:xfrm>
          <a:effectLst/>
        </p:spPr>
        <p:txBody>
          <a:bodyPr>
            <a:normAutofit/>
          </a:bodyPr>
          <a:lstStyle/>
          <a:p>
            <a:pPr>
              <a:lnSpc>
                <a:spcPct val="100000"/>
              </a:lnSpc>
            </a:pPr>
            <a:r>
              <a:rPr lang="ru-RU" sz="2200" b="1" spc="50" dirty="0">
                <a:ln w="11430"/>
                <a:solidFill>
                  <a:srgbClr val="930D2D"/>
                </a:solidFill>
                <a:effectLst>
                  <a:outerShdw blurRad="38100" dist="38100" dir="2700000" algn="tl">
                    <a:srgbClr val="000000">
                      <a:alpha val="43137"/>
                    </a:srgbClr>
                  </a:outerShdw>
                </a:effectLst>
              </a:rPr>
              <a:t>МЯСОРУБКА  </a:t>
            </a:r>
            <a:r>
              <a:rPr lang="en-US" sz="2200" b="1" spc="50" dirty="0">
                <a:ln w="11430"/>
                <a:solidFill>
                  <a:srgbClr val="930D2D"/>
                </a:solidFill>
                <a:effectLst>
                  <a:outerShdw blurRad="38100" dist="38100" dir="2700000" algn="tl">
                    <a:srgbClr val="000000">
                      <a:alpha val="43137"/>
                    </a:srgbClr>
                  </a:outerShdw>
                </a:effectLst>
              </a:rPr>
              <a:t>AMG140W/B/WJ</a:t>
            </a:r>
            <a:endParaRPr lang="uk-UA" sz="22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276392" y="4884769"/>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1007823453"/>
              </p:ext>
            </p:extLst>
          </p:nvPr>
        </p:nvGraphicFramePr>
        <p:xfrm>
          <a:off x="349818" y="5260307"/>
          <a:ext cx="10172818" cy="2058232"/>
        </p:xfrm>
        <a:graphic>
          <a:graphicData uri="http://schemas.openxmlformats.org/drawingml/2006/table">
            <a:tbl>
              <a:tblPr>
                <a:tableStyleId>{616DA210-FB5B-4158-B5E0-FEB733F419BA}</a:tableStyleId>
              </a:tblPr>
              <a:tblGrid>
                <a:gridCol w="384847">
                  <a:extLst>
                    <a:ext uri="{9D8B030D-6E8A-4147-A177-3AD203B41FA5}">
                      <a16:colId xmlns:a16="http://schemas.microsoft.com/office/drawing/2014/main" val="20000"/>
                    </a:ext>
                  </a:extLst>
                </a:gridCol>
                <a:gridCol w="515178">
                  <a:extLst>
                    <a:ext uri="{9D8B030D-6E8A-4147-A177-3AD203B41FA5}">
                      <a16:colId xmlns:a16="http://schemas.microsoft.com/office/drawing/2014/main" val="20001"/>
                    </a:ext>
                  </a:extLst>
                </a:gridCol>
                <a:gridCol w="663355">
                  <a:extLst>
                    <a:ext uri="{9D8B030D-6E8A-4147-A177-3AD203B41FA5}">
                      <a16:colId xmlns:a16="http://schemas.microsoft.com/office/drawing/2014/main" val="20002"/>
                    </a:ext>
                  </a:extLst>
                </a:gridCol>
                <a:gridCol w="740367">
                  <a:extLst>
                    <a:ext uri="{9D8B030D-6E8A-4147-A177-3AD203B41FA5}">
                      <a16:colId xmlns:a16="http://schemas.microsoft.com/office/drawing/2014/main" val="20003"/>
                    </a:ext>
                  </a:extLst>
                </a:gridCol>
                <a:gridCol w="480588">
                  <a:extLst>
                    <a:ext uri="{9D8B030D-6E8A-4147-A177-3AD203B41FA5}">
                      <a16:colId xmlns:a16="http://schemas.microsoft.com/office/drawing/2014/main" val="20004"/>
                    </a:ext>
                  </a:extLst>
                </a:gridCol>
                <a:gridCol w="662435">
                  <a:extLst>
                    <a:ext uri="{9D8B030D-6E8A-4147-A177-3AD203B41FA5}">
                      <a16:colId xmlns:a16="http://schemas.microsoft.com/office/drawing/2014/main" val="20005"/>
                    </a:ext>
                  </a:extLst>
                </a:gridCol>
                <a:gridCol w="572212">
                  <a:extLst>
                    <a:ext uri="{9D8B030D-6E8A-4147-A177-3AD203B41FA5}">
                      <a16:colId xmlns:a16="http://schemas.microsoft.com/office/drawing/2014/main" val="20006"/>
                    </a:ext>
                  </a:extLst>
                </a:gridCol>
                <a:gridCol w="889000">
                  <a:extLst>
                    <a:ext uri="{9D8B030D-6E8A-4147-A177-3AD203B41FA5}">
                      <a16:colId xmlns:a16="http://schemas.microsoft.com/office/drawing/2014/main" val="20007"/>
                    </a:ext>
                  </a:extLst>
                </a:gridCol>
                <a:gridCol w="448156">
                  <a:extLst>
                    <a:ext uri="{9D8B030D-6E8A-4147-A177-3AD203B41FA5}">
                      <a16:colId xmlns:a16="http://schemas.microsoft.com/office/drawing/2014/main" val="20008"/>
                    </a:ext>
                  </a:extLst>
                </a:gridCol>
                <a:gridCol w="740367">
                  <a:extLst>
                    <a:ext uri="{9D8B030D-6E8A-4147-A177-3AD203B41FA5}">
                      <a16:colId xmlns:a16="http://schemas.microsoft.com/office/drawing/2014/main" val="20009"/>
                    </a:ext>
                  </a:extLst>
                </a:gridCol>
                <a:gridCol w="740367">
                  <a:extLst>
                    <a:ext uri="{9D8B030D-6E8A-4147-A177-3AD203B41FA5}">
                      <a16:colId xmlns:a16="http://schemas.microsoft.com/office/drawing/2014/main" val="20010"/>
                    </a:ext>
                  </a:extLst>
                </a:gridCol>
                <a:gridCol w="649444">
                  <a:extLst>
                    <a:ext uri="{9D8B030D-6E8A-4147-A177-3AD203B41FA5}">
                      <a16:colId xmlns:a16="http://schemas.microsoft.com/office/drawing/2014/main" val="20011"/>
                    </a:ext>
                  </a:extLst>
                </a:gridCol>
                <a:gridCol w="597488">
                  <a:extLst>
                    <a:ext uri="{9D8B030D-6E8A-4147-A177-3AD203B41FA5}">
                      <a16:colId xmlns:a16="http://schemas.microsoft.com/office/drawing/2014/main" val="20012"/>
                    </a:ext>
                  </a:extLst>
                </a:gridCol>
                <a:gridCol w="480588">
                  <a:extLst>
                    <a:ext uri="{9D8B030D-6E8A-4147-A177-3AD203B41FA5}">
                      <a16:colId xmlns:a16="http://schemas.microsoft.com/office/drawing/2014/main" val="20013"/>
                    </a:ext>
                  </a:extLst>
                </a:gridCol>
                <a:gridCol w="556165">
                  <a:extLst>
                    <a:ext uri="{9D8B030D-6E8A-4147-A177-3AD203B41FA5}">
                      <a16:colId xmlns:a16="http://schemas.microsoft.com/office/drawing/2014/main" val="20014"/>
                    </a:ext>
                  </a:extLst>
                </a:gridCol>
                <a:gridCol w="556165">
                  <a:extLst>
                    <a:ext uri="{9D8B030D-6E8A-4147-A177-3AD203B41FA5}">
                      <a16:colId xmlns:a16="http://schemas.microsoft.com/office/drawing/2014/main" val="20015"/>
                    </a:ext>
                  </a:extLst>
                </a:gridCol>
                <a:gridCol w="496096">
                  <a:extLst>
                    <a:ext uri="{9D8B030D-6E8A-4147-A177-3AD203B41FA5}">
                      <a16:colId xmlns:a16="http://schemas.microsoft.com/office/drawing/2014/main" val="20016"/>
                    </a:ext>
                  </a:extLst>
                </a:gridCol>
              </a:tblGrid>
              <a:tr h="48130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Производительность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Насадки «</a:t>
                      </a:r>
                      <a:r>
                        <a:rPr lang="ru-RU" sz="1100" b="1" i="0" u="none" strike="noStrike" dirty="0" err="1" smtClean="0">
                          <a:solidFill>
                            <a:srgbClr val="000000"/>
                          </a:solidFill>
                          <a:effectLst/>
                          <a:latin typeface="+mn-lt"/>
                        </a:rPr>
                        <a:t>Кеббе</a:t>
                      </a:r>
                      <a:r>
                        <a:rPr lang="ru-RU" sz="1100" b="1" i="0" u="none" strike="noStrike" dirty="0" smtClean="0">
                          <a:solidFill>
                            <a:srgbClr val="000000"/>
                          </a:solidFill>
                          <a:effectLst/>
                          <a:latin typeface="+mn-lt"/>
                        </a:rPr>
                        <a:t>»</a:t>
                      </a:r>
                    </a:p>
                    <a:p>
                      <a:pPr algn="ctr" fontAlgn="ctr"/>
                      <a:r>
                        <a:rPr lang="ru-RU" sz="1100" b="1" i="0" u="none" strike="noStrike" dirty="0" smtClean="0">
                          <a:solidFill>
                            <a:srgbClr val="000000"/>
                          </a:solidFill>
                          <a:effectLst/>
                          <a:latin typeface="+mn-lt"/>
                        </a:rPr>
                        <a:t>А / В</a:t>
                      </a:r>
                    </a:p>
                  </a:txBody>
                  <a:tcPr marL="9149" marR="9149" marT="9149"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mn-lt"/>
                        </a:rPr>
                        <a:t>Решетки разного диаметра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Насадка для колбас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Насадка соковыжималка</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Защита мотора от перегрева</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Функция реверса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Материал корпуса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Цвет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a:t>
                      </a:r>
                      <a:r>
                        <a:rPr lang="ru-RU" sz="1100" b="1" i="0" u="none" strike="noStrike" dirty="0" err="1" smtClean="0">
                          <a:solidFill>
                            <a:srgbClr val="000000"/>
                          </a:solidFill>
                          <a:effectLst/>
                          <a:latin typeface="+mn-lt"/>
                        </a:rPr>
                        <a:t>ный</a:t>
                      </a:r>
                      <a:r>
                        <a:rPr lang="ru-RU" sz="1100" b="1" i="0" u="none" strike="noStrike" dirty="0" smtClean="0">
                          <a:solidFill>
                            <a:srgbClr val="000000"/>
                          </a:solidFill>
                          <a:effectLst/>
                          <a:latin typeface="+mn-lt"/>
                        </a:rPr>
                        <a:t> размер</a:t>
                      </a:r>
                      <a:r>
                        <a:rPr lang="ru-RU" sz="1100" b="1" i="0" u="none" strike="noStrike" baseline="0" dirty="0" smtClean="0">
                          <a:solidFill>
                            <a:srgbClr val="000000"/>
                          </a:solidFill>
                          <a:effectLst/>
                          <a:latin typeface="+mn-lt"/>
                        </a:rPr>
                        <a:t> </a:t>
                      </a:r>
                      <a:r>
                        <a:rPr lang="ru-RU" sz="1100" b="1" i="0" u="none" strike="noStrike" dirty="0" err="1" smtClean="0">
                          <a:solidFill>
                            <a:srgbClr val="000000"/>
                          </a:solidFill>
                          <a:effectLst/>
                          <a:latin typeface="+mn-lt"/>
                        </a:rPr>
                        <a:t>уп</a:t>
                      </a:r>
                      <a:r>
                        <a:rPr lang="ru-RU" sz="1100" b="1" i="0" u="none" strike="noStrike" dirty="0" smtClean="0">
                          <a:solidFill>
                            <a:srgbClr val="000000"/>
                          </a:solidFill>
                          <a:effectLst/>
                          <a:latin typeface="+mn-lt"/>
                        </a:rPr>
                        <a:t>.</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 нетто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a:t>
                      </a:r>
                    </a:p>
                    <a:p>
                      <a:pPr algn="ctr" fontAlgn="ctr"/>
                      <a:r>
                        <a:rPr lang="ru-RU" sz="1100" b="1" i="0" u="none" strike="noStrike" dirty="0" smtClean="0">
                          <a:solidFill>
                            <a:srgbClr val="000000"/>
                          </a:solidFill>
                          <a:effectLst/>
                          <a:latin typeface="+mn-lt"/>
                        </a:rPr>
                        <a:t>брутто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5073">
                <a:tc>
                  <a:txBody>
                    <a:bodyPr/>
                    <a:lstStyle/>
                    <a:p>
                      <a:pPr marL="0" algn="ctr" defTabSz="914400" rtl="0" eaLnBrk="1" fontAlgn="ctr" latinLnBrk="0" hangingPunct="1"/>
                      <a:r>
                        <a:rPr lang="ru-RU" sz="1000" b="1" i="1" u="none" strike="noStrike" kern="1200" dirty="0" smtClean="0">
                          <a:solidFill>
                            <a:srgbClr val="000000"/>
                          </a:solidFill>
                          <a:effectLst/>
                          <a:latin typeface="+mn-lt"/>
                          <a:ea typeface="+mn-ea"/>
                          <a:cs typeface="+mn-cs"/>
                        </a:rPr>
                        <a:t>79469</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AMG140W</a:t>
                      </a:r>
                      <a:endParaRPr lang="en-US" sz="1000" b="1" i="1" u="none" strike="noStrike" dirty="0">
                        <a:solidFill>
                          <a:srgbClr val="000000"/>
                        </a:solidFill>
                        <a:effectLst/>
                        <a:latin typeface="+mn-lt"/>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1</a:t>
                      </a:r>
                      <a:r>
                        <a:rPr lang="ru-RU" sz="1000" b="1" i="1" u="none" strike="noStrike" dirty="0" smtClean="0">
                          <a:solidFill>
                            <a:srgbClr val="000000"/>
                          </a:solidFill>
                          <a:effectLst/>
                          <a:latin typeface="+mn-lt"/>
                        </a:rPr>
                        <a:t>4</a:t>
                      </a:r>
                      <a:r>
                        <a:rPr lang="en-US" sz="1000" b="1" i="1" u="none" strike="noStrike" dirty="0" smtClean="0">
                          <a:solidFill>
                            <a:srgbClr val="000000"/>
                          </a:solidFill>
                          <a:effectLst/>
                          <a:latin typeface="+mn-lt"/>
                        </a:rPr>
                        <a:t>00</a:t>
                      </a:r>
                      <a:r>
                        <a:rPr lang="ru-RU" sz="1000" b="1" i="1" u="none" strike="noStrike" dirty="0" smtClean="0">
                          <a:solidFill>
                            <a:srgbClr val="000000"/>
                          </a:solidFill>
                          <a:effectLst/>
                          <a:latin typeface="+mn-lt"/>
                        </a:rPr>
                        <a:t>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a:t>
                      </a:r>
                      <a:r>
                        <a:rPr lang="en-US" sz="1000" b="1" i="1" u="none" strike="noStrike" dirty="0" smtClean="0">
                          <a:solidFill>
                            <a:srgbClr val="000000"/>
                          </a:solidFill>
                          <a:effectLst/>
                          <a:latin typeface="Arial"/>
                        </a:rPr>
                        <a:t>7</a:t>
                      </a:r>
                      <a:r>
                        <a:rPr lang="ru-RU" sz="1000" b="1" i="1" u="none" strike="noStrike" dirty="0" smtClean="0">
                          <a:solidFill>
                            <a:srgbClr val="000000"/>
                          </a:solidFill>
                          <a:effectLst/>
                          <a:latin typeface="Arial"/>
                        </a:rPr>
                        <a:t>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 </a:t>
                      </a:r>
                      <a:r>
                        <a:rPr lang="ru-RU" sz="1000" b="1" i="1" dirty="0" smtClean="0"/>
                        <a:t>5мм - средний, 7мм - крупный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пластик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белый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270х210х210 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2,1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2</a:t>
                      </a:r>
                      <a:r>
                        <a:rPr lang="ru-RU" sz="1000" b="1" i="1" u="none" strike="noStrike" dirty="0" smtClean="0">
                          <a:solidFill>
                            <a:srgbClr val="000000"/>
                          </a:solidFill>
                          <a:effectLst/>
                          <a:latin typeface="Arial"/>
                        </a:rPr>
                        <a:t>,</a:t>
                      </a:r>
                      <a:r>
                        <a:rPr lang="en-US" sz="1000" b="1" i="1" u="none" strike="noStrike" dirty="0" smtClean="0">
                          <a:solidFill>
                            <a:srgbClr val="000000"/>
                          </a:solidFill>
                          <a:effectLst/>
                          <a:latin typeface="Arial"/>
                        </a:rPr>
                        <a:t>8</a:t>
                      </a:r>
                      <a:r>
                        <a:rPr lang="ru-RU" sz="1000" b="1" i="1" u="none" strike="noStrike" dirty="0" smtClean="0">
                          <a:solidFill>
                            <a:srgbClr val="000000"/>
                          </a:solidFill>
                          <a:effectLst/>
                          <a:latin typeface="Arial"/>
                        </a:rPr>
                        <a:t>5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445073">
                <a:tc>
                  <a:txBody>
                    <a:bodyPr/>
                    <a:lstStyle/>
                    <a:p>
                      <a:pPr marL="0" algn="ctr" defTabSz="914400" rtl="0" eaLnBrk="1" fontAlgn="ctr" latinLnBrk="0" hangingPunct="1"/>
                      <a:r>
                        <a:rPr lang="ru-RU" sz="1000" b="1" i="1" u="none" strike="noStrike" kern="1200" dirty="0" smtClean="0">
                          <a:solidFill>
                            <a:srgbClr val="000000"/>
                          </a:solidFill>
                          <a:effectLst/>
                          <a:latin typeface="+mn-lt"/>
                          <a:ea typeface="+mn-ea"/>
                          <a:cs typeface="+mn-cs"/>
                        </a:rPr>
                        <a:t>79470</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AMG140B</a:t>
                      </a:r>
                      <a:endParaRPr lang="en-US" sz="1000" b="1" i="1" u="none" strike="noStrike" dirty="0">
                        <a:solidFill>
                          <a:srgbClr val="000000"/>
                        </a:solidFill>
                        <a:effectLst/>
                        <a:latin typeface="+mn-lt"/>
                      </a:endParaRP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ru-RU" sz="1000" b="1" i="1" u="none" strike="noStrike" dirty="0" smtClean="0">
                        <a:solidFill>
                          <a:srgbClr val="000000"/>
                        </a:solidFill>
                        <a:effectLst/>
                        <a:latin typeface="+mn-lt"/>
                      </a:endParaRPr>
                    </a:p>
                    <a:p>
                      <a:pPr marL="0" marR="0" indent="0" algn="ctr" defTabSz="914400" rtl="0" eaLnBrk="1" fontAlgn="ctr"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mn-lt"/>
                        </a:rPr>
                        <a:t>1</a:t>
                      </a:r>
                      <a:r>
                        <a:rPr lang="ru-RU" sz="1000" b="1" i="1" u="none" strike="noStrike" dirty="0" smtClean="0">
                          <a:solidFill>
                            <a:srgbClr val="000000"/>
                          </a:solidFill>
                          <a:effectLst/>
                          <a:latin typeface="+mn-lt"/>
                        </a:rPr>
                        <a:t>4</a:t>
                      </a:r>
                      <a:r>
                        <a:rPr lang="en-US" sz="1000" b="1" i="1" u="none" strike="noStrike" dirty="0" smtClean="0">
                          <a:solidFill>
                            <a:srgbClr val="000000"/>
                          </a:solidFill>
                          <a:effectLst/>
                          <a:latin typeface="+mn-lt"/>
                        </a:rPr>
                        <a:t>00</a:t>
                      </a:r>
                      <a:r>
                        <a:rPr lang="ru-RU" sz="1000" b="1" i="1" u="none" strike="noStrike" dirty="0" smtClean="0">
                          <a:solidFill>
                            <a:srgbClr val="000000"/>
                          </a:solidFill>
                          <a:effectLst/>
                          <a:latin typeface="+mn-lt"/>
                        </a:rPr>
                        <a:t> Вт</a:t>
                      </a:r>
                      <a:endParaRPr lang="en-US" sz="1000" b="1" i="1" u="none" strike="noStrike" dirty="0" smtClean="0">
                        <a:solidFill>
                          <a:srgbClr val="000000"/>
                        </a:solidFill>
                        <a:effectLst/>
                        <a:latin typeface="+mn-lt"/>
                      </a:endParaRPr>
                    </a:p>
                    <a:p>
                      <a:pPr algn="ctr" fontAlgn="ct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a:t>
                      </a:r>
                      <a:r>
                        <a:rPr lang="en-US" sz="1000" b="1" i="1" u="none" strike="noStrike" dirty="0" smtClean="0">
                          <a:solidFill>
                            <a:srgbClr val="000000"/>
                          </a:solidFill>
                          <a:effectLst/>
                          <a:latin typeface="Arial"/>
                        </a:rPr>
                        <a:t>7</a:t>
                      </a:r>
                      <a:r>
                        <a:rPr lang="ru-RU" sz="1000" b="1" i="1" u="none" strike="noStrike" dirty="0" smtClean="0">
                          <a:solidFill>
                            <a:srgbClr val="000000"/>
                          </a:solidFill>
                          <a:effectLst/>
                          <a:latin typeface="Arial"/>
                        </a:rPr>
                        <a:t>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dirty="0" smtClean="0"/>
                        <a:t>5мм - средний, 7мм - крупный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пластик</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черный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270х210х210 мм</a:t>
                      </a:r>
                    </a:p>
                    <a:p>
                      <a:pPr algn="ctr" fontAlgn="b"/>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2,1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2</a:t>
                      </a:r>
                      <a:r>
                        <a:rPr lang="ru-RU" sz="1000" b="1" i="1" u="none" strike="noStrike" dirty="0" smtClean="0">
                          <a:solidFill>
                            <a:srgbClr val="000000"/>
                          </a:solidFill>
                          <a:effectLst/>
                          <a:latin typeface="Arial"/>
                        </a:rPr>
                        <a:t>,</a:t>
                      </a:r>
                      <a:r>
                        <a:rPr lang="en-US" sz="1000" b="1" i="1" u="none" strike="noStrike" dirty="0" smtClean="0">
                          <a:solidFill>
                            <a:srgbClr val="000000"/>
                          </a:solidFill>
                          <a:effectLst/>
                          <a:latin typeface="Arial"/>
                        </a:rPr>
                        <a:t>8</a:t>
                      </a:r>
                      <a:r>
                        <a:rPr lang="ru-RU" sz="1000" b="1" i="1" u="none" strike="noStrike" dirty="0" smtClean="0">
                          <a:solidFill>
                            <a:srgbClr val="000000"/>
                          </a:solidFill>
                          <a:effectLst/>
                          <a:latin typeface="Arial"/>
                        </a:rPr>
                        <a:t>5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445073">
                <a:tc>
                  <a:txBody>
                    <a:bodyPr/>
                    <a:lstStyle/>
                    <a:p>
                      <a:pPr marL="0" algn="ctr" defTabSz="914400" rtl="0" eaLnBrk="1" fontAlgn="ctr" latinLnBrk="0" hangingPunct="1"/>
                      <a:r>
                        <a:rPr lang="ru-RU" sz="1000" b="1" i="1" u="none" strike="noStrike" kern="1200" dirty="0" smtClean="0">
                          <a:solidFill>
                            <a:srgbClr val="000000"/>
                          </a:solidFill>
                          <a:effectLst/>
                          <a:latin typeface="+mn-lt"/>
                          <a:ea typeface="+mn-ea"/>
                          <a:cs typeface="+mn-cs"/>
                        </a:rPr>
                        <a:t>79471</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AMG140WJ</a:t>
                      </a:r>
                      <a:endParaRPr lang="en-US" sz="1000" b="1" i="1" u="none" strike="noStrike" dirty="0">
                        <a:solidFill>
                          <a:srgbClr val="000000"/>
                        </a:solidFill>
                        <a:effectLst/>
                        <a:latin typeface="+mn-lt"/>
                      </a:endParaRP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ru-RU" sz="1000" b="1" i="1" u="none" strike="noStrike" dirty="0" smtClean="0">
                        <a:solidFill>
                          <a:srgbClr val="000000"/>
                        </a:solidFill>
                        <a:effectLst/>
                        <a:latin typeface="+mn-lt"/>
                      </a:endParaRPr>
                    </a:p>
                    <a:p>
                      <a:pPr marL="0" marR="0" indent="0" algn="ctr" defTabSz="914400" rtl="0" eaLnBrk="1" fontAlgn="ctr"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mn-lt"/>
                        </a:rPr>
                        <a:t>1</a:t>
                      </a:r>
                      <a:r>
                        <a:rPr lang="ru-RU" sz="1000" b="1" i="1" u="none" strike="noStrike" dirty="0" smtClean="0">
                          <a:solidFill>
                            <a:srgbClr val="000000"/>
                          </a:solidFill>
                          <a:effectLst/>
                          <a:latin typeface="+mn-lt"/>
                        </a:rPr>
                        <a:t>4</a:t>
                      </a:r>
                      <a:r>
                        <a:rPr lang="en-US" sz="1000" b="1" i="1" u="none" strike="noStrike" dirty="0" smtClean="0">
                          <a:solidFill>
                            <a:srgbClr val="000000"/>
                          </a:solidFill>
                          <a:effectLst/>
                          <a:latin typeface="+mn-lt"/>
                        </a:rPr>
                        <a:t>00</a:t>
                      </a:r>
                      <a:r>
                        <a:rPr lang="ru-RU" sz="1000" b="1" i="1" u="none" strike="noStrike" dirty="0" smtClean="0">
                          <a:solidFill>
                            <a:srgbClr val="000000"/>
                          </a:solidFill>
                          <a:effectLst/>
                          <a:latin typeface="+mn-lt"/>
                        </a:rPr>
                        <a:t> Вт</a:t>
                      </a:r>
                      <a:endParaRPr lang="en-US" sz="1000" b="1" i="1" u="none" strike="noStrike" dirty="0" smtClean="0">
                        <a:solidFill>
                          <a:srgbClr val="000000"/>
                        </a:solidFill>
                        <a:effectLst/>
                        <a:latin typeface="+mn-lt"/>
                      </a:endParaRPr>
                    </a:p>
                    <a:p>
                      <a:pPr algn="ctr" fontAlgn="ct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a:t>
                      </a:r>
                      <a:r>
                        <a:rPr lang="en-US" sz="1000" b="1" i="1" u="none" strike="noStrike" dirty="0" smtClean="0">
                          <a:solidFill>
                            <a:srgbClr val="000000"/>
                          </a:solidFill>
                          <a:effectLst/>
                          <a:latin typeface="Arial"/>
                        </a:rPr>
                        <a:t>7</a:t>
                      </a:r>
                      <a:r>
                        <a:rPr lang="ru-RU" sz="1000" b="1" i="1" u="none" strike="noStrike" dirty="0" smtClean="0">
                          <a:solidFill>
                            <a:srgbClr val="000000"/>
                          </a:solidFill>
                          <a:effectLst/>
                          <a:latin typeface="Arial"/>
                        </a:rPr>
                        <a:t>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dirty="0" smtClean="0"/>
                        <a:t>5мм - средний, 7мм - крупный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для</a:t>
                      </a:r>
                      <a:r>
                        <a:rPr lang="ru-RU" sz="1000" b="1" i="1" u="none" strike="noStrike" baseline="0" dirty="0" smtClean="0">
                          <a:solidFill>
                            <a:srgbClr val="000000"/>
                          </a:solidFill>
                          <a:effectLst/>
                          <a:latin typeface="Arial"/>
                        </a:rPr>
                        <a:t> томатов</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пластик</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белый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270х210х210 мм</a:t>
                      </a:r>
                    </a:p>
                    <a:p>
                      <a:pPr algn="ctr" fontAlgn="b"/>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2,4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3,15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bl>
          </a:graphicData>
        </a:graphic>
      </p:graphicFrame>
      <p:sp>
        <p:nvSpPr>
          <p:cNvPr id="31" name="Прямоугольник 30"/>
          <p:cNvSpPr/>
          <p:nvPr/>
        </p:nvSpPr>
        <p:spPr>
          <a:xfrm>
            <a:off x="7158143" y="1984685"/>
            <a:ext cx="3364493" cy="369332"/>
          </a:xfrm>
          <a:prstGeom prst="rect">
            <a:avLst/>
          </a:prstGeom>
        </p:spPr>
        <p:txBody>
          <a:bodyPr wrap="square">
            <a:spAutoFit/>
          </a:bodyPr>
          <a:lstStyle/>
          <a:p>
            <a:r>
              <a:rPr lang="ru-RU" dirty="0">
                <a:solidFill>
                  <a:srgbClr val="006666"/>
                </a:solidFill>
                <a:latin typeface="EpsilonCTT" pitchFamily="2" charset="0"/>
              </a:rPr>
              <a:t>ПОЛЕЗНО! БЫСТРО! ВКУСНО!</a:t>
            </a:r>
          </a:p>
        </p:txBody>
      </p:sp>
      <p:sp>
        <p:nvSpPr>
          <p:cNvPr id="7" name="Прямоугольник 6"/>
          <p:cNvSpPr/>
          <p:nvPr/>
        </p:nvSpPr>
        <p:spPr>
          <a:xfrm>
            <a:off x="4731327" y="2087595"/>
            <a:ext cx="6123633" cy="1723549"/>
          </a:xfrm>
          <a:prstGeom prst="rect">
            <a:avLst/>
          </a:prstGeom>
        </p:spPr>
        <p:txBody>
          <a:bodyPr wrap="square">
            <a:spAutoFit/>
          </a:bodyPr>
          <a:lstStyle/>
          <a:p>
            <a:r>
              <a:rPr lang="ru-RU" b="1" dirty="0" smtClean="0">
                <a:solidFill>
                  <a:srgbClr val="FF0000"/>
                </a:solidFill>
              </a:rPr>
              <a:t>Характеристики:</a:t>
            </a:r>
            <a:endParaRPr lang="ru-RU" b="1" dirty="0">
              <a:solidFill>
                <a:srgbClr val="FF0000"/>
              </a:solidFill>
            </a:endParaRPr>
          </a:p>
          <a:p>
            <a:r>
              <a:rPr lang="ru-RU" sz="1100" b="1" i="1" dirty="0">
                <a:solidFill>
                  <a:srgbClr val="4D4B4B"/>
                </a:solidFill>
              </a:rPr>
              <a:t>► </a:t>
            </a:r>
            <a:r>
              <a:rPr lang="ru-RU" sz="1100" b="1" i="1" dirty="0">
                <a:solidFill>
                  <a:srgbClr val="4D4B4B"/>
                </a:solidFill>
              </a:rPr>
              <a:t>► Простая </a:t>
            </a:r>
            <a:r>
              <a:rPr lang="ru-RU" sz="1100" b="1" i="1" dirty="0">
                <a:solidFill>
                  <a:srgbClr val="4D4B4B"/>
                </a:solidFill>
              </a:rPr>
              <a:t>компактная модель с </a:t>
            </a:r>
            <a:r>
              <a:rPr lang="ru-RU" sz="1100" b="1" i="1" dirty="0">
                <a:solidFill>
                  <a:srgbClr val="4D4B4B"/>
                </a:solidFill>
              </a:rPr>
              <a:t>ручкой</a:t>
            </a:r>
          </a:p>
          <a:p>
            <a:r>
              <a:rPr lang="ru-RU" sz="1100" b="1" i="1" dirty="0">
                <a:solidFill>
                  <a:srgbClr val="4D4B4B"/>
                </a:solidFill>
              </a:rPr>
              <a:t>► ► Легкая сборка </a:t>
            </a:r>
            <a:r>
              <a:rPr lang="ru-RU" sz="1100" b="1" i="1" dirty="0">
                <a:solidFill>
                  <a:srgbClr val="4D4B4B"/>
                </a:solidFill>
              </a:rPr>
              <a:t>одним </a:t>
            </a:r>
            <a:r>
              <a:rPr lang="ru-RU" sz="1100" b="1" i="1" dirty="0">
                <a:solidFill>
                  <a:srgbClr val="4D4B4B"/>
                </a:solidFill>
              </a:rPr>
              <a:t>нажатием кнопки</a:t>
            </a:r>
          </a:p>
          <a:p>
            <a:r>
              <a:rPr lang="ru-RU" sz="1100" b="1" i="1" dirty="0">
                <a:solidFill>
                  <a:srgbClr val="4D4B4B"/>
                </a:solidFill>
              </a:rPr>
              <a:t>► </a:t>
            </a:r>
            <a:r>
              <a:rPr lang="ru-RU" sz="1100" b="1" i="1" dirty="0">
                <a:solidFill>
                  <a:srgbClr val="4D4B4B"/>
                </a:solidFill>
              </a:rPr>
              <a:t>► </a:t>
            </a:r>
            <a:r>
              <a:rPr lang="ru-RU" sz="1100" b="1" i="1" dirty="0">
                <a:solidFill>
                  <a:srgbClr val="4D4B4B"/>
                </a:solidFill>
              </a:rPr>
              <a:t>ВКЛ </a:t>
            </a:r>
            <a:r>
              <a:rPr lang="ru-RU" sz="1100" b="1" i="1" dirty="0">
                <a:solidFill>
                  <a:srgbClr val="4D4B4B"/>
                </a:solidFill>
              </a:rPr>
              <a:t>/ </a:t>
            </a:r>
            <a:r>
              <a:rPr lang="ru-RU" sz="1100" b="1" i="1" dirty="0">
                <a:solidFill>
                  <a:srgbClr val="4D4B4B"/>
                </a:solidFill>
              </a:rPr>
              <a:t>ВЫКЛ </a:t>
            </a:r>
            <a:r>
              <a:rPr lang="ru-RU" sz="1100" b="1" i="1" dirty="0">
                <a:solidFill>
                  <a:srgbClr val="4D4B4B"/>
                </a:solidFill>
              </a:rPr>
              <a:t>/ </a:t>
            </a:r>
            <a:r>
              <a:rPr lang="ru-RU" sz="1100" b="1" i="1" dirty="0">
                <a:solidFill>
                  <a:srgbClr val="4D4B4B"/>
                </a:solidFill>
              </a:rPr>
              <a:t>РЕВЕРС</a:t>
            </a:r>
            <a:endParaRPr lang="ru-RU" sz="1100" b="1" i="1" dirty="0">
              <a:solidFill>
                <a:srgbClr val="4D4B4B"/>
              </a:solidFill>
            </a:endParaRPr>
          </a:p>
          <a:p>
            <a:r>
              <a:rPr lang="ru-RU" sz="1100" b="1" i="1" dirty="0">
                <a:solidFill>
                  <a:srgbClr val="4D4B4B"/>
                </a:solidFill>
              </a:rPr>
              <a:t> </a:t>
            </a:r>
            <a:r>
              <a:rPr lang="ru-RU" sz="1100" b="1" i="1" dirty="0">
                <a:solidFill>
                  <a:srgbClr val="4D4B4B"/>
                </a:solidFill>
              </a:rPr>
              <a:t>► </a:t>
            </a:r>
            <a:r>
              <a:rPr lang="ru-RU" sz="1100" b="1" i="1" dirty="0">
                <a:solidFill>
                  <a:srgbClr val="4D4B4B"/>
                </a:solidFill>
              </a:rPr>
              <a:t>► Диаметр </a:t>
            </a:r>
            <a:r>
              <a:rPr lang="ru-RU" sz="1100" b="1" i="1" dirty="0">
                <a:solidFill>
                  <a:srgbClr val="4D4B4B"/>
                </a:solidFill>
              </a:rPr>
              <a:t>камеры мясорубки: </a:t>
            </a:r>
            <a:r>
              <a:rPr lang="ru-RU" sz="1100" b="1" i="1" dirty="0">
                <a:solidFill>
                  <a:srgbClr val="4D4B4B"/>
                </a:solidFill>
              </a:rPr>
              <a:t>54 </a:t>
            </a:r>
            <a:r>
              <a:rPr lang="ru-RU" sz="1100" b="1" i="1" dirty="0">
                <a:solidFill>
                  <a:srgbClr val="4D4B4B"/>
                </a:solidFill>
              </a:rPr>
              <a:t>мм</a:t>
            </a:r>
          </a:p>
          <a:p>
            <a:r>
              <a:rPr lang="ru-RU" sz="1100" b="1" i="1" dirty="0">
                <a:solidFill>
                  <a:srgbClr val="4D4B4B"/>
                </a:solidFill>
              </a:rPr>
              <a:t> ► </a:t>
            </a:r>
            <a:r>
              <a:rPr lang="ru-RU" sz="1100" b="1" i="1" dirty="0">
                <a:solidFill>
                  <a:srgbClr val="4D4B4B"/>
                </a:solidFill>
              </a:rPr>
              <a:t>► </a:t>
            </a:r>
            <a:r>
              <a:rPr lang="ru-RU" sz="1100" b="1" i="1" dirty="0">
                <a:solidFill>
                  <a:srgbClr val="4D4B4B"/>
                </a:solidFill>
              </a:rPr>
              <a:t>Производительность: мяса 1,</a:t>
            </a:r>
            <a:r>
              <a:rPr lang="en-US" sz="1100" b="1" i="1" dirty="0">
                <a:solidFill>
                  <a:srgbClr val="4D4B4B"/>
                </a:solidFill>
              </a:rPr>
              <a:t>7</a:t>
            </a:r>
            <a:r>
              <a:rPr lang="ru-RU" sz="1100" b="1" i="1" dirty="0">
                <a:solidFill>
                  <a:srgbClr val="4D4B4B"/>
                </a:solidFill>
              </a:rPr>
              <a:t> кг/мин</a:t>
            </a:r>
          </a:p>
          <a:p>
            <a:r>
              <a:rPr lang="ru-RU" sz="1100" b="1" i="1" dirty="0">
                <a:solidFill>
                  <a:srgbClr val="4D4B4B"/>
                </a:solidFill>
              </a:rPr>
              <a:t> </a:t>
            </a:r>
            <a:r>
              <a:rPr lang="ru-RU" sz="1100" b="1" i="1" dirty="0">
                <a:solidFill>
                  <a:srgbClr val="4D4B4B"/>
                </a:solidFill>
              </a:rPr>
              <a:t>► </a:t>
            </a:r>
            <a:r>
              <a:rPr lang="ru-RU" sz="1100" b="1" i="1" dirty="0">
                <a:solidFill>
                  <a:srgbClr val="4D4B4B"/>
                </a:solidFill>
              </a:rPr>
              <a:t>► Низкий уровень шума </a:t>
            </a:r>
            <a:endParaRPr lang="ru-RU" sz="1100" b="1" i="1" dirty="0">
              <a:solidFill>
                <a:srgbClr val="4D4B4B"/>
              </a:solidFill>
            </a:endParaRPr>
          </a:p>
          <a:p>
            <a:r>
              <a:rPr lang="ru-RU" sz="1100" b="1" i="1" dirty="0">
                <a:solidFill>
                  <a:srgbClr val="4D4B4B"/>
                </a:solidFill>
              </a:rPr>
              <a:t> </a:t>
            </a:r>
            <a:r>
              <a:rPr lang="ru-RU" sz="1100" b="1" i="1" dirty="0">
                <a:solidFill>
                  <a:srgbClr val="4D4B4B"/>
                </a:solidFill>
              </a:rPr>
              <a:t>► </a:t>
            </a:r>
            <a:r>
              <a:rPr lang="ru-RU" sz="1100" b="1" i="1" dirty="0">
                <a:solidFill>
                  <a:srgbClr val="4D4B4B"/>
                </a:solidFill>
              </a:rPr>
              <a:t>► Нескользящие резиновые </a:t>
            </a:r>
            <a:r>
              <a:rPr lang="ru-RU" sz="1100" b="1" i="1" dirty="0">
                <a:solidFill>
                  <a:srgbClr val="4D4B4B"/>
                </a:solidFill>
              </a:rPr>
              <a:t>ножки</a:t>
            </a:r>
            <a:endParaRPr lang="ru-RU" sz="1100" b="1" i="1" dirty="0">
              <a:solidFill>
                <a:srgbClr val="4D4B4B"/>
              </a:solidFill>
            </a:endParaRPr>
          </a:p>
          <a:p>
            <a:r>
              <a:rPr lang="ru-RU" sz="1100" b="1" i="1" dirty="0">
                <a:solidFill>
                  <a:srgbClr val="4D4B4B"/>
                </a:solidFill>
              </a:rPr>
              <a:t>► ► </a:t>
            </a:r>
            <a:r>
              <a:rPr lang="ru-RU" sz="1100" b="1" i="1" dirty="0">
                <a:solidFill>
                  <a:srgbClr val="4D4B4B"/>
                </a:solidFill>
              </a:rPr>
              <a:t>Данная мясорубка включает 2 </a:t>
            </a:r>
            <a:r>
              <a:rPr lang="ru-RU" sz="1100" b="1" i="1" dirty="0">
                <a:solidFill>
                  <a:srgbClr val="4D4B4B"/>
                </a:solidFill>
              </a:rPr>
              <a:t>шт. </a:t>
            </a:r>
            <a:r>
              <a:rPr lang="ru-RU" sz="1100" b="1" i="1" dirty="0">
                <a:solidFill>
                  <a:srgbClr val="4D4B4B"/>
                </a:solidFill>
              </a:rPr>
              <a:t>решеток (5мм - средний, 7мм - крупный)</a:t>
            </a:r>
            <a:endParaRPr lang="ru-RU" sz="1100" b="1" i="1" dirty="0">
              <a:solidFill>
                <a:srgbClr val="4D4B4B"/>
              </a:solidFill>
            </a:endParaRPr>
          </a:p>
        </p:txBody>
      </p:sp>
      <p:sp>
        <p:nvSpPr>
          <p:cNvPr id="21" name="Прямоугольник 20"/>
          <p:cNvSpPr/>
          <p:nvPr/>
        </p:nvSpPr>
        <p:spPr>
          <a:xfrm>
            <a:off x="4872126" y="3878979"/>
            <a:ext cx="1709122" cy="276999"/>
          </a:xfrm>
          <a:prstGeom prst="rect">
            <a:avLst/>
          </a:prstGeom>
        </p:spPr>
        <p:txBody>
          <a:bodyPr wrap="none">
            <a:spAutoFit/>
          </a:bodyPr>
          <a:lstStyle/>
          <a:p>
            <a:r>
              <a:rPr lang="ru-RU" sz="1200" b="1" dirty="0" smtClean="0">
                <a:solidFill>
                  <a:srgbClr val="FF0000"/>
                </a:solidFill>
                <a:latin typeface="Arial Black" pitchFamily="34" charset="0"/>
              </a:rPr>
              <a:t>КОМПЛЕКТАЦИЯ:</a:t>
            </a:r>
            <a:endParaRPr lang="ru-RU" sz="1200" b="1" dirty="0">
              <a:solidFill>
                <a:srgbClr val="FF0000"/>
              </a:solidFill>
              <a:latin typeface="Arial Black" pitchFamily="34" charset="0"/>
            </a:endParaRPr>
          </a:p>
        </p:txBody>
      </p:sp>
      <p:pic>
        <p:nvPicPr>
          <p:cNvPr id="27" name="Рисунок 2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62355" y="1412952"/>
            <a:ext cx="1054433" cy="1054433"/>
          </a:xfrm>
          <a:prstGeom prst="rect">
            <a:avLst/>
          </a:prstGeom>
        </p:spPr>
      </p:pic>
      <p:pic>
        <p:nvPicPr>
          <p:cNvPr id="39" name="Рисунок 3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33543" y="2566226"/>
            <a:ext cx="1083245" cy="1099276"/>
          </a:xfrm>
          <a:prstGeom prst="rect">
            <a:avLst/>
          </a:prstGeom>
        </p:spPr>
      </p:pic>
      <p:pic>
        <p:nvPicPr>
          <p:cNvPr id="5" name="Рисунок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26324" y="3084047"/>
            <a:ext cx="2294845" cy="1800000"/>
          </a:xfrm>
          <a:prstGeom prst="rect">
            <a:avLst/>
          </a:prstGeom>
        </p:spPr>
      </p:pic>
      <p:pic>
        <p:nvPicPr>
          <p:cNvPr id="12" name="Рисунок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00002" y="1361040"/>
            <a:ext cx="1672389" cy="1800000"/>
          </a:xfrm>
          <a:prstGeom prst="rect">
            <a:avLst/>
          </a:prstGeom>
        </p:spPr>
      </p:pic>
      <p:pic>
        <p:nvPicPr>
          <p:cNvPr id="18" name="Рисунок 1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782380" y="1361040"/>
            <a:ext cx="1522173" cy="1800000"/>
          </a:xfrm>
          <a:prstGeom prst="rect">
            <a:avLst/>
          </a:prstGeom>
        </p:spPr>
      </p:pic>
      <p:pic>
        <p:nvPicPr>
          <p:cNvPr id="1026"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789571" y="4243989"/>
            <a:ext cx="6733065" cy="864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601897" y="1244993"/>
            <a:ext cx="93345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213734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407818" y="862789"/>
            <a:ext cx="9041564" cy="656090"/>
          </a:xfrm>
          <a:effectLst/>
        </p:spPr>
        <p:txBody>
          <a:bodyPr>
            <a:normAutofit/>
          </a:bodyPr>
          <a:lstStyle/>
          <a:p>
            <a:pPr>
              <a:lnSpc>
                <a:spcPct val="100000"/>
              </a:lnSpc>
            </a:pPr>
            <a:r>
              <a:rPr lang="ru-RU" sz="2200" b="1" spc="50" dirty="0">
                <a:ln w="11430"/>
                <a:solidFill>
                  <a:srgbClr val="930D2D"/>
                </a:solidFill>
                <a:effectLst>
                  <a:outerShdw blurRad="38100" dist="38100" dir="2700000" algn="tl">
                    <a:srgbClr val="000000">
                      <a:alpha val="43137"/>
                    </a:srgbClr>
                  </a:outerShdw>
                </a:effectLst>
              </a:rPr>
              <a:t>МЯСОРУБКА  </a:t>
            </a:r>
            <a:r>
              <a:rPr lang="en-US" sz="2200" b="1" spc="50" dirty="0">
                <a:ln w="11430"/>
                <a:solidFill>
                  <a:srgbClr val="930D2D"/>
                </a:solidFill>
                <a:effectLst>
                  <a:outerShdw blurRad="38100" dist="38100" dir="2700000" algn="tl">
                    <a:srgbClr val="000000">
                      <a:alpha val="43137"/>
                    </a:srgbClr>
                  </a:outerShdw>
                </a:effectLst>
              </a:rPr>
              <a:t>AMG180SB/AMG180SS</a:t>
            </a:r>
            <a:endParaRPr lang="uk-UA" sz="22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276392" y="4884769"/>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3685405809"/>
              </p:ext>
            </p:extLst>
          </p:nvPr>
        </p:nvGraphicFramePr>
        <p:xfrm>
          <a:off x="349818" y="5260307"/>
          <a:ext cx="10172818" cy="1591507"/>
        </p:xfrm>
        <a:graphic>
          <a:graphicData uri="http://schemas.openxmlformats.org/drawingml/2006/table">
            <a:tbl>
              <a:tblPr>
                <a:tableStyleId>{616DA210-FB5B-4158-B5E0-FEB733F419BA}</a:tableStyleId>
              </a:tblPr>
              <a:tblGrid>
                <a:gridCol w="384847">
                  <a:extLst>
                    <a:ext uri="{9D8B030D-6E8A-4147-A177-3AD203B41FA5}">
                      <a16:colId xmlns:a16="http://schemas.microsoft.com/office/drawing/2014/main" val="20000"/>
                    </a:ext>
                  </a:extLst>
                </a:gridCol>
                <a:gridCol w="515178">
                  <a:extLst>
                    <a:ext uri="{9D8B030D-6E8A-4147-A177-3AD203B41FA5}">
                      <a16:colId xmlns:a16="http://schemas.microsoft.com/office/drawing/2014/main" val="20001"/>
                    </a:ext>
                  </a:extLst>
                </a:gridCol>
                <a:gridCol w="663355">
                  <a:extLst>
                    <a:ext uri="{9D8B030D-6E8A-4147-A177-3AD203B41FA5}">
                      <a16:colId xmlns:a16="http://schemas.microsoft.com/office/drawing/2014/main" val="20002"/>
                    </a:ext>
                  </a:extLst>
                </a:gridCol>
                <a:gridCol w="740367">
                  <a:extLst>
                    <a:ext uri="{9D8B030D-6E8A-4147-A177-3AD203B41FA5}">
                      <a16:colId xmlns:a16="http://schemas.microsoft.com/office/drawing/2014/main" val="20003"/>
                    </a:ext>
                  </a:extLst>
                </a:gridCol>
                <a:gridCol w="480588">
                  <a:extLst>
                    <a:ext uri="{9D8B030D-6E8A-4147-A177-3AD203B41FA5}">
                      <a16:colId xmlns:a16="http://schemas.microsoft.com/office/drawing/2014/main" val="20004"/>
                    </a:ext>
                  </a:extLst>
                </a:gridCol>
                <a:gridCol w="662435">
                  <a:extLst>
                    <a:ext uri="{9D8B030D-6E8A-4147-A177-3AD203B41FA5}">
                      <a16:colId xmlns:a16="http://schemas.microsoft.com/office/drawing/2014/main" val="20005"/>
                    </a:ext>
                  </a:extLst>
                </a:gridCol>
                <a:gridCol w="572212">
                  <a:extLst>
                    <a:ext uri="{9D8B030D-6E8A-4147-A177-3AD203B41FA5}">
                      <a16:colId xmlns:a16="http://schemas.microsoft.com/office/drawing/2014/main" val="20006"/>
                    </a:ext>
                  </a:extLst>
                </a:gridCol>
                <a:gridCol w="889000">
                  <a:extLst>
                    <a:ext uri="{9D8B030D-6E8A-4147-A177-3AD203B41FA5}">
                      <a16:colId xmlns:a16="http://schemas.microsoft.com/office/drawing/2014/main" val="20007"/>
                    </a:ext>
                  </a:extLst>
                </a:gridCol>
                <a:gridCol w="448156">
                  <a:extLst>
                    <a:ext uri="{9D8B030D-6E8A-4147-A177-3AD203B41FA5}">
                      <a16:colId xmlns:a16="http://schemas.microsoft.com/office/drawing/2014/main" val="20008"/>
                    </a:ext>
                  </a:extLst>
                </a:gridCol>
                <a:gridCol w="740367">
                  <a:extLst>
                    <a:ext uri="{9D8B030D-6E8A-4147-A177-3AD203B41FA5}">
                      <a16:colId xmlns:a16="http://schemas.microsoft.com/office/drawing/2014/main" val="20009"/>
                    </a:ext>
                  </a:extLst>
                </a:gridCol>
                <a:gridCol w="740367">
                  <a:extLst>
                    <a:ext uri="{9D8B030D-6E8A-4147-A177-3AD203B41FA5}">
                      <a16:colId xmlns:a16="http://schemas.microsoft.com/office/drawing/2014/main" val="20010"/>
                    </a:ext>
                  </a:extLst>
                </a:gridCol>
                <a:gridCol w="649444">
                  <a:extLst>
                    <a:ext uri="{9D8B030D-6E8A-4147-A177-3AD203B41FA5}">
                      <a16:colId xmlns:a16="http://schemas.microsoft.com/office/drawing/2014/main" val="20011"/>
                    </a:ext>
                  </a:extLst>
                </a:gridCol>
                <a:gridCol w="597488">
                  <a:extLst>
                    <a:ext uri="{9D8B030D-6E8A-4147-A177-3AD203B41FA5}">
                      <a16:colId xmlns:a16="http://schemas.microsoft.com/office/drawing/2014/main" val="20012"/>
                    </a:ext>
                  </a:extLst>
                </a:gridCol>
                <a:gridCol w="480588">
                  <a:extLst>
                    <a:ext uri="{9D8B030D-6E8A-4147-A177-3AD203B41FA5}">
                      <a16:colId xmlns:a16="http://schemas.microsoft.com/office/drawing/2014/main" val="20013"/>
                    </a:ext>
                  </a:extLst>
                </a:gridCol>
                <a:gridCol w="556165">
                  <a:extLst>
                    <a:ext uri="{9D8B030D-6E8A-4147-A177-3AD203B41FA5}">
                      <a16:colId xmlns:a16="http://schemas.microsoft.com/office/drawing/2014/main" val="20014"/>
                    </a:ext>
                  </a:extLst>
                </a:gridCol>
                <a:gridCol w="556165">
                  <a:extLst>
                    <a:ext uri="{9D8B030D-6E8A-4147-A177-3AD203B41FA5}">
                      <a16:colId xmlns:a16="http://schemas.microsoft.com/office/drawing/2014/main" val="20015"/>
                    </a:ext>
                  </a:extLst>
                </a:gridCol>
                <a:gridCol w="496096">
                  <a:extLst>
                    <a:ext uri="{9D8B030D-6E8A-4147-A177-3AD203B41FA5}">
                      <a16:colId xmlns:a16="http://schemas.microsoft.com/office/drawing/2014/main" val="20016"/>
                    </a:ext>
                  </a:extLst>
                </a:gridCol>
              </a:tblGrid>
              <a:tr h="48130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Производительность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Насадки «</a:t>
                      </a:r>
                      <a:r>
                        <a:rPr lang="ru-RU" sz="1100" b="1" i="0" u="none" strike="noStrike" dirty="0" err="1" smtClean="0">
                          <a:solidFill>
                            <a:srgbClr val="000000"/>
                          </a:solidFill>
                          <a:effectLst/>
                          <a:latin typeface="+mn-lt"/>
                        </a:rPr>
                        <a:t>Кеббе</a:t>
                      </a:r>
                      <a:r>
                        <a:rPr lang="ru-RU" sz="1100" b="1" i="0" u="none" strike="noStrike" dirty="0" smtClean="0">
                          <a:solidFill>
                            <a:srgbClr val="000000"/>
                          </a:solidFill>
                          <a:effectLst/>
                          <a:latin typeface="+mn-lt"/>
                        </a:rPr>
                        <a:t>»</a:t>
                      </a:r>
                    </a:p>
                    <a:p>
                      <a:pPr algn="ctr" fontAlgn="ctr"/>
                      <a:r>
                        <a:rPr lang="ru-RU" sz="1100" b="1" i="0" u="none" strike="noStrike" dirty="0" smtClean="0">
                          <a:solidFill>
                            <a:srgbClr val="000000"/>
                          </a:solidFill>
                          <a:effectLst/>
                          <a:latin typeface="+mn-lt"/>
                        </a:rPr>
                        <a:t>А / В</a:t>
                      </a:r>
                    </a:p>
                  </a:txBody>
                  <a:tcPr marL="9149" marR="9149" marT="9149"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mn-lt"/>
                        </a:rPr>
                        <a:t>Решетки разного диаметра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Насадка для колбас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Барабаны</a:t>
                      </a:r>
                      <a:r>
                        <a:rPr lang="ru-RU" sz="1100" b="1" i="0" u="none" strike="noStrike" baseline="0" dirty="0" smtClean="0">
                          <a:solidFill>
                            <a:srgbClr val="000000"/>
                          </a:solidFill>
                          <a:effectLst/>
                          <a:latin typeface="+mn-lt"/>
                        </a:rPr>
                        <a:t> для шинковки</a:t>
                      </a:r>
                      <a:endParaRPr lang="ru-RU" sz="1100" b="1" i="0" u="none" strike="noStrike" dirty="0" smtClean="0">
                        <a:solidFill>
                          <a:srgbClr val="000000"/>
                        </a:solidFill>
                        <a:effectLst/>
                        <a:latin typeface="+mn-lt"/>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Защита мотора от перегрева</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Функция реверса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Материал корпуса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Цвет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a:t>
                      </a:r>
                      <a:r>
                        <a:rPr lang="ru-RU" sz="1100" b="1" i="0" u="none" strike="noStrike" dirty="0" err="1" smtClean="0">
                          <a:solidFill>
                            <a:srgbClr val="000000"/>
                          </a:solidFill>
                          <a:effectLst/>
                          <a:latin typeface="+mn-lt"/>
                        </a:rPr>
                        <a:t>ный</a:t>
                      </a:r>
                      <a:r>
                        <a:rPr lang="ru-RU" sz="1100" b="1" i="0" u="none" strike="noStrike" dirty="0" smtClean="0">
                          <a:solidFill>
                            <a:srgbClr val="000000"/>
                          </a:solidFill>
                          <a:effectLst/>
                          <a:latin typeface="+mn-lt"/>
                        </a:rPr>
                        <a:t> размер</a:t>
                      </a:r>
                      <a:r>
                        <a:rPr lang="ru-RU" sz="1100" b="1" i="0" u="none" strike="noStrike" baseline="0" dirty="0" smtClean="0">
                          <a:solidFill>
                            <a:srgbClr val="000000"/>
                          </a:solidFill>
                          <a:effectLst/>
                          <a:latin typeface="+mn-lt"/>
                        </a:rPr>
                        <a:t> </a:t>
                      </a:r>
                      <a:r>
                        <a:rPr lang="ru-RU" sz="1100" b="1" i="0" u="none" strike="noStrike" dirty="0" err="1" smtClean="0">
                          <a:solidFill>
                            <a:srgbClr val="000000"/>
                          </a:solidFill>
                          <a:effectLst/>
                          <a:latin typeface="+mn-lt"/>
                        </a:rPr>
                        <a:t>уп</a:t>
                      </a:r>
                      <a:r>
                        <a:rPr lang="ru-RU" sz="1100" b="1" i="0" u="none" strike="noStrike" dirty="0" smtClean="0">
                          <a:solidFill>
                            <a:srgbClr val="000000"/>
                          </a:solidFill>
                          <a:effectLst/>
                          <a:latin typeface="+mn-lt"/>
                        </a:rPr>
                        <a:t>.</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 нетто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a:t>
                      </a:r>
                    </a:p>
                    <a:p>
                      <a:pPr algn="ctr" fontAlgn="ctr"/>
                      <a:r>
                        <a:rPr lang="ru-RU" sz="1100" b="1" i="0" u="none" strike="noStrike" dirty="0" smtClean="0">
                          <a:solidFill>
                            <a:srgbClr val="000000"/>
                          </a:solidFill>
                          <a:effectLst/>
                          <a:latin typeface="+mn-lt"/>
                        </a:rPr>
                        <a:t>брутто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5073">
                <a:tc>
                  <a:txBody>
                    <a:bodyPr/>
                    <a:lstStyle/>
                    <a:p>
                      <a:pPr marL="0" algn="ctr" defTabSz="914400" rtl="0" eaLnBrk="1" fontAlgn="ctr" latinLnBrk="0" hangingPunct="1"/>
                      <a:r>
                        <a:rPr lang="ru-RU" sz="1000" b="1" i="1" u="none" strike="noStrike" kern="1200" dirty="0" smtClean="0">
                          <a:solidFill>
                            <a:srgbClr val="000000"/>
                          </a:solidFill>
                          <a:effectLst/>
                          <a:latin typeface="+mn-lt"/>
                          <a:ea typeface="+mn-ea"/>
                          <a:cs typeface="+mn-cs"/>
                        </a:rPr>
                        <a:t>79472</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AMG180SB</a:t>
                      </a:r>
                      <a:endParaRPr lang="en-US" sz="1000" b="1" i="1" u="none" strike="noStrike" dirty="0">
                        <a:solidFill>
                          <a:srgbClr val="000000"/>
                        </a:solidFill>
                        <a:effectLst/>
                        <a:latin typeface="+mn-lt"/>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1800</a:t>
                      </a:r>
                      <a:r>
                        <a:rPr lang="ru-RU" sz="1000" b="1" i="1" u="none" strike="noStrike" dirty="0" smtClean="0">
                          <a:solidFill>
                            <a:srgbClr val="000000"/>
                          </a:solidFill>
                          <a:effectLst/>
                          <a:latin typeface="+mn-lt"/>
                        </a:rPr>
                        <a:t>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a:t>
                      </a:r>
                      <a:r>
                        <a:rPr lang="en-US" sz="1000" b="1" i="1" u="none" strike="noStrike" dirty="0" smtClean="0">
                          <a:solidFill>
                            <a:srgbClr val="000000"/>
                          </a:solidFill>
                          <a:effectLst/>
                          <a:latin typeface="Arial"/>
                        </a:rPr>
                        <a:t>8</a:t>
                      </a:r>
                      <a:r>
                        <a:rPr lang="ru-RU" sz="1000" b="1" i="1" u="none" strike="noStrike" dirty="0" smtClean="0">
                          <a:solidFill>
                            <a:srgbClr val="000000"/>
                          </a:solidFill>
                          <a:effectLst/>
                          <a:latin typeface="Arial"/>
                        </a:rPr>
                        <a:t>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 </a:t>
                      </a:r>
                      <a:r>
                        <a:rPr lang="ru-RU" sz="1000" b="1" i="1" dirty="0" smtClean="0"/>
                        <a:t>5мм - средний, 7мм - крупный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err="1" smtClean="0">
                          <a:solidFill>
                            <a:srgbClr val="000000"/>
                          </a:solidFill>
                          <a:effectLst/>
                          <a:latin typeface="Arial"/>
                        </a:rPr>
                        <a:t>пластикнерж</a:t>
                      </a:r>
                      <a:r>
                        <a:rPr lang="ru-RU" sz="1000" b="1" i="1" u="none" strike="noStrike" dirty="0" smtClean="0">
                          <a:solidFill>
                            <a:srgbClr val="000000"/>
                          </a:solidFill>
                          <a:effectLst/>
                          <a:latin typeface="Arial"/>
                        </a:rPr>
                        <a:t>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черный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270х210х210 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2,1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2</a:t>
                      </a:r>
                      <a:r>
                        <a:rPr lang="ru-RU" sz="1000" b="1" i="1" u="none" strike="noStrike" dirty="0" smtClean="0">
                          <a:solidFill>
                            <a:srgbClr val="000000"/>
                          </a:solidFill>
                          <a:effectLst/>
                          <a:latin typeface="Arial"/>
                        </a:rPr>
                        <a:t>,</a:t>
                      </a:r>
                      <a:r>
                        <a:rPr lang="en-US" sz="1000" b="1" i="1" u="none" strike="noStrike" dirty="0" smtClean="0">
                          <a:solidFill>
                            <a:srgbClr val="000000"/>
                          </a:solidFill>
                          <a:effectLst/>
                          <a:latin typeface="Arial"/>
                        </a:rPr>
                        <a:t>8</a:t>
                      </a:r>
                      <a:r>
                        <a:rPr lang="ru-RU" sz="1000" b="1" i="1" u="none" strike="noStrike" dirty="0" smtClean="0">
                          <a:solidFill>
                            <a:srgbClr val="000000"/>
                          </a:solidFill>
                          <a:effectLst/>
                          <a:latin typeface="Arial"/>
                        </a:rPr>
                        <a:t>5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445073">
                <a:tc>
                  <a:txBody>
                    <a:bodyPr/>
                    <a:lstStyle/>
                    <a:p>
                      <a:pPr marL="0" algn="ctr" defTabSz="914400" rtl="0" eaLnBrk="1" fontAlgn="ctr" latinLnBrk="0" hangingPunct="1"/>
                      <a:r>
                        <a:rPr lang="ru-RU" sz="1000" b="1" i="1" u="none" strike="noStrike" kern="1200" dirty="0" smtClean="0">
                          <a:solidFill>
                            <a:srgbClr val="000000"/>
                          </a:solidFill>
                          <a:effectLst/>
                          <a:latin typeface="+mn-lt"/>
                          <a:ea typeface="+mn-ea"/>
                          <a:cs typeface="+mn-cs"/>
                        </a:rPr>
                        <a:t>81136</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AMG180SS</a:t>
                      </a:r>
                      <a:endParaRPr lang="en-US" sz="1000" b="1" i="1" u="none" strike="noStrike" dirty="0">
                        <a:solidFill>
                          <a:srgbClr val="000000"/>
                        </a:solidFill>
                        <a:effectLst/>
                        <a:latin typeface="+mn-lt"/>
                      </a:endParaRP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ru-RU" sz="1000" b="1" i="1" u="none" strike="noStrike" dirty="0" smtClean="0">
                        <a:solidFill>
                          <a:srgbClr val="000000"/>
                        </a:solidFill>
                        <a:effectLst/>
                        <a:latin typeface="+mn-lt"/>
                      </a:endParaRPr>
                    </a:p>
                    <a:p>
                      <a:pPr marL="0" marR="0" indent="0" algn="ctr" defTabSz="914400" rtl="0" eaLnBrk="1" fontAlgn="ctr" latinLnBrk="0" hangingPunct="1">
                        <a:lnSpc>
                          <a:spcPct val="100000"/>
                        </a:lnSpc>
                        <a:spcBef>
                          <a:spcPts val="0"/>
                        </a:spcBef>
                        <a:spcAft>
                          <a:spcPts val="0"/>
                        </a:spcAft>
                        <a:buClrTx/>
                        <a:buSzTx/>
                        <a:buFontTx/>
                        <a:buNone/>
                        <a:tabLst/>
                        <a:defRPr/>
                      </a:pPr>
                      <a:r>
                        <a:rPr lang="en-US" sz="1000" b="1" i="1" u="none" strike="noStrike" smtClean="0">
                          <a:solidFill>
                            <a:srgbClr val="000000"/>
                          </a:solidFill>
                          <a:effectLst/>
                          <a:latin typeface="+mn-lt"/>
                        </a:rPr>
                        <a:t>1800</a:t>
                      </a:r>
                      <a:r>
                        <a:rPr lang="ru-RU" sz="1000" b="1" i="1" u="none" strike="noStrike" dirty="0" smtClean="0">
                          <a:solidFill>
                            <a:srgbClr val="000000"/>
                          </a:solidFill>
                          <a:effectLst/>
                          <a:latin typeface="+mn-lt"/>
                        </a:rPr>
                        <a:t> Вт</a:t>
                      </a:r>
                      <a:endParaRPr lang="en-US" sz="1000" b="1" i="1" u="none" strike="noStrike" dirty="0" smtClean="0">
                        <a:solidFill>
                          <a:srgbClr val="000000"/>
                        </a:solidFill>
                        <a:effectLst/>
                        <a:latin typeface="+mn-lt"/>
                      </a:endParaRPr>
                    </a:p>
                    <a:p>
                      <a:pPr algn="ctr" fontAlgn="ct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a:t>
                      </a:r>
                      <a:r>
                        <a:rPr lang="en-US" sz="1000" b="1" i="1" u="none" strike="noStrike" dirty="0" smtClean="0">
                          <a:solidFill>
                            <a:srgbClr val="000000"/>
                          </a:solidFill>
                          <a:effectLst/>
                          <a:latin typeface="Arial"/>
                        </a:rPr>
                        <a:t>8</a:t>
                      </a:r>
                      <a:r>
                        <a:rPr lang="ru-RU" sz="1000" b="1" i="1" u="none" strike="noStrike" dirty="0" smtClean="0">
                          <a:solidFill>
                            <a:srgbClr val="000000"/>
                          </a:solidFill>
                          <a:effectLst/>
                          <a:latin typeface="Arial"/>
                        </a:rPr>
                        <a:t>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dirty="0" smtClean="0"/>
                        <a:t>5мм - средний, 7мм - крупный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err="1" smtClean="0">
                          <a:solidFill>
                            <a:srgbClr val="000000"/>
                          </a:solidFill>
                          <a:effectLst/>
                          <a:latin typeface="Arial"/>
                        </a:rPr>
                        <a:t>пластикнерж</a:t>
                      </a:r>
                      <a:r>
                        <a:rPr lang="ru-RU" sz="1000" b="1" i="1" u="none" strike="noStrike" dirty="0" smtClean="0">
                          <a:solidFill>
                            <a:srgbClr val="000000"/>
                          </a:solidFill>
                          <a:effectLst/>
                          <a:latin typeface="Arial"/>
                        </a:rPr>
                        <a:t> </a:t>
                      </a:r>
                    </a:p>
                    <a:p>
                      <a:pPr algn="ctr" fontAlgn="b"/>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черный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270х210х210 мм</a:t>
                      </a:r>
                    </a:p>
                    <a:p>
                      <a:pPr algn="ctr" fontAlgn="b"/>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2,1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2</a:t>
                      </a:r>
                      <a:r>
                        <a:rPr lang="ru-RU" sz="1000" b="1" i="1" u="none" strike="noStrike" dirty="0" smtClean="0">
                          <a:solidFill>
                            <a:srgbClr val="000000"/>
                          </a:solidFill>
                          <a:effectLst/>
                          <a:latin typeface="Arial"/>
                        </a:rPr>
                        <a:t>,</a:t>
                      </a:r>
                      <a:r>
                        <a:rPr lang="en-US" sz="1000" b="1" i="1" u="none" strike="noStrike" dirty="0" smtClean="0">
                          <a:solidFill>
                            <a:srgbClr val="000000"/>
                          </a:solidFill>
                          <a:effectLst/>
                          <a:latin typeface="Arial"/>
                        </a:rPr>
                        <a:t>8</a:t>
                      </a:r>
                      <a:r>
                        <a:rPr lang="ru-RU" sz="1000" b="1" i="1" u="none" strike="noStrike" dirty="0" smtClean="0">
                          <a:solidFill>
                            <a:srgbClr val="000000"/>
                          </a:solidFill>
                          <a:effectLst/>
                          <a:latin typeface="Arial"/>
                        </a:rPr>
                        <a:t>5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bl>
          </a:graphicData>
        </a:graphic>
      </p:graphicFrame>
      <p:sp>
        <p:nvSpPr>
          <p:cNvPr id="31" name="Прямоугольник 30"/>
          <p:cNvSpPr/>
          <p:nvPr/>
        </p:nvSpPr>
        <p:spPr>
          <a:xfrm>
            <a:off x="7158143" y="1984685"/>
            <a:ext cx="3364493" cy="369332"/>
          </a:xfrm>
          <a:prstGeom prst="rect">
            <a:avLst/>
          </a:prstGeom>
        </p:spPr>
        <p:txBody>
          <a:bodyPr wrap="square">
            <a:spAutoFit/>
          </a:bodyPr>
          <a:lstStyle/>
          <a:p>
            <a:r>
              <a:rPr lang="ru-RU" dirty="0">
                <a:solidFill>
                  <a:srgbClr val="006666"/>
                </a:solidFill>
                <a:latin typeface="EpsilonCTT" pitchFamily="2" charset="0"/>
              </a:rPr>
              <a:t>ПОЛЕЗНО! БЫСТРО! ВКУСНО!</a:t>
            </a:r>
          </a:p>
        </p:txBody>
      </p:sp>
      <p:sp>
        <p:nvSpPr>
          <p:cNvPr id="7" name="Прямоугольник 6"/>
          <p:cNvSpPr/>
          <p:nvPr/>
        </p:nvSpPr>
        <p:spPr>
          <a:xfrm>
            <a:off x="4731327" y="2087595"/>
            <a:ext cx="6123633" cy="1554272"/>
          </a:xfrm>
          <a:prstGeom prst="rect">
            <a:avLst/>
          </a:prstGeom>
        </p:spPr>
        <p:txBody>
          <a:bodyPr wrap="square">
            <a:spAutoFit/>
          </a:bodyPr>
          <a:lstStyle/>
          <a:p>
            <a:r>
              <a:rPr lang="ru-RU" b="1" dirty="0" smtClean="0">
                <a:solidFill>
                  <a:srgbClr val="FF0000"/>
                </a:solidFill>
              </a:rPr>
              <a:t>Характеристики:</a:t>
            </a:r>
            <a:endParaRPr lang="ru-RU" b="1" dirty="0">
              <a:solidFill>
                <a:srgbClr val="FF0000"/>
              </a:solidFill>
            </a:endParaRPr>
          </a:p>
          <a:p>
            <a:r>
              <a:rPr lang="ru-RU" sz="1100" b="1" i="1" dirty="0">
                <a:solidFill>
                  <a:srgbClr val="4D4B4B"/>
                </a:solidFill>
              </a:rPr>
              <a:t>► </a:t>
            </a:r>
            <a:r>
              <a:rPr lang="ru-RU" sz="1100" b="1" i="1" dirty="0">
                <a:solidFill>
                  <a:srgbClr val="4D4B4B"/>
                </a:solidFill>
              </a:rPr>
              <a:t>► Легкая сборка </a:t>
            </a:r>
            <a:r>
              <a:rPr lang="ru-RU" sz="1100" b="1" i="1" dirty="0">
                <a:solidFill>
                  <a:srgbClr val="4D4B4B"/>
                </a:solidFill>
              </a:rPr>
              <a:t>одним </a:t>
            </a:r>
            <a:r>
              <a:rPr lang="ru-RU" sz="1100" b="1" i="1" dirty="0">
                <a:solidFill>
                  <a:srgbClr val="4D4B4B"/>
                </a:solidFill>
              </a:rPr>
              <a:t>нажатием кнопки</a:t>
            </a:r>
          </a:p>
          <a:p>
            <a:r>
              <a:rPr lang="ru-RU" sz="1100" b="1" i="1" dirty="0">
                <a:solidFill>
                  <a:srgbClr val="4D4B4B"/>
                </a:solidFill>
              </a:rPr>
              <a:t>► </a:t>
            </a:r>
            <a:r>
              <a:rPr lang="ru-RU" sz="1100" b="1" i="1" dirty="0">
                <a:solidFill>
                  <a:srgbClr val="4D4B4B"/>
                </a:solidFill>
              </a:rPr>
              <a:t>► </a:t>
            </a:r>
            <a:r>
              <a:rPr lang="ru-RU" sz="1100" b="1" i="1" dirty="0">
                <a:solidFill>
                  <a:srgbClr val="4D4B4B"/>
                </a:solidFill>
              </a:rPr>
              <a:t>ВКЛ </a:t>
            </a:r>
            <a:r>
              <a:rPr lang="ru-RU" sz="1100" b="1" i="1" dirty="0">
                <a:solidFill>
                  <a:srgbClr val="4D4B4B"/>
                </a:solidFill>
              </a:rPr>
              <a:t>/ </a:t>
            </a:r>
            <a:r>
              <a:rPr lang="ru-RU" sz="1100" b="1" i="1" dirty="0">
                <a:solidFill>
                  <a:srgbClr val="4D4B4B"/>
                </a:solidFill>
              </a:rPr>
              <a:t>ВЫКЛ </a:t>
            </a:r>
            <a:r>
              <a:rPr lang="ru-RU" sz="1100" b="1" i="1" dirty="0">
                <a:solidFill>
                  <a:srgbClr val="4D4B4B"/>
                </a:solidFill>
              </a:rPr>
              <a:t>/ </a:t>
            </a:r>
            <a:r>
              <a:rPr lang="ru-RU" sz="1100" b="1" i="1" dirty="0">
                <a:solidFill>
                  <a:srgbClr val="4D4B4B"/>
                </a:solidFill>
              </a:rPr>
              <a:t>РЕВЕРС</a:t>
            </a:r>
            <a:endParaRPr lang="ru-RU" sz="1100" b="1" i="1" dirty="0">
              <a:solidFill>
                <a:srgbClr val="4D4B4B"/>
              </a:solidFill>
            </a:endParaRPr>
          </a:p>
          <a:p>
            <a:r>
              <a:rPr lang="ru-RU" sz="1100" b="1" i="1" dirty="0">
                <a:solidFill>
                  <a:srgbClr val="4D4B4B"/>
                </a:solidFill>
              </a:rPr>
              <a:t> </a:t>
            </a:r>
            <a:r>
              <a:rPr lang="ru-RU" sz="1100" b="1" i="1" dirty="0">
                <a:solidFill>
                  <a:srgbClr val="4D4B4B"/>
                </a:solidFill>
              </a:rPr>
              <a:t>► </a:t>
            </a:r>
            <a:r>
              <a:rPr lang="ru-RU" sz="1100" b="1" i="1" dirty="0">
                <a:solidFill>
                  <a:srgbClr val="4D4B4B"/>
                </a:solidFill>
              </a:rPr>
              <a:t>► Диаметр </a:t>
            </a:r>
            <a:r>
              <a:rPr lang="ru-RU" sz="1100" b="1" i="1" dirty="0">
                <a:solidFill>
                  <a:srgbClr val="4D4B4B"/>
                </a:solidFill>
              </a:rPr>
              <a:t>камеры мясорубки: </a:t>
            </a:r>
            <a:r>
              <a:rPr lang="ru-RU" sz="1100" b="1" i="1" dirty="0">
                <a:solidFill>
                  <a:srgbClr val="4D4B4B"/>
                </a:solidFill>
              </a:rPr>
              <a:t>54 </a:t>
            </a:r>
            <a:r>
              <a:rPr lang="ru-RU" sz="1100" b="1" i="1" dirty="0">
                <a:solidFill>
                  <a:srgbClr val="4D4B4B"/>
                </a:solidFill>
              </a:rPr>
              <a:t>мм</a:t>
            </a:r>
          </a:p>
          <a:p>
            <a:r>
              <a:rPr lang="ru-RU" sz="1100" b="1" i="1" dirty="0">
                <a:solidFill>
                  <a:srgbClr val="4D4B4B"/>
                </a:solidFill>
              </a:rPr>
              <a:t> ► </a:t>
            </a:r>
            <a:r>
              <a:rPr lang="ru-RU" sz="1100" b="1" i="1" dirty="0">
                <a:solidFill>
                  <a:srgbClr val="4D4B4B"/>
                </a:solidFill>
              </a:rPr>
              <a:t>► </a:t>
            </a:r>
            <a:r>
              <a:rPr lang="ru-RU" sz="1100" b="1" i="1" dirty="0">
                <a:solidFill>
                  <a:srgbClr val="4D4B4B"/>
                </a:solidFill>
              </a:rPr>
              <a:t>Производительность: мяса 1,</a:t>
            </a:r>
            <a:r>
              <a:rPr lang="en-US" sz="1100" b="1" i="1" dirty="0">
                <a:solidFill>
                  <a:srgbClr val="4D4B4B"/>
                </a:solidFill>
              </a:rPr>
              <a:t>8</a:t>
            </a:r>
            <a:r>
              <a:rPr lang="ru-RU" sz="1100" b="1" i="1" dirty="0">
                <a:solidFill>
                  <a:srgbClr val="4D4B4B"/>
                </a:solidFill>
              </a:rPr>
              <a:t> кг/мин</a:t>
            </a:r>
          </a:p>
          <a:p>
            <a:r>
              <a:rPr lang="ru-RU" sz="1100" b="1" i="1" dirty="0">
                <a:solidFill>
                  <a:srgbClr val="4D4B4B"/>
                </a:solidFill>
              </a:rPr>
              <a:t> </a:t>
            </a:r>
            <a:r>
              <a:rPr lang="ru-RU" sz="1100" b="1" i="1" dirty="0">
                <a:solidFill>
                  <a:srgbClr val="4D4B4B"/>
                </a:solidFill>
              </a:rPr>
              <a:t>► </a:t>
            </a:r>
            <a:r>
              <a:rPr lang="ru-RU" sz="1100" b="1" i="1" dirty="0">
                <a:solidFill>
                  <a:srgbClr val="4D4B4B"/>
                </a:solidFill>
              </a:rPr>
              <a:t>► Низкий уровень шума </a:t>
            </a:r>
            <a:endParaRPr lang="ru-RU" sz="1100" b="1" i="1" dirty="0">
              <a:solidFill>
                <a:srgbClr val="4D4B4B"/>
              </a:solidFill>
            </a:endParaRPr>
          </a:p>
          <a:p>
            <a:r>
              <a:rPr lang="ru-RU" sz="1100" b="1" i="1" dirty="0">
                <a:solidFill>
                  <a:srgbClr val="4D4B4B"/>
                </a:solidFill>
              </a:rPr>
              <a:t> </a:t>
            </a:r>
            <a:r>
              <a:rPr lang="ru-RU" sz="1100" b="1" i="1" dirty="0">
                <a:solidFill>
                  <a:srgbClr val="4D4B4B"/>
                </a:solidFill>
              </a:rPr>
              <a:t>► </a:t>
            </a:r>
            <a:r>
              <a:rPr lang="ru-RU" sz="1100" b="1" i="1" dirty="0">
                <a:solidFill>
                  <a:srgbClr val="4D4B4B"/>
                </a:solidFill>
              </a:rPr>
              <a:t>► Нескользящие резиновые </a:t>
            </a:r>
            <a:r>
              <a:rPr lang="ru-RU" sz="1100" b="1" i="1" dirty="0">
                <a:solidFill>
                  <a:srgbClr val="4D4B4B"/>
                </a:solidFill>
              </a:rPr>
              <a:t>ножки</a:t>
            </a:r>
            <a:endParaRPr lang="ru-RU" sz="1100" b="1" i="1" dirty="0">
              <a:solidFill>
                <a:srgbClr val="4D4B4B"/>
              </a:solidFill>
            </a:endParaRPr>
          </a:p>
          <a:p>
            <a:r>
              <a:rPr lang="ru-RU" sz="1100" b="1" i="1" dirty="0">
                <a:solidFill>
                  <a:srgbClr val="4D4B4B"/>
                </a:solidFill>
              </a:rPr>
              <a:t>► ► </a:t>
            </a:r>
            <a:r>
              <a:rPr lang="ru-RU" sz="1100" b="1" i="1" dirty="0">
                <a:solidFill>
                  <a:srgbClr val="4D4B4B"/>
                </a:solidFill>
              </a:rPr>
              <a:t>Данная мясорубка включает 2 </a:t>
            </a:r>
            <a:r>
              <a:rPr lang="ru-RU" sz="1100" b="1" i="1" dirty="0">
                <a:solidFill>
                  <a:srgbClr val="4D4B4B"/>
                </a:solidFill>
              </a:rPr>
              <a:t>шт. </a:t>
            </a:r>
            <a:r>
              <a:rPr lang="ru-RU" sz="1100" b="1" i="1" dirty="0">
                <a:solidFill>
                  <a:srgbClr val="4D4B4B"/>
                </a:solidFill>
              </a:rPr>
              <a:t>решеток (5мм - средний, 7мм - крупный)</a:t>
            </a:r>
            <a:endParaRPr lang="ru-RU" sz="1100" b="1" i="1" dirty="0">
              <a:solidFill>
                <a:srgbClr val="4D4B4B"/>
              </a:solidFill>
            </a:endParaRPr>
          </a:p>
        </p:txBody>
      </p:sp>
      <p:sp>
        <p:nvSpPr>
          <p:cNvPr id="21" name="Прямоугольник 20"/>
          <p:cNvSpPr/>
          <p:nvPr/>
        </p:nvSpPr>
        <p:spPr>
          <a:xfrm>
            <a:off x="4296359" y="4742649"/>
            <a:ext cx="1709122" cy="276999"/>
          </a:xfrm>
          <a:prstGeom prst="rect">
            <a:avLst/>
          </a:prstGeom>
        </p:spPr>
        <p:txBody>
          <a:bodyPr wrap="none">
            <a:spAutoFit/>
          </a:bodyPr>
          <a:lstStyle/>
          <a:p>
            <a:r>
              <a:rPr lang="ru-RU" sz="1200" b="1" dirty="0" smtClean="0">
                <a:solidFill>
                  <a:srgbClr val="FF0000"/>
                </a:solidFill>
                <a:latin typeface="Arial Black" pitchFamily="34" charset="0"/>
              </a:rPr>
              <a:t>КОМПЛЕКТАЦИЯ:</a:t>
            </a:r>
            <a:endParaRPr lang="ru-RU" sz="1200" b="1" dirty="0">
              <a:solidFill>
                <a:srgbClr val="FF0000"/>
              </a:solidFill>
              <a:latin typeface="Arial Black" pitchFamily="34" charset="0"/>
            </a:endParaRPr>
          </a:p>
        </p:txBody>
      </p:sp>
      <p:pic>
        <p:nvPicPr>
          <p:cNvPr id="27" name="Рисунок 2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62355" y="1650604"/>
            <a:ext cx="1054433" cy="1054433"/>
          </a:xfrm>
          <a:prstGeom prst="rect">
            <a:avLst/>
          </a:prstGeom>
        </p:spPr>
      </p:pic>
      <p:pic>
        <p:nvPicPr>
          <p:cNvPr id="39" name="Рисунок 3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33543" y="2853880"/>
            <a:ext cx="1083245" cy="1099276"/>
          </a:xfrm>
          <a:prstGeom prst="rect">
            <a:avLst/>
          </a:prstGeom>
        </p:spPr>
      </p:pic>
      <p:pic>
        <p:nvPicPr>
          <p:cNvPr id="2050"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07818" y="1675882"/>
            <a:ext cx="2626763" cy="2251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636596" y="3731138"/>
            <a:ext cx="5825676" cy="148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512269" y="1282159"/>
            <a:ext cx="93345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895507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1263"/>
            <a:ext cx="10685126" cy="7560000"/>
          </a:xfrm>
          <a:prstGeom prst="rect">
            <a:avLst/>
          </a:prstGeom>
        </p:spPr>
      </p:pic>
      <p:sp>
        <p:nvSpPr>
          <p:cNvPr id="11" name="TextBox 10"/>
          <p:cNvSpPr txBox="1"/>
          <p:nvPr/>
        </p:nvSpPr>
        <p:spPr>
          <a:xfrm>
            <a:off x="209717" y="5696106"/>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3012055110"/>
              </p:ext>
            </p:extLst>
          </p:nvPr>
        </p:nvGraphicFramePr>
        <p:xfrm>
          <a:off x="180975" y="6151313"/>
          <a:ext cx="10341661" cy="1146058"/>
        </p:xfrm>
        <a:graphic>
          <a:graphicData uri="http://schemas.openxmlformats.org/drawingml/2006/table">
            <a:tbl>
              <a:tblPr>
                <a:tableStyleId>{616DA210-FB5B-4158-B5E0-FEB733F419BA}</a:tableStyleId>
              </a:tblPr>
              <a:tblGrid>
                <a:gridCol w="400050">
                  <a:extLst>
                    <a:ext uri="{9D8B030D-6E8A-4147-A177-3AD203B41FA5}">
                      <a16:colId xmlns:a16="http://schemas.microsoft.com/office/drawing/2014/main" val="20000"/>
                    </a:ext>
                  </a:extLst>
                </a:gridCol>
                <a:gridCol w="644776">
                  <a:extLst>
                    <a:ext uri="{9D8B030D-6E8A-4147-A177-3AD203B41FA5}">
                      <a16:colId xmlns:a16="http://schemas.microsoft.com/office/drawing/2014/main" val="20001"/>
                    </a:ext>
                  </a:extLst>
                </a:gridCol>
                <a:gridCol w="512234">
                  <a:extLst>
                    <a:ext uri="{9D8B030D-6E8A-4147-A177-3AD203B41FA5}">
                      <a16:colId xmlns:a16="http://schemas.microsoft.com/office/drawing/2014/main" val="20002"/>
                    </a:ext>
                  </a:extLst>
                </a:gridCol>
                <a:gridCol w="729327">
                  <a:extLst>
                    <a:ext uri="{9D8B030D-6E8A-4147-A177-3AD203B41FA5}">
                      <a16:colId xmlns:a16="http://schemas.microsoft.com/office/drawing/2014/main" val="20003"/>
                    </a:ext>
                  </a:extLst>
                </a:gridCol>
                <a:gridCol w="592415">
                  <a:extLst>
                    <a:ext uri="{9D8B030D-6E8A-4147-A177-3AD203B41FA5}">
                      <a16:colId xmlns:a16="http://schemas.microsoft.com/office/drawing/2014/main" val="20004"/>
                    </a:ext>
                  </a:extLst>
                </a:gridCol>
                <a:gridCol w="644740">
                  <a:extLst>
                    <a:ext uri="{9D8B030D-6E8A-4147-A177-3AD203B41FA5}">
                      <a16:colId xmlns:a16="http://schemas.microsoft.com/office/drawing/2014/main" val="20005"/>
                    </a:ext>
                  </a:extLst>
                </a:gridCol>
                <a:gridCol w="556927">
                  <a:extLst>
                    <a:ext uri="{9D8B030D-6E8A-4147-A177-3AD203B41FA5}">
                      <a16:colId xmlns:a16="http://schemas.microsoft.com/office/drawing/2014/main" val="20006"/>
                    </a:ext>
                  </a:extLst>
                </a:gridCol>
                <a:gridCol w="796331">
                  <a:extLst>
                    <a:ext uri="{9D8B030D-6E8A-4147-A177-3AD203B41FA5}">
                      <a16:colId xmlns:a16="http://schemas.microsoft.com/office/drawing/2014/main" val="20007"/>
                    </a:ext>
                  </a:extLst>
                </a:gridCol>
                <a:gridCol w="505107">
                  <a:extLst>
                    <a:ext uri="{9D8B030D-6E8A-4147-A177-3AD203B41FA5}">
                      <a16:colId xmlns:a16="http://schemas.microsoft.com/office/drawing/2014/main" val="20008"/>
                    </a:ext>
                  </a:extLst>
                </a:gridCol>
                <a:gridCol w="571218">
                  <a:extLst>
                    <a:ext uri="{9D8B030D-6E8A-4147-A177-3AD203B41FA5}">
                      <a16:colId xmlns:a16="http://schemas.microsoft.com/office/drawing/2014/main" val="277671577"/>
                    </a:ext>
                  </a:extLst>
                </a:gridCol>
                <a:gridCol w="585557">
                  <a:extLst>
                    <a:ext uri="{9D8B030D-6E8A-4147-A177-3AD203B41FA5}">
                      <a16:colId xmlns:a16="http://schemas.microsoft.com/office/drawing/2014/main" val="20009"/>
                    </a:ext>
                  </a:extLst>
                </a:gridCol>
                <a:gridCol w="720590">
                  <a:extLst>
                    <a:ext uri="{9D8B030D-6E8A-4147-A177-3AD203B41FA5}">
                      <a16:colId xmlns:a16="http://schemas.microsoft.com/office/drawing/2014/main" val="20010"/>
                    </a:ext>
                  </a:extLst>
                </a:gridCol>
                <a:gridCol w="632096">
                  <a:extLst>
                    <a:ext uri="{9D8B030D-6E8A-4147-A177-3AD203B41FA5}">
                      <a16:colId xmlns:a16="http://schemas.microsoft.com/office/drawing/2014/main" val="20011"/>
                    </a:ext>
                  </a:extLst>
                </a:gridCol>
                <a:gridCol w="581528">
                  <a:extLst>
                    <a:ext uri="{9D8B030D-6E8A-4147-A177-3AD203B41FA5}">
                      <a16:colId xmlns:a16="http://schemas.microsoft.com/office/drawing/2014/main" val="20012"/>
                    </a:ext>
                  </a:extLst>
                </a:gridCol>
                <a:gridCol w="467751">
                  <a:extLst>
                    <a:ext uri="{9D8B030D-6E8A-4147-A177-3AD203B41FA5}">
                      <a16:colId xmlns:a16="http://schemas.microsoft.com/office/drawing/2014/main" val="20013"/>
                    </a:ext>
                  </a:extLst>
                </a:gridCol>
                <a:gridCol w="668639">
                  <a:extLst>
                    <a:ext uri="{9D8B030D-6E8A-4147-A177-3AD203B41FA5}">
                      <a16:colId xmlns:a16="http://schemas.microsoft.com/office/drawing/2014/main" val="20015"/>
                    </a:ext>
                  </a:extLst>
                </a:gridCol>
                <a:gridCol w="732375">
                  <a:extLst>
                    <a:ext uri="{9D8B030D-6E8A-4147-A177-3AD203B41FA5}">
                      <a16:colId xmlns:a16="http://schemas.microsoft.com/office/drawing/2014/main" val="20016"/>
                    </a:ext>
                  </a:extLst>
                </a:gridCol>
              </a:tblGrid>
              <a:tr h="48130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Производительность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Насадки «</a:t>
                      </a:r>
                      <a:r>
                        <a:rPr lang="ru-RU" sz="1100" b="1" i="0" u="none" strike="noStrike" dirty="0" err="1" smtClean="0">
                          <a:solidFill>
                            <a:srgbClr val="000000"/>
                          </a:solidFill>
                          <a:effectLst/>
                          <a:latin typeface="+mn-lt"/>
                        </a:rPr>
                        <a:t>Кеббе</a:t>
                      </a:r>
                      <a:r>
                        <a:rPr lang="ru-RU" sz="1100" b="1" i="0" u="none" strike="noStrike" dirty="0" smtClean="0">
                          <a:solidFill>
                            <a:srgbClr val="000000"/>
                          </a:solidFill>
                          <a:effectLst/>
                          <a:latin typeface="+mn-lt"/>
                        </a:rPr>
                        <a:t>»</a:t>
                      </a:r>
                    </a:p>
                    <a:p>
                      <a:pPr algn="ctr" fontAlgn="ctr"/>
                      <a:r>
                        <a:rPr lang="ru-RU" sz="1100" b="1" i="0" u="none" strike="noStrike" dirty="0" smtClean="0">
                          <a:solidFill>
                            <a:srgbClr val="000000"/>
                          </a:solidFill>
                          <a:effectLst/>
                          <a:latin typeface="+mn-lt"/>
                        </a:rPr>
                        <a:t>А / В</a:t>
                      </a:r>
                    </a:p>
                  </a:txBody>
                  <a:tcPr marL="9149" marR="9149" marT="9149"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mn-lt"/>
                        </a:rPr>
                        <a:t>Решетки разного диаметра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Насадка для колбас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mn-lt"/>
                        </a:rPr>
                        <a:t>Насадка для томатов</a:t>
                      </a:r>
                      <a:r>
                        <a:rPr lang="ru-RU" sz="1100" b="1" i="0" u="none" strike="noStrike" baseline="0" dirty="0" smtClean="0">
                          <a:solidFill>
                            <a:srgbClr val="000000"/>
                          </a:solidFill>
                          <a:effectLst/>
                          <a:latin typeface="+mn-lt"/>
                        </a:rPr>
                        <a:t> и ягод</a:t>
                      </a:r>
                      <a:endParaRPr lang="ru-RU" sz="1100" b="1" i="0" u="none" strike="noStrike" dirty="0" smtClean="0">
                        <a:solidFill>
                          <a:srgbClr val="000000"/>
                        </a:solidFill>
                        <a:effectLst/>
                        <a:latin typeface="+mn-lt"/>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Барабаны</a:t>
                      </a:r>
                      <a:r>
                        <a:rPr lang="ru-RU" sz="1100" b="1" i="0" u="none" strike="noStrike" baseline="0" dirty="0" smtClean="0">
                          <a:solidFill>
                            <a:srgbClr val="000000"/>
                          </a:solidFill>
                          <a:effectLst/>
                          <a:latin typeface="+mn-lt"/>
                        </a:rPr>
                        <a:t> для шинковки</a:t>
                      </a:r>
                      <a:endParaRPr lang="ru-RU" sz="1100" b="1" i="0" u="none" strike="noStrike" dirty="0" smtClean="0">
                        <a:solidFill>
                          <a:srgbClr val="000000"/>
                        </a:solidFill>
                        <a:effectLst/>
                        <a:latin typeface="+mn-lt"/>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Защита мотора от перегрева</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Функция реверса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Материал корпуса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Длина кабеля </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a:t>
                      </a:r>
                      <a:r>
                        <a:rPr lang="ru-RU" sz="1100" b="1" i="0" u="none" strike="noStrike" dirty="0" err="1" smtClean="0">
                          <a:solidFill>
                            <a:srgbClr val="000000"/>
                          </a:solidFill>
                          <a:effectLst/>
                          <a:latin typeface="+mn-lt"/>
                        </a:rPr>
                        <a:t>ный</a:t>
                      </a:r>
                      <a:r>
                        <a:rPr lang="ru-RU" sz="1100" b="1" i="0" u="none" strike="noStrike" dirty="0" smtClean="0">
                          <a:solidFill>
                            <a:srgbClr val="000000"/>
                          </a:solidFill>
                          <a:effectLst/>
                          <a:latin typeface="+mn-lt"/>
                        </a:rPr>
                        <a:t> размер</a:t>
                      </a:r>
                      <a:r>
                        <a:rPr lang="ru-RU" sz="1100" b="1" i="0" u="none" strike="noStrike" baseline="0" dirty="0" smtClean="0">
                          <a:solidFill>
                            <a:srgbClr val="000000"/>
                          </a:solidFill>
                          <a:effectLst/>
                          <a:latin typeface="+mn-lt"/>
                        </a:rPr>
                        <a:t> </a:t>
                      </a:r>
                      <a:r>
                        <a:rPr lang="ru-RU" sz="1100" b="1" i="0" u="none" strike="noStrike" dirty="0" err="1" smtClean="0">
                          <a:solidFill>
                            <a:srgbClr val="000000"/>
                          </a:solidFill>
                          <a:effectLst/>
                          <a:latin typeface="+mn-lt"/>
                        </a:rPr>
                        <a:t>уп</a:t>
                      </a:r>
                      <a:r>
                        <a:rPr lang="ru-RU" sz="1100" b="1" i="0" u="none" strike="noStrike" dirty="0" smtClean="0">
                          <a:solidFill>
                            <a:srgbClr val="000000"/>
                          </a:solidFill>
                          <a:effectLst/>
                          <a:latin typeface="+mn-lt"/>
                        </a:rPr>
                        <a:t>.</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a:t>
                      </a:r>
                      <a:r>
                        <a:rPr lang="en-US" sz="1100" b="1" i="0" u="none" strike="noStrike" dirty="0" smtClean="0">
                          <a:solidFill>
                            <a:srgbClr val="000000"/>
                          </a:solidFill>
                          <a:effectLst/>
                          <a:latin typeface="+mn-lt"/>
                        </a:rPr>
                        <a:t> </a:t>
                      </a:r>
                      <a:r>
                        <a:rPr lang="uk-UA" sz="1100" b="1" i="0" u="none" strike="noStrike" dirty="0" err="1" smtClean="0">
                          <a:solidFill>
                            <a:srgbClr val="000000"/>
                          </a:solidFill>
                          <a:effectLst/>
                          <a:latin typeface="+mn-lt"/>
                        </a:rPr>
                        <a:t>нетто</a:t>
                      </a:r>
                      <a:r>
                        <a:rPr lang="uk-UA" sz="1100" b="1" i="0" u="none" strike="noStrike" dirty="0" smtClean="0">
                          <a:solidFill>
                            <a:srgbClr val="000000"/>
                          </a:solidFill>
                          <a:effectLst/>
                          <a:latin typeface="+mn-lt"/>
                        </a:rPr>
                        <a:t>/</a:t>
                      </a:r>
                      <a:endParaRPr lang="ru-RU" sz="1100" b="1" i="0" u="none" strike="noStrike" dirty="0" smtClean="0">
                        <a:solidFill>
                          <a:srgbClr val="000000"/>
                        </a:solidFill>
                        <a:effectLst/>
                        <a:latin typeface="+mn-lt"/>
                      </a:endParaRPr>
                    </a:p>
                    <a:p>
                      <a:pPr algn="ctr" fontAlgn="ctr"/>
                      <a:r>
                        <a:rPr lang="ru-RU" sz="1100" b="1" i="0" u="none" strike="noStrike" dirty="0" smtClean="0">
                          <a:solidFill>
                            <a:srgbClr val="000000"/>
                          </a:solidFill>
                          <a:effectLst/>
                          <a:latin typeface="+mn-lt"/>
                        </a:rPr>
                        <a:t>брутто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5073">
                <a:tc>
                  <a:txBody>
                    <a:bodyPr/>
                    <a:lstStyle/>
                    <a:p>
                      <a:pPr marL="0" algn="ctr" defTabSz="914400" rtl="0" eaLnBrk="1" fontAlgn="ctr" latinLnBrk="0" hangingPunct="1"/>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AMG180SSJ</a:t>
                      </a:r>
                      <a:endParaRPr lang="en-US" sz="1000" b="1" i="1" u="none" strike="noStrike" dirty="0">
                        <a:solidFill>
                          <a:srgbClr val="000000"/>
                        </a:solidFill>
                        <a:effectLst/>
                        <a:latin typeface="+mn-lt"/>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1800</a:t>
                      </a:r>
                      <a:r>
                        <a:rPr lang="ru-RU" sz="1000" b="1" i="1" u="none" strike="noStrike" dirty="0" smtClean="0">
                          <a:solidFill>
                            <a:srgbClr val="000000"/>
                          </a:solidFill>
                          <a:effectLst/>
                          <a:latin typeface="+mn-lt"/>
                        </a:rPr>
                        <a:t>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a:t>
                      </a:r>
                      <a:r>
                        <a:rPr lang="en-US" sz="1000" b="1" i="1" u="none" strike="noStrike" dirty="0" smtClean="0">
                          <a:solidFill>
                            <a:srgbClr val="000000"/>
                          </a:solidFill>
                          <a:effectLst/>
                          <a:latin typeface="Arial"/>
                        </a:rPr>
                        <a:t>8</a:t>
                      </a:r>
                      <a:r>
                        <a:rPr lang="ru-RU" sz="1000" b="1" i="1" u="none" strike="noStrike" dirty="0" smtClean="0">
                          <a:solidFill>
                            <a:srgbClr val="000000"/>
                          </a:solidFill>
                          <a:effectLst/>
                          <a:latin typeface="Arial"/>
                        </a:rPr>
                        <a:t>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 </a:t>
                      </a:r>
                      <a:r>
                        <a:rPr lang="ru-RU" sz="1000" b="1" i="1" dirty="0" smtClean="0"/>
                        <a:t>5мм - средний, 7мм - крупный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uk-UA"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uk-UA"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err="1" smtClean="0">
                          <a:solidFill>
                            <a:srgbClr val="000000"/>
                          </a:solidFill>
                          <a:effectLst/>
                          <a:latin typeface="Arial"/>
                        </a:rPr>
                        <a:t>пластикнерж</a:t>
                      </a:r>
                      <a:r>
                        <a:rPr lang="ru-RU" sz="1000" b="1" i="1" u="none" strike="noStrike" dirty="0" smtClean="0">
                          <a:solidFill>
                            <a:srgbClr val="000000"/>
                          </a:solidFill>
                          <a:effectLst/>
                          <a:latin typeface="Arial"/>
                        </a:rPr>
                        <a:t>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uk-UA" sz="1000" b="1" i="1" u="none" strike="noStrike" dirty="0" smtClean="0">
                          <a:solidFill>
                            <a:srgbClr val="000000"/>
                          </a:solidFill>
                          <a:effectLst/>
                          <a:latin typeface="Arial"/>
                        </a:rPr>
                        <a:t>0,8</a:t>
                      </a:r>
                      <a:r>
                        <a:rPr lang="uk-UA" sz="1000" b="1" i="1" u="none" strike="noStrike" baseline="0" dirty="0" smtClean="0">
                          <a:solidFill>
                            <a:srgbClr val="000000"/>
                          </a:solidFill>
                          <a:effectLst/>
                          <a:latin typeface="Arial"/>
                        </a:rPr>
                        <a:t> 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280х225х300 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2,43/2,78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31" name="Прямоугольник 30"/>
          <p:cNvSpPr/>
          <p:nvPr/>
        </p:nvSpPr>
        <p:spPr>
          <a:xfrm>
            <a:off x="7158143" y="1984685"/>
            <a:ext cx="3364493" cy="369332"/>
          </a:xfrm>
          <a:prstGeom prst="rect">
            <a:avLst/>
          </a:prstGeom>
        </p:spPr>
        <p:txBody>
          <a:bodyPr wrap="square">
            <a:spAutoFit/>
          </a:bodyPr>
          <a:lstStyle/>
          <a:p>
            <a:r>
              <a:rPr lang="ru-RU" dirty="0">
                <a:solidFill>
                  <a:srgbClr val="006666"/>
                </a:solidFill>
                <a:latin typeface="EpsilonCTT" pitchFamily="2" charset="0"/>
              </a:rPr>
              <a:t>ПОЛЕЗНО! БЫСТРО! ВКУСНО!</a:t>
            </a:r>
          </a:p>
        </p:txBody>
      </p:sp>
      <p:sp>
        <p:nvSpPr>
          <p:cNvPr id="7" name="Прямоугольник 6"/>
          <p:cNvSpPr/>
          <p:nvPr/>
        </p:nvSpPr>
        <p:spPr>
          <a:xfrm>
            <a:off x="4731327" y="2087595"/>
            <a:ext cx="6123633" cy="1554272"/>
          </a:xfrm>
          <a:prstGeom prst="rect">
            <a:avLst/>
          </a:prstGeom>
        </p:spPr>
        <p:txBody>
          <a:bodyPr wrap="square">
            <a:spAutoFit/>
          </a:bodyPr>
          <a:lstStyle/>
          <a:p>
            <a:r>
              <a:rPr lang="ru-RU" b="1" dirty="0" smtClean="0">
                <a:solidFill>
                  <a:srgbClr val="FF0000"/>
                </a:solidFill>
              </a:rPr>
              <a:t>Характеристики:</a:t>
            </a:r>
            <a:endParaRPr lang="ru-RU" b="1" dirty="0">
              <a:solidFill>
                <a:srgbClr val="FF0000"/>
              </a:solidFill>
            </a:endParaRPr>
          </a:p>
          <a:p>
            <a:r>
              <a:rPr lang="ru-RU" sz="1100" b="1" i="1" dirty="0">
                <a:solidFill>
                  <a:srgbClr val="4D4B4B"/>
                </a:solidFill>
              </a:rPr>
              <a:t>► </a:t>
            </a:r>
            <a:r>
              <a:rPr lang="ru-RU" sz="1100" b="1" i="1" dirty="0">
                <a:solidFill>
                  <a:srgbClr val="4D4B4B"/>
                </a:solidFill>
              </a:rPr>
              <a:t>► Легкая сборка </a:t>
            </a:r>
            <a:r>
              <a:rPr lang="ru-RU" sz="1100" b="1" i="1" dirty="0">
                <a:solidFill>
                  <a:srgbClr val="4D4B4B"/>
                </a:solidFill>
              </a:rPr>
              <a:t>одним </a:t>
            </a:r>
            <a:r>
              <a:rPr lang="ru-RU" sz="1100" b="1" i="1" dirty="0">
                <a:solidFill>
                  <a:srgbClr val="4D4B4B"/>
                </a:solidFill>
              </a:rPr>
              <a:t>нажатием кнопки</a:t>
            </a:r>
          </a:p>
          <a:p>
            <a:r>
              <a:rPr lang="ru-RU" sz="1100" b="1" i="1" dirty="0">
                <a:solidFill>
                  <a:srgbClr val="4D4B4B"/>
                </a:solidFill>
              </a:rPr>
              <a:t>► </a:t>
            </a:r>
            <a:r>
              <a:rPr lang="ru-RU" sz="1100" b="1" i="1" dirty="0">
                <a:solidFill>
                  <a:srgbClr val="4D4B4B"/>
                </a:solidFill>
              </a:rPr>
              <a:t>► </a:t>
            </a:r>
            <a:r>
              <a:rPr lang="ru-RU" sz="1100" b="1" i="1" dirty="0">
                <a:solidFill>
                  <a:srgbClr val="4D4B4B"/>
                </a:solidFill>
              </a:rPr>
              <a:t>ВКЛ </a:t>
            </a:r>
            <a:r>
              <a:rPr lang="ru-RU" sz="1100" b="1" i="1" dirty="0">
                <a:solidFill>
                  <a:srgbClr val="4D4B4B"/>
                </a:solidFill>
              </a:rPr>
              <a:t>/ </a:t>
            </a:r>
            <a:r>
              <a:rPr lang="ru-RU" sz="1100" b="1" i="1" dirty="0">
                <a:solidFill>
                  <a:srgbClr val="4D4B4B"/>
                </a:solidFill>
              </a:rPr>
              <a:t>ВЫКЛ </a:t>
            </a:r>
            <a:r>
              <a:rPr lang="ru-RU" sz="1100" b="1" i="1" dirty="0">
                <a:solidFill>
                  <a:srgbClr val="4D4B4B"/>
                </a:solidFill>
              </a:rPr>
              <a:t>/ </a:t>
            </a:r>
            <a:r>
              <a:rPr lang="ru-RU" sz="1100" b="1" i="1" dirty="0">
                <a:solidFill>
                  <a:srgbClr val="4D4B4B"/>
                </a:solidFill>
              </a:rPr>
              <a:t>РЕВЕРС</a:t>
            </a:r>
            <a:endParaRPr lang="ru-RU" sz="1100" b="1" i="1" dirty="0">
              <a:solidFill>
                <a:srgbClr val="4D4B4B"/>
              </a:solidFill>
            </a:endParaRPr>
          </a:p>
          <a:p>
            <a:r>
              <a:rPr lang="ru-RU" sz="1100" b="1" i="1" dirty="0">
                <a:solidFill>
                  <a:srgbClr val="4D4B4B"/>
                </a:solidFill>
              </a:rPr>
              <a:t> </a:t>
            </a:r>
            <a:r>
              <a:rPr lang="ru-RU" sz="1100" b="1" i="1" dirty="0">
                <a:solidFill>
                  <a:srgbClr val="4D4B4B"/>
                </a:solidFill>
              </a:rPr>
              <a:t>► </a:t>
            </a:r>
            <a:r>
              <a:rPr lang="ru-RU" sz="1100" b="1" i="1" dirty="0">
                <a:solidFill>
                  <a:srgbClr val="4D4B4B"/>
                </a:solidFill>
              </a:rPr>
              <a:t>► Диаметр </a:t>
            </a:r>
            <a:r>
              <a:rPr lang="ru-RU" sz="1100" b="1" i="1" dirty="0">
                <a:solidFill>
                  <a:srgbClr val="4D4B4B"/>
                </a:solidFill>
              </a:rPr>
              <a:t>камеры мясорубки: </a:t>
            </a:r>
            <a:r>
              <a:rPr lang="ru-RU" sz="1100" b="1" i="1" dirty="0">
                <a:solidFill>
                  <a:srgbClr val="4D4B4B"/>
                </a:solidFill>
              </a:rPr>
              <a:t>54 </a:t>
            </a:r>
            <a:r>
              <a:rPr lang="ru-RU" sz="1100" b="1" i="1" dirty="0">
                <a:solidFill>
                  <a:srgbClr val="4D4B4B"/>
                </a:solidFill>
              </a:rPr>
              <a:t>мм</a:t>
            </a:r>
          </a:p>
          <a:p>
            <a:r>
              <a:rPr lang="ru-RU" sz="1100" b="1" i="1" dirty="0">
                <a:solidFill>
                  <a:srgbClr val="4D4B4B"/>
                </a:solidFill>
              </a:rPr>
              <a:t> ► </a:t>
            </a:r>
            <a:r>
              <a:rPr lang="ru-RU" sz="1100" b="1" i="1" dirty="0">
                <a:solidFill>
                  <a:srgbClr val="4D4B4B"/>
                </a:solidFill>
              </a:rPr>
              <a:t>► </a:t>
            </a:r>
            <a:r>
              <a:rPr lang="ru-RU" sz="1100" b="1" i="1" dirty="0">
                <a:solidFill>
                  <a:srgbClr val="4D4B4B"/>
                </a:solidFill>
              </a:rPr>
              <a:t>Производительность: мяса 1,</a:t>
            </a:r>
            <a:r>
              <a:rPr lang="en-US" sz="1100" b="1" i="1" dirty="0">
                <a:solidFill>
                  <a:srgbClr val="4D4B4B"/>
                </a:solidFill>
              </a:rPr>
              <a:t>8</a:t>
            </a:r>
            <a:r>
              <a:rPr lang="ru-RU" sz="1100" b="1" i="1" dirty="0">
                <a:solidFill>
                  <a:srgbClr val="4D4B4B"/>
                </a:solidFill>
              </a:rPr>
              <a:t> кг/мин</a:t>
            </a:r>
          </a:p>
          <a:p>
            <a:r>
              <a:rPr lang="ru-RU" sz="1100" b="1" i="1" dirty="0">
                <a:solidFill>
                  <a:srgbClr val="4D4B4B"/>
                </a:solidFill>
              </a:rPr>
              <a:t> </a:t>
            </a:r>
            <a:r>
              <a:rPr lang="ru-RU" sz="1100" b="1" i="1" dirty="0">
                <a:solidFill>
                  <a:srgbClr val="4D4B4B"/>
                </a:solidFill>
              </a:rPr>
              <a:t>► </a:t>
            </a:r>
            <a:r>
              <a:rPr lang="ru-RU" sz="1100" b="1" i="1" dirty="0">
                <a:solidFill>
                  <a:srgbClr val="4D4B4B"/>
                </a:solidFill>
              </a:rPr>
              <a:t>► Низкий уровень шума </a:t>
            </a:r>
            <a:endParaRPr lang="ru-RU" sz="1100" b="1" i="1" dirty="0">
              <a:solidFill>
                <a:srgbClr val="4D4B4B"/>
              </a:solidFill>
            </a:endParaRPr>
          </a:p>
          <a:p>
            <a:r>
              <a:rPr lang="ru-RU" sz="1100" b="1" i="1" dirty="0">
                <a:solidFill>
                  <a:srgbClr val="4D4B4B"/>
                </a:solidFill>
              </a:rPr>
              <a:t> </a:t>
            </a:r>
            <a:r>
              <a:rPr lang="ru-RU" sz="1100" b="1" i="1" dirty="0">
                <a:solidFill>
                  <a:srgbClr val="4D4B4B"/>
                </a:solidFill>
              </a:rPr>
              <a:t>► </a:t>
            </a:r>
            <a:r>
              <a:rPr lang="ru-RU" sz="1100" b="1" i="1" dirty="0">
                <a:solidFill>
                  <a:srgbClr val="4D4B4B"/>
                </a:solidFill>
              </a:rPr>
              <a:t>► Нескользящие резиновые </a:t>
            </a:r>
            <a:r>
              <a:rPr lang="ru-RU" sz="1100" b="1" i="1" dirty="0">
                <a:solidFill>
                  <a:srgbClr val="4D4B4B"/>
                </a:solidFill>
              </a:rPr>
              <a:t>ножки</a:t>
            </a:r>
            <a:endParaRPr lang="ru-RU" sz="1100" b="1" i="1" dirty="0">
              <a:solidFill>
                <a:srgbClr val="4D4B4B"/>
              </a:solidFill>
            </a:endParaRPr>
          </a:p>
          <a:p>
            <a:r>
              <a:rPr lang="ru-RU" sz="1100" b="1" i="1" dirty="0">
                <a:solidFill>
                  <a:srgbClr val="4D4B4B"/>
                </a:solidFill>
              </a:rPr>
              <a:t> ► </a:t>
            </a:r>
            <a:r>
              <a:rPr lang="ru-RU" sz="1100" b="1" i="1" dirty="0">
                <a:solidFill>
                  <a:srgbClr val="4D4B4B"/>
                </a:solidFill>
              </a:rPr>
              <a:t>► </a:t>
            </a:r>
            <a:r>
              <a:rPr lang="ru-RU" sz="1100" b="1" i="1" dirty="0">
                <a:solidFill>
                  <a:srgbClr val="4D4B4B"/>
                </a:solidFill>
              </a:rPr>
              <a:t>Данная мясорубка включает 2 </a:t>
            </a:r>
            <a:r>
              <a:rPr lang="ru-RU" sz="1100" b="1" i="1" dirty="0">
                <a:solidFill>
                  <a:srgbClr val="4D4B4B"/>
                </a:solidFill>
              </a:rPr>
              <a:t>шт. </a:t>
            </a:r>
            <a:r>
              <a:rPr lang="ru-RU" sz="1100" b="1" i="1" dirty="0">
                <a:solidFill>
                  <a:srgbClr val="4D4B4B"/>
                </a:solidFill>
              </a:rPr>
              <a:t>решеток (5мм - средний, 7мм - крупный)</a:t>
            </a:r>
            <a:endParaRPr lang="ru-RU" sz="1100" b="1" i="1" dirty="0">
              <a:solidFill>
                <a:srgbClr val="4D4B4B"/>
              </a:solidFill>
            </a:endParaRPr>
          </a:p>
        </p:txBody>
      </p:sp>
      <p:sp>
        <p:nvSpPr>
          <p:cNvPr id="21" name="Прямоугольник 20"/>
          <p:cNvSpPr/>
          <p:nvPr/>
        </p:nvSpPr>
        <p:spPr>
          <a:xfrm>
            <a:off x="4731327" y="4119776"/>
            <a:ext cx="1709122" cy="276999"/>
          </a:xfrm>
          <a:prstGeom prst="rect">
            <a:avLst/>
          </a:prstGeom>
        </p:spPr>
        <p:txBody>
          <a:bodyPr wrap="none">
            <a:spAutoFit/>
          </a:bodyPr>
          <a:lstStyle/>
          <a:p>
            <a:r>
              <a:rPr lang="ru-RU" sz="1200" b="1" dirty="0" smtClean="0">
                <a:solidFill>
                  <a:srgbClr val="FF0000"/>
                </a:solidFill>
                <a:latin typeface="Arial Black" pitchFamily="34" charset="0"/>
              </a:rPr>
              <a:t>КОМПЛЕКТАЦИЯ:</a:t>
            </a:r>
            <a:endParaRPr lang="ru-RU" sz="1200" b="1" dirty="0">
              <a:solidFill>
                <a:srgbClr val="FF0000"/>
              </a:solidFill>
              <a:latin typeface="Arial Black" pitchFamily="34" charset="0"/>
            </a:endParaRPr>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18611" y="4395677"/>
            <a:ext cx="5825676" cy="148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840583" y="2315377"/>
            <a:ext cx="93345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Рисунок 11"/>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74536" y="1379867"/>
            <a:ext cx="4094963" cy="4702541"/>
          </a:xfrm>
          <a:prstGeom prst="rect">
            <a:avLst/>
          </a:prstGeom>
        </p:spPr>
      </p:pic>
      <p:sp>
        <p:nvSpPr>
          <p:cNvPr id="14" name="Прямоугольник 13"/>
          <p:cNvSpPr/>
          <p:nvPr/>
        </p:nvSpPr>
        <p:spPr>
          <a:xfrm>
            <a:off x="878162" y="901232"/>
            <a:ext cx="3190553" cy="430887"/>
          </a:xfrm>
          <a:prstGeom prst="rect">
            <a:avLst/>
          </a:prstGeom>
        </p:spPr>
        <p:txBody>
          <a:bodyPr wrap="none">
            <a:spAutoFit/>
          </a:bodyPr>
          <a:lstStyle/>
          <a:p>
            <a:r>
              <a:rPr lang="ru-RU" sz="2200" b="1" spc="50" dirty="0">
                <a:ln w="11430"/>
                <a:solidFill>
                  <a:srgbClr val="930D2D"/>
                </a:solidFill>
                <a:effectLst>
                  <a:outerShdw blurRad="38100" dist="38100" dir="2700000" algn="tl">
                    <a:srgbClr val="000000">
                      <a:alpha val="43137"/>
                    </a:srgbClr>
                  </a:outerShdw>
                </a:effectLst>
                <a:latin typeface="+mj-lt"/>
                <a:ea typeface="+mj-ea"/>
                <a:cs typeface="+mj-cs"/>
              </a:rPr>
              <a:t>МЫСОРУБКА </a:t>
            </a:r>
            <a:r>
              <a:rPr lang="en-US" sz="2200" b="1" spc="50" dirty="0">
                <a:ln w="11430"/>
                <a:solidFill>
                  <a:srgbClr val="930D2D"/>
                </a:solidFill>
                <a:effectLst>
                  <a:outerShdw blurRad="38100" dist="38100" dir="2700000" algn="tl">
                    <a:srgbClr val="000000">
                      <a:alpha val="43137"/>
                    </a:srgbClr>
                  </a:outerShdw>
                </a:effectLst>
                <a:latin typeface="+mj-lt"/>
                <a:ea typeface="+mj-ea"/>
                <a:cs typeface="+mj-cs"/>
              </a:rPr>
              <a:t>AMG180SSJ</a:t>
            </a:r>
            <a:endParaRPr lang="ru-RU" sz="2200" b="1" spc="50" dirty="0">
              <a:ln w="11430"/>
              <a:solidFill>
                <a:srgbClr val="930D2D"/>
              </a:solidFill>
              <a:effectLst>
                <a:outerShdw blurRad="38100" dist="38100" dir="2700000" algn="tl">
                  <a:srgbClr val="000000">
                    <a:alpha val="43137"/>
                  </a:srgbClr>
                </a:outerShdw>
              </a:effectLst>
              <a:latin typeface="+mj-lt"/>
              <a:ea typeface="+mj-ea"/>
              <a:cs typeface="+mj-cs"/>
            </a:endParaRPr>
          </a:p>
        </p:txBody>
      </p:sp>
      <p:pic>
        <p:nvPicPr>
          <p:cNvPr id="15" name="Рисунок 14"/>
          <p:cNvPicPr>
            <a:picLocks noChangeAspect="1"/>
          </p:cNvPicPr>
          <p:nvPr/>
        </p:nvPicPr>
        <p:blipFill rotWithShape="1">
          <a:blip r:embed="rId6" cstate="screen">
            <a:extLst>
              <a:ext uri="{28A0092B-C50C-407E-A947-70E740481C1C}">
                <a14:useLocalDpi xmlns:a14="http://schemas.microsoft.com/office/drawing/2010/main" val="0"/>
              </a:ext>
            </a:extLst>
          </a:blip>
          <a:srcRect r="68168" b="53072"/>
          <a:stretch/>
        </p:blipFill>
        <p:spPr>
          <a:xfrm>
            <a:off x="3435352" y="1556551"/>
            <a:ext cx="1357381" cy="1297340"/>
          </a:xfrm>
          <a:prstGeom prst="rect">
            <a:avLst/>
          </a:prstGeom>
        </p:spPr>
      </p:pic>
      <p:pic>
        <p:nvPicPr>
          <p:cNvPr id="26" name="Рисунок 2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09717" y="1355646"/>
            <a:ext cx="1434405" cy="994938"/>
          </a:xfrm>
          <a:prstGeom prst="rect">
            <a:avLst/>
          </a:prstGeom>
        </p:spPr>
      </p:pic>
      <p:pic>
        <p:nvPicPr>
          <p:cNvPr id="28"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7912" r="73462" b="49650"/>
          <a:stretch/>
        </p:blipFill>
        <p:spPr bwMode="auto">
          <a:xfrm>
            <a:off x="5388939" y="5113839"/>
            <a:ext cx="516562" cy="770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Рисунок 15"/>
          <p:cNvPicPr>
            <a:picLocks noChangeAspect="1"/>
          </p:cNvPicPr>
          <p:nvPr/>
        </p:nvPicPr>
        <p:blipFill rotWithShape="1">
          <a:blip r:embed="rId8"/>
          <a:srcRect l="12734" r="10830"/>
          <a:stretch/>
        </p:blipFill>
        <p:spPr>
          <a:xfrm>
            <a:off x="5417009" y="5219777"/>
            <a:ext cx="460421" cy="381156"/>
          </a:xfrm>
          <a:prstGeom prst="rect">
            <a:avLst/>
          </a:prstGeom>
        </p:spPr>
      </p:pic>
      <p:pic>
        <p:nvPicPr>
          <p:cNvPr id="29" name="Picture 2"/>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l="49399" t="61680" r="42769"/>
          <a:stretch/>
        </p:blipFill>
        <p:spPr bwMode="auto">
          <a:xfrm>
            <a:off x="5393935" y="5631926"/>
            <a:ext cx="511566" cy="321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116336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535165" y="841138"/>
            <a:ext cx="8973952" cy="656090"/>
          </a:xfrm>
          <a:effectLst/>
        </p:spPr>
        <p:txBody>
          <a:bodyPr>
            <a:normAutofit/>
          </a:bodyPr>
          <a:lstStyle/>
          <a:p>
            <a:pPr>
              <a:lnSpc>
                <a:spcPct val="100000"/>
              </a:lnSpc>
            </a:pPr>
            <a:r>
              <a:rPr lang="ru-RU" sz="2200" b="1" spc="50" dirty="0">
                <a:ln w="11430"/>
                <a:solidFill>
                  <a:srgbClr val="930D2D"/>
                </a:solidFill>
                <a:effectLst>
                  <a:outerShdw blurRad="38100" dist="38100" dir="2700000" algn="tl">
                    <a:srgbClr val="000000">
                      <a:alpha val="43137"/>
                    </a:srgbClr>
                  </a:outerShdw>
                </a:effectLst>
              </a:rPr>
              <a:t>МЯСОРУБКА </a:t>
            </a:r>
            <a:r>
              <a:rPr lang="en-US" sz="2200" b="1" spc="50" dirty="0">
                <a:ln w="11430"/>
                <a:solidFill>
                  <a:srgbClr val="930D2D"/>
                </a:solidFill>
                <a:effectLst>
                  <a:outerShdw blurRad="38100" dist="38100" dir="2700000" algn="tl">
                    <a:srgbClr val="000000">
                      <a:alpha val="43137"/>
                    </a:srgbClr>
                  </a:outerShdw>
                </a:effectLst>
              </a:rPr>
              <a:t>AMG23</a:t>
            </a:r>
            <a:r>
              <a:rPr lang="ru-RU" sz="2200" b="1" spc="50" dirty="0">
                <a:ln w="11430"/>
                <a:solidFill>
                  <a:srgbClr val="930D2D"/>
                </a:solidFill>
                <a:effectLst>
                  <a:outerShdw blurRad="38100" dist="38100" dir="2700000" algn="tl">
                    <a:srgbClr val="000000">
                      <a:alpha val="43137"/>
                    </a:srgbClr>
                  </a:outerShdw>
                </a:effectLst>
              </a:rPr>
              <a:t> - НОВИНКА</a:t>
            </a:r>
            <a:endParaRPr lang="uk-UA" sz="22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276392" y="5741122"/>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3477728589"/>
              </p:ext>
            </p:extLst>
          </p:nvPr>
        </p:nvGraphicFramePr>
        <p:xfrm>
          <a:off x="374724" y="6065264"/>
          <a:ext cx="10004900" cy="1124782"/>
        </p:xfrm>
        <a:graphic>
          <a:graphicData uri="http://schemas.openxmlformats.org/drawingml/2006/table">
            <a:tbl>
              <a:tblPr>
                <a:tableStyleId>{616DA210-FB5B-4158-B5E0-FEB733F419BA}</a:tableStyleId>
              </a:tblPr>
              <a:tblGrid>
                <a:gridCol w="408203">
                  <a:extLst>
                    <a:ext uri="{9D8B030D-6E8A-4147-A177-3AD203B41FA5}">
                      <a16:colId xmlns:a16="http://schemas.microsoft.com/office/drawing/2014/main" val="20000"/>
                    </a:ext>
                  </a:extLst>
                </a:gridCol>
                <a:gridCol w="546444">
                  <a:extLst>
                    <a:ext uri="{9D8B030D-6E8A-4147-A177-3AD203B41FA5}">
                      <a16:colId xmlns:a16="http://schemas.microsoft.com/office/drawing/2014/main" val="20001"/>
                    </a:ext>
                  </a:extLst>
                </a:gridCol>
                <a:gridCol w="703614">
                  <a:extLst>
                    <a:ext uri="{9D8B030D-6E8A-4147-A177-3AD203B41FA5}">
                      <a16:colId xmlns:a16="http://schemas.microsoft.com/office/drawing/2014/main" val="20002"/>
                    </a:ext>
                  </a:extLst>
                </a:gridCol>
                <a:gridCol w="785300">
                  <a:extLst>
                    <a:ext uri="{9D8B030D-6E8A-4147-A177-3AD203B41FA5}">
                      <a16:colId xmlns:a16="http://schemas.microsoft.com/office/drawing/2014/main" val="20003"/>
                    </a:ext>
                  </a:extLst>
                </a:gridCol>
                <a:gridCol w="509755">
                  <a:extLst>
                    <a:ext uri="{9D8B030D-6E8A-4147-A177-3AD203B41FA5}">
                      <a16:colId xmlns:a16="http://schemas.microsoft.com/office/drawing/2014/main" val="20004"/>
                    </a:ext>
                  </a:extLst>
                </a:gridCol>
                <a:gridCol w="702637">
                  <a:extLst>
                    <a:ext uri="{9D8B030D-6E8A-4147-A177-3AD203B41FA5}">
                      <a16:colId xmlns:a16="http://schemas.microsoft.com/office/drawing/2014/main" val="20005"/>
                    </a:ext>
                  </a:extLst>
                </a:gridCol>
                <a:gridCol w="730190">
                  <a:extLst>
                    <a:ext uri="{9D8B030D-6E8A-4147-A177-3AD203B41FA5}">
                      <a16:colId xmlns:a16="http://schemas.microsoft.com/office/drawing/2014/main" val="20006"/>
                    </a:ext>
                  </a:extLst>
                </a:gridCol>
                <a:gridCol w="771523">
                  <a:extLst>
                    <a:ext uri="{9D8B030D-6E8A-4147-A177-3AD203B41FA5}">
                      <a16:colId xmlns:a16="http://schemas.microsoft.com/office/drawing/2014/main" val="20007"/>
                    </a:ext>
                  </a:extLst>
                </a:gridCol>
                <a:gridCol w="523533">
                  <a:extLst>
                    <a:ext uri="{9D8B030D-6E8A-4147-A177-3AD203B41FA5}">
                      <a16:colId xmlns:a16="http://schemas.microsoft.com/office/drawing/2014/main" val="20008"/>
                    </a:ext>
                  </a:extLst>
                </a:gridCol>
                <a:gridCol w="785299">
                  <a:extLst>
                    <a:ext uri="{9D8B030D-6E8A-4147-A177-3AD203B41FA5}">
                      <a16:colId xmlns:a16="http://schemas.microsoft.com/office/drawing/2014/main" val="20009"/>
                    </a:ext>
                  </a:extLst>
                </a:gridCol>
                <a:gridCol w="688859">
                  <a:extLst>
                    <a:ext uri="{9D8B030D-6E8A-4147-A177-3AD203B41FA5}">
                      <a16:colId xmlns:a16="http://schemas.microsoft.com/office/drawing/2014/main" val="20010"/>
                    </a:ext>
                  </a:extLst>
                </a:gridCol>
                <a:gridCol w="633749">
                  <a:extLst>
                    <a:ext uri="{9D8B030D-6E8A-4147-A177-3AD203B41FA5}">
                      <a16:colId xmlns:a16="http://schemas.microsoft.com/office/drawing/2014/main" val="20011"/>
                    </a:ext>
                  </a:extLst>
                </a:gridCol>
                <a:gridCol w="509755">
                  <a:extLst>
                    <a:ext uri="{9D8B030D-6E8A-4147-A177-3AD203B41FA5}">
                      <a16:colId xmlns:a16="http://schemas.microsoft.com/office/drawing/2014/main" val="20012"/>
                    </a:ext>
                  </a:extLst>
                </a:gridCol>
                <a:gridCol w="589918">
                  <a:extLst>
                    <a:ext uri="{9D8B030D-6E8A-4147-A177-3AD203B41FA5}">
                      <a16:colId xmlns:a16="http://schemas.microsoft.com/office/drawing/2014/main" val="20013"/>
                    </a:ext>
                  </a:extLst>
                </a:gridCol>
                <a:gridCol w="589918">
                  <a:extLst>
                    <a:ext uri="{9D8B030D-6E8A-4147-A177-3AD203B41FA5}">
                      <a16:colId xmlns:a16="http://schemas.microsoft.com/office/drawing/2014/main" val="20014"/>
                    </a:ext>
                  </a:extLst>
                </a:gridCol>
                <a:gridCol w="526203">
                  <a:extLst>
                    <a:ext uri="{9D8B030D-6E8A-4147-A177-3AD203B41FA5}">
                      <a16:colId xmlns:a16="http://schemas.microsoft.com/office/drawing/2014/main" val="20015"/>
                    </a:ext>
                  </a:extLst>
                </a:gridCol>
              </a:tblGrid>
              <a:tr h="48130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Производительность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Насадки «</a:t>
                      </a:r>
                      <a:r>
                        <a:rPr lang="ru-RU" sz="1100" b="1" i="0" u="none" strike="noStrike" dirty="0" err="1" smtClean="0">
                          <a:solidFill>
                            <a:srgbClr val="000000"/>
                          </a:solidFill>
                          <a:effectLst/>
                          <a:latin typeface="+mn-lt"/>
                        </a:rPr>
                        <a:t>Кеббе</a:t>
                      </a:r>
                      <a:r>
                        <a:rPr lang="ru-RU" sz="1100" b="1" i="0" u="none" strike="noStrike" dirty="0" smtClean="0">
                          <a:solidFill>
                            <a:srgbClr val="000000"/>
                          </a:solidFill>
                          <a:effectLst/>
                          <a:latin typeface="+mn-lt"/>
                        </a:rPr>
                        <a:t>»</a:t>
                      </a:r>
                    </a:p>
                    <a:p>
                      <a:pPr algn="ctr" fontAlgn="ctr"/>
                      <a:r>
                        <a:rPr lang="ru-RU" sz="1100" b="1" i="0" u="none" strike="noStrike" dirty="0" smtClean="0">
                          <a:solidFill>
                            <a:srgbClr val="000000"/>
                          </a:solidFill>
                          <a:effectLst/>
                          <a:latin typeface="+mn-lt"/>
                        </a:rPr>
                        <a:t>А / В</a:t>
                      </a:r>
                    </a:p>
                  </a:txBody>
                  <a:tcPr marL="9149" marR="9149" marT="9149"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mn-lt"/>
                        </a:rPr>
                        <a:t>Решетки разного диаметра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Насадка для колбас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Защита мотора от перегрева</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Функция реверса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Материал корпуса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Цвет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a:t>
                      </a:r>
                      <a:r>
                        <a:rPr lang="ru-RU" sz="1100" b="1" i="0" u="none" strike="noStrike" dirty="0" err="1" smtClean="0">
                          <a:solidFill>
                            <a:srgbClr val="000000"/>
                          </a:solidFill>
                          <a:effectLst/>
                          <a:latin typeface="+mn-lt"/>
                        </a:rPr>
                        <a:t>ный</a:t>
                      </a:r>
                      <a:r>
                        <a:rPr lang="ru-RU" sz="1100" b="1" i="0" u="none" strike="noStrike" dirty="0" smtClean="0">
                          <a:solidFill>
                            <a:srgbClr val="000000"/>
                          </a:solidFill>
                          <a:effectLst/>
                          <a:latin typeface="+mn-lt"/>
                        </a:rPr>
                        <a:t> размер</a:t>
                      </a:r>
                      <a:r>
                        <a:rPr lang="ru-RU" sz="1100" b="1" i="0" u="none" strike="noStrike" baseline="0" dirty="0" smtClean="0">
                          <a:solidFill>
                            <a:srgbClr val="000000"/>
                          </a:solidFill>
                          <a:effectLst/>
                          <a:latin typeface="+mn-lt"/>
                        </a:rPr>
                        <a:t> </a:t>
                      </a:r>
                      <a:r>
                        <a:rPr lang="ru-RU" sz="1100" b="1" i="0" u="none" strike="noStrike" dirty="0" err="1" smtClean="0">
                          <a:solidFill>
                            <a:srgbClr val="000000"/>
                          </a:solidFill>
                          <a:effectLst/>
                          <a:latin typeface="+mn-lt"/>
                        </a:rPr>
                        <a:t>уп</a:t>
                      </a:r>
                      <a:r>
                        <a:rPr lang="ru-RU" sz="1100" b="1" i="0" u="none" strike="noStrike" dirty="0" smtClean="0">
                          <a:solidFill>
                            <a:srgbClr val="000000"/>
                          </a:solidFill>
                          <a:effectLst/>
                          <a:latin typeface="+mn-lt"/>
                        </a:rPr>
                        <a:t>.</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 нетто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a:t>
                      </a:r>
                    </a:p>
                    <a:p>
                      <a:pPr algn="ctr" fontAlgn="ctr"/>
                      <a:r>
                        <a:rPr lang="ru-RU" sz="1100" b="1" i="0" u="none" strike="noStrike" dirty="0" smtClean="0">
                          <a:solidFill>
                            <a:srgbClr val="000000"/>
                          </a:solidFill>
                          <a:effectLst/>
                          <a:latin typeface="+mn-lt"/>
                        </a:rPr>
                        <a:t>брутто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5073">
                <a:tc>
                  <a:txBody>
                    <a:bodyPr/>
                    <a:lstStyle/>
                    <a:p>
                      <a:pPr marL="0" algn="ctr" defTabSz="914400" rtl="0" eaLnBrk="1" fontAlgn="ctr" latinLnBrk="0" hangingPunct="1"/>
                      <a:r>
                        <a:rPr lang="ru-RU" sz="1000" b="1" i="1" u="none" strike="noStrike" kern="1200" dirty="0" smtClean="0">
                          <a:solidFill>
                            <a:srgbClr val="000000"/>
                          </a:solidFill>
                          <a:effectLst/>
                          <a:latin typeface="+mn-lt"/>
                          <a:ea typeface="+mn-ea"/>
                          <a:cs typeface="+mn-cs"/>
                        </a:rPr>
                        <a:t>70193</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AMG23</a:t>
                      </a:r>
                      <a:endParaRPr lang="en-US" sz="1000" b="1" i="1" u="none" strike="noStrike" dirty="0">
                        <a:solidFill>
                          <a:srgbClr val="000000"/>
                        </a:solidFill>
                        <a:effectLst/>
                        <a:latin typeface="+mn-lt"/>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1200</a:t>
                      </a:r>
                      <a:r>
                        <a:rPr lang="ru-RU" sz="1000" b="1" i="1" u="none" strike="noStrike" dirty="0" smtClean="0">
                          <a:solidFill>
                            <a:srgbClr val="000000"/>
                          </a:solidFill>
                          <a:effectLst/>
                          <a:latin typeface="+mn-lt"/>
                        </a:rPr>
                        <a:t>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1,2</a:t>
                      </a:r>
                      <a:r>
                        <a:rPr lang="ru-RU" sz="1000" b="1" i="1" u="none" strike="noStrike" dirty="0" smtClean="0">
                          <a:solidFill>
                            <a:srgbClr val="000000"/>
                          </a:solidFill>
                          <a:effectLst/>
                          <a:latin typeface="Arial"/>
                        </a:rPr>
                        <a:t>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 3 </a:t>
                      </a:r>
                      <a:r>
                        <a:rPr lang="ru-RU" sz="1000" b="1" i="1" u="none" strike="noStrike" dirty="0" err="1" smtClean="0">
                          <a:solidFill>
                            <a:srgbClr val="000000"/>
                          </a:solidFill>
                          <a:effectLst/>
                          <a:latin typeface="Arial"/>
                        </a:rPr>
                        <a:t>шт</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пластик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белый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303</a:t>
                      </a:r>
                      <a:r>
                        <a:rPr lang="ru-RU" sz="1000" b="1" i="1" u="none" strike="noStrike" dirty="0" smtClean="0">
                          <a:solidFill>
                            <a:srgbClr val="000000"/>
                          </a:solidFill>
                          <a:effectLst/>
                          <a:latin typeface="Arial"/>
                        </a:rPr>
                        <a:t>х2</a:t>
                      </a:r>
                      <a:r>
                        <a:rPr lang="en-US" sz="1000" b="1" i="1" u="none" strike="noStrike" dirty="0" smtClean="0">
                          <a:solidFill>
                            <a:srgbClr val="000000"/>
                          </a:solidFill>
                          <a:effectLst/>
                          <a:latin typeface="Arial"/>
                        </a:rPr>
                        <a:t>52</a:t>
                      </a:r>
                      <a:r>
                        <a:rPr lang="ru-RU" sz="1000" b="1" i="1" u="none" strike="noStrike" dirty="0" smtClean="0">
                          <a:solidFill>
                            <a:srgbClr val="000000"/>
                          </a:solidFill>
                          <a:effectLst/>
                          <a:latin typeface="Arial"/>
                        </a:rPr>
                        <a:t>х20</a:t>
                      </a:r>
                      <a:r>
                        <a:rPr lang="en-US" sz="1000" b="1" i="1" u="none" strike="noStrike" dirty="0" smtClean="0">
                          <a:solidFill>
                            <a:srgbClr val="000000"/>
                          </a:solidFill>
                          <a:effectLst/>
                          <a:latin typeface="Arial"/>
                        </a:rPr>
                        <a:t>5</a:t>
                      </a:r>
                      <a:r>
                        <a:rPr lang="ru-RU" sz="1000" b="1" i="1" u="none" strike="noStrike" dirty="0" smtClean="0">
                          <a:solidFill>
                            <a:srgbClr val="000000"/>
                          </a:solidFill>
                          <a:effectLst/>
                          <a:latin typeface="Arial"/>
                        </a:rPr>
                        <a:t> 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a:t>
                      </a:r>
                      <a:r>
                        <a:rPr lang="en-US" sz="1000" b="1" i="1" u="none" strike="noStrike" dirty="0" smtClean="0">
                          <a:solidFill>
                            <a:srgbClr val="000000"/>
                          </a:solidFill>
                          <a:effectLst/>
                          <a:latin typeface="Arial"/>
                        </a:rPr>
                        <a:t>3</a:t>
                      </a:r>
                      <a:r>
                        <a:rPr lang="ru-RU" sz="1000" b="1" i="1" u="none" strike="noStrike" dirty="0" smtClean="0">
                          <a:solidFill>
                            <a:srgbClr val="000000"/>
                          </a:solidFill>
                          <a:effectLst/>
                          <a:latin typeface="Arial"/>
                        </a:rPr>
                        <a:t>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2</a:t>
                      </a:r>
                      <a:r>
                        <a:rPr lang="ru-RU" sz="1000" b="1" i="1" u="none" strike="noStrike" dirty="0" smtClean="0">
                          <a:solidFill>
                            <a:srgbClr val="000000"/>
                          </a:solidFill>
                          <a:effectLst/>
                          <a:latin typeface="Arial"/>
                        </a:rPr>
                        <a:t>,</a:t>
                      </a:r>
                      <a:r>
                        <a:rPr lang="en-US" sz="1000" b="1" i="1" u="none" strike="noStrike" dirty="0" smtClean="0">
                          <a:solidFill>
                            <a:srgbClr val="000000"/>
                          </a:solidFill>
                          <a:effectLst/>
                          <a:latin typeface="Arial"/>
                        </a:rPr>
                        <a:t>8</a:t>
                      </a:r>
                      <a:r>
                        <a:rPr lang="ru-RU" sz="1000" b="1" i="1" u="none" strike="noStrike" dirty="0" smtClean="0">
                          <a:solidFill>
                            <a:srgbClr val="000000"/>
                          </a:solidFill>
                          <a:effectLst/>
                          <a:latin typeface="Arial"/>
                        </a:rPr>
                        <a:t>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31" name="Прямоугольник 30"/>
          <p:cNvSpPr/>
          <p:nvPr/>
        </p:nvSpPr>
        <p:spPr>
          <a:xfrm>
            <a:off x="659270" y="5330352"/>
            <a:ext cx="3160365" cy="369332"/>
          </a:xfrm>
          <a:prstGeom prst="rect">
            <a:avLst/>
          </a:prstGeom>
        </p:spPr>
        <p:txBody>
          <a:bodyPr wrap="square">
            <a:spAutoFit/>
          </a:bodyPr>
          <a:lstStyle/>
          <a:p>
            <a:r>
              <a:rPr lang="ru-RU" dirty="0">
                <a:solidFill>
                  <a:srgbClr val="006666"/>
                </a:solidFill>
                <a:latin typeface="EpsilonCTT" pitchFamily="2" charset="0"/>
              </a:rPr>
              <a:t>ПОЛЕЗНО! БЫСТРО! ВКУСНО!</a:t>
            </a:r>
          </a:p>
        </p:txBody>
      </p:sp>
      <p:sp>
        <p:nvSpPr>
          <p:cNvPr id="7" name="Прямоугольник 6"/>
          <p:cNvSpPr/>
          <p:nvPr/>
        </p:nvSpPr>
        <p:spPr>
          <a:xfrm>
            <a:off x="4350327" y="2108342"/>
            <a:ext cx="6123633" cy="1892826"/>
          </a:xfrm>
          <a:prstGeom prst="rect">
            <a:avLst/>
          </a:prstGeom>
        </p:spPr>
        <p:txBody>
          <a:bodyPr wrap="square">
            <a:spAutoFit/>
          </a:bodyPr>
          <a:lstStyle/>
          <a:p>
            <a:r>
              <a:rPr lang="ru-RU" b="1" dirty="0" smtClean="0">
                <a:solidFill>
                  <a:srgbClr val="FF0000"/>
                </a:solidFill>
              </a:rPr>
              <a:t>Характеристики:</a:t>
            </a:r>
            <a:endParaRPr lang="ru-RU" b="1" dirty="0">
              <a:solidFill>
                <a:srgbClr val="FF0000"/>
              </a:solidFill>
            </a:endParaRPr>
          </a:p>
          <a:p>
            <a:endParaRPr lang="ru-RU" sz="1100" b="1" i="1" dirty="0" smtClean="0"/>
          </a:p>
          <a:p>
            <a:r>
              <a:rPr lang="ru-RU" sz="1100" b="1" i="1" dirty="0">
                <a:solidFill>
                  <a:srgbClr val="4D4B4B"/>
                </a:solidFill>
              </a:rPr>
              <a:t>► </a:t>
            </a:r>
            <a:r>
              <a:rPr lang="ru-RU" sz="1100" b="1" i="1" dirty="0">
                <a:solidFill>
                  <a:srgbClr val="4D4B4B"/>
                </a:solidFill>
              </a:rPr>
              <a:t>► Простая </a:t>
            </a:r>
            <a:r>
              <a:rPr lang="ru-RU" sz="1100" b="1" i="1" dirty="0">
                <a:solidFill>
                  <a:srgbClr val="4D4B4B"/>
                </a:solidFill>
              </a:rPr>
              <a:t>компактная модель с </a:t>
            </a:r>
            <a:r>
              <a:rPr lang="ru-RU" sz="1100" b="1" i="1" dirty="0">
                <a:solidFill>
                  <a:srgbClr val="4D4B4B"/>
                </a:solidFill>
              </a:rPr>
              <a:t>ручкой</a:t>
            </a:r>
          </a:p>
          <a:p>
            <a:r>
              <a:rPr lang="ru-RU" sz="1100" b="1" i="1" dirty="0">
                <a:solidFill>
                  <a:srgbClr val="4D4B4B"/>
                </a:solidFill>
              </a:rPr>
              <a:t>► ► Легкая сборка </a:t>
            </a:r>
            <a:r>
              <a:rPr lang="ru-RU" sz="1100" b="1" i="1" dirty="0">
                <a:solidFill>
                  <a:srgbClr val="4D4B4B"/>
                </a:solidFill>
              </a:rPr>
              <a:t>одним </a:t>
            </a:r>
            <a:r>
              <a:rPr lang="ru-RU" sz="1100" b="1" i="1" dirty="0">
                <a:solidFill>
                  <a:srgbClr val="4D4B4B"/>
                </a:solidFill>
              </a:rPr>
              <a:t>нажатием кнопки</a:t>
            </a:r>
          </a:p>
          <a:p>
            <a:r>
              <a:rPr lang="ru-RU" sz="1100" b="1" i="1" dirty="0">
                <a:solidFill>
                  <a:srgbClr val="4D4B4B"/>
                </a:solidFill>
              </a:rPr>
              <a:t>► </a:t>
            </a:r>
            <a:r>
              <a:rPr lang="ru-RU" sz="1100" b="1" i="1" dirty="0">
                <a:solidFill>
                  <a:srgbClr val="4D4B4B"/>
                </a:solidFill>
              </a:rPr>
              <a:t>► </a:t>
            </a:r>
            <a:r>
              <a:rPr lang="ru-RU" sz="1100" b="1" i="1" dirty="0">
                <a:solidFill>
                  <a:srgbClr val="4D4B4B"/>
                </a:solidFill>
              </a:rPr>
              <a:t>ВКЛ </a:t>
            </a:r>
            <a:r>
              <a:rPr lang="ru-RU" sz="1100" b="1" i="1" dirty="0">
                <a:solidFill>
                  <a:srgbClr val="4D4B4B"/>
                </a:solidFill>
              </a:rPr>
              <a:t>/ </a:t>
            </a:r>
            <a:r>
              <a:rPr lang="ru-RU" sz="1100" b="1" i="1" dirty="0">
                <a:solidFill>
                  <a:srgbClr val="4D4B4B"/>
                </a:solidFill>
              </a:rPr>
              <a:t>ВЫКЛ </a:t>
            </a:r>
            <a:r>
              <a:rPr lang="ru-RU" sz="1100" b="1" i="1" dirty="0">
                <a:solidFill>
                  <a:srgbClr val="4D4B4B"/>
                </a:solidFill>
              </a:rPr>
              <a:t>/ </a:t>
            </a:r>
            <a:r>
              <a:rPr lang="ru-RU" sz="1100" b="1" i="1" dirty="0">
                <a:solidFill>
                  <a:srgbClr val="4D4B4B"/>
                </a:solidFill>
              </a:rPr>
              <a:t>РЕВЕРС</a:t>
            </a:r>
            <a:endParaRPr lang="ru-RU" sz="1100" b="1" i="1" dirty="0">
              <a:solidFill>
                <a:srgbClr val="4D4B4B"/>
              </a:solidFill>
            </a:endParaRPr>
          </a:p>
          <a:p>
            <a:r>
              <a:rPr lang="ru-RU" sz="1100" b="1" i="1" dirty="0">
                <a:solidFill>
                  <a:srgbClr val="4D4B4B"/>
                </a:solidFill>
              </a:rPr>
              <a:t> </a:t>
            </a:r>
            <a:r>
              <a:rPr lang="ru-RU" sz="1100" b="1" i="1" dirty="0">
                <a:solidFill>
                  <a:srgbClr val="4D4B4B"/>
                </a:solidFill>
              </a:rPr>
              <a:t>► </a:t>
            </a:r>
            <a:r>
              <a:rPr lang="ru-RU" sz="1100" b="1" i="1" dirty="0">
                <a:solidFill>
                  <a:srgbClr val="4D4B4B"/>
                </a:solidFill>
              </a:rPr>
              <a:t>► Диаметр </a:t>
            </a:r>
            <a:r>
              <a:rPr lang="ru-RU" sz="1100" b="1" i="1" dirty="0">
                <a:solidFill>
                  <a:srgbClr val="4D4B4B"/>
                </a:solidFill>
              </a:rPr>
              <a:t>камеры мясорубки: </a:t>
            </a:r>
            <a:r>
              <a:rPr lang="ru-RU" sz="1100" b="1" i="1" dirty="0">
                <a:solidFill>
                  <a:srgbClr val="4D4B4B"/>
                </a:solidFill>
              </a:rPr>
              <a:t>54 </a:t>
            </a:r>
            <a:r>
              <a:rPr lang="ru-RU" sz="1100" b="1" i="1" dirty="0">
                <a:solidFill>
                  <a:srgbClr val="4D4B4B"/>
                </a:solidFill>
              </a:rPr>
              <a:t>мм</a:t>
            </a:r>
          </a:p>
          <a:p>
            <a:r>
              <a:rPr lang="ru-RU" sz="1100" b="1" i="1" dirty="0">
                <a:solidFill>
                  <a:srgbClr val="4D4B4B"/>
                </a:solidFill>
              </a:rPr>
              <a:t> ► </a:t>
            </a:r>
            <a:r>
              <a:rPr lang="ru-RU" sz="1100" b="1" i="1" dirty="0">
                <a:solidFill>
                  <a:srgbClr val="4D4B4B"/>
                </a:solidFill>
              </a:rPr>
              <a:t>► </a:t>
            </a:r>
            <a:r>
              <a:rPr lang="ru-RU" sz="1100" b="1" i="1" dirty="0">
                <a:solidFill>
                  <a:srgbClr val="4D4B4B"/>
                </a:solidFill>
              </a:rPr>
              <a:t>Производительность: мяса 1,2кг/мин</a:t>
            </a:r>
          </a:p>
          <a:p>
            <a:r>
              <a:rPr lang="ru-RU" sz="1100" b="1" i="1" dirty="0">
                <a:solidFill>
                  <a:srgbClr val="4D4B4B"/>
                </a:solidFill>
              </a:rPr>
              <a:t> </a:t>
            </a:r>
            <a:r>
              <a:rPr lang="ru-RU" sz="1100" b="1" i="1" dirty="0">
                <a:solidFill>
                  <a:srgbClr val="4D4B4B"/>
                </a:solidFill>
              </a:rPr>
              <a:t>► </a:t>
            </a:r>
            <a:r>
              <a:rPr lang="ru-RU" sz="1100" b="1" i="1" dirty="0">
                <a:solidFill>
                  <a:srgbClr val="4D4B4B"/>
                </a:solidFill>
              </a:rPr>
              <a:t>► Низкий уровень шума </a:t>
            </a:r>
            <a:endParaRPr lang="ru-RU" sz="1100" b="1" i="1" dirty="0">
              <a:solidFill>
                <a:srgbClr val="4D4B4B"/>
              </a:solidFill>
            </a:endParaRPr>
          </a:p>
          <a:p>
            <a:r>
              <a:rPr lang="ru-RU" sz="1100" b="1" i="1" dirty="0">
                <a:solidFill>
                  <a:srgbClr val="4D4B4B"/>
                </a:solidFill>
              </a:rPr>
              <a:t> </a:t>
            </a:r>
            <a:r>
              <a:rPr lang="ru-RU" sz="1100" b="1" i="1" dirty="0">
                <a:solidFill>
                  <a:srgbClr val="4D4B4B"/>
                </a:solidFill>
              </a:rPr>
              <a:t>► </a:t>
            </a:r>
            <a:r>
              <a:rPr lang="ru-RU" sz="1100" b="1" i="1" dirty="0">
                <a:solidFill>
                  <a:srgbClr val="4D4B4B"/>
                </a:solidFill>
              </a:rPr>
              <a:t>► Нескользящие резиновые </a:t>
            </a:r>
            <a:r>
              <a:rPr lang="ru-RU" sz="1100" b="1" i="1" dirty="0">
                <a:solidFill>
                  <a:srgbClr val="4D4B4B"/>
                </a:solidFill>
              </a:rPr>
              <a:t>ножки</a:t>
            </a:r>
            <a:endParaRPr lang="ru-RU" sz="1100" b="1" i="1" dirty="0">
              <a:solidFill>
                <a:srgbClr val="4D4B4B"/>
              </a:solidFill>
            </a:endParaRPr>
          </a:p>
          <a:p>
            <a:r>
              <a:rPr lang="ru-RU" sz="1100" b="1" i="1" dirty="0">
                <a:solidFill>
                  <a:srgbClr val="4D4B4B"/>
                </a:solidFill>
              </a:rPr>
              <a:t>► ► </a:t>
            </a:r>
            <a:r>
              <a:rPr lang="ru-RU" sz="1100" b="1" i="1" dirty="0">
                <a:solidFill>
                  <a:srgbClr val="4D4B4B"/>
                </a:solidFill>
              </a:rPr>
              <a:t>Данная мясорубка включает </a:t>
            </a:r>
            <a:r>
              <a:rPr lang="ru-RU" sz="1100" b="1" i="1" dirty="0">
                <a:solidFill>
                  <a:srgbClr val="4D4B4B"/>
                </a:solidFill>
              </a:rPr>
              <a:t>3 шт. </a:t>
            </a:r>
            <a:r>
              <a:rPr lang="ru-RU" sz="1100" b="1" i="1" dirty="0">
                <a:solidFill>
                  <a:srgbClr val="4D4B4B"/>
                </a:solidFill>
              </a:rPr>
              <a:t>решеток(3мм-мелкий, 5мм-средний, 7крупный)</a:t>
            </a:r>
            <a:endParaRPr lang="ru-RU" sz="1100" b="1" i="1" dirty="0">
              <a:solidFill>
                <a:srgbClr val="4D4B4B"/>
              </a:solidFill>
            </a:endParaRPr>
          </a:p>
        </p:txBody>
      </p:sp>
      <p:sp>
        <p:nvSpPr>
          <p:cNvPr id="21" name="Прямоугольник 20"/>
          <p:cNvSpPr/>
          <p:nvPr/>
        </p:nvSpPr>
        <p:spPr>
          <a:xfrm>
            <a:off x="4229513" y="3951302"/>
            <a:ext cx="1709122" cy="276999"/>
          </a:xfrm>
          <a:prstGeom prst="rect">
            <a:avLst/>
          </a:prstGeom>
        </p:spPr>
        <p:txBody>
          <a:bodyPr wrap="none">
            <a:spAutoFit/>
          </a:bodyPr>
          <a:lstStyle/>
          <a:p>
            <a:r>
              <a:rPr lang="ru-RU" sz="1200" b="1" dirty="0" smtClean="0">
                <a:solidFill>
                  <a:srgbClr val="FF0000"/>
                </a:solidFill>
                <a:latin typeface="Arial Black" pitchFamily="34" charset="0"/>
              </a:rPr>
              <a:t>КОМПЛЕКТАЦИЯ:</a:t>
            </a:r>
            <a:endParaRPr lang="ru-RU" sz="1200" b="1" dirty="0">
              <a:solidFill>
                <a:srgbClr val="FF0000"/>
              </a:solidFill>
              <a:latin typeface="Arial Black" pitchFamily="34" charset="0"/>
            </a:endParaRPr>
          </a:p>
        </p:txBody>
      </p:sp>
      <p:pic>
        <p:nvPicPr>
          <p:cNvPr id="25" name="Рисунок 24"/>
          <p:cNvPicPr>
            <a:picLocks noChangeAspect="1"/>
          </p:cNvPicPr>
          <p:nvPr/>
        </p:nvPicPr>
        <p:blipFill>
          <a:blip r:embed="rId3" cstate="email">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a:ext>
            </a:extLst>
          </a:blip>
          <a:stretch>
            <a:fillRect/>
          </a:stretch>
        </p:blipFill>
        <p:spPr>
          <a:xfrm>
            <a:off x="134078" y="1361040"/>
            <a:ext cx="2465512" cy="4041435"/>
          </a:xfrm>
          <a:prstGeom prst="rect">
            <a:avLst/>
          </a:prstGeom>
          <a:effectLst>
            <a:outerShdw blurRad="50800" dist="38100" dir="2700000" algn="tl" rotWithShape="0">
              <a:prstClr val="black">
                <a:alpha val="40000"/>
              </a:prstClr>
            </a:outerShdw>
          </a:effectLst>
        </p:spPr>
      </p:pic>
      <p:pic>
        <p:nvPicPr>
          <p:cNvPr id="27" name="Рисунок 2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49167" y="1612251"/>
            <a:ext cx="1769506" cy="1769506"/>
          </a:xfrm>
          <a:prstGeom prst="rect">
            <a:avLst/>
          </a:prstGeom>
        </p:spPr>
      </p:pic>
      <p:pic>
        <p:nvPicPr>
          <p:cNvPr id="39" name="Рисунок 3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504259" y="3496780"/>
            <a:ext cx="1441707" cy="1463043"/>
          </a:xfrm>
          <a:prstGeom prst="rect">
            <a:avLst/>
          </a:prstGeom>
        </p:spPr>
      </p:pic>
      <p:pic>
        <p:nvPicPr>
          <p:cNvPr id="3" name="Рисунок 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229513" y="4275339"/>
            <a:ext cx="6204768" cy="1604282"/>
          </a:xfrm>
          <a:prstGeom prst="rect">
            <a:avLst/>
          </a:prstGeom>
        </p:spPr>
      </p:pic>
      <p:pic>
        <p:nvPicPr>
          <p:cNvPr id="5122"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807794" y="2275491"/>
            <a:ext cx="93345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596752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374724" y="884331"/>
            <a:ext cx="8973952" cy="656090"/>
          </a:xfrm>
          <a:effectLst/>
        </p:spPr>
        <p:txBody>
          <a:bodyPr>
            <a:normAutofit/>
          </a:bodyPr>
          <a:lstStyle/>
          <a:p>
            <a:pPr>
              <a:lnSpc>
                <a:spcPct val="100000"/>
              </a:lnSpc>
            </a:pPr>
            <a:r>
              <a:rPr lang="ru-RU" sz="2200" b="1" spc="50" dirty="0">
                <a:ln w="11430"/>
                <a:solidFill>
                  <a:srgbClr val="930D2D"/>
                </a:solidFill>
                <a:effectLst>
                  <a:outerShdw blurRad="38100" dist="38100" dir="2700000" algn="tl">
                    <a:srgbClr val="000000">
                      <a:alpha val="43137"/>
                    </a:srgbClr>
                  </a:outerShdw>
                </a:effectLst>
              </a:rPr>
              <a:t>МЯСОРУБКА </a:t>
            </a:r>
            <a:r>
              <a:rPr lang="en-US" sz="2200" b="1" spc="50" dirty="0">
                <a:ln w="11430"/>
                <a:solidFill>
                  <a:srgbClr val="930D2D"/>
                </a:solidFill>
                <a:effectLst>
                  <a:outerShdw blurRad="38100" dist="38100" dir="2700000" algn="tl">
                    <a:srgbClr val="000000">
                      <a:alpha val="43137"/>
                    </a:srgbClr>
                  </a:outerShdw>
                </a:effectLst>
              </a:rPr>
              <a:t>AMG20</a:t>
            </a:r>
            <a:endParaRPr lang="uk-UA" sz="22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276392" y="5699557"/>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424493670"/>
              </p:ext>
            </p:extLst>
          </p:nvPr>
        </p:nvGraphicFramePr>
        <p:xfrm>
          <a:off x="374724" y="6065264"/>
          <a:ext cx="10004900" cy="1124782"/>
        </p:xfrm>
        <a:graphic>
          <a:graphicData uri="http://schemas.openxmlformats.org/drawingml/2006/table">
            <a:tbl>
              <a:tblPr>
                <a:tableStyleId>{616DA210-FB5B-4158-B5E0-FEB733F419BA}</a:tableStyleId>
              </a:tblPr>
              <a:tblGrid>
                <a:gridCol w="408203">
                  <a:extLst>
                    <a:ext uri="{9D8B030D-6E8A-4147-A177-3AD203B41FA5}">
                      <a16:colId xmlns:a16="http://schemas.microsoft.com/office/drawing/2014/main" val="20000"/>
                    </a:ext>
                  </a:extLst>
                </a:gridCol>
                <a:gridCol w="546444">
                  <a:extLst>
                    <a:ext uri="{9D8B030D-6E8A-4147-A177-3AD203B41FA5}">
                      <a16:colId xmlns:a16="http://schemas.microsoft.com/office/drawing/2014/main" val="20001"/>
                    </a:ext>
                  </a:extLst>
                </a:gridCol>
                <a:gridCol w="703614">
                  <a:extLst>
                    <a:ext uri="{9D8B030D-6E8A-4147-A177-3AD203B41FA5}">
                      <a16:colId xmlns:a16="http://schemas.microsoft.com/office/drawing/2014/main" val="20002"/>
                    </a:ext>
                  </a:extLst>
                </a:gridCol>
                <a:gridCol w="785300">
                  <a:extLst>
                    <a:ext uri="{9D8B030D-6E8A-4147-A177-3AD203B41FA5}">
                      <a16:colId xmlns:a16="http://schemas.microsoft.com/office/drawing/2014/main" val="20003"/>
                    </a:ext>
                  </a:extLst>
                </a:gridCol>
                <a:gridCol w="509755">
                  <a:extLst>
                    <a:ext uri="{9D8B030D-6E8A-4147-A177-3AD203B41FA5}">
                      <a16:colId xmlns:a16="http://schemas.microsoft.com/office/drawing/2014/main" val="20004"/>
                    </a:ext>
                  </a:extLst>
                </a:gridCol>
                <a:gridCol w="702637">
                  <a:extLst>
                    <a:ext uri="{9D8B030D-6E8A-4147-A177-3AD203B41FA5}">
                      <a16:colId xmlns:a16="http://schemas.microsoft.com/office/drawing/2014/main" val="20005"/>
                    </a:ext>
                  </a:extLst>
                </a:gridCol>
                <a:gridCol w="730190">
                  <a:extLst>
                    <a:ext uri="{9D8B030D-6E8A-4147-A177-3AD203B41FA5}">
                      <a16:colId xmlns:a16="http://schemas.microsoft.com/office/drawing/2014/main" val="20006"/>
                    </a:ext>
                  </a:extLst>
                </a:gridCol>
                <a:gridCol w="771523">
                  <a:extLst>
                    <a:ext uri="{9D8B030D-6E8A-4147-A177-3AD203B41FA5}">
                      <a16:colId xmlns:a16="http://schemas.microsoft.com/office/drawing/2014/main" val="20007"/>
                    </a:ext>
                  </a:extLst>
                </a:gridCol>
                <a:gridCol w="523533">
                  <a:extLst>
                    <a:ext uri="{9D8B030D-6E8A-4147-A177-3AD203B41FA5}">
                      <a16:colId xmlns:a16="http://schemas.microsoft.com/office/drawing/2014/main" val="20008"/>
                    </a:ext>
                  </a:extLst>
                </a:gridCol>
                <a:gridCol w="785299">
                  <a:extLst>
                    <a:ext uri="{9D8B030D-6E8A-4147-A177-3AD203B41FA5}">
                      <a16:colId xmlns:a16="http://schemas.microsoft.com/office/drawing/2014/main" val="20009"/>
                    </a:ext>
                  </a:extLst>
                </a:gridCol>
                <a:gridCol w="688859">
                  <a:extLst>
                    <a:ext uri="{9D8B030D-6E8A-4147-A177-3AD203B41FA5}">
                      <a16:colId xmlns:a16="http://schemas.microsoft.com/office/drawing/2014/main" val="20010"/>
                    </a:ext>
                  </a:extLst>
                </a:gridCol>
                <a:gridCol w="633749">
                  <a:extLst>
                    <a:ext uri="{9D8B030D-6E8A-4147-A177-3AD203B41FA5}">
                      <a16:colId xmlns:a16="http://schemas.microsoft.com/office/drawing/2014/main" val="20011"/>
                    </a:ext>
                  </a:extLst>
                </a:gridCol>
                <a:gridCol w="509755">
                  <a:extLst>
                    <a:ext uri="{9D8B030D-6E8A-4147-A177-3AD203B41FA5}">
                      <a16:colId xmlns:a16="http://schemas.microsoft.com/office/drawing/2014/main" val="20012"/>
                    </a:ext>
                  </a:extLst>
                </a:gridCol>
                <a:gridCol w="589918">
                  <a:extLst>
                    <a:ext uri="{9D8B030D-6E8A-4147-A177-3AD203B41FA5}">
                      <a16:colId xmlns:a16="http://schemas.microsoft.com/office/drawing/2014/main" val="20013"/>
                    </a:ext>
                  </a:extLst>
                </a:gridCol>
                <a:gridCol w="589918">
                  <a:extLst>
                    <a:ext uri="{9D8B030D-6E8A-4147-A177-3AD203B41FA5}">
                      <a16:colId xmlns:a16="http://schemas.microsoft.com/office/drawing/2014/main" val="20014"/>
                    </a:ext>
                  </a:extLst>
                </a:gridCol>
                <a:gridCol w="526203">
                  <a:extLst>
                    <a:ext uri="{9D8B030D-6E8A-4147-A177-3AD203B41FA5}">
                      <a16:colId xmlns:a16="http://schemas.microsoft.com/office/drawing/2014/main" val="20015"/>
                    </a:ext>
                  </a:extLst>
                </a:gridCol>
              </a:tblGrid>
              <a:tr h="48130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Производительность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Насадки «</a:t>
                      </a:r>
                      <a:r>
                        <a:rPr lang="ru-RU" sz="1100" b="1" i="0" u="none" strike="noStrike" dirty="0" err="1" smtClean="0">
                          <a:solidFill>
                            <a:srgbClr val="000000"/>
                          </a:solidFill>
                          <a:effectLst/>
                          <a:latin typeface="+mn-lt"/>
                        </a:rPr>
                        <a:t>Кеббе</a:t>
                      </a:r>
                      <a:r>
                        <a:rPr lang="ru-RU" sz="1100" b="1" i="0" u="none" strike="noStrike" dirty="0" smtClean="0">
                          <a:solidFill>
                            <a:srgbClr val="000000"/>
                          </a:solidFill>
                          <a:effectLst/>
                          <a:latin typeface="+mn-lt"/>
                        </a:rPr>
                        <a:t>»</a:t>
                      </a:r>
                    </a:p>
                    <a:p>
                      <a:pPr algn="ctr" fontAlgn="ctr"/>
                      <a:r>
                        <a:rPr lang="ru-RU" sz="1100" b="1" i="0" u="none" strike="noStrike" dirty="0" smtClean="0">
                          <a:solidFill>
                            <a:srgbClr val="000000"/>
                          </a:solidFill>
                          <a:effectLst/>
                          <a:latin typeface="+mn-lt"/>
                        </a:rPr>
                        <a:t>А / В</a:t>
                      </a:r>
                    </a:p>
                  </a:txBody>
                  <a:tcPr marL="9149" marR="9149" marT="9149"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mn-lt"/>
                        </a:rPr>
                        <a:t>Решетки разного диаметра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Насадка для колбас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Защита мотора от перегрева</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Функция реверса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Материал корпуса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Цвет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a:t>
                      </a:r>
                      <a:r>
                        <a:rPr lang="ru-RU" sz="1100" b="1" i="0" u="none" strike="noStrike" dirty="0" err="1" smtClean="0">
                          <a:solidFill>
                            <a:srgbClr val="000000"/>
                          </a:solidFill>
                          <a:effectLst/>
                          <a:latin typeface="+mn-lt"/>
                        </a:rPr>
                        <a:t>ный</a:t>
                      </a:r>
                      <a:r>
                        <a:rPr lang="ru-RU" sz="1100" b="1" i="0" u="none" strike="noStrike" dirty="0" smtClean="0">
                          <a:solidFill>
                            <a:srgbClr val="000000"/>
                          </a:solidFill>
                          <a:effectLst/>
                          <a:latin typeface="+mn-lt"/>
                        </a:rPr>
                        <a:t> размер</a:t>
                      </a:r>
                      <a:r>
                        <a:rPr lang="ru-RU" sz="1100" b="1" i="0" u="none" strike="noStrike" baseline="0" dirty="0" smtClean="0">
                          <a:solidFill>
                            <a:srgbClr val="000000"/>
                          </a:solidFill>
                          <a:effectLst/>
                          <a:latin typeface="+mn-lt"/>
                        </a:rPr>
                        <a:t> </a:t>
                      </a:r>
                      <a:r>
                        <a:rPr lang="ru-RU" sz="1100" b="1" i="0" u="none" strike="noStrike" dirty="0" err="1" smtClean="0">
                          <a:solidFill>
                            <a:srgbClr val="000000"/>
                          </a:solidFill>
                          <a:effectLst/>
                          <a:latin typeface="+mn-lt"/>
                        </a:rPr>
                        <a:t>уп</a:t>
                      </a:r>
                      <a:r>
                        <a:rPr lang="ru-RU" sz="1100" b="1" i="0" u="none" strike="noStrike" dirty="0" smtClean="0">
                          <a:solidFill>
                            <a:srgbClr val="000000"/>
                          </a:solidFill>
                          <a:effectLst/>
                          <a:latin typeface="+mn-lt"/>
                        </a:rPr>
                        <a:t>.</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 нетто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a:t>
                      </a:r>
                    </a:p>
                    <a:p>
                      <a:pPr algn="ctr" fontAlgn="ctr"/>
                      <a:r>
                        <a:rPr lang="ru-RU" sz="1100" b="1" i="0" u="none" strike="noStrike" dirty="0" smtClean="0">
                          <a:solidFill>
                            <a:srgbClr val="000000"/>
                          </a:solidFill>
                          <a:effectLst/>
                          <a:latin typeface="+mn-lt"/>
                        </a:rPr>
                        <a:t>брутто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5073">
                <a:tc>
                  <a:txBody>
                    <a:bodyPr/>
                    <a:lstStyle/>
                    <a:p>
                      <a:pPr marL="0" algn="ctr" defTabSz="914400" rtl="0" eaLnBrk="1" fontAlgn="ctr" latinLnBrk="0" hangingPunct="1"/>
                      <a:r>
                        <a:rPr lang="ru-RU" sz="1000" b="1" i="1" u="none" strike="noStrike" kern="1200" dirty="0" smtClean="0">
                          <a:solidFill>
                            <a:srgbClr val="000000"/>
                          </a:solidFill>
                          <a:effectLst/>
                          <a:latin typeface="+mn-lt"/>
                          <a:ea typeface="+mn-ea"/>
                          <a:cs typeface="+mn-cs"/>
                        </a:rPr>
                        <a:t>59436</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AMG20</a:t>
                      </a:r>
                      <a:endParaRPr lang="en-US" sz="1000" b="1" i="1" u="none" strike="noStrike" dirty="0">
                        <a:solidFill>
                          <a:srgbClr val="000000"/>
                        </a:solidFill>
                        <a:effectLst/>
                        <a:latin typeface="+mn-lt"/>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1200</a:t>
                      </a:r>
                      <a:r>
                        <a:rPr lang="ru-RU" sz="1000" b="1" i="1" u="none" strike="noStrike" dirty="0" smtClean="0">
                          <a:solidFill>
                            <a:srgbClr val="000000"/>
                          </a:solidFill>
                          <a:effectLst/>
                          <a:latin typeface="+mn-lt"/>
                        </a:rPr>
                        <a:t>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1,</a:t>
                      </a:r>
                      <a:r>
                        <a:rPr lang="ru-RU" sz="1000" b="1" i="1" u="none" strike="noStrike" dirty="0" smtClean="0">
                          <a:solidFill>
                            <a:srgbClr val="000000"/>
                          </a:solidFill>
                          <a:effectLst/>
                          <a:latin typeface="Arial"/>
                        </a:rPr>
                        <a:t>2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 3 </a:t>
                      </a:r>
                      <a:r>
                        <a:rPr lang="ru-RU" sz="1000" b="1" i="1" u="none" strike="noStrike" dirty="0" err="1" smtClean="0">
                          <a:solidFill>
                            <a:srgbClr val="000000"/>
                          </a:solidFill>
                          <a:effectLst/>
                          <a:latin typeface="Arial"/>
                        </a:rPr>
                        <a:t>шт</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пластик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белый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2</a:t>
                      </a:r>
                      <a:r>
                        <a:rPr lang="ru-RU" sz="1000" b="1" i="1" u="none" strike="noStrike" dirty="0" smtClean="0">
                          <a:solidFill>
                            <a:srgbClr val="000000"/>
                          </a:solidFill>
                          <a:effectLst/>
                          <a:latin typeface="Arial"/>
                        </a:rPr>
                        <a:t>76х245х210 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2,1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3,0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16" name="TextBox 15"/>
          <p:cNvSpPr txBox="1"/>
          <p:nvPr/>
        </p:nvSpPr>
        <p:spPr>
          <a:xfrm>
            <a:off x="4142744" y="2025461"/>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31" name="Прямоугольник 30"/>
          <p:cNvSpPr/>
          <p:nvPr/>
        </p:nvSpPr>
        <p:spPr>
          <a:xfrm>
            <a:off x="637842" y="5085076"/>
            <a:ext cx="3160365" cy="369332"/>
          </a:xfrm>
          <a:prstGeom prst="rect">
            <a:avLst/>
          </a:prstGeom>
        </p:spPr>
        <p:txBody>
          <a:bodyPr wrap="square">
            <a:spAutoFit/>
          </a:bodyPr>
          <a:lstStyle/>
          <a:p>
            <a:r>
              <a:rPr lang="ru-RU" dirty="0">
                <a:solidFill>
                  <a:srgbClr val="006666"/>
                </a:solidFill>
                <a:latin typeface="EpsilonCTT" pitchFamily="2" charset="0"/>
              </a:rPr>
              <a:t>ПОЛЕЗНО! БЫСТРО! ВКУСНО!</a:t>
            </a:r>
          </a:p>
        </p:txBody>
      </p:sp>
      <p:sp>
        <p:nvSpPr>
          <p:cNvPr id="7" name="Прямоугольник 6"/>
          <p:cNvSpPr/>
          <p:nvPr/>
        </p:nvSpPr>
        <p:spPr>
          <a:xfrm>
            <a:off x="4142743" y="2295085"/>
            <a:ext cx="6327577" cy="1815882"/>
          </a:xfrm>
          <a:prstGeom prst="rect">
            <a:avLst/>
          </a:prstGeom>
        </p:spPr>
        <p:txBody>
          <a:bodyPr wrap="square">
            <a:spAutoFit/>
          </a:bodyPr>
          <a:lstStyle/>
          <a:p>
            <a:r>
              <a:rPr lang="ru-RU" sz="1400" b="1" i="1" dirty="0">
                <a:solidFill>
                  <a:srgbClr val="4D4B4B"/>
                </a:solidFill>
              </a:rPr>
              <a:t>Мясорубка - устройство без которого приготовление мясного фарша, колбас, измельчения овощей для соусов является невозможным. С моделью </a:t>
            </a:r>
            <a:r>
              <a:rPr lang="en-US" sz="1400" b="1" i="1" spc="50" dirty="0">
                <a:ln w="11430"/>
                <a:solidFill>
                  <a:srgbClr val="930D2D"/>
                </a:solidFill>
                <a:effectLst>
                  <a:outerShdw blurRad="38100" dist="38100" dir="2700000" algn="tl">
                    <a:srgbClr val="000000">
                      <a:alpha val="43137"/>
                    </a:srgbClr>
                  </a:outerShdw>
                </a:effectLst>
              </a:rPr>
              <a:t>AMG20</a:t>
            </a:r>
            <a:r>
              <a:rPr lang="en-US" sz="1400" b="1" i="1" dirty="0">
                <a:solidFill>
                  <a:srgbClr val="4D4B4B"/>
                </a:solidFill>
              </a:rPr>
              <a:t> </a:t>
            </a:r>
            <a:r>
              <a:rPr lang="ru-RU" sz="1400" b="1" i="1" dirty="0">
                <a:solidFill>
                  <a:srgbClr val="4D4B4B"/>
                </a:solidFill>
              </a:rPr>
              <a:t>все эти функции будет выполнить легко и просто. С мощностью 1200 Вт и производительностью 1,2 кг вы легко измельчите все виды мяса. В комплект входят: 3 решетки, насадка для колбас и </a:t>
            </a:r>
            <a:r>
              <a:rPr lang="ru-RU" sz="1400" b="1" i="1" dirty="0" err="1">
                <a:solidFill>
                  <a:srgbClr val="4D4B4B"/>
                </a:solidFill>
              </a:rPr>
              <a:t>кеббе</a:t>
            </a:r>
            <a:r>
              <a:rPr lang="ru-RU" sz="1400" b="1" i="1" dirty="0">
                <a:solidFill>
                  <a:srgbClr val="4D4B4B"/>
                </a:solidFill>
              </a:rPr>
              <a:t>, толкатель, нож из нержавеющей стали, прижимная гайка, лоток из прочного пластика, металлические шнек и камера мясорубки. Данная модель также имеет функцию реверс и защиту  мотора от перегрева. </a:t>
            </a:r>
            <a:endParaRPr lang="ru-RU" sz="1400" b="1" i="1" dirty="0">
              <a:solidFill>
                <a:srgbClr val="4D4B4B"/>
              </a:solidFill>
            </a:endParaRPr>
          </a:p>
        </p:txBody>
      </p:sp>
      <p:pic>
        <p:nvPicPr>
          <p:cNvPr id="3" name="Рисунок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5571" y="1650604"/>
            <a:ext cx="2727966" cy="3361951"/>
          </a:xfrm>
          <a:prstGeom prst="rect">
            <a:avLst/>
          </a:prstGeom>
          <a:effectLst>
            <a:glow rad="63500">
              <a:schemeClr val="bg1">
                <a:alpha val="80000"/>
              </a:schemeClr>
            </a:glow>
          </a:effectLst>
        </p:spPr>
      </p:pic>
      <p:sp>
        <p:nvSpPr>
          <p:cNvPr id="21" name="Прямоугольник 20"/>
          <p:cNvSpPr/>
          <p:nvPr/>
        </p:nvSpPr>
        <p:spPr>
          <a:xfrm>
            <a:off x="4146383" y="4284504"/>
            <a:ext cx="1709122" cy="276999"/>
          </a:xfrm>
          <a:prstGeom prst="rect">
            <a:avLst/>
          </a:prstGeom>
        </p:spPr>
        <p:txBody>
          <a:bodyPr wrap="none">
            <a:spAutoFit/>
          </a:bodyPr>
          <a:lstStyle/>
          <a:p>
            <a:r>
              <a:rPr lang="ru-RU" sz="1200" b="1" dirty="0" smtClean="0">
                <a:solidFill>
                  <a:srgbClr val="FF0000"/>
                </a:solidFill>
                <a:latin typeface="Arial Black" pitchFamily="34" charset="0"/>
              </a:rPr>
              <a:t>КОМПЛЕКТАЦИЯ:</a:t>
            </a:r>
            <a:endParaRPr lang="ru-RU" sz="1200" b="1" dirty="0">
              <a:solidFill>
                <a:srgbClr val="FF0000"/>
              </a:solidFill>
              <a:latin typeface="Arial Black" pitchFamily="34" charset="0"/>
            </a:endParaRPr>
          </a:p>
        </p:txBody>
      </p:sp>
      <p:pic>
        <p:nvPicPr>
          <p:cNvPr id="5" name="Рисунок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61573" y="4081697"/>
            <a:ext cx="6089916" cy="1545339"/>
          </a:xfrm>
          <a:prstGeom prst="rect">
            <a:avLst/>
          </a:prstGeom>
        </p:spPr>
      </p:pic>
      <p:pic>
        <p:nvPicPr>
          <p:cNvPr id="6146"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801003" y="1540421"/>
            <a:ext cx="93345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255672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799877" y="835585"/>
            <a:ext cx="8973952" cy="656090"/>
          </a:xfrm>
          <a:effectLst/>
        </p:spPr>
        <p:txBody>
          <a:bodyPr>
            <a:normAutofit/>
          </a:bodyPr>
          <a:lstStyle/>
          <a:p>
            <a:pPr>
              <a:lnSpc>
                <a:spcPct val="100000"/>
              </a:lnSpc>
            </a:pPr>
            <a:r>
              <a:rPr lang="ru-RU" sz="2200" b="1" spc="50" dirty="0">
                <a:ln w="11430"/>
                <a:solidFill>
                  <a:srgbClr val="930D2D"/>
                </a:solidFill>
                <a:effectLst>
                  <a:outerShdw blurRad="38100" dist="38100" dir="2700000" algn="tl">
                    <a:srgbClr val="000000">
                      <a:alpha val="43137"/>
                    </a:srgbClr>
                  </a:outerShdw>
                </a:effectLst>
              </a:rPr>
              <a:t>МЯСОРУБКА </a:t>
            </a:r>
            <a:r>
              <a:rPr lang="en-US" sz="2200" b="1" spc="50" dirty="0">
                <a:ln w="11430"/>
                <a:solidFill>
                  <a:srgbClr val="930D2D"/>
                </a:solidFill>
                <a:effectLst>
                  <a:outerShdw blurRad="38100" dist="38100" dir="2700000" algn="tl">
                    <a:srgbClr val="000000">
                      <a:alpha val="43137"/>
                    </a:srgbClr>
                  </a:outerShdw>
                </a:effectLst>
              </a:rPr>
              <a:t>AMG</a:t>
            </a:r>
            <a:r>
              <a:rPr lang="ru-RU" sz="2200" b="1" spc="50" dirty="0">
                <a:ln w="11430"/>
                <a:solidFill>
                  <a:srgbClr val="930D2D"/>
                </a:solidFill>
                <a:effectLst>
                  <a:outerShdw blurRad="38100" dist="38100" dir="2700000" algn="tl">
                    <a:srgbClr val="000000">
                      <a:alpha val="43137"/>
                    </a:srgbClr>
                  </a:outerShdw>
                </a:effectLst>
              </a:rPr>
              <a:t>3</a:t>
            </a:r>
            <a:r>
              <a:rPr lang="en-US" sz="2200" b="1" spc="50" dirty="0">
                <a:ln w="11430"/>
                <a:solidFill>
                  <a:srgbClr val="930D2D"/>
                </a:solidFill>
                <a:effectLst>
                  <a:outerShdw blurRad="38100" dist="38100" dir="2700000" algn="tl">
                    <a:srgbClr val="000000">
                      <a:alpha val="43137"/>
                    </a:srgbClr>
                  </a:outerShdw>
                </a:effectLst>
              </a:rPr>
              <a:t>0</a:t>
            </a:r>
            <a:endParaRPr lang="uk-UA" sz="22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276392" y="5699557"/>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2018965621"/>
              </p:ext>
            </p:extLst>
          </p:nvPr>
        </p:nvGraphicFramePr>
        <p:xfrm>
          <a:off x="374724" y="6065264"/>
          <a:ext cx="10004900" cy="1124782"/>
        </p:xfrm>
        <a:graphic>
          <a:graphicData uri="http://schemas.openxmlformats.org/drawingml/2006/table">
            <a:tbl>
              <a:tblPr>
                <a:tableStyleId>{616DA210-FB5B-4158-B5E0-FEB733F419BA}</a:tableStyleId>
              </a:tblPr>
              <a:tblGrid>
                <a:gridCol w="408203">
                  <a:extLst>
                    <a:ext uri="{9D8B030D-6E8A-4147-A177-3AD203B41FA5}">
                      <a16:colId xmlns:a16="http://schemas.microsoft.com/office/drawing/2014/main" val="20000"/>
                    </a:ext>
                  </a:extLst>
                </a:gridCol>
                <a:gridCol w="546444">
                  <a:extLst>
                    <a:ext uri="{9D8B030D-6E8A-4147-A177-3AD203B41FA5}">
                      <a16:colId xmlns:a16="http://schemas.microsoft.com/office/drawing/2014/main" val="20001"/>
                    </a:ext>
                  </a:extLst>
                </a:gridCol>
                <a:gridCol w="703614">
                  <a:extLst>
                    <a:ext uri="{9D8B030D-6E8A-4147-A177-3AD203B41FA5}">
                      <a16:colId xmlns:a16="http://schemas.microsoft.com/office/drawing/2014/main" val="20002"/>
                    </a:ext>
                  </a:extLst>
                </a:gridCol>
                <a:gridCol w="785300">
                  <a:extLst>
                    <a:ext uri="{9D8B030D-6E8A-4147-A177-3AD203B41FA5}">
                      <a16:colId xmlns:a16="http://schemas.microsoft.com/office/drawing/2014/main" val="20003"/>
                    </a:ext>
                  </a:extLst>
                </a:gridCol>
                <a:gridCol w="509755">
                  <a:extLst>
                    <a:ext uri="{9D8B030D-6E8A-4147-A177-3AD203B41FA5}">
                      <a16:colId xmlns:a16="http://schemas.microsoft.com/office/drawing/2014/main" val="20004"/>
                    </a:ext>
                  </a:extLst>
                </a:gridCol>
                <a:gridCol w="702637">
                  <a:extLst>
                    <a:ext uri="{9D8B030D-6E8A-4147-A177-3AD203B41FA5}">
                      <a16:colId xmlns:a16="http://schemas.microsoft.com/office/drawing/2014/main" val="20005"/>
                    </a:ext>
                  </a:extLst>
                </a:gridCol>
                <a:gridCol w="730190">
                  <a:extLst>
                    <a:ext uri="{9D8B030D-6E8A-4147-A177-3AD203B41FA5}">
                      <a16:colId xmlns:a16="http://schemas.microsoft.com/office/drawing/2014/main" val="20006"/>
                    </a:ext>
                  </a:extLst>
                </a:gridCol>
                <a:gridCol w="771523">
                  <a:extLst>
                    <a:ext uri="{9D8B030D-6E8A-4147-A177-3AD203B41FA5}">
                      <a16:colId xmlns:a16="http://schemas.microsoft.com/office/drawing/2014/main" val="20007"/>
                    </a:ext>
                  </a:extLst>
                </a:gridCol>
                <a:gridCol w="523533">
                  <a:extLst>
                    <a:ext uri="{9D8B030D-6E8A-4147-A177-3AD203B41FA5}">
                      <a16:colId xmlns:a16="http://schemas.microsoft.com/office/drawing/2014/main" val="20008"/>
                    </a:ext>
                  </a:extLst>
                </a:gridCol>
                <a:gridCol w="785299">
                  <a:extLst>
                    <a:ext uri="{9D8B030D-6E8A-4147-A177-3AD203B41FA5}">
                      <a16:colId xmlns:a16="http://schemas.microsoft.com/office/drawing/2014/main" val="20009"/>
                    </a:ext>
                  </a:extLst>
                </a:gridCol>
                <a:gridCol w="688859">
                  <a:extLst>
                    <a:ext uri="{9D8B030D-6E8A-4147-A177-3AD203B41FA5}">
                      <a16:colId xmlns:a16="http://schemas.microsoft.com/office/drawing/2014/main" val="20010"/>
                    </a:ext>
                  </a:extLst>
                </a:gridCol>
                <a:gridCol w="633749">
                  <a:extLst>
                    <a:ext uri="{9D8B030D-6E8A-4147-A177-3AD203B41FA5}">
                      <a16:colId xmlns:a16="http://schemas.microsoft.com/office/drawing/2014/main" val="20011"/>
                    </a:ext>
                  </a:extLst>
                </a:gridCol>
                <a:gridCol w="509755">
                  <a:extLst>
                    <a:ext uri="{9D8B030D-6E8A-4147-A177-3AD203B41FA5}">
                      <a16:colId xmlns:a16="http://schemas.microsoft.com/office/drawing/2014/main" val="20012"/>
                    </a:ext>
                  </a:extLst>
                </a:gridCol>
                <a:gridCol w="589918">
                  <a:extLst>
                    <a:ext uri="{9D8B030D-6E8A-4147-A177-3AD203B41FA5}">
                      <a16:colId xmlns:a16="http://schemas.microsoft.com/office/drawing/2014/main" val="20013"/>
                    </a:ext>
                  </a:extLst>
                </a:gridCol>
                <a:gridCol w="589918">
                  <a:extLst>
                    <a:ext uri="{9D8B030D-6E8A-4147-A177-3AD203B41FA5}">
                      <a16:colId xmlns:a16="http://schemas.microsoft.com/office/drawing/2014/main" val="20014"/>
                    </a:ext>
                  </a:extLst>
                </a:gridCol>
                <a:gridCol w="526203">
                  <a:extLst>
                    <a:ext uri="{9D8B030D-6E8A-4147-A177-3AD203B41FA5}">
                      <a16:colId xmlns:a16="http://schemas.microsoft.com/office/drawing/2014/main" val="20015"/>
                    </a:ext>
                  </a:extLst>
                </a:gridCol>
              </a:tblGrid>
              <a:tr h="48130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Производительность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Насадки «</a:t>
                      </a:r>
                      <a:r>
                        <a:rPr lang="ru-RU" sz="1100" b="1" i="0" u="none" strike="noStrike" dirty="0" err="1" smtClean="0">
                          <a:solidFill>
                            <a:srgbClr val="000000"/>
                          </a:solidFill>
                          <a:effectLst/>
                          <a:latin typeface="+mn-lt"/>
                        </a:rPr>
                        <a:t>Кеббе</a:t>
                      </a:r>
                      <a:r>
                        <a:rPr lang="ru-RU" sz="1100" b="1" i="0" u="none" strike="noStrike" dirty="0" smtClean="0">
                          <a:solidFill>
                            <a:srgbClr val="000000"/>
                          </a:solidFill>
                          <a:effectLst/>
                          <a:latin typeface="+mn-lt"/>
                        </a:rPr>
                        <a:t>»</a:t>
                      </a:r>
                    </a:p>
                    <a:p>
                      <a:pPr algn="ctr" fontAlgn="ctr"/>
                      <a:r>
                        <a:rPr lang="ru-RU" sz="1100" b="1" i="0" u="none" strike="noStrike" dirty="0" smtClean="0">
                          <a:solidFill>
                            <a:srgbClr val="000000"/>
                          </a:solidFill>
                          <a:effectLst/>
                          <a:latin typeface="+mn-lt"/>
                        </a:rPr>
                        <a:t>А / В</a:t>
                      </a:r>
                    </a:p>
                  </a:txBody>
                  <a:tcPr marL="9149" marR="9149" marT="9149"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mn-lt"/>
                        </a:rPr>
                        <a:t>Решетки разного диаметра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Насадка для колбас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Защита мотора от перегрева</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Функция реверса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Материал корпуса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Цвет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a:t>
                      </a:r>
                      <a:r>
                        <a:rPr lang="ru-RU" sz="1100" b="1" i="0" u="none" strike="noStrike" dirty="0" err="1" smtClean="0">
                          <a:solidFill>
                            <a:srgbClr val="000000"/>
                          </a:solidFill>
                          <a:effectLst/>
                          <a:latin typeface="+mn-lt"/>
                        </a:rPr>
                        <a:t>ный</a:t>
                      </a:r>
                      <a:r>
                        <a:rPr lang="ru-RU" sz="1100" b="1" i="0" u="none" strike="noStrike" dirty="0" smtClean="0">
                          <a:solidFill>
                            <a:srgbClr val="000000"/>
                          </a:solidFill>
                          <a:effectLst/>
                          <a:latin typeface="+mn-lt"/>
                        </a:rPr>
                        <a:t> размер</a:t>
                      </a:r>
                      <a:r>
                        <a:rPr lang="ru-RU" sz="1100" b="1" i="0" u="none" strike="noStrike" baseline="0" dirty="0" smtClean="0">
                          <a:solidFill>
                            <a:srgbClr val="000000"/>
                          </a:solidFill>
                          <a:effectLst/>
                          <a:latin typeface="+mn-lt"/>
                        </a:rPr>
                        <a:t> </a:t>
                      </a:r>
                      <a:r>
                        <a:rPr lang="ru-RU" sz="1100" b="1" i="0" u="none" strike="noStrike" dirty="0" err="1" smtClean="0">
                          <a:solidFill>
                            <a:srgbClr val="000000"/>
                          </a:solidFill>
                          <a:effectLst/>
                          <a:latin typeface="+mn-lt"/>
                        </a:rPr>
                        <a:t>уп</a:t>
                      </a:r>
                      <a:r>
                        <a:rPr lang="ru-RU" sz="1100" b="1" i="0" u="none" strike="noStrike" dirty="0" smtClean="0">
                          <a:solidFill>
                            <a:srgbClr val="000000"/>
                          </a:solidFill>
                          <a:effectLst/>
                          <a:latin typeface="+mn-lt"/>
                        </a:rPr>
                        <a:t>.</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 нетто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a:t>
                      </a:r>
                    </a:p>
                    <a:p>
                      <a:pPr algn="ctr" fontAlgn="ctr"/>
                      <a:r>
                        <a:rPr lang="ru-RU" sz="1100" b="1" i="0" u="none" strike="noStrike" dirty="0" smtClean="0">
                          <a:solidFill>
                            <a:srgbClr val="000000"/>
                          </a:solidFill>
                          <a:effectLst/>
                          <a:latin typeface="+mn-lt"/>
                        </a:rPr>
                        <a:t>брутто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5073">
                <a:tc>
                  <a:txBody>
                    <a:bodyPr/>
                    <a:lstStyle/>
                    <a:p>
                      <a:pPr marL="0" algn="ctr" defTabSz="914400" rtl="0" eaLnBrk="1" fontAlgn="ctr" latinLnBrk="0" hangingPunct="1"/>
                      <a:r>
                        <a:rPr lang="ru-RU" sz="1000" b="1" i="1" u="none" strike="noStrike" kern="1200" dirty="0" smtClean="0">
                          <a:solidFill>
                            <a:srgbClr val="000000"/>
                          </a:solidFill>
                          <a:effectLst/>
                          <a:latin typeface="+mn-lt"/>
                          <a:ea typeface="+mn-ea"/>
                          <a:cs typeface="+mn-cs"/>
                        </a:rPr>
                        <a:t>59437</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AMG</a:t>
                      </a:r>
                      <a:r>
                        <a:rPr lang="ru-RU" sz="1000" b="1" i="1" u="none" strike="noStrike" dirty="0" smtClean="0">
                          <a:solidFill>
                            <a:srgbClr val="000000"/>
                          </a:solidFill>
                          <a:effectLst/>
                          <a:latin typeface="+mn-lt"/>
                        </a:rPr>
                        <a:t>3</a:t>
                      </a:r>
                      <a:r>
                        <a:rPr lang="en-US" sz="1000" b="1" i="1" u="none" strike="noStrike" dirty="0" smtClean="0">
                          <a:solidFill>
                            <a:srgbClr val="000000"/>
                          </a:solidFill>
                          <a:effectLst/>
                          <a:latin typeface="+mn-lt"/>
                        </a:rPr>
                        <a:t>0</a:t>
                      </a:r>
                      <a:endParaRPr lang="en-US" sz="1000" b="1" i="1" u="none" strike="noStrike" dirty="0">
                        <a:solidFill>
                          <a:srgbClr val="000000"/>
                        </a:solidFill>
                        <a:effectLst/>
                        <a:latin typeface="+mn-lt"/>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1</a:t>
                      </a:r>
                      <a:r>
                        <a:rPr lang="ru-RU" sz="1000" b="1" i="1" u="none" strike="noStrike" dirty="0" smtClean="0">
                          <a:solidFill>
                            <a:srgbClr val="000000"/>
                          </a:solidFill>
                          <a:effectLst/>
                          <a:latin typeface="+mn-lt"/>
                        </a:rPr>
                        <a:t>4</a:t>
                      </a:r>
                      <a:r>
                        <a:rPr lang="en-US" sz="1000" b="1" i="1" u="none" strike="noStrike" dirty="0" smtClean="0">
                          <a:solidFill>
                            <a:srgbClr val="000000"/>
                          </a:solidFill>
                          <a:effectLst/>
                          <a:latin typeface="+mn-lt"/>
                        </a:rPr>
                        <a:t>00</a:t>
                      </a:r>
                      <a:r>
                        <a:rPr lang="ru-RU" sz="1000" b="1" i="1" u="none" strike="noStrike" dirty="0" smtClean="0">
                          <a:solidFill>
                            <a:srgbClr val="000000"/>
                          </a:solidFill>
                          <a:effectLst/>
                          <a:latin typeface="+mn-lt"/>
                        </a:rPr>
                        <a:t>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1,4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 3 </a:t>
                      </a:r>
                      <a:r>
                        <a:rPr lang="ru-RU" sz="1000" b="1" i="1" u="none" strike="noStrike" dirty="0" err="1" smtClean="0">
                          <a:solidFill>
                            <a:srgbClr val="000000"/>
                          </a:solidFill>
                          <a:effectLst/>
                          <a:latin typeface="Arial"/>
                        </a:rPr>
                        <a:t>шт</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пластик/металл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белый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413х230х205 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2,95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3,35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16" name="TextBox 15"/>
          <p:cNvSpPr txBox="1"/>
          <p:nvPr/>
        </p:nvSpPr>
        <p:spPr>
          <a:xfrm>
            <a:off x="4142744" y="2025461"/>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31" name="Прямоугольник 30"/>
          <p:cNvSpPr/>
          <p:nvPr/>
        </p:nvSpPr>
        <p:spPr>
          <a:xfrm>
            <a:off x="544720" y="5179105"/>
            <a:ext cx="3160365" cy="369332"/>
          </a:xfrm>
          <a:prstGeom prst="rect">
            <a:avLst/>
          </a:prstGeom>
        </p:spPr>
        <p:txBody>
          <a:bodyPr wrap="square">
            <a:spAutoFit/>
          </a:bodyPr>
          <a:lstStyle/>
          <a:p>
            <a:r>
              <a:rPr lang="ru-RU" dirty="0">
                <a:solidFill>
                  <a:srgbClr val="006666"/>
                </a:solidFill>
                <a:latin typeface="EpsilonCTT" pitchFamily="2" charset="0"/>
              </a:rPr>
              <a:t>ПОЛЕЗНО! БЫСТРО! ВКУСНО!</a:t>
            </a:r>
          </a:p>
        </p:txBody>
      </p:sp>
      <p:sp>
        <p:nvSpPr>
          <p:cNvPr id="7" name="Прямоугольник 6"/>
          <p:cNvSpPr/>
          <p:nvPr/>
        </p:nvSpPr>
        <p:spPr>
          <a:xfrm>
            <a:off x="4142743" y="2295085"/>
            <a:ext cx="6327577" cy="1600438"/>
          </a:xfrm>
          <a:prstGeom prst="rect">
            <a:avLst/>
          </a:prstGeom>
        </p:spPr>
        <p:txBody>
          <a:bodyPr wrap="square">
            <a:spAutoFit/>
          </a:bodyPr>
          <a:lstStyle/>
          <a:p>
            <a:r>
              <a:rPr lang="ru-RU" sz="1400" b="1" i="1" dirty="0">
                <a:solidFill>
                  <a:srgbClr val="4D4B4B"/>
                </a:solidFill>
              </a:rPr>
              <a:t>Модель </a:t>
            </a:r>
            <a:r>
              <a:rPr lang="en-US" sz="1400" b="1" i="1" spc="50" dirty="0">
                <a:ln w="11430"/>
                <a:solidFill>
                  <a:srgbClr val="930D2D"/>
                </a:solidFill>
                <a:effectLst>
                  <a:outerShdw blurRad="38100" dist="38100" dir="2700000" algn="tl">
                    <a:srgbClr val="000000">
                      <a:alpha val="43137"/>
                    </a:srgbClr>
                  </a:outerShdw>
                </a:effectLst>
              </a:rPr>
              <a:t>AMG30</a:t>
            </a:r>
            <a:r>
              <a:rPr lang="en-US" sz="1400" b="1" i="1" dirty="0">
                <a:solidFill>
                  <a:srgbClr val="4D4B4B"/>
                </a:solidFill>
              </a:rPr>
              <a:t> </a:t>
            </a:r>
            <a:r>
              <a:rPr lang="ru-RU" sz="1400" b="1" i="1" dirty="0">
                <a:solidFill>
                  <a:srgbClr val="4D4B4B"/>
                </a:solidFill>
              </a:rPr>
              <a:t>представляет собой мощное устройство способное с легкостью справится с любым видом мяса, производительность у данной модели составляет 1,4 кг. Стандартная для ТМ </a:t>
            </a:r>
            <a:r>
              <a:rPr lang="en-US" sz="1400" b="1" i="1" dirty="0">
                <a:solidFill>
                  <a:srgbClr val="4D4B4B"/>
                </a:solidFill>
              </a:rPr>
              <a:t>GRUNHELM</a:t>
            </a:r>
            <a:r>
              <a:rPr lang="ru-RU" sz="1400" b="1" i="1" dirty="0">
                <a:solidFill>
                  <a:srgbClr val="4D4B4B"/>
                </a:solidFill>
              </a:rPr>
              <a:t> комплектация мясорубки включает в себя: 3 решетки, насадка для колбас и </a:t>
            </a:r>
            <a:r>
              <a:rPr lang="ru-RU" sz="1400" b="1" i="1" dirty="0" err="1">
                <a:solidFill>
                  <a:srgbClr val="4D4B4B"/>
                </a:solidFill>
              </a:rPr>
              <a:t>кеббе</a:t>
            </a:r>
            <a:r>
              <a:rPr lang="ru-RU" sz="1400" b="1" i="1" dirty="0">
                <a:solidFill>
                  <a:srgbClr val="4D4B4B"/>
                </a:solidFill>
              </a:rPr>
              <a:t>, толкатель, нож из нержавеющей стали, прижимная гайка, металлический лоток, металлический шнек и камера мясорубки. Защита от перегрева и функция реверса также представлены в этой модели.</a:t>
            </a:r>
            <a:endParaRPr lang="ru-RU" sz="1400" b="1" i="1" dirty="0">
              <a:solidFill>
                <a:srgbClr val="4D4B4B"/>
              </a:solidFill>
            </a:endParaRPr>
          </a:p>
        </p:txBody>
      </p:sp>
      <p:sp>
        <p:nvSpPr>
          <p:cNvPr id="21" name="Прямоугольник 20"/>
          <p:cNvSpPr/>
          <p:nvPr/>
        </p:nvSpPr>
        <p:spPr>
          <a:xfrm>
            <a:off x="4146383" y="4059416"/>
            <a:ext cx="1709122" cy="276999"/>
          </a:xfrm>
          <a:prstGeom prst="rect">
            <a:avLst/>
          </a:prstGeom>
        </p:spPr>
        <p:txBody>
          <a:bodyPr wrap="none">
            <a:spAutoFit/>
          </a:bodyPr>
          <a:lstStyle/>
          <a:p>
            <a:r>
              <a:rPr lang="ru-RU" sz="1200" b="1" dirty="0" smtClean="0">
                <a:solidFill>
                  <a:srgbClr val="FF0000"/>
                </a:solidFill>
                <a:latin typeface="Arial Black" pitchFamily="34" charset="0"/>
              </a:rPr>
              <a:t>КОМПЛЕКТАЦИЯ:</a:t>
            </a:r>
            <a:endParaRPr lang="ru-RU" sz="1200" b="1" dirty="0">
              <a:solidFill>
                <a:srgbClr val="FF0000"/>
              </a:solidFill>
              <a:latin typeface="Arial Black" pitchFamily="34" charset="0"/>
            </a:endParaRPr>
          </a:p>
        </p:txBody>
      </p:sp>
      <p:pic>
        <p:nvPicPr>
          <p:cNvPr id="12" name="Рисунок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92168" y="4085631"/>
            <a:ext cx="6213705" cy="1602161"/>
          </a:xfrm>
          <a:prstGeom prst="rect">
            <a:avLst/>
          </a:prstGeom>
        </p:spPr>
      </p:pic>
      <p:pic>
        <p:nvPicPr>
          <p:cNvPr id="14" name="Рисунок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9473" y="1100114"/>
            <a:ext cx="3389383" cy="4187961"/>
          </a:xfrm>
          <a:prstGeom prst="rect">
            <a:avLst/>
          </a:prstGeom>
          <a:effectLst>
            <a:glow rad="63500">
              <a:schemeClr val="bg1">
                <a:alpha val="40000"/>
              </a:schemeClr>
            </a:glow>
          </a:effectLst>
        </p:spPr>
      </p:pic>
      <p:pic>
        <p:nvPicPr>
          <p:cNvPr id="19"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536870" y="1407869"/>
            <a:ext cx="93345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996427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595638" y="874655"/>
            <a:ext cx="8973952" cy="656090"/>
          </a:xfrm>
          <a:effectLst/>
        </p:spPr>
        <p:txBody>
          <a:bodyPr>
            <a:normAutofit/>
          </a:bodyPr>
          <a:lstStyle/>
          <a:p>
            <a:pPr>
              <a:lnSpc>
                <a:spcPct val="100000"/>
              </a:lnSpc>
            </a:pPr>
            <a:r>
              <a:rPr lang="ru-RU" sz="2200" b="1" spc="50" dirty="0">
                <a:ln w="11430"/>
                <a:solidFill>
                  <a:srgbClr val="930D2D"/>
                </a:solidFill>
                <a:effectLst>
                  <a:outerShdw blurRad="38100" dist="38100" dir="2700000" algn="tl">
                    <a:srgbClr val="000000">
                      <a:alpha val="43137"/>
                    </a:srgbClr>
                  </a:outerShdw>
                </a:effectLst>
              </a:rPr>
              <a:t>МЯСОРУБКА </a:t>
            </a:r>
            <a:r>
              <a:rPr lang="en-US" sz="2200" b="1" spc="50" dirty="0">
                <a:ln w="11430"/>
                <a:solidFill>
                  <a:srgbClr val="930D2D"/>
                </a:solidFill>
                <a:effectLst>
                  <a:outerShdw blurRad="38100" dist="38100" dir="2700000" algn="tl">
                    <a:srgbClr val="000000">
                      <a:alpha val="43137"/>
                    </a:srgbClr>
                  </a:outerShdw>
                </a:effectLst>
              </a:rPr>
              <a:t>AMG</a:t>
            </a:r>
            <a:r>
              <a:rPr lang="ru-RU" sz="2200" b="1" spc="50" dirty="0">
                <a:ln w="11430"/>
                <a:solidFill>
                  <a:srgbClr val="930D2D"/>
                </a:solidFill>
                <a:effectLst>
                  <a:outerShdw blurRad="38100" dist="38100" dir="2700000" algn="tl">
                    <a:srgbClr val="000000">
                      <a:alpha val="43137"/>
                    </a:srgbClr>
                  </a:outerShdw>
                </a:effectLst>
              </a:rPr>
              <a:t>31</a:t>
            </a:r>
            <a:r>
              <a:rPr lang="en-US" sz="2200" b="1" spc="50" dirty="0">
                <a:ln w="11430"/>
                <a:solidFill>
                  <a:srgbClr val="930D2D"/>
                </a:solidFill>
                <a:effectLst>
                  <a:outerShdw blurRad="38100" dist="38100" dir="2700000" algn="tl">
                    <a:srgbClr val="000000">
                      <a:alpha val="43137"/>
                    </a:srgbClr>
                  </a:outerShdw>
                </a:effectLst>
              </a:rPr>
              <a:t>B</a:t>
            </a:r>
            <a:endParaRPr lang="uk-UA" sz="22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276392" y="5699557"/>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3897264848"/>
              </p:ext>
            </p:extLst>
          </p:nvPr>
        </p:nvGraphicFramePr>
        <p:xfrm>
          <a:off x="374724" y="6065264"/>
          <a:ext cx="10004900" cy="1124782"/>
        </p:xfrm>
        <a:graphic>
          <a:graphicData uri="http://schemas.openxmlformats.org/drawingml/2006/table">
            <a:tbl>
              <a:tblPr>
                <a:tableStyleId>{616DA210-FB5B-4158-B5E0-FEB733F419BA}</a:tableStyleId>
              </a:tblPr>
              <a:tblGrid>
                <a:gridCol w="408203">
                  <a:extLst>
                    <a:ext uri="{9D8B030D-6E8A-4147-A177-3AD203B41FA5}">
                      <a16:colId xmlns:a16="http://schemas.microsoft.com/office/drawing/2014/main" val="20000"/>
                    </a:ext>
                  </a:extLst>
                </a:gridCol>
                <a:gridCol w="546444">
                  <a:extLst>
                    <a:ext uri="{9D8B030D-6E8A-4147-A177-3AD203B41FA5}">
                      <a16:colId xmlns:a16="http://schemas.microsoft.com/office/drawing/2014/main" val="20001"/>
                    </a:ext>
                  </a:extLst>
                </a:gridCol>
                <a:gridCol w="703614">
                  <a:extLst>
                    <a:ext uri="{9D8B030D-6E8A-4147-A177-3AD203B41FA5}">
                      <a16:colId xmlns:a16="http://schemas.microsoft.com/office/drawing/2014/main" val="20002"/>
                    </a:ext>
                  </a:extLst>
                </a:gridCol>
                <a:gridCol w="785300">
                  <a:extLst>
                    <a:ext uri="{9D8B030D-6E8A-4147-A177-3AD203B41FA5}">
                      <a16:colId xmlns:a16="http://schemas.microsoft.com/office/drawing/2014/main" val="20003"/>
                    </a:ext>
                  </a:extLst>
                </a:gridCol>
                <a:gridCol w="509755">
                  <a:extLst>
                    <a:ext uri="{9D8B030D-6E8A-4147-A177-3AD203B41FA5}">
                      <a16:colId xmlns:a16="http://schemas.microsoft.com/office/drawing/2014/main" val="20004"/>
                    </a:ext>
                  </a:extLst>
                </a:gridCol>
                <a:gridCol w="702637">
                  <a:extLst>
                    <a:ext uri="{9D8B030D-6E8A-4147-A177-3AD203B41FA5}">
                      <a16:colId xmlns:a16="http://schemas.microsoft.com/office/drawing/2014/main" val="20005"/>
                    </a:ext>
                  </a:extLst>
                </a:gridCol>
                <a:gridCol w="730190">
                  <a:extLst>
                    <a:ext uri="{9D8B030D-6E8A-4147-A177-3AD203B41FA5}">
                      <a16:colId xmlns:a16="http://schemas.microsoft.com/office/drawing/2014/main" val="20006"/>
                    </a:ext>
                  </a:extLst>
                </a:gridCol>
                <a:gridCol w="771523">
                  <a:extLst>
                    <a:ext uri="{9D8B030D-6E8A-4147-A177-3AD203B41FA5}">
                      <a16:colId xmlns:a16="http://schemas.microsoft.com/office/drawing/2014/main" val="20007"/>
                    </a:ext>
                  </a:extLst>
                </a:gridCol>
                <a:gridCol w="523533">
                  <a:extLst>
                    <a:ext uri="{9D8B030D-6E8A-4147-A177-3AD203B41FA5}">
                      <a16:colId xmlns:a16="http://schemas.microsoft.com/office/drawing/2014/main" val="20008"/>
                    </a:ext>
                  </a:extLst>
                </a:gridCol>
                <a:gridCol w="785299">
                  <a:extLst>
                    <a:ext uri="{9D8B030D-6E8A-4147-A177-3AD203B41FA5}">
                      <a16:colId xmlns:a16="http://schemas.microsoft.com/office/drawing/2014/main" val="20009"/>
                    </a:ext>
                  </a:extLst>
                </a:gridCol>
                <a:gridCol w="688859">
                  <a:extLst>
                    <a:ext uri="{9D8B030D-6E8A-4147-A177-3AD203B41FA5}">
                      <a16:colId xmlns:a16="http://schemas.microsoft.com/office/drawing/2014/main" val="20010"/>
                    </a:ext>
                  </a:extLst>
                </a:gridCol>
                <a:gridCol w="633749">
                  <a:extLst>
                    <a:ext uri="{9D8B030D-6E8A-4147-A177-3AD203B41FA5}">
                      <a16:colId xmlns:a16="http://schemas.microsoft.com/office/drawing/2014/main" val="20011"/>
                    </a:ext>
                  </a:extLst>
                </a:gridCol>
                <a:gridCol w="509755">
                  <a:extLst>
                    <a:ext uri="{9D8B030D-6E8A-4147-A177-3AD203B41FA5}">
                      <a16:colId xmlns:a16="http://schemas.microsoft.com/office/drawing/2014/main" val="20012"/>
                    </a:ext>
                  </a:extLst>
                </a:gridCol>
                <a:gridCol w="589918">
                  <a:extLst>
                    <a:ext uri="{9D8B030D-6E8A-4147-A177-3AD203B41FA5}">
                      <a16:colId xmlns:a16="http://schemas.microsoft.com/office/drawing/2014/main" val="20013"/>
                    </a:ext>
                  </a:extLst>
                </a:gridCol>
                <a:gridCol w="589918">
                  <a:extLst>
                    <a:ext uri="{9D8B030D-6E8A-4147-A177-3AD203B41FA5}">
                      <a16:colId xmlns:a16="http://schemas.microsoft.com/office/drawing/2014/main" val="20014"/>
                    </a:ext>
                  </a:extLst>
                </a:gridCol>
                <a:gridCol w="526203">
                  <a:extLst>
                    <a:ext uri="{9D8B030D-6E8A-4147-A177-3AD203B41FA5}">
                      <a16:colId xmlns:a16="http://schemas.microsoft.com/office/drawing/2014/main" val="20015"/>
                    </a:ext>
                  </a:extLst>
                </a:gridCol>
              </a:tblGrid>
              <a:tr h="48130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Производительность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Насадки «</a:t>
                      </a:r>
                      <a:r>
                        <a:rPr lang="ru-RU" sz="1100" b="1" i="0" u="none" strike="noStrike" dirty="0" err="1" smtClean="0">
                          <a:solidFill>
                            <a:srgbClr val="000000"/>
                          </a:solidFill>
                          <a:effectLst/>
                          <a:latin typeface="+mn-lt"/>
                        </a:rPr>
                        <a:t>Кеббе</a:t>
                      </a:r>
                      <a:r>
                        <a:rPr lang="ru-RU" sz="1100" b="1" i="0" u="none" strike="noStrike" dirty="0" smtClean="0">
                          <a:solidFill>
                            <a:srgbClr val="000000"/>
                          </a:solidFill>
                          <a:effectLst/>
                          <a:latin typeface="+mn-lt"/>
                        </a:rPr>
                        <a:t>»</a:t>
                      </a:r>
                    </a:p>
                    <a:p>
                      <a:pPr algn="ctr" fontAlgn="ctr"/>
                      <a:r>
                        <a:rPr lang="ru-RU" sz="1100" b="1" i="0" u="none" strike="noStrike" dirty="0" smtClean="0">
                          <a:solidFill>
                            <a:srgbClr val="000000"/>
                          </a:solidFill>
                          <a:effectLst/>
                          <a:latin typeface="+mn-lt"/>
                        </a:rPr>
                        <a:t>А / В</a:t>
                      </a:r>
                    </a:p>
                  </a:txBody>
                  <a:tcPr marL="9149" marR="9149" marT="9149"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mn-lt"/>
                        </a:rPr>
                        <a:t>Решетки разного диаметра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Насадка для колбас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Защита мотора от перегрева</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Функция реверса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Материал корпуса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Цвет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a:t>
                      </a:r>
                      <a:r>
                        <a:rPr lang="ru-RU" sz="1100" b="1" i="0" u="none" strike="noStrike" dirty="0" err="1" smtClean="0">
                          <a:solidFill>
                            <a:srgbClr val="000000"/>
                          </a:solidFill>
                          <a:effectLst/>
                          <a:latin typeface="+mn-lt"/>
                        </a:rPr>
                        <a:t>ный</a:t>
                      </a:r>
                      <a:r>
                        <a:rPr lang="ru-RU" sz="1100" b="1" i="0" u="none" strike="noStrike" dirty="0" smtClean="0">
                          <a:solidFill>
                            <a:srgbClr val="000000"/>
                          </a:solidFill>
                          <a:effectLst/>
                          <a:latin typeface="+mn-lt"/>
                        </a:rPr>
                        <a:t> размер</a:t>
                      </a:r>
                      <a:r>
                        <a:rPr lang="ru-RU" sz="1100" b="1" i="0" u="none" strike="noStrike" baseline="0" dirty="0" smtClean="0">
                          <a:solidFill>
                            <a:srgbClr val="000000"/>
                          </a:solidFill>
                          <a:effectLst/>
                          <a:latin typeface="+mn-lt"/>
                        </a:rPr>
                        <a:t> </a:t>
                      </a:r>
                      <a:r>
                        <a:rPr lang="ru-RU" sz="1100" b="1" i="0" u="none" strike="noStrike" dirty="0" err="1" smtClean="0">
                          <a:solidFill>
                            <a:srgbClr val="000000"/>
                          </a:solidFill>
                          <a:effectLst/>
                          <a:latin typeface="+mn-lt"/>
                        </a:rPr>
                        <a:t>уп</a:t>
                      </a:r>
                      <a:r>
                        <a:rPr lang="ru-RU" sz="1100" b="1" i="0" u="none" strike="noStrike" dirty="0" smtClean="0">
                          <a:solidFill>
                            <a:srgbClr val="000000"/>
                          </a:solidFill>
                          <a:effectLst/>
                          <a:latin typeface="+mn-lt"/>
                        </a:rPr>
                        <a:t>.</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 нетто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a:t>
                      </a:r>
                    </a:p>
                    <a:p>
                      <a:pPr algn="ctr" fontAlgn="ctr"/>
                      <a:r>
                        <a:rPr lang="ru-RU" sz="1100" b="1" i="0" u="none" strike="noStrike" dirty="0" smtClean="0">
                          <a:solidFill>
                            <a:srgbClr val="000000"/>
                          </a:solidFill>
                          <a:effectLst/>
                          <a:latin typeface="+mn-lt"/>
                        </a:rPr>
                        <a:t>брутто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5073">
                <a:tc>
                  <a:txBody>
                    <a:bodyPr/>
                    <a:lstStyle/>
                    <a:p>
                      <a:pPr marL="0" algn="ctr" defTabSz="914400" rtl="0" eaLnBrk="1" fontAlgn="ctr" latinLnBrk="0" hangingPunct="1"/>
                      <a:r>
                        <a:rPr lang="ru-RU" sz="1000" b="1" i="1" u="none" strike="noStrike" kern="1200" dirty="0" smtClean="0">
                          <a:solidFill>
                            <a:srgbClr val="000000"/>
                          </a:solidFill>
                          <a:effectLst/>
                          <a:latin typeface="+mn-lt"/>
                          <a:ea typeface="+mn-ea"/>
                          <a:cs typeface="+mn-cs"/>
                        </a:rPr>
                        <a:t>59438</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AMG</a:t>
                      </a:r>
                      <a:r>
                        <a:rPr lang="ru-RU" sz="1000" b="1" i="1" u="none" strike="noStrike" dirty="0" smtClean="0">
                          <a:solidFill>
                            <a:srgbClr val="000000"/>
                          </a:solidFill>
                          <a:effectLst/>
                          <a:latin typeface="+mn-lt"/>
                        </a:rPr>
                        <a:t>3</a:t>
                      </a:r>
                      <a:r>
                        <a:rPr lang="en-US" sz="1000" b="1" i="1" u="none" strike="noStrike" dirty="0" smtClean="0">
                          <a:solidFill>
                            <a:srgbClr val="000000"/>
                          </a:solidFill>
                          <a:effectLst/>
                          <a:latin typeface="+mn-lt"/>
                        </a:rPr>
                        <a:t>1B </a:t>
                      </a:r>
                      <a:endParaRPr lang="en-US" sz="1000" b="1" i="1" u="none" strike="noStrike" dirty="0">
                        <a:solidFill>
                          <a:srgbClr val="000000"/>
                        </a:solidFill>
                        <a:effectLst/>
                        <a:latin typeface="+mn-lt"/>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1</a:t>
                      </a:r>
                      <a:r>
                        <a:rPr lang="ru-RU" sz="1000" b="1" i="1" u="none" strike="noStrike" dirty="0" smtClean="0">
                          <a:solidFill>
                            <a:srgbClr val="000000"/>
                          </a:solidFill>
                          <a:effectLst/>
                          <a:latin typeface="+mn-lt"/>
                        </a:rPr>
                        <a:t>2</a:t>
                      </a:r>
                      <a:r>
                        <a:rPr lang="en-US" sz="1000" b="1" i="1" u="none" strike="noStrike" dirty="0" smtClean="0">
                          <a:solidFill>
                            <a:srgbClr val="000000"/>
                          </a:solidFill>
                          <a:effectLst/>
                          <a:latin typeface="+mn-lt"/>
                        </a:rPr>
                        <a:t>00</a:t>
                      </a:r>
                      <a:r>
                        <a:rPr lang="ru-RU" sz="1000" b="1" i="1" u="none" strike="noStrike" dirty="0" smtClean="0">
                          <a:solidFill>
                            <a:srgbClr val="000000"/>
                          </a:solidFill>
                          <a:effectLst/>
                          <a:latin typeface="+mn-lt"/>
                        </a:rPr>
                        <a:t>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1,2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 3 </a:t>
                      </a:r>
                      <a:r>
                        <a:rPr lang="ru-RU" sz="1000" b="1" i="1" u="none" strike="noStrike" dirty="0" err="1" smtClean="0">
                          <a:solidFill>
                            <a:srgbClr val="000000"/>
                          </a:solidFill>
                          <a:effectLst/>
                          <a:latin typeface="Arial"/>
                        </a:rPr>
                        <a:t>шт</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пластик/</a:t>
                      </a:r>
                    </a:p>
                    <a:p>
                      <a:pPr algn="ctr" fontAlgn="b"/>
                      <a:r>
                        <a:rPr lang="ru-RU" sz="1000" b="1" i="1" u="none" strike="noStrike" dirty="0" smtClean="0">
                          <a:solidFill>
                            <a:srgbClr val="000000"/>
                          </a:solidFill>
                          <a:effectLst/>
                          <a:latin typeface="Arial"/>
                        </a:rPr>
                        <a:t>металл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белый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295</a:t>
                      </a:r>
                      <a:r>
                        <a:rPr lang="ru-RU" sz="1000" b="1" i="1" u="none" strike="noStrike" dirty="0" smtClean="0">
                          <a:solidFill>
                            <a:srgbClr val="000000"/>
                          </a:solidFill>
                          <a:effectLst/>
                          <a:latin typeface="Arial"/>
                        </a:rPr>
                        <a:t>х2</a:t>
                      </a:r>
                      <a:r>
                        <a:rPr lang="en-US" sz="1000" b="1" i="1" u="none" strike="noStrike" dirty="0" smtClean="0">
                          <a:solidFill>
                            <a:srgbClr val="000000"/>
                          </a:solidFill>
                          <a:effectLst/>
                          <a:latin typeface="Arial"/>
                        </a:rPr>
                        <a:t>55</a:t>
                      </a:r>
                      <a:r>
                        <a:rPr lang="ru-RU" sz="1000" b="1" i="1" u="none" strike="noStrike" dirty="0" smtClean="0">
                          <a:solidFill>
                            <a:srgbClr val="000000"/>
                          </a:solidFill>
                          <a:effectLst/>
                          <a:latin typeface="Arial"/>
                        </a:rPr>
                        <a:t>х2</a:t>
                      </a:r>
                      <a:r>
                        <a:rPr lang="en-US" sz="1000" b="1" i="1" u="none" strike="noStrike" dirty="0" smtClean="0">
                          <a:solidFill>
                            <a:srgbClr val="000000"/>
                          </a:solidFill>
                          <a:effectLst/>
                          <a:latin typeface="Arial"/>
                        </a:rPr>
                        <a:t>50</a:t>
                      </a:r>
                      <a:r>
                        <a:rPr lang="ru-RU" sz="1000" b="1" i="1" u="none" strike="noStrike" dirty="0" smtClean="0">
                          <a:solidFill>
                            <a:srgbClr val="000000"/>
                          </a:solidFill>
                          <a:effectLst/>
                          <a:latin typeface="Arial"/>
                        </a:rPr>
                        <a:t> 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a:t>
                      </a:r>
                      <a:r>
                        <a:rPr lang="en-US" sz="1000" b="1" i="1" u="none" strike="noStrike" dirty="0" smtClean="0">
                          <a:solidFill>
                            <a:srgbClr val="000000"/>
                          </a:solidFill>
                          <a:effectLst/>
                          <a:latin typeface="Arial"/>
                        </a:rPr>
                        <a:t>4</a:t>
                      </a:r>
                      <a:r>
                        <a:rPr lang="ru-RU" sz="1000" b="1" i="1" u="none" strike="noStrike" dirty="0" smtClean="0">
                          <a:solidFill>
                            <a:srgbClr val="000000"/>
                          </a:solidFill>
                          <a:effectLst/>
                          <a:latin typeface="Arial"/>
                        </a:rPr>
                        <a:t>5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3,</a:t>
                      </a:r>
                      <a:r>
                        <a:rPr lang="en-US" sz="1000" b="1" i="1" u="none" strike="noStrike" dirty="0" smtClean="0">
                          <a:solidFill>
                            <a:srgbClr val="000000"/>
                          </a:solidFill>
                          <a:effectLst/>
                          <a:latin typeface="Arial"/>
                        </a:rPr>
                        <a:t>1</a:t>
                      </a:r>
                      <a:r>
                        <a:rPr lang="ru-RU" sz="1000" b="1" i="1" u="none" strike="noStrike" dirty="0" smtClean="0">
                          <a:solidFill>
                            <a:srgbClr val="000000"/>
                          </a:solidFill>
                          <a:effectLst/>
                          <a:latin typeface="Arial"/>
                        </a:rPr>
                        <a:t>5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16" name="TextBox 15"/>
          <p:cNvSpPr txBox="1"/>
          <p:nvPr/>
        </p:nvSpPr>
        <p:spPr>
          <a:xfrm>
            <a:off x="4142744" y="2025461"/>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31" name="Прямоугольник 30"/>
          <p:cNvSpPr/>
          <p:nvPr/>
        </p:nvSpPr>
        <p:spPr>
          <a:xfrm>
            <a:off x="595638" y="5227060"/>
            <a:ext cx="3160365" cy="369332"/>
          </a:xfrm>
          <a:prstGeom prst="rect">
            <a:avLst/>
          </a:prstGeom>
        </p:spPr>
        <p:txBody>
          <a:bodyPr wrap="square">
            <a:spAutoFit/>
          </a:bodyPr>
          <a:lstStyle/>
          <a:p>
            <a:r>
              <a:rPr lang="ru-RU" dirty="0">
                <a:solidFill>
                  <a:srgbClr val="006666"/>
                </a:solidFill>
                <a:latin typeface="EpsilonCTT" pitchFamily="2" charset="0"/>
              </a:rPr>
              <a:t>ПОЛЕЗНО! БЫСТРО! ВКУСНО!</a:t>
            </a:r>
          </a:p>
        </p:txBody>
      </p:sp>
      <p:sp>
        <p:nvSpPr>
          <p:cNvPr id="7" name="Прямоугольник 6"/>
          <p:cNvSpPr/>
          <p:nvPr/>
        </p:nvSpPr>
        <p:spPr>
          <a:xfrm>
            <a:off x="4142743" y="2295085"/>
            <a:ext cx="6327577" cy="1815882"/>
          </a:xfrm>
          <a:prstGeom prst="rect">
            <a:avLst/>
          </a:prstGeom>
        </p:spPr>
        <p:txBody>
          <a:bodyPr wrap="square">
            <a:spAutoFit/>
          </a:bodyPr>
          <a:lstStyle/>
          <a:p>
            <a:r>
              <a:rPr lang="ru-RU" sz="1400" b="1" i="1" dirty="0">
                <a:solidFill>
                  <a:srgbClr val="4D4B4B"/>
                </a:solidFill>
              </a:rPr>
              <a:t>Если вы хотите быстро приготовить фарш не потратив при этом значительных усилий - модель </a:t>
            </a:r>
            <a:r>
              <a:rPr lang="en-US" sz="1400" b="1" i="1" spc="50" dirty="0">
                <a:ln w="11430"/>
                <a:solidFill>
                  <a:srgbClr val="930D2D"/>
                </a:solidFill>
                <a:effectLst>
                  <a:outerShdw blurRad="38100" dist="38100" dir="2700000" algn="tl">
                    <a:srgbClr val="000000">
                      <a:alpha val="43137"/>
                    </a:srgbClr>
                  </a:outerShdw>
                </a:effectLst>
              </a:rPr>
              <a:t>AMG31B</a:t>
            </a:r>
            <a:r>
              <a:rPr lang="en-US" sz="1400" b="1" i="1" dirty="0" smtClean="0"/>
              <a:t> </a:t>
            </a:r>
            <a:r>
              <a:rPr lang="ru-RU" sz="1400" b="1" i="1" dirty="0">
                <a:solidFill>
                  <a:srgbClr val="4D4B4B"/>
                </a:solidFill>
              </a:rPr>
              <a:t>станет для Вас лучшим помощником. Измельчение мяса в фарш 1,2 кг в минуту при мощности в 1200 Вт  - это не проблема для данной модели, функция реверс упрощает этот процесс в разы! При долгом использовании и нагреве устройства двигатель автоматически выключится, благодаря функции защита от перегрева. Необходимая комплектация для процесса измельчения мяса представлена ниже.</a:t>
            </a:r>
            <a:endParaRPr lang="ru-RU" sz="1400" b="1" i="1" dirty="0">
              <a:solidFill>
                <a:srgbClr val="4D4B4B"/>
              </a:solidFill>
            </a:endParaRPr>
          </a:p>
        </p:txBody>
      </p:sp>
      <p:sp>
        <p:nvSpPr>
          <p:cNvPr id="21" name="Прямоугольник 20"/>
          <p:cNvSpPr/>
          <p:nvPr/>
        </p:nvSpPr>
        <p:spPr>
          <a:xfrm>
            <a:off x="4146383" y="4059416"/>
            <a:ext cx="1709122" cy="276999"/>
          </a:xfrm>
          <a:prstGeom prst="rect">
            <a:avLst/>
          </a:prstGeom>
        </p:spPr>
        <p:txBody>
          <a:bodyPr wrap="none">
            <a:spAutoFit/>
          </a:bodyPr>
          <a:lstStyle/>
          <a:p>
            <a:r>
              <a:rPr lang="ru-RU" sz="1200" b="1" dirty="0" smtClean="0">
                <a:solidFill>
                  <a:srgbClr val="FF0000"/>
                </a:solidFill>
                <a:latin typeface="Arial Black" pitchFamily="34" charset="0"/>
              </a:rPr>
              <a:t>КОМПЛЕКТАЦИЯ:</a:t>
            </a:r>
            <a:endParaRPr lang="ru-RU" sz="1200" b="1" dirty="0">
              <a:solidFill>
                <a:srgbClr val="FF0000"/>
              </a:solidFill>
              <a:latin typeface="Arial Black" pitchFamily="34" charset="0"/>
            </a:endParaRPr>
          </a:p>
        </p:txBody>
      </p:sp>
      <p:pic>
        <p:nvPicPr>
          <p:cNvPr id="3" name="Рисунок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06239" y="4087553"/>
            <a:ext cx="6152586" cy="1573722"/>
          </a:xfrm>
          <a:prstGeom prst="rect">
            <a:avLst/>
          </a:prstGeom>
        </p:spPr>
      </p:pic>
      <p:pic>
        <p:nvPicPr>
          <p:cNvPr id="5" name="Рисунок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4860" y="1686660"/>
            <a:ext cx="2744520" cy="3355211"/>
          </a:xfrm>
          <a:prstGeom prst="rect">
            <a:avLst/>
          </a:prstGeom>
          <a:effectLst>
            <a:glow rad="63500">
              <a:schemeClr val="bg1">
                <a:alpha val="40000"/>
              </a:schemeClr>
            </a:glow>
          </a:effectLst>
        </p:spPr>
      </p:pic>
      <p:pic>
        <p:nvPicPr>
          <p:cNvPr id="19"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515618" y="1254282"/>
            <a:ext cx="93345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120658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256847" y="747127"/>
            <a:ext cx="5888457" cy="487695"/>
          </a:xfrm>
          <a:effectLst/>
        </p:spPr>
        <p:txBody>
          <a:bodyPr>
            <a:normAutofit fontScale="90000"/>
          </a:bodyPr>
          <a:lstStyle/>
          <a:p>
            <a:pPr>
              <a:lnSpc>
                <a:spcPct val="100000"/>
              </a:lnSpc>
            </a:pPr>
            <a:r>
              <a:rPr lang="ru-RU" sz="2400" b="1" spc="50" dirty="0">
                <a:ln w="11430"/>
                <a:solidFill>
                  <a:srgbClr val="930D2D"/>
                </a:solidFill>
                <a:effectLst>
                  <a:outerShdw blurRad="38100" dist="38100" dir="2700000" algn="tl">
                    <a:srgbClr val="000000">
                      <a:alpha val="43137"/>
                    </a:srgbClr>
                  </a:outerShdw>
                </a:effectLst>
              </a:rPr>
              <a:t>МЯСОРУБКА КЭМ-36/220-4</a:t>
            </a:r>
            <a:r>
              <a:rPr lang="ru-RU" sz="2400" b="1" spc="50" dirty="0">
                <a:ln w="11430"/>
                <a:solidFill>
                  <a:srgbClr val="930D2D"/>
                </a:solidFill>
                <a:effectLst>
                  <a:outerShdw blurRad="38100" dist="38100" dir="2700000" algn="tl">
                    <a:srgbClr val="000000">
                      <a:alpha val="43137"/>
                    </a:srgbClr>
                  </a:outerShdw>
                </a:effectLst>
              </a:rPr>
              <a:t> «БЕЛВАР</a:t>
            </a:r>
            <a:r>
              <a:rPr lang="ru-RU" sz="2400" b="1" spc="50" dirty="0" smtClean="0">
                <a:ln w="11430"/>
                <a:solidFill>
                  <a:srgbClr val="930D2D"/>
                </a:solidFill>
                <a:effectLst>
                  <a:outerShdw blurRad="38100" dist="38100" dir="2700000" algn="tl">
                    <a:srgbClr val="000000">
                      <a:alpha val="43137"/>
                    </a:srgbClr>
                  </a:outerShdw>
                </a:effectLst>
              </a:rPr>
              <a:t>»</a:t>
            </a:r>
            <a:r>
              <a:rPr lang="en-US" sz="3600" b="1" spc="50" dirty="0" smtClean="0">
                <a:ln w="11430"/>
                <a:solidFill>
                  <a:srgbClr val="006666"/>
                </a:solidFill>
                <a:latin typeface="Arial Black" panose="020B0A04020102020204" pitchFamily="34" charset="0"/>
              </a:rPr>
              <a:t> </a:t>
            </a:r>
            <a:endParaRPr lang="uk-UA" sz="3400" b="1" dirty="0">
              <a:solidFill>
                <a:srgbClr val="006666"/>
              </a:solidFill>
              <a:latin typeface="Arial Black" pitchFamily="34" charset="0"/>
              <a:cs typeface="Arial" pitchFamily="34" charset="0"/>
            </a:endParaRPr>
          </a:p>
        </p:txBody>
      </p:sp>
      <p:sp>
        <p:nvSpPr>
          <p:cNvPr id="11" name="TextBox 10"/>
          <p:cNvSpPr txBox="1"/>
          <p:nvPr/>
        </p:nvSpPr>
        <p:spPr>
          <a:xfrm>
            <a:off x="123987" y="4951387"/>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1550474242"/>
              </p:ext>
            </p:extLst>
          </p:nvPr>
        </p:nvGraphicFramePr>
        <p:xfrm>
          <a:off x="256847" y="5256123"/>
          <a:ext cx="10265791" cy="2103145"/>
        </p:xfrm>
        <a:graphic>
          <a:graphicData uri="http://schemas.openxmlformats.org/drawingml/2006/table">
            <a:tbl>
              <a:tblPr>
                <a:tableStyleId>{616DA210-FB5B-4158-B5E0-FEB733F419BA}</a:tableStyleId>
              </a:tblPr>
              <a:tblGrid>
                <a:gridCol w="441467">
                  <a:extLst>
                    <a:ext uri="{9D8B030D-6E8A-4147-A177-3AD203B41FA5}">
                      <a16:colId xmlns:a16="http://schemas.microsoft.com/office/drawing/2014/main" val="20000"/>
                    </a:ext>
                  </a:extLst>
                </a:gridCol>
                <a:gridCol w="590973">
                  <a:extLst>
                    <a:ext uri="{9D8B030D-6E8A-4147-A177-3AD203B41FA5}">
                      <a16:colId xmlns:a16="http://schemas.microsoft.com/office/drawing/2014/main" val="20001"/>
                    </a:ext>
                  </a:extLst>
                </a:gridCol>
                <a:gridCol w="760951">
                  <a:extLst>
                    <a:ext uri="{9D8B030D-6E8A-4147-A177-3AD203B41FA5}">
                      <a16:colId xmlns:a16="http://schemas.microsoft.com/office/drawing/2014/main" val="20002"/>
                    </a:ext>
                  </a:extLst>
                </a:gridCol>
                <a:gridCol w="803798">
                  <a:extLst>
                    <a:ext uri="{9D8B030D-6E8A-4147-A177-3AD203B41FA5}">
                      <a16:colId xmlns:a16="http://schemas.microsoft.com/office/drawing/2014/main" val="20003"/>
                    </a:ext>
                  </a:extLst>
                </a:gridCol>
                <a:gridCol w="831273">
                  <a:extLst>
                    <a:ext uri="{9D8B030D-6E8A-4147-A177-3AD203B41FA5}">
                      <a16:colId xmlns:a16="http://schemas.microsoft.com/office/drawing/2014/main" val="20004"/>
                    </a:ext>
                  </a:extLst>
                </a:gridCol>
                <a:gridCol w="858982">
                  <a:extLst>
                    <a:ext uri="{9D8B030D-6E8A-4147-A177-3AD203B41FA5}">
                      <a16:colId xmlns:a16="http://schemas.microsoft.com/office/drawing/2014/main" val="20005"/>
                    </a:ext>
                  </a:extLst>
                </a:gridCol>
                <a:gridCol w="706582">
                  <a:extLst>
                    <a:ext uri="{9D8B030D-6E8A-4147-A177-3AD203B41FA5}">
                      <a16:colId xmlns:a16="http://schemas.microsoft.com/office/drawing/2014/main" val="20006"/>
                    </a:ext>
                  </a:extLst>
                </a:gridCol>
                <a:gridCol w="734291">
                  <a:extLst>
                    <a:ext uri="{9D8B030D-6E8A-4147-A177-3AD203B41FA5}">
                      <a16:colId xmlns:a16="http://schemas.microsoft.com/office/drawing/2014/main" val="20007"/>
                    </a:ext>
                  </a:extLst>
                </a:gridCol>
                <a:gridCol w="710734">
                  <a:extLst>
                    <a:ext uri="{9D8B030D-6E8A-4147-A177-3AD203B41FA5}">
                      <a16:colId xmlns:a16="http://schemas.microsoft.com/office/drawing/2014/main" val="20008"/>
                    </a:ext>
                  </a:extLst>
                </a:gridCol>
                <a:gridCol w="744992">
                  <a:extLst>
                    <a:ext uri="{9D8B030D-6E8A-4147-A177-3AD203B41FA5}">
                      <a16:colId xmlns:a16="http://schemas.microsoft.com/office/drawing/2014/main" val="20009"/>
                    </a:ext>
                  </a:extLst>
                </a:gridCol>
                <a:gridCol w="685392">
                  <a:extLst>
                    <a:ext uri="{9D8B030D-6E8A-4147-A177-3AD203B41FA5}">
                      <a16:colId xmlns:a16="http://schemas.microsoft.com/office/drawing/2014/main" val="20010"/>
                    </a:ext>
                  </a:extLst>
                </a:gridCol>
                <a:gridCol w="551294">
                  <a:extLst>
                    <a:ext uri="{9D8B030D-6E8A-4147-A177-3AD203B41FA5}">
                      <a16:colId xmlns:a16="http://schemas.microsoft.com/office/drawing/2014/main" val="20011"/>
                    </a:ext>
                  </a:extLst>
                </a:gridCol>
                <a:gridCol w="637990">
                  <a:extLst>
                    <a:ext uri="{9D8B030D-6E8A-4147-A177-3AD203B41FA5}">
                      <a16:colId xmlns:a16="http://schemas.microsoft.com/office/drawing/2014/main" val="20012"/>
                    </a:ext>
                  </a:extLst>
                </a:gridCol>
                <a:gridCol w="637990">
                  <a:extLst>
                    <a:ext uri="{9D8B030D-6E8A-4147-A177-3AD203B41FA5}">
                      <a16:colId xmlns:a16="http://schemas.microsoft.com/office/drawing/2014/main" val="20013"/>
                    </a:ext>
                  </a:extLst>
                </a:gridCol>
                <a:gridCol w="569082">
                  <a:extLst>
                    <a:ext uri="{9D8B030D-6E8A-4147-A177-3AD203B41FA5}">
                      <a16:colId xmlns:a16="http://schemas.microsoft.com/office/drawing/2014/main" val="20014"/>
                    </a:ext>
                  </a:extLst>
                </a:gridCol>
              </a:tblGrid>
              <a:tr h="70132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Произв.</a:t>
                      </a:r>
                    </a:p>
                    <a:p>
                      <a:pPr algn="ctr" fontAlgn="ctr"/>
                      <a:r>
                        <a:rPr lang="ru-RU" sz="1100" b="1" i="0" u="none" strike="noStrike" dirty="0" smtClean="0">
                          <a:solidFill>
                            <a:srgbClr val="000000"/>
                          </a:solidFill>
                          <a:effectLst/>
                          <a:latin typeface="+mn-lt"/>
                        </a:rPr>
                        <a:t>мясорубка/шинковка/</a:t>
                      </a:r>
                    </a:p>
                    <a:p>
                      <a:pPr algn="ctr" fontAlgn="ctr"/>
                      <a:r>
                        <a:rPr lang="ru-RU" sz="1100" b="1" i="0" u="none" strike="noStrike" dirty="0" smtClean="0">
                          <a:solidFill>
                            <a:srgbClr val="000000"/>
                          </a:solidFill>
                          <a:effectLst/>
                          <a:latin typeface="+mn-lt"/>
                        </a:rPr>
                        <a:t>Соковыжималка, </a:t>
                      </a:r>
                      <a:r>
                        <a:rPr lang="ru-RU" sz="1100" b="1" i="1" u="none" strike="noStrike" dirty="0" smtClean="0">
                          <a:solidFill>
                            <a:srgbClr val="000000"/>
                          </a:solidFill>
                          <a:effectLst/>
                          <a:latin typeface="Arial"/>
                        </a:rPr>
                        <a:t>кг\ч</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Насадка для фарша</a:t>
                      </a:r>
                      <a:r>
                        <a:rPr lang="ru-RU" sz="1100" b="1" i="0" u="none" strike="noStrike" baseline="0" dirty="0" smtClean="0">
                          <a:solidFill>
                            <a:srgbClr val="000000"/>
                          </a:solidFill>
                          <a:effectLst/>
                          <a:latin typeface="+mn-lt"/>
                        </a:rPr>
                        <a:t> </a:t>
                      </a:r>
                      <a:r>
                        <a:rPr lang="ru-RU" sz="1100" b="1" i="0" u="none" strike="noStrike" dirty="0" smtClean="0">
                          <a:solidFill>
                            <a:srgbClr val="000000"/>
                          </a:solidFill>
                          <a:effectLst/>
                          <a:latin typeface="+mn-lt"/>
                        </a:rPr>
                        <a:t>колбас и теста</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Насадка для шинковки</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Насадка </a:t>
                      </a:r>
                      <a:r>
                        <a:rPr lang="ru-RU" sz="1100" b="1" i="0" u="none" strike="noStrike" dirty="0" err="1" smtClean="0">
                          <a:solidFill>
                            <a:srgbClr val="000000"/>
                          </a:solidFill>
                          <a:effectLst/>
                          <a:latin typeface="+mn-lt"/>
                        </a:rPr>
                        <a:t>соковыжи</a:t>
                      </a:r>
                      <a:r>
                        <a:rPr lang="ru-RU" sz="1100" b="1" i="0" u="none" strike="noStrike" dirty="0" smtClean="0">
                          <a:solidFill>
                            <a:srgbClr val="000000"/>
                          </a:solidFill>
                          <a:effectLst/>
                          <a:latin typeface="+mn-lt"/>
                        </a:rPr>
                        <a:t>-малка</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Защита мотора от перегрева</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Функция реверса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Материал корпуса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Цвет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a:t>
                      </a:r>
                      <a:r>
                        <a:rPr lang="ru-RU" sz="1100" b="1" i="0" u="none" strike="noStrike" dirty="0" err="1" smtClean="0">
                          <a:solidFill>
                            <a:srgbClr val="000000"/>
                          </a:solidFill>
                          <a:effectLst/>
                          <a:latin typeface="+mn-lt"/>
                        </a:rPr>
                        <a:t>ный</a:t>
                      </a:r>
                      <a:r>
                        <a:rPr lang="ru-RU" sz="1100" b="1" i="0" u="none" strike="noStrike" dirty="0" smtClean="0">
                          <a:solidFill>
                            <a:srgbClr val="000000"/>
                          </a:solidFill>
                          <a:effectLst/>
                          <a:latin typeface="+mn-lt"/>
                        </a:rPr>
                        <a:t> размер</a:t>
                      </a:r>
                      <a:r>
                        <a:rPr lang="ru-RU" sz="1100" b="1" i="0" u="none" strike="noStrike" baseline="0" dirty="0" smtClean="0">
                          <a:solidFill>
                            <a:srgbClr val="000000"/>
                          </a:solidFill>
                          <a:effectLst/>
                          <a:latin typeface="+mn-lt"/>
                        </a:rPr>
                        <a:t> </a:t>
                      </a:r>
                      <a:r>
                        <a:rPr lang="ru-RU" sz="1100" b="1" i="0" u="none" strike="noStrike" dirty="0" err="1" smtClean="0">
                          <a:solidFill>
                            <a:srgbClr val="000000"/>
                          </a:solidFill>
                          <a:effectLst/>
                          <a:latin typeface="+mn-lt"/>
                        </a:rPr>
                        <a:t>уп</a:t>
                      </a:r>
                      <a:r>
                        <a:rPr lang="ru-RU" sz="1100" b="1" i="0" u="none" strike="noStrike" dirty="0" smtClean="0">
                          <a:solidFill>
                            <a:srgbClr val="000000"/>
                          </a:solidFill>
                          <a:effectLst/>
                          <a:latin typeface="+mn-lt"/>
                        </a:rPr>
                        <a:t>.</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 нетто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a:t>
                      </a:r>
                    </a:p>
                    <a:p>
                      <a:pPr algn="ctr" fontAlgn="ctr"/>
                      <a:r>
                        <a:rPr lang="ru-RU" sz="1100" b="1" i="0" u="none" strike="noStrike" dirty="0" smtClean="0">
                          <a:solidFill>
                            <a:srgbClr val="000000"/>
                          </a:solidFill>
                          <a:effectLst/>
                          <a:latin typeface="+mn-lt"/>
                        </a:rPr>
                        <a:t>брутто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263083">
                <a:tc>
                  <a:txBody>
                    <a:bodyPr/>
                    <a:lstStyle/>
                    <a:p>
                      <a:pPr marL="0" algn="ctr" defTabSz="914400" rtl="0" eaLnBrk="1" fontAlgn="ctr" latinLnBrk="0" hangingPunct="1"/>
                      <a:r>
                        <a:rPr lang="en-US" sz="1000" b="1" i="1" u="none" strike="noStrike" kern="1200" dirty="0" smtClean="0">
                          <a:solidFill>
                            <a:srgbClr val="000000"/>
                          </a:solidFill>
                          <a:effectLst/>
                          <a:latin typeface="+mn-lt"/>
                          <a:ea typeface="+mn-ea"/>
                          <a:cs typeface="+mn-cs"/>
                        </a:rPr>
                        <a:t>65828</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ru-RU" sz="1000" b="1" dirty="0" smtClean="0"/>
                        <a:t>31</a:t>
                      </a:r>
                      <a:endParaRPr lang="en-US" sz="1000" b="1" i="1" u="none" strike="noStrike" dirty="0">
                        <a:solidFill>
                          <a:srgbClr val="000000"/>
                        </a:solidFill>
                        <a:effectLst/>
                        <a:latin typeface="+mn-lt"/>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1</a:t>
                      </a:r>
                      <a:r>
                        <a:rPr lang="ru-RU" sz="1000" b="1" i="1" u="none" strike="noStrike" dirty="0" smtClean="0">
                          <a:solidFill>
                            <a:srgbClr val="000000"/>
                          </a:solidFill>
                          <a:effectLst/>
                          <a:latin typeface="+mn-lt"/>
                        </a:rPr>
                        <a:t>0</a:t>
                      </a:r>
                      <a:r>
                        <a:rPr lang="en-US" sz="1000" b="1" i="1" u="none" strike="noStrike" dirty="0" smtClean="0">
                          <a:solidFill>
                            <a:srgbClr val="000000"/>
                          </a:solidFill>
                          <a:effectLst/>
                          <a:latin typeface="+mn-lt"/>
                        </a:rPr>
                        <a:t>00</a:t>
                      </a:r>
                      <a:r>
                        <a:rPr lang="ru-RU" sz="1000" b="1" i="1" u="none" strike="noStrike" dirty="0" smtClean="0">
                          <a:solidFill>
                            <a:srgbClr val="000000"/>
                          </a:solidFill>
                          <a:effectLst/>
                          <a:latin typeface="+mn-lt"/>
                        </a:rPr>
                        <a:t>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36 / 16 / 27</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пластик/</a:t>
                      </a:r>
                    </a:p>
                    <a:p>
                      <a:pPr algn="ctr" fontAlgn="b"/>
                      <a:r>
                        <a:rPr lang="ru-RU" sz="1000" b="1" i="1" u="none" strike="noStrike" dirty="0" smtClean="0">
                          <a:solidFill>
                            <a:srgbClr val="000000"/>
                          </a:solidFill>
                          <a:effectLst/>
                          <a:latin typeface="Arial"/>
                        </a:rPr>
                        <a:t>металл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белый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2,640</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2,800</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263083">
                <a:tc>
                  <a:txBody>
                    <a:bodyPr/>
                    <a:lstStyle/>
                    <a:p>
                      <a:pPr marL="0" algn="ctr" defTabSz="914400" rtl="0" eaLnBrk="1" fontAlgn="ctr" latinLnBrk="0" hangingPunct="1"/>
                      <a:r>
                        <a:rPr lang="en-US" sz="1000" b="1" i="1" u="none" strike="noStrike" kern="1200" dirty="0" smtClean="0">
                          <a:solidFill>
                            <a:srgbClr val="000000"/>
                          </a:solidFill>
                          <a:effectLst/>
                          <a:latin typeface="+mn-lt"/>
                          <a:ea typeface="+mn-ea"/>
                          <a:cs typeface="+mn-cs"/>
                        </a:rPr>
                        <a:t>65829</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000" b="1" dirty="0" smtClean="0"/>
                        <a:t>3</a:t>
                      </a:r>
                      <a:r>
                        <a:rPr lang="ru-RU" sz="1000" b="1" i="1" u="none" strike="noStrike" dirty="0" smtClean="0">
                          <a:solidFill>
                            <a:srgbClr val="000000"/>
                          </a:solidFill>
                          <a:effectLst/>
                          <a:latin typeface="+mn-lt"/>
                        </a:rPr>
                        <a:t>2</a:t>
                      </a:r>
                      <a:endParaRPr lang="en-US" sz="1000" b="1" i="1" u="none" strike="noStrike" dirty="0" smtClean="0">
                        <a:solidFill>
                          <a:srgbClr val="000000"/>
                        </a:solidFill>
                        <a:effectLst/>
                        <a:latin typeface="+mn-lt"/>
                      </a:endParaRP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mn-lt"/>
                        </a:rPr>
                        <a:t>1</a:t>
                      </a:r>
                      <a:r>
                        <a:rPr lang="ru-RU" sz="1000" b="1" i="1" u="none" strike="noStrike" dirty="0" smtClean="0">
                          <a:solidFill>
                            <a:srgbClr val="000000"/>
                          </a:solidFill>
                          <a:effectLst/>
                          <a:latin typeface="+mn-lt"/>
                        </a:rPr>
                        <a:t>0</a:t>
                      </a:r>
                      <a:r>
                        <a:rPr lang="en-US" sz="1000" b="1" i="1" u="none" strike="noStrike" dirty="0" smtClean="0">
                          <a:solidFill>
                            <a:srgbClr val="000000"/>
                          </a:solidFill>
                          <a:effectLst/>
                          <a:latin typeface="+mn-lt"/>
                        </a:rPr>
                        <a:t>00</a:t>
                      </a:r>
                      <a:r>
                        <a:rPr lang="ru-RU" sz="1000" b="1" i="1" u="none" strike="noStrike" dirty="0" smtClean="0">
                          <a:solidFill>
                            <a:srgbClr val="000000"/>
                          </a:solidFill>
                          <a:effectLst/>
                          <a:latin typeface="+mn-lt"/>
                        </a:rPr>
                        <a:t> Вт</a:t>
                      </a:r>
                      <a:endParaRPr lang="en-US" sz="1000" b="1" i="1" u="none" strike="noStrike" dirty="0" smtClean="0">
                        <a:solidFill>
                          <a:srgbClr val="000000"/>
                        </a:solidFill>
                        <a:effectLst/>
                        <a:latin typeface="+mn-lt"/>
                      </a:endParaRPr>
                    </a:p>
                  </a:txBody>
                  <a:tcPr marL="9525" marR="9525" marT="9525"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36 / 16 / 27</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пластик/</a:t>
                      </a:r>
                    </a:p>
                    <a:p>
                      <a:pPr algn="ctr" fontAlgn="b"/>
                      <a:r>
                        <a:rPr lang="ru-RU" sz="1000" b="1" i="1" u="none" strike="noStrike" dirty="0" smtClean="0">
                          <a:solidFill>
                            <a:srgbClr val="000000"/>
                          </a:solidFill>
                          <a:effectLst/>
                          <a:latin typeface="Arial"/>
                        </a:rPr>
                        <a:t>металл </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белый</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2,940</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3,150</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263083">
                <a:tc>
                  <a:txBody>
                    <a:bodyPr/>
                    <a:lstStyle/>
                    <a:p>
                      <a:pPr marL="0" algn="ctr" defTabSz="914400" rtl="0" eaLnBrk="1" fontAlgn="ctr" latinLnBrk="0" hangingPunct="1"/>
                      <a:r>
                        <a:rPr lang="en-US" sz="1000" b="1" i="1" u="none" strike="noStrike" kern="1200" dirty="0" smtClean="0">
                          <a:solidFill>
                            <a:srgbClr val="000000"/>
                          </a:solidFill>
                          <a:effectLst/>
                          <a:latin typeface="+mn-lt"/>
                          <a:ea typeface="+mn-ea"/>
                          <a:cs typeface="+mn-cs"/>
                        </a:rPr>
                        <a:t>65831</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000" b="1" dirty="0" smtClean="0"/>
                        <a:t>33</a:t>
                      </a:r>
                      <a:endParaRPr lang="en-US" sz="1000" b="1" i="1" u="none" strike="noStrike" dirty="0" smtClean="0">
                        <a:solidFill>
                          <a:srgbClr val="000000"/>
                        </a:solidFill>
                        <a:effectLst/>
                        <a:latin typeface="+mn-lt"/>
                      </a:endParaRP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mn-lt"/>
                        </a:rPr>
                        <a:t>1</a:t>
                      </a:r>
                      <a:r>
                        <a:rPr lang="ru-RU" sz="1000" b="1" i="1" u="none" strike="noStrike" dirty="0" smtClean="0">
                          <a:solidFill>
                            <a:srgbClr val="000000"/>
                          </a:solidFill>
                          <a:effectLst/>
                          <a:latin typeface="+mn-lt"/>
                        </a:rPr>
                        <a:t>0</a:t>
                      </a:r>
                      <a:r>
                        <a:rPr lang="en-US" sz="1000" b="1" i="1" u="none" strike="noStrike" dirty="0" smtClean="0">
                          <a:solidFill>
                            <a:srgbClr val="000000"/>
                          </a:solidFill>
                          <a:effectLst/>
                          <a:latin typeface="+mn-lt"/>
                        </a:rPr>
                        <a:t>00</a:t>
                      </a:r>
                      <a:r>
                        <a:rPr lang="ru-RU" sz="1000" b="1" i="1" u="none" strike="noStrike" dirty="0" smtClean="0">
                          <a:solidFill>
                            <a:srgbClr val="000000"/>
                          </a:solidFill>
                          <a:effectLst/>
                          <a:latin typeface="+mn-lt"/>
                        </a:rPr>
                        <a:t> Вт</a:t>
                      </a:r>
                      <a:endParaRPr lang="en-US" sz="1000" b="1" i="1" u="none" strike="noStrike" dirty="0" smtClean="0">
                        <a:solidFill>
                          <a:srgbClr val="000000"/>
                        </a:solidFill>
                        <a:effectLst/>
                        <a:latin typeface="+mn-lt"/>
                      </a:endParaRPr>
                    </a:p>
                  </a:txBody>
                  <a:tcPr marL="9525" marR="9525" marT="9525"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36 / 16 / 27</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пластик/</a:t>
                      </a:r>
                    </a:p>
                    <a:p>
                      <a:pPr algn="ctr" fontAlgn="b"/>
                      <a:r>
                        <a:rPr lang="ru-RU" sz="1000" b="1" i="1" u="none" strike="noStrike" dirty="0" smtClean="0">
                          <a:solidFill>
                            <a:srgbClr val="000000"/>
                          </a:solidFill>
                          <a:effectLst/>
                          <a:latin typeface="Arial"/>
                        </a:rPr>
                        <a:t>металл </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белый</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2,100</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2,250</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r h="263083">
                <a:tc>
                  <a:txBody>
                    <a:bodyPr/>
                    <a:lstStyle/>
                    <a:p>
                      <a:pPr marL="0" algn="ctr" defTabSz="914400" rtl="0" eaLnBrk="1" fontAlgn="ctr" latinLnBrk="0" hangingPunct="1"/>
                      <a:r>
                        <a:rPr lang="en-US" sz="1000" b="1" i="1" u="none" strike="noStrike" kern="1200" dirty="0" smtClean="0">
                          <a:solidFill>
                            <a:srgbClr val="000000"/>
                          </a:solidFill>
                          <a:effectLst/>
                          <a:latin typeface="+mn-lt"/>
                          <a:ea typeface="+mn-ea"/>
                          <a:cs typeface="+mn-cs"/>
                        </a:rPr>
                        <a:t>65834</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000" b="1" dirty="0" smtClean="0"/>
                        <a:t>34</a:t>
                      </a:r>
                      <a:endParaRPr lang="en-US" sz="1000" b="1" i="1" u="none" strike="noStrike" dirty="0" smtClean="0">
                        <a:solidFill>
                          <a:srgbClr val="000000"/>
                        </a:solidFill>
                        <a:effectLst/>
                        <a:latin typeface="+mn-lt"/>
                      </a:endParaRP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mn-lt"/>
                        </a:rPr>
                        <a:t>1</a:t>
                      </a:r>
                      <a:r>
                        <a:rPr lang="ru-RU" sz="1000" b="1" i="1" u="none" strike="noStrike" dirty="0" smtClean="0">
                          <a:solidFill>
                            <a:srgbClr val="000000"/>
                          </a:solidFill>
                          <a:effectLst/>
                          <a:latin typeface="+mn-lt"/>
                        </a:rPr>
                        <a:t>0</a:t>
                      </a:r>
                      <a:r>
                        <a:rPr lang="en-US" sz="1000" b="1" i="1" u="none" strike="noStrike" dirty="0" smtClean="0">
                          <a:solidFill>
                            <a:srgbClr val="000000"/>
                          </a:solidFill>
                          <a:effectLst/>
                          <a:latin typeface="+mn-lt"/>
                        </a:rPr>
                        <a:t>00</a:t>
                      </a:r>
                      <a:r>
                        <a:rPr lang="ru-RU" sz="1000" b="1" i="1" u="none" strike="noStrike" dirty="0" smtClean="0">
                          <a:solidFill>
                            <a:srgbClr val="000000"/>
                          </a:solidFill>
                          <a:effectLst/>
                          <a:latin typeface="+mn-lt"/>
                        </a:rPr>
                        <a:t> Вт</a:t>
                      </a:r>
                      <a:endParaRPr lang="en-US" sz="1000" b="1" i="1" u="none" strike="noStrike" dirty="0" smtClean="0">
                        <a:solidFill>
                          <a:srgbClr val="000000"/>
                        </a:solidFill>
                        <a:effectLst/>
                        <a:latin typeface="+mn-lt"/>
                      </a:endParaRPr>
                    </a:p>
                  </a:txBody>
                  <a:tcPr marL="9525" marR="9525" marT="9525"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36 / 16 / 27</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пластик/</a:t>
                      </a:r>
                    </a:p>
                    <a:p>
                      <a:pPr algn="ctr" fontAlgn="b"/>
                      <a:r>
                        <a:rPr lang="ru-RU" sz="1000" b="1" i="1" u="none" strike="noStrike" dirty="0" smtClean="0">
                          <a:solidFill>
                            <a:srgbClr val="000000"/>
                          </a:solidFill>
                          <a:effectLst/>
                          <a:latin typeface="Arial"/>
                        </a:rPr>
                        <a:t>металл </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белый</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990</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1050</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4"/>
                  </a:ext>
                </a:extLst>
              </a:tr>
            </a:tbl>
          </a:graphicData>
        </a:graphic>
      </p:graphicFrame>
      <p:sp>
        <p:nvSpPr>
          <p:cNvPr id="16" name="TextBox 15"/>
          <p:cNvSpPr txBox="1"/>
          <p:nvPr/>
        </p:nvSpPr>
        <p:spPr>
          <a:xfrm>
            <a:off x="4807784" y="1291146"/>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7" name="Прямоугольник 6"/>
          <p:cNvSpPr/>
          <p:nvPr/>
        </p:nvSpPr>
        <p:spPr>
          <a:xfrm>
            <a:off x="4835281" y="1457725"/>
            <a:ext cx="5858119" cy="1646605"/>
          </a:xfrm>
          <a:prstGeom prst="rect">
            <a:avLst/>
          </a:prstGeom>
        </p:spPr>
        <p:txBody>
          <a:bodyPr wrap="square">
            <a:spAutoFit/>
          </a:bodyPr>
          <a:lstStyle/>
          <a:p>
            <a:r>
              <a:rPr lang="ru-RU" sz="1100" b="1" i="1" dirty="0" smtClean="0"/>
              <a:t>  </a:t>
            </a:r>
            <a:r>
              <a:rPr lang="ru-RU" sz="1000" b="1" i="1" dirty="0" smtClean="0"/>
              <a:t>Электрическая </a:t>
            </a:r>
            <a:r>
              <a:rPr lang="ru-RU" sz="1000" b="1" i="1" dirty="0"/>
              <a:t>мясорубка</a:t>
            </a:r>
            <a:r>
              <a:rPr lang="ru-RU" sz="1000" i="1" dirty="0"/>
              <a:t> </a:t>
            </a:r>
            <a:r>
              <a:rPr lang="ru-RU" sz="1000" b="1" i="1" dirty="0" smtClean="0"/>
              <a:t>КЭМ-36 / 220-4 </a:t>
            </a:r>
            <a:r>
              <a:rPr lang="ru-RU" sz="1000" b="1" i="1" dirty="0"/>
              <a:t>"БЕЛВАР" </a:t>
            </a:r>
            <a:r>
              <a:rPr lang="ru-RU" sz="1000" i="1" dirty="0"/>
              <a:t>от </a:t>
            </a:r>
            <a:r>
              <a:rPr lang="ru-RU" sz="1000" i="1" dirty="0" smtClean="0"/>
              <a:t>Белорусского</a:t>
            </a:r>
            <a:r>
              <a:rPr lang="en-US" sz="1000" i="1" dirty="0" smtClean="0"/>
              <a:t> </a:t>
            </a:r>
            <a:r>
              <a:rPr lang="ru-RU" sz="1000" i="1" dirty="0" smtClean="0"/>
              <a:t>производителя </a:t>
            </a:r>
            <a:r>
              <a:rPr lang="ru-RU" sz="1000" i="1" dirty="0"/>
              <a:t>представлена в 4-х модификациях: </a:t>
            </a:r>
            <a:r>
              <a:rPr lang="ru-RU" sz="1000" b="1" i="1" dirty="0"/>
              <a:t>31, 32, 33, 34</a:t>
            </a:r>
            <a:r>
              <a:rPr lang="ru-RU" sz="1000" i="1" dirty="0"/>
              <a:t>, с максимальной мощность 1000 Вт. номинальная мощность от 220 Вт, функция реверс, отсек для хранения мелких насадок, </a:t>
            </a:r>
            <a:r>
              <a:rPr lang="ru-RU" sz="1000" i="1" dirty="0" err="1"/>
              <a:t>евродизайн</a:t>
            </a:r>
            <a:endParaRPr lang="ru-RU" sz="1000" i="1" dirty="0"/>
          </a:p>
          <a:p>
            <a:r>
              <a:rPr lang="ru-RU" sz="1000" b="1" i="1" dirty="0" smtClean="0"/>
              <a:t>  Мясорубка поможет Вам: </a:t>
            </a:r>
          </a:p>
          <a:p>
            <a:r>
              <a:rPr lang="ru-RU" sz="1000" b="1" i="1" u="sng" dirty="0" smtClean="0"/>
              <a:t>  с </a:t>
            </a:r>
            <a:r>
              <a:rPr lang="ru-RU" sz="1000" b="1" i="1" u="sng" dirty="0"/>
              <a:t>помощью </a:t>
            </a:r>
            <a:r>
              <a:rPr lang="ru-RU" sz="1000" b="1" i="1" u="sng" dirty="0" smtClean="0"/>
              <a:t>насадки-мясорубки:</a:t>
            </a:r>
            <a:r>
              <a:rPr lang="ru-RU" sz="1000" b="1" i="1" dirty="0"/>
              <a:t> </a:t>
            </a:r>
            <a:r>
              <a:rPr lang="ru-RU" sz="1000" i="1" dirty="0" smtClean="0"/>
              <a:t>приготовить </a:t>
            </a:r>
            <a:r>
              <a:rPr lang="ru-RU" sz="1000" i="1" dirty="0"/>
              <a:t>фарш </a:t>
            </a:r>
            <a:r>
              <a:rPr lang="ru-RU" sz="1000" i="1" dirty="0" smtClean="0"/>
              <a:t>из  </a:t>
            </a:r>
            <a:r>
              <a:rPr lang="ru-RU" sz="1000" i="1" dirty="0" err="1" smtClean="0"/>
              <a:t>домашей</a:t>
            </a:r>
            <a:r>
              <a:rPr lang="ru-RU" sz="1000" i="1" dirty="0" smtClean="0"/>
              <a:t> </a:t>
            </a:r>
            <a:r>
              <a:rPr lang="ru-RU" sz="1000" i="1" dirty="0"/>
              <a:t>птицы, сырого и варенного мяса и </a:t>
            </a:r>
            <a:r>
              <a:rPr lang="ru-RU" sz="1000" i="1" dirty="0" smtClean="0"/>
              <a:t>рыбы; приготовить </a:t>
            </a:r>
            <a:r>
              <a:rPr lang="ru-RU" sz="1000" i="1" dirty="0"/>
              <a:t>мясо типа «бефстроганов</a:t>
            </a:r>
            <a:r>
              <a:rPr lang="ru-RU" sz="1000" i="1" dirty="0" smtClean="0"/>
              <a:t>»; приготовить </a:t>
            </a:r>
            <a:r>
              <a:rPr lang="ru-RU" sz="1000" i="1" dirty="0"/>
              <a:t>печенье из </a:t>
            </a:r>
            <a:r>
              <a:rPr lang="ru-RU" sz="1000" i="1" dirty="0" smtClean="0"/>
              <a:t>теста; изготовить </a:t>
            </a:r>
            <a:r>
              <a:rPr lang="ru-RU" sz="1000" i="1" dirty="0"/>
              <a:t>домашнюю колбасу.</a:t>
            </a:r>
          </a:p>
          <a:p>
            <a:r>
              <a:rPr lang="ru-RU" sz="1000" b="1" i="1" u="sng" dirty="0" smtClean="0"/>
              <a:t>  с </a:t>
            </a:r>
            <a:r>
              <a:rPr lang="ru-RU" sz="1000" b="1" i="1" u="sng" dirty="0"/>
              <a:t>помощью </a:t>
            </a:r>
            <a:r>
              <a:rPr lang="ru-RU" sz="1000" b="1" i="1" u="sng" dirty="0" smtClean="0"/>
              <a:t>приставки-шинковки:</a:t>
            </a:r>
            <a:r>
              <a:rPr lang="ru-RU" sz="1000" b="1" i="1" dirty="0"/>
              <a:t> </a:t>
            </a:r>
            <a:r>
              <a:rPr lang="ru-RU" sz="1000" b="1" i="1" dirty="0" smtClean="0"/>
              <a:t> </a:t>
            </a:r>
            <a:r>
              <a:rPr lang="ru-RU" sz="1000" i="1" dirty="0" smtClean="0"/>
              <a:t>произвести </a:t>
            </a:r>
            <a:r>
              <a:rPr lang="ru-RU" sz="1000" i="1" dirty="0"/>
              <a:t>резку, шинковку и истирание овощей и </a:t>
            </a:r>
            <a:r>
              <a:rPr lang="ru-RU" sz="1000" i="1" dirty="0" smtClean="0"/>
              <a:t>фруктов; измельчить </a:t>
            </a:r>
            <a:r>
              <a:rPr lang="ru-RU" sz="1000" i="1" dirty="0"/>
              <a:t>крутые яйца, сыр.</a:t>
            </a:r>
          </a:p>
          <a:p>
            <a:r>
              <a:rPr lang="ru-RU" sz="1000" b="1" i="1" u="sng" dirty="0" smtClean="0"/>
              <a:t>  с </a:t>
            </a:r>
            <a:r>
              <a:rPr lang="ru-RU" sz="1000" b="1" i="1" u="sng" dirty="0"/>
              <a:t>помощью </a:t>
            </a:r>
            <a:r>
              <a:rPr lang="ru-RU" sz="1000" b="1" i="1" u="sng" dirty="0" smtClean="0"/>
              <a:t>насадки-соковыжималки:</a:t>
            </a:r>
            <a:r>
              <a:rPr lang="ru-RU" sz="1000" b="1" i="1" dirty="0"/>
              <a:t> </a:t>
            </a:r>
            <a:r>
              <a:rPr lang="ru-RU" sz="1000" i="1" dirty="0" smtClean="0"/>
              <a:t>получить </a:t>
            </a:r>
            <a:r>
              <a:rPr lang="ru-RU" sz="1000" i="1" dirty="0"/>
              <a:t>сок с мякотью из мягких овощей, фруктов и ягод</a:t>
            </a:r>
            <a:r>
              <a:rPr lang="ru-RU" sz="1000" i="1" dirty="0" smtClean="0"/>
              <a:t>.</a:t>
            </a:r>
            <a:endParaRPr lang="ru-RU" sz="1000" i="1" dirty="0"/>
          </a:p>
        </p:txBody>
      </p:sp>
      <p:sp>
        <p:nvSpPr>
          <p:cNvPr id="21" name="Прямоугольник 20"/>
          <p:cNvSpPr/>
          <p:nvPr/>
        </p:nvSpPr>
        <p:spPr>
          <a:xfrm>
            <a:off x="4811423" y="3040211"/>
            <a:ext cx="1709122" cy="276999"/>
          </a:xfrm>
          <a:prstGeom prst="rect">
            <a:avLst/>
          </a:prstGeom>
        </p:spPr>
        <p:txBody>
          <a:bodyPr wrap="none">
            <a:spAutoFit/>
          </a:bodyPr>
          <a:lstStyle/>
          <a:p>
            <a:r>
              <a:rPr lang="ru-RU" sz="1200" b="1" dirty="0" smtClean="0">
                <a:solidFill>
                  <a:srgbClr val="FF0000"/>
                </a:solidFill>
                <a:latin typeface="Arial Black" pitchFamily="34" charset="0"/>
              </a:rPr>
              <a:t>КОМПЛЕКТАЦИЯ:</a:t>
            </a:r>
            <a:endParaRPr lang="ru-RU" sz="1200" b="1" dirty="0">
              <a:solidFill>
                <a:srgbClr val="FF0000"/>
              </a:solidFill>
              <a:latin typeface="Arial Black" pitchFamily="34" charset="0"/>
            </a:endParaRPr>
          </a:p>
        </p:txBody>
      </p:sp>
      <p:pic>
        <p:nvPicPr>
          <p:cNvPr id="26" name="Рисунок 2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191819" y="2131297"/>
            <a:ext cx="1159800" cy="1137534"/>
          </a:xfrm>
          <a:prstGeom prst="rect">
            <a:avLst/>
          </a:prstGeom>
        </p:spPr>
      </p:pic>
      <p:pic>
        <p:nvPicPr>
          <p:cNvPr id="20" name="Рисунок 1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349171" y="1422306"/>
            <a:ext cx="2381250" cy="638175"/>
          </a:xfrm>
          <a:prstGeom prst="rect">
            <a:avLst/>
          </a:prstGeom>
        </p:spPr>
      </p:pic>
      <p:pic>
        <p:nvPicPr>
          <p:cNvPr id="14" name="Рисунок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93476" y="3381479"/>
            <a:ext cx="7629160" cy="1517907"/>
          </a:xfrm>
          <a:prstGeom prst="rect">
            <a:avLst/>
          </a:prstGeom>
        </p:spPr>
      </p:pic>
      <p:pic>
        <p:nvPicPr>
          <p:cNvPr id="15" name="Рисунок 1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56848" y="1609516"/>
            <a:ext cx="2494046" cy="331329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1685947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pic>
        <p:nvPicPr>
          <p:cNvPr id="3" name="Рисунок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00340" y="3381479"/>
            <a:ext cx="7629160" cy="1514859"/>
          </a:xfrm>
          <a:prstGeom prst="rect">
            <a:avLst/>
          </a:prstGeom>
        </p:spPr>
      </p:pic>
      <p:sp>
        <p:nvSpPr>
          <p:cNvPr id="2" name="Заголовок 1"/>
          <p:cNvSpPr>
            <a:spLocks noGrp="1"/>
          </p:cNvSpPr>
          <p:nvPr>
            <p:ph type="title"/>
          </p:nvPr>
        </p:nvSpPr>
        <p:spPr>
          <a:xfrm>
            <a:off x="123987" y="692720"/>
            <a:ext cx="5516338" cy="563018"/>
          </a:xfrm>
          <a:effectLst/>
        </p:spPr>
        <p:txBody>
          <a:bodyPr>
            <a:normAutofit fontScale="90000"/>
          </a:bodyPr>
          <a:lstStyle/>
          <a:p>
            <a:pPr>
              <a:lnSpc>
                <a:spcPct val="100000"/>
              </a:lnSpc>
            </a:pPr>
            <a:r>
              <a:rPr lang="ru-RU" sz="2400" b="1" spc="50" dirty="0">
                <a:ln w="11430"/>
                <a:solidFill>
                  <a:srgbClr val="930D2D"/>
                </a:solidFill>
                <a:effectLst>
                  <a:outerShdw blurRad="38100" dist="38100" dir="2700000" algn="tl">
                    <a:srgbClr val="000000">
                      <a:alpha val="43137"/>
                    </a:srgbClr>
                  </a:outerShdw>
                </a:effectLst>
              </a:rPr>
              <a:t>МЯСОРУБКА </a:t>
            </a:r>
            <a:r>
              <a:rPr lang="ru-RU" sz="2400" b="1" spc="50" dirty="0">
                <a:ln w="11430"/>
                <a:solidFill>
                  <a:srgbClr val="930D2D"/>
                </a:solidFill>
                <a:effectLst>
                  <a:outerShdw blurRad="38100" dist="38100" dir="2700000" algn="tl">
                    <a:srgbClr val="000000">
                      <a:alpha val="43137"/>
                    </a:srgbClr>
                  </a:outerShdw>
                </a:effectLst>
              </a:rPr>
              <a:t>КЭМ-П2У 302 </a:t>
            </a:r>
            <a:r>
              <a:rPr lang="ru-RU" sz="2400" b="1" spc="50" dirty="0">
                <a:ln w="11430"/>
                <a:solidFill>
                  <a:srgbClr val="930D2D"/>
                </a:solidFill>
                <a:effectLst>
                  <a:outerShdw blurRad="38100" dist="38100" dir="2700000" algn="tl">
                    <a:srgbClr val="000000">
                      <a:alpha val="43137"/>
                    </a:srgbClr>
                  </a:outerShdw>
                </a:effectLst>
              </a:rPr>
              <a:t>«</a:t>
            </a:r>
            <a:r>
              <a:rPr lang="ru-RU" sz="2400" b="1" spc="50" dirty="0">
                <a:ln w="11430"/>
                <a:solidFill>
                  <a:srgbClr val="930D2D"/>
                </a:solidFill>
                <a:effectLst>
                  <a:outerShdw blurRad="38100" dist="38100" dir="2700000" algn="tl">
                    <a:srgbClr val="000000">
                      <a:alpha val="43137"/>
                    </a:srgbClr>
                  </a:outerShdw>
                </a:effectLst>
              </a:rPr>
              <a:t>БЕЛВАР</a:t>
            </a:r>
            <a:r>
              <a:rPr lang="ru-RU" sz="2400" b="1" spc="50" dirty="0" smtClean="0">
                <a:ln w="11430"/>
                <a:solidFill>
                  <a:srgbClr val="930D2D"/>
                </a:solidFill>
                <a:effectLst>
                  <a:outerShdw blurRad="38100" dist="38100" dir="2700000" algn="tl">
                    <a:srgbClr val="000000">
                      <a:alpha val="43137"/>
                    </a:srgbClr>
                  </a:outerShdw>
                </a:effectLst>
              </a:rPr>
              <a:t>»</a:t>
            </a:r>
            <a:r>
              <a:rPr lang="en-US" sz="3600" b="1" spc="50" dirty="0" smtClean="0">
                <a:ln w="11430"/>
                <a:solidFill>
                  <a:srgbClr val="006666"/>
                </a:solidFill>
                <a:latin typeface="Arial Black" panose="020B0A04020102020204" pitchFamily="34" charset="0"/>
              </a:rPr>
              <a:t> </a:t>
            </a:r>
            <a:endParaRPr lang="uk-UA" sz="3400" b="1" dirty="0">
              <a:solidFill>
                <a:srgbClr val="006666"/>
              </a:solidFill>
              <a:latin typeface="Arial Black" pitchFamily="34" charset="0"/>
              <a:cs typeface="Arial" pitchFamily="34" charset="0"/>
            </a:endParaRPr>
          </a:p>
        </p:txBody>
      </p:sp>
      <p:sp>
        <p:nvSpPr>
          <p:cNvPr id="11" name="TextBox 10"/>
          <p:cNvSpPr txBox="1"/>
          <p:nvPr/>
        </p:nvSpPr>
        <p:spPr>
          <a:xfrm>
            <a:off x="123987" y="4951387"/>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3500535457"/>
              </p:ext>
            </p:extLst>
          </p:nvPr>
        </p:nvGraphicFramePr>
        <p:xfrm>
          <a:off x="256847" y="5256123"/>
          <a:ext cx="10265791" cy="2103145"/>
        </p:xfrm>
        <a:graphic>
          <a:graphicData uri="http://schemas.openxmlformats.org/drawingml/2006/table">
            <a:tbl>
              <a:tblPr>
                <a:tableStyleId>{616DA210-FB5B-4158-B5E0-FEB733F419BA}</a:tableStyleId>
              </a:tblPr>
              <a:tblGrid>
                <a:gridCol w="441467">
                  <a:extLst>
                    <a:ext uri="{9D8B030D-6E8A-4147-A177-3AD203B41FA5}">
                      <a16:colId xmlns:a16="http://schemas.microsoft.com/office/drawing/2014/main" val="20000"/>
                    </a:ext>
                  </a:extLst>
                </a:gridCol>
                <a:gridCol w="590973">
                  <a:extLst>
                    <a:ext uri="{9D8B030D-6E8A-4147-A177-3AD203B41FA5}">
                      <a16:colId xmlns:a16="http://schemas.microsoft.com/office/drawing/2014/main" val="20001"/>
                    </a:ext>
                  </a:extLst>
                </a:gridCol>
                <a:gridCol w="760951">
                  <a:extLst>
                    <a:ext uri="{9D8B030D-6E8A-4147-A177-3AD203B41FA5}">
                      <a16:colId xmlns:a16="http://schemas.microsoft.com/office/drawing/2014/main" val="20002"/>
                    </a:ext>
                  </a:extLst>
                </a:gridCol>
                <a:gridCol w="803798">
                  <a:extLst>
                    <a:ext uri="{9D8B030D-6E8A-4147-A177-3AD203B41FA5}">
                      <a16:colId xmlns:a16="http://schemas.microsoft.com/office/drawing/2014/main" val="20003"/>
                    </a:ext>
                  </a:extLst>
                </a:gridCol>
                <a:gridCol w="831273">
                  <a:extLst>
                    <a:ext uri="{9D8B030D-6E8A-4147-A177-3AD203B41FA5}">
                      <a16:colId xmlns:a16="http://schemas.microsoft.com/office/drawing/2014/main" val="20004"/>
                    </a:ext>
                  </a:extLst>
                </a:gridCol>
                <a:gridCol w="858982">
                  <a:extLst>
                    <a:ext uri="{9D8B030D-6E8A-4147-A177-3AD203B41FA5}">
                      <a16:colId xmlns:a16="http://schemas.microsoft.com/office/drawing/2014/main" val="20005"/>
                    </a:ext>
                  </a:extLst>
                </a:gridCol>
                <a:gridCol w="706582">
                  <a:extLst>
                    <a:ext uri="{9D8B030D-6E8A-4147-A177-3AD203B41FA5}">
                      <a16:colId xmlns:a16="http://schemas.microsoft.com/office/drawing/2014/main" val="20006"/>
                    </a:ext>
                  </a:extLst>
                </a:gridCol>
                <a:gridCol w="734291">
                  <a:extLst>
                    <a:ext uri="{9D8B030D-6E8A-4147-A177-3AD203B41FA5}">
                      <a16:colId xmlns:a16="http://schemas.microsoft.com/office/drawing/2014/main" val="20007"/>
                    </a:ext>
                  </a:extLst>
                </a:gridCol>
                <a:gridCol w="710734">
                  <a:extLst>
                    <a:ext uri="{9D8B030D-6E8A-4147-A177-3AD203B41FA5}">
                      <a16:colId xmlns:a16="http://schemas.microsoft.com/office/drawing/2014/main" val="20008"/>
                    </a:ext>
                  </a:extLst>
                </a:gridCol>
                <a:gridCol w="744992">
                  <a:extLst>
                    <a:ext uri="{9D8B030D-6E8A-4147-A177-3AD203B41FA5}">
                      <a16:colId xmlns:a16="http://schemas.microsoft.com/office/drawing/2014/main" val="20009"/>
                    </a:ext>
                  </a:extLst>
                </a:gridCol>
                <a:gridCol w="685392">
                  <a:extLst>
                    <a:ext uri="{9D8B030D-6E8A-4147-A177-3AD203B41FA5}">
                      <a16:colId xmlns:a16="http://schemas.microsoft.com/office/drawing/2014/main" val="20010"/>
                    </a:ext>
                  </a:extLst>
                </a:gridCol>
                <a:gridCol w="551294">
                  <a:extLst>
                    <a:ext uri="{9D8B030D-6E8A-4147-A177-3AD203B41FA5}">
                      <a16:colId xmlns:a16="http://schemas.microsoft.com/office/drawing/2014/main" val="20011"/>
                    </a:ext>
                  </a:extLst>
                </a:gridCol>
                <a:gridCol w="637990">
                  <a:extLst>
                    <a:ext uri="{9D8B030D-6E8A-4147-A177-3AD203B41FA5}">
                      <a16:colId xmlns:a16="http://schemas.microsoft.com/office/drawing/2014/main" val="20012"/>
                    </a:ext>
                  </a:extLst>
                </a:gridCol>
                <a:gridCol w="637990">
                  <a:extLst>
                    <a:ext uri="{9D8B030D-6E8A-4147-A177-3AD203B41FA5}">
                      <a16:colId xmlns:a16="http://schemas.microsoft.com/office/drawing/2014/main" val="20013"/>
                    </a:ext>
                  </a:extLst>
                </a:gridCol>
                <a:gridCol w="569082">
                  <a:extLst>
                    <a:ext uri="{9D8B030D-6E8A-4147-A177-3AD203B41FA5}">
                      <a16:colId xmlns:a16="http://schemas.microsoft.com/office/drawing/2014/main" val="20014"/>
                    </a:ext>
                  </a:extLst>
                </a:gridCol>
              </a:tblGrid>
              <a:tr h="70132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Произв.</a:t>
                      </a:r>
                    </a:p>
                    <a:p>
                      <a:pPr algn="ctr" fontAlgn="ctr"/>
                      <a:r>
                        <a:rPr lang="ru-RU" sz="1100" b="1" i="0" u="none" strike="noStrike" dirty="0" smtClean="0">
                          <a:solidFill>
                            <a:srgbClr val="000000"/>
                          </a:solidFill>
                          <a:effectLst/>
                          <a:latin typeface="+mn-lt"/>
                        </a:rPr>
                        <a:t>мясорубка/шинковка/</a:t>
                      </a:r>
                    </a:p>
                    <a:p>
                      <a:pPr algn="ctr" fontAlgn="ctr"/>
                      <a:r>
                        <a:rPr lang="ru-RU" sz="1100" b="1" i="0" u="none" strike="noStrike" dirty="0" smtClean="0">
                          <a:solidFill>
                            <a:srgbClr val="000000"/>
                          </a:solidFill>
                          <a:effectLst/>
                          <a:latin typeface="+mn-lt"/>
                        </a:rPr>
                        <a:t>Соковыжималка, </a:t>
                      </a:r>
                      <a:r>
                        <a:rPr lang="ru-RU" sz="1100" b="1" i="1" u="none" strike="noStrike" dirty="0" smtClean="0">
                          <a:solidFill>
                            <a:srgbClr val="000000"/>
                          </a:solidFill>
                          <a:effectLst/>
                          <a:latin typeface="Arial"/>
                        </a:rPr>
                        <a:t>кг\ч</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Насадка для фарша</a:t>
                      </a:r>
                      <a:r>
                        <a:rPr lang="ru-RU" sz="1100" b="1" i="0" u="none" strike="noStrike" baseline="0" dirty="0" smtClean="0">
                          <a:solidFill>
                            <a:srgbClr val="000000"/>
                          </a:solidFill>
                          <a:effectLst/>
                          <a:latin typeface="+mn-lt"/>
                        </a:rPr>
                        <a:t> </a:t>
                      </a:r>
                      <a:r>
                        <a:rPr lang="ru-RU" sz="1100" b="1" i="0" u="none" strike="noStrike" dirty="0" smtClean="0">
                          <a:solidFill>
                            <a:srgbClr val="000000"/>
                          </a:solidFill>
                          <a:effectLst/>
                          <a:latin typeface="+mn-lt"/>
                        </a:rPr>
                        <a:t>колбас и теста</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Насадка для шинковки</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Насадка </a:t>
                      </a:r>
                      <a:r>
                        <a:rPr lang="ru-RU" sz="1100" b="1" i="0" u="none" strike="noStrike" dirty="0" err="1" smtClean="0">
                          <a:solidFill>
                            <a:srgbClr val="000000"/>
                          </a:solidFill>
                          <a:effectLst/>
                          <a:latin typeface="+mn-lt"/>
                        </a:rPr>
                        <a:t>соковыжи</a:t>
                      </a:r>
                      <a:r>
                        <a:rPr lang="ru-RU" sz="1100" b="1" i="0" u="none" strike="noStrike" dirty="0" smtClean="0">
                          <a:solidFill>
                            <a:srgbClr val="000000"/>
                          </a:solidFill>
                          <a:effectLst/>
                          <a:latin typeface="+mn-lt"/>
                        </a:rPr>
                        <a:t>-малка</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Защита мотора от перегрева</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Функция реверса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Материал корпуса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Цвет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a:t>
                      </a:r>
                      <a:r>
                        <a:rPr lang="ru-RU" sz="1100" b="1" i="0" u="none" strike="noStrike" dirty="0" err="1" smtClean="0">
                          <a:solidFill>
                            <a:srgbClr val="000000"/>
                          </a:solidFill>
                          <a:effectLst/>
                          <a:latin typeface="+mn-lt"/>
                        </a:rPr>
                        <a:t>ный</a:t>
                      </a:r>
                      <a:r>
                        <a:rPr lang="ru-RU" sz="1100" b="1" i="0" u="none" strike="noStrike" dirty="0" smtClean="0">
                          <a:solidFill>
                            <a:srgbClr val="000000"/>
                          </a:solidFill>
                          <a:effectLst/>
                          <a:latin typeface="+mn-lt"/>
                        </a:rPr>
                        <a:t> размер</a:t>
                      </a:r>
                      <a:r>
                        <a:rPr lang="ru-RU" sz="1100" b="1" i="0" u="none" strike="noStrike" baseline="0" dirty="0" smtClean="0">
                          <a:solidFill>
                            <a:srgbClr val="000000"/>
                          </a:solidFill>
                          <a:effectLst/>
                          <a:latin typeface="+mn-lt"/>
                        </a:rPr>
                        <a:t> </a:t>
                      </a:r>
                      <a:r>
                        <a:rPr lang="ru-RU" sz="1100" b="1" i="0" u="none" strike="noStrike" dirty="0" err="1" smtClean="0">
                          <a:solidFill>
                            <a:srgbClr val="000000"/>
                          </a:solidFill>
                          <a:effectLst/>
                          <a:latin typeface="+mn-lt"/>
                        </a:rPr>
                        <a:t>уп</a:t>
                      </a:r>
                      <a:r>
                        <a:rPr lang="ru-RU" sz="1100" b="1" i="0" u="none" strike="noStrike" dirty="0" smtClean="0">
                          <a:solidFill>
                            <a:srgbClr val="000000"/>
                          </a:solidFill>
                          <a:effectLst/>
                          <a:latin typeface="+mn-lt"/>
                        </a:rPr>
                        <a:t>.</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 нетто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a:t>
                      </a:r>
                    </a:p>
                    <a:p>
                      <a:pPr algn="ctr" fontAlgn="ctr"/>
                      <a:r>
                        <a:rPr lang="ru-RU" sz="1100" b="1" i="0" u="none" strike="noStrike" dirty="0" smtClean="0">
                          <a:solidFill>
                            <a:srgbClr val="000000"/>
                          </a:solidFill>
                          <a:effectLst/>
                          <a:latin typeface="+mn-lt"/>
                        </a:rPr>
                        <a:t>брутто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263083">
                <a:tc>
                  <a:txBody>
                    <a:bodyPr/>
                    <a:lstStyle/>
                    <a:p>
                      <a:pPr marL="0" algn="ctr" defTabSz="914400" rtl="0" eaLnBrk="1" fontAlgn="ctr" latinLnBrk="0" hangingPunct="1"/>
                      <a:r>
                        <a:rPr lang="en-US" sz="1000" b="1" i="1" u="none" strike="noStrike" kern="1200" dirty="0" smtClean="0">
                          <a:solidFill>
                            <a:srgbClr val="000000"/>
                          </a:solidFill>
                          <a:effectLst/>
                          <a:latin typeface="+mn-lt"/>
                          <a:ea typeface="+mn-ea"/>
                          <a:cs typeface="+mn-cs"/>
                        </a:rPr>
                        <a:t>65835</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ru-RU" sz="1000" b="1" dirty="0" smtClean="0"/>
                        <a:t>302-07</a:t>
                      </a:r>
                      <a:endParaRPr lang="en-US" sz="1000" b="1" i="1" u="none" strike="noStrike" dirty="0">
                        <a:solidFill>
                          <a:srgbClr val="000000"/>
                        </a:solidFill>
                        <a:effectLst/>
                        <a:latin typeface="+mn-lt"/>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1</a:t>
                      </a:r>
                      <a:r>
                        <a:rPr lang="ru-RU" sz="1000" b="1" i="1" u="none" strike="noStrike" dirty="0" smtClean="0">
                          <a:solidFill>
                            <a:srgbClr val="000000"/>
                          </a:solidFill>
                          <a:effectLst/>
                          <a:latin typeface="+mn-lt"/>
                        </a:rPr>
                        <a:t>5</a:t>
                      </a:r>
                      <a:r>
                        <a:rPr lang="en-US" sz="1000" b="1" i="1" u="none" strike="noStrike" dirty="0" smtClean="0">
                          <a:solidFill>
                            <a:srgbClr val="000000"/>
                          </a:solidFill>
                          <a:effectLst/>
                          <a:latin typeface="+mn-lt"/>
                        </a:rPr>
                        <a:t>00</a:t>
                      </a:r>
                      <a:r>
                        <a:rPr lang="ru-RU" sz="1000" b="1" i="1" u="none" strike="noStrike" dirty="0" smtClean="0">
                          <a:solidFill>
                            <a:srgbClr val="000000"/>
                          </a:solidFill>
                          <a:effectLst/>
                          <a:latin typeface="+mn-lt"/>
                        </a:rPr>
                        <a:t>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24 / 15 / 27</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пластик/</a:t>
                      </a:r>
                    </a:p>
                    <a:p>
                      <a:pPr algn="ctr" fontAlgn="b"/>
                      <a:r>
                        <a:rPr lang="ru-RU" sz="1000" b="1" i="1" u="none" strike="noStrike" dirty="0" smtClean="0">
                          <a:solidFill>
                            <a:srgbClr val="000000"/>
                          </a:solidFill>
                          <a:effectLst/>
                          <a:latin typeface="Arial"/>
                        </a:rPr>
                        <a:t>металл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белый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1,600</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1,700</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263083">
                <a:tc>
                  <a:txBody>
                    <a:bodyPr/>
                    <a:lstStyle/>
                    <a:p>
                      <a:pPr marL="0" algn="ctr" defTabSz="914400" rtl="0" eaLnBrk="1" fontAlgn="ctr" latinLnBrk="0" hangingPunct="1"/>
                      <a:r>
                        <a:rPr lang="en-US" sz="1000" b="1" i="1" u="none" strike="noStrike" kern="1200" dirty="0" smtClean="0">
                          <a:solidFill>
                            <a:srgbClr val="000000"/>
                          </a:solidFill>
                          <a:effectLst/>
                          <a:latin typeface="+mn-lt"/>
                          <a:ea typeface="+mn-ea"/>
                          <a:cs typeface="+mn-cs"/>
                        </a:rPr>
                        <a:t>65836</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ru-RU" sz="1000" b="1" dirty="0" smtClean="0"/>
                        <a:t>302-08</a:t>
                      </a:r>
                      <a:endParaRPr lang="en-US" sz="1000" b="1" i="1" u="none" strike="noStrike" dirty="0">
                        <a:solidFill>
                          <a:srgbClr val="000000"/>
                        </a:solidFill>
                        <a:effectLst/>
                        <a:latin typeface="+mn-lt"/>
                      </a:endParaRP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mn-lt"/>
                        </a:rPr>
                        <a:t>1</a:t>
                      </a:r>
                      <a:r>
                        <a:rPr lang="ru-RU" sz="1000" b="1" i="1" u="none" strike="noStrike" dirty="0" smtClean="0">
                          <a:solidFill>
                            <a:srgbClr val="000000"/>
                          </a:solidFill>
                          <a:effectLst/>
                          <a:latin typeface="+mn-lt"/>
                        </a:rPr>
                        <a:t>5</a:t>
                      </a:r>
                      <a:r>
                        <a:rPr lang="en-US" sz="1000" b="1" i="1" u="none" strike="noStrike" dirty="0" smtClean="0">
                          <a:solidFill>
                            <a:srgbClr val="000000"/>
                          </a:solidFill>
                          <a:effectLst/>
                          <a:latin typeface="+mn-lt"/>
                        </a:rPr>
                        <a:t>00</a:t>
                      </a:r>
                      <a:r>
                        <a:rPr lang="ru-RU" sz="1000" b="1" i="1" u="none" strike="noStrike" dirty="0" smtClean="0">
                          <a:solidFill>
                            <a:srgbClr val="000000"/>
                          </a:solidFill>
                          <a:effectLst/>
                          <a:latin typeface="+mn-lt"/>
                        </a:rPr>
                        <a:t> Вт</a:t>
                      </a:r>
                      <a:endParaRPr lang="en-US" sz="1000" b="1" i="1" u="none" strike="noStrike" dirty="0" smtClean="0">
                        <a:solidFill>
                          <a:srgbClr val="000000"/>
                        </a:solidFill>
                        <a:effectLst/>
                        <a:latin typeface="+mn-lt"/>
                      </a:endParaRPr>
                    </a:p>
                  </a:txBody>
                  <a:tcPr marL="9525" marR="9525" marT="9525"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24 / 15  / 27</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пластик/</a:t>
                      </a:r>
                    </a:p>
                    <a:p>
                      <a:pPr algn="ctr" fontAlgn="b"/>
                      <a:r>
                        <a:rPr lang="ru-RU" sz="1000" b="1" i="1" u="none" strike="noStrike" dirty="0" smtClean="0">
                          <a:solidFill>
                            <a:srgbClr val="000000"/>
                          </a:solidFill>
                          <a:effectLst/>
                          <a:latin typeface="Arial"/>
                        </a:rPr>
                        <a:t>металл </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белый</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1,260</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1,350</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263083">
                <a:tc>
                  <a:txBody>
                    <a:bodyPr/>
                    <a:lstStyle/>
                    <a:p>
                      <a:pPr marL="0" algn="ctr" defTabSz="914400" rtl="0" eaLnBrk="1" fontAlgn="ctr" latinLnBrk="0" hangingPunct="1"/>
                      <a:r>
                        <a:rPr lang="en-US" sz="1000" b="1" i="1" u="none" strike="noStrike" kern="1200" dirty="0" smtClean="0">
                          <a:solidFill>
                            <a:srgbClr val="000000"/>
                          </a:solidFill>
                          <a:effectLst/>
                          <a:latin typeface="+mn-lt"/>
                          <a:ea typeface="+mn-ea"/>
                          <a:cs typeface="+mn-cs"/>
                        </a:rPr>
                        <a:t>65837</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ru-RU" sz="1000" b="1" dirty="0" smtClean="0"/>
                        <a:t>302-09</a:t>
                      </a:r>
                      <a:endParaRPr lang="en-US" sz="1000" b="1" i="1" u="none" strike="noStrike" dirty="0">
                        <a:solidFill>
                          <a:srgbClr val="000000"/>
                        </a:solidFill>
                        <a:effectLst/>
                        <a:latin typeface="+mn-lt"/>
                      </a:endParaRP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mn-lt"/>
                        </a:rPr>
                        <a:t>1</a:t>
                      </a:r>
                      <a:r>
                        <a:rPr lang="ru-RU" sz="1000" b="1" i="1" u="none" strike="noStrike" dirty="0" smtClean="0">
                          <a:solidFill>
                            <a:srgbClr val="000000"/>
                          </a:solidFill>
                          <a:effectLst/>
                          <a:latin typeface="+mn-lt"/>
                        </a:rPr>
                        <a:t>5</a:t>
                      </a:r>
                      <a:r>
                        <a:rPr lang="en-US" sz="1000" b="1" i="1" u="none" strike="noStrike" dirty="0" smtClean="0">
                          <a:solidFill>
                            <a:srgbClr val="000000"/>
                          </a:solidFill>
                          <a:effectLst/>
                          <a:latin typeface="+mn-lt"/>
                        </a:rPr>
                        <a:t>00</a:t>
                      </a:r>
                      <a:r>
                        <a:rPr lang="ru-RU" sz="1000" b="1" i="1" u="none" strike="noStrike" dirty="0" smtClean="0">
                          <a:solidFill>
                            <a:srgbClr val="000000"/>
                          </a:solidFill>
                          <a:effectLst/>
                          <a:latin typeface="+mn-lt"/>
                        </a:rPr>
                        <a:t> Вт</a:t>
                      </a:r>
                      <a:endParaRPr lang="en-US" sz="1000" b="1" i="1" u="none" strike="noStrike" dirty="0" smtClean="0">
                        <a:solidFill>
                          <a:srgbClr val="000000"/>
                        </a:solidFill>
                        <a:effectLst/>
                        <a:latin typeface="+mn-lt"/>
                      </a:endParaRPr>
                    </a:p>
                  </a:txBody>
                  <a:tcPr marL="9525" marR="9525" marT="9525"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24 / 15  / 27</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пластик/</a:t>
                      </a:r>
                    </a:p>
                    <a:p>
                      <a:pPr algn="ctr" fontAlgn="b"/>
                      <a:r>
                        <a:rPr lang="ru-RU" sz="1000" b="1" i="1" u="none" strike="noStrike" dirty="0" smtClean="0">
                          <a:solidFill>
                            <a:srgbClr val="000000"/>
                          </a:solidFill>
                          <a:effectLst/>
                          <a:latin typeface="Arial"/>
                        </a:rPr>
                        <a:t>металл </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белый</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2,520</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2,7</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r h="263083">
                <a:tc>
                  <a:txBody>
                    <a:bodyPr/>
                    <a:lstStyle/>
                    <a:p>
                      <a:pPr marL="0" algn="ctr" defTabSz="914400" rtl="0" eaLnBrk="1" fontAlgn="ctr" latinLnBrk="0" hangingPunct="1"/>
                      <a:r>
                        <a:rPr lang="en-US" sz="1000" b="1" i="1" u="none" strike="noStrike" kern="1200" dirty="0" smtClean="0">
                          <a:solidFill>
                            <a:srgbClr val="000000"/>
                          </a:solidFill>
                          <a:effectLst/>
                          <a:latin typeface="+mn-lt"/>
                          <a:ea typeface="+mn-ea"/>
                          <a:cs typeface="+mn-cs"/>
                        </a:rPr>
                        <a:t>65838</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ru-RU" sz="1000" b="1" dirty="0" smtClean="0"/>
                        <a:t>302-10</a:t>
                      </a:r>
                      <a:endParaRPr lang="en-US" sz="1000" b="1" i="1" u="none" strike="noStrike" dirty="0">
                        <a:solidFill>
                          <a:srgbClr val="000000"/>
                        </a:solidFill>
                        <a:effectLst/>
                        <a:latin typeface="+mn-lt"/>
                      </a:endParaRP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mn-lt"/>
                        </a:rPr>
                        <a:t>1</a:t>
                      </a:r>
                      <a:r>
                        <a:rPr lang="ru-RU" sz="1000" b="1" i="1" u="none" strike="noStrike" dirty="0" smtClean="0">
                          <a:solidFill>
                            <a:srgbClr val="000000"/>
                          </a:solidFill>
                          <a:effectLst/>
                          <a:latin typeface="+mn-lt"/>
                        </a:rPr>
                        <a:t>5</a:t>
                      </a:r>
                      <a:r>
                        <a:rPr lang="en-US" sz="1000" b="1" i="1" u="none" strike="noStrike" dirty="0" smtClean="0">
                          <a:solidFill>
                            <a:srgbClr val="000000"/>
                          </a:solidFill>
                          <a:effectLst/>
                          <a:latin typeface="+mn-lt"/>
                        </a:rPr>
                        <a:t>00</a:t>
                      </a:r>
                      <a:r>
                        <a:rPr lang="ru-RU" sz="1000" b="1" i="1" u="none" strike="noStrike" dirty="0" smtClean="0">
                          <a:solidFill>
                            <a:srgbClr val="000000"/>
                          </a:solidFill>
                          <a:effectLst/>
                          <a:latin typeface="+mn-lt"/>
                        </a:rPr>
                        <a:t> Вт</a:t>
                      </a:r>
                      <a:endParaRPr lang="en-US" sz="1000" b="1" i="1" u="none" strike="noStrike" dirty="0" smtClean="0">
                        <a:solidFill>
                          <a:srgbClr val="000000"/>
                        </a:solidFill>
                        <a:effectLst/>
                        <a:latin typeface="+mn-lt"/>
                      </a:endParaRPr>
                    </a:p>
                  </a:txBody>
                  <a:tcPr marL="9525" marR="9525" marT="9525"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24 / 15  / 27</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пластик/</a:t>
                      </a:r>
                    </a:p>
                    <a:p>
                      <a:pPr algn="ctr" fontAlgn="b"/>
                      <a:r>
                        <a:rPr lang="ru-RU" sz="1000" b="1" i="1" u="none" strike="noStrike" dirty="0" smtClean="0">
                          <a:solidFill>
                            <a:srgbClr val="000000"/>
                          </a:solidFill>
                          <a:effectLst/>
                          <a:latin typeface="Arial"/>
                        </a:rPr>
                        <a:t>металл </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белый</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4"/>
                  </a:ext>
                </a:extLst>
              </a:tr>
            </a:tbl>
          </a:graphicData>
        </a:graphic>
      </p:graphicFrame>
      <p:sp>
        <p:nvSpPr>
          <p:cNvPr id="16" name="TextBox 15"/>
          <p:cNvSpPr txBox="1"/>
          <p:nvPr/>
        </p:nvSpPr>
        <p:spPr>
          <a:xfrm>
            <a:off x="4807784" y="1291146"/>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7" name="Прямоугольник 6"/>
          <p:cNvSpPr/>
          <p:nvPr/>
        </p:nvSpPr>
        <p:spPr>
          <a:xfrm>
            <a:off x="4835281" y="1476775"/>
            <a:ext cx="5858119" cy="1631216"/>
          </a:xfrm>
          <a:prstGeom prst="rect">
            <a:avLst/>
          </a:prstGeom>
        </p:spPr>
        <p:txBody>
          <a:bodyPr wrap="square">
            <a:spAutoFit/>
          </a:bodyPr>
          <a:lstStyle/>
          <a:p>
            <a:r>
              <a:rPr lang="ru-RU" sz="1000" b="1" i="1" dirty="0"/>
              <a:t>Электрическая мясорубка КЭМ-П2У 302</a:t>
            </a:r>
            <a:r>
              <a:rPr lang="ru-RU" sz="1000" i="1" dirty="0"/>
              <a:t> "БЕЛВАР" от Белорусского производителя представлена в 4-х модификациях: 302-07, 302-08, 302-09, 302-10, с максимальной мощность 1500 Вт. номинальная мощность от 220 Вт, функция реверс, отсек для хранения мелких насадок, </a:t>
            </a:r>
            <a:r>
              <a:rPr lang="ru-RU" sz="1000" i="1" dirty="0" err="1"/>
              <a:t>евродизайн</a:t>
            </a:r>
            <a:endParaRPr lang="ru-RU" sz="1000" i="1" dirty="0"/>
          </a:p>
          <a:p>
            <a:r>
              <a:rPr lang="ru-RU" sz="1000" b="1" i="1" dirty="0" smtClean="0"/>
              <a:t>  Мясорубка поможет Вам: </a:t>
            </a:r>
          </a:p>
          <a:p>
            <a:r>
              <a:rPr lang="ru-RU" sz="1000" b="1" i="1" u="sng" dirty="0" smtClean="0"/>
              <a:t>  с </a:t>
            </a:r>
            <a:r>
              <a:rPr lang="ru-RU" sz="1000" b="1" i="1" u="sng" dirty="0"/>
              <a:t>помощью </a:t>
            </a:r>
            <a:r>
              <a:rPr lang="ru-RU" sz="1000" b="1" i="1" u="sng" dirty="0" smtClean="0"/>
              <a:t>насадки-мясорубки:</a:t>
            </a:r>
            <a:r>
              <a:rPr lang="ru-RU" sz="1000" b="1" i="1" dirty="0"/>
              <a:t> </a:t>
            </a:r>
            <a:r>
              <a:rPr lang="ru-RU" sz="1000" i="1" dirty="0" smtClean="0"/>
              <a:t>приготовить </a:t>
            </a:r>
            <a:r>
              <a:rPr lang="ru-RU" sz="1000" i="1" dirty="0"/>
              <a:t>фарш </a:t>
            </a:r>
            <a:r>
              <a:rPr lang="ru-RU" sz="1000" i="1" dirty="0" smtClean="0"/>
              <a:t>из  домашней </a:t>
            </a:r>
            <a:r>
              <a:rPr lang="ru-RU" sz="1000" i="1" dirty="0"/>
              <a:t>птицы, сырого и варенного мяса и </a:t>
            </a:r>
            <a:r>
              <a:rPr lang="ru-RU" sz="1000" i="1" dirty="0" smtClean="0"/>
              <a:t>рыбы; приготовить </a:t>
            </a:r>
            <a:r>
              <a:rPr lang="ru-RU" sz="1000" i="1" dirty="0"/>
              <a:t>мясо типа «бефстроганов</a:t>
            </a:r>
            <a:r>
              <a:rPr lang="ru-RU" sz="1000" i="1" dirty="0" smtClean="0"/>
              <a:t>»; приготовить </a:t>
            </a:r>
            <a:r>
              <a:rPr lang="ru-RU" sz="1000" i="1" dirty="0"/>
              <a:t>печенье из </a:t>
            </a:r>
            <a:r>
              <a:rPr lang="ru-RU" sz="1000" i="1" dirty="0" smtClean="0"/>
              <a:t>теста; изготовить </a:t>
            </a:r>
            <a:r>
              <a:rPr lang="ru-RU" sz="1000" i="1" dirty="0"/>
              <a:t>домашнюю колбасу.</a:t>
            </a:r>
          </a:p>
          <a:p>
            <a:r>
              <a:rPr lang="ru-RU" sz="1000" b="1" i="1" u="sng" dirty="0" smtClean="0"/>
              <a:t>  с </a:t>
            </a:r>
            <a:r>
              <a:rPr lang="ru-RU" sz="1000" b="1" i="1" u="sng" dirty="0"/>
              <a:t>помощью </a:t>
            </a:r>
            <a:r>
              <a:rPr lang="ru-RU" sz="1000" b="1" i="1" u="sng" dirty="0" smtClean="0"/>
              <a:t>приставки-шинковки:</a:t>
            </a:r>
            <a:r>
              <a:rPr lang="ru-RU" sz="1000" b="1" i="1" dirty="0"/>
              <a:t> </a:t>
            </a:r>
            <a:r>
              <a:rPr lang="ru-RU" sz="1000" b="1" i="1" dirty="0" smtClean="0"/>
              <a:t> </a:t>
            </a:r>
            <a:r>
              <a:rPr lang="ru-RU" sz="1000" i="1" dirty="0" smtClean="0"/>
              <a:t>произвести </a:t>
            </a:r>
            <a:r>
              <a:rPr lang="ru-RU" sz="1000" i="1" dirty="0"/>
              <a:t>резку, шинковку и истирание овощей и </a:t>
            </a:r>
            <a:r>
              <a:rPr lang="ru-RU" sz="1000" i="1" dirty="0" smtClean="0"/>
              <a:t>фруктов; измельчить </a:t>
            </a:r>
            <a:r>
              <a:rPr lang="ru-RU" sz="1000" i="1" dirty="0"/>
              <a:t>крутые яйца, сыр.</a:t>
            </a:r>
          </a:p>
          <a:p>
            <a:r>
              <a:rPr lang="ru-RU" sz="1000" b="1" i="1" u="sng" dirty="0" smtClean="0"/>
              <a:t>  с </a:t>
            </a:r>
            <a:r>
              <a:rPr lang="ru-RU" sz="1000" b="1" i="1" u="sng" dirty="0"/>
              <a:t>помощью </a:t>
            </a:r>
            <a:r>
              <a:rPr lang="ru-RU" sz="1000" b="1" i="1" u="sng" dirty="0" smtClean="0"/>
              <a:t>насадки-соковыжималки:</a:t>
            </a:r>
            <a:r>
              <a:rPr lang="ru-RU" sz="1000" b="1" i="1" dirty="0"/>
              <a:t> </a:t>
            </a:r>
            <a:r>
              <a:rPr lang="ru-RU" sz="1000" i="1" dirty="0" smtClean="0"/>
              <a:t>получить </a:t>
            </a:r>
            <a:r>
              <a:rPr lang="ru-RU" sz="1000" i="1" dirty="0"/>
              <a:t>сок с мякотью из мягких овощей, фруктов и ягод</a:t>
            </a:r>
            <a:r>
              <a:rPr lang="ru-RU" sz="1000" i="1" dirty="0" smtClean="0"/>
              <a:t>.</a:t>
            </a:r>
            <a:endParaRPr lang="ru-RU" sz="1000" i="1" dirty="0"/>
          </a:p>
        </p:txBody>
      </p:sp>
      <p:sp>
        <p:nvSpPr>
          <p:cNvPr id="21" name="Прямоугольник 20"/>
          <p:cNvSpPr/>
          <p:nvPr/>
        </p:nvSpPr>
        <p:spPr>
          <a:xfrm>
            <a:off x="4811423" y="3078311"/>
            <a:ext cx="1709122" cy="276999"/>
          </a:xfrm>
          <a:prstGeom prst="rect">
            <a:avLst/>
          </a:prstGeom>
        </p:spPr>
        <p:txBody>
          <a:bodyPr wrap="none">
            <a:spAutoFit/>
          </a:bodyPr>
          <a:lstStyle/>
          <a:p>
            <a:r>
              <a:rPr lang="ru-RU" sz="1200" b="1" dirty="0" smtClean="0">
                <a:solidFill>
                  <a:srgbClr val="FF0000"/>
                </a:solidFill>
                <a:latin typeface="Arial Black" pitchFamily="34" charset="0"/>
              </a:rPr>
              <a:t>КОМПЛЕКТАЦИЯ:</a:t>
            </a:r>
            <a:endParaRPr lang="ru-RU" sz="1200" b="1" dirty="0">
              <a:solidFill>
                <a:srgbClr val="FF0000"/>
              </a:solidFill>
              <a:latin typeface="Arial Black" pitchFamily="34" charset="0"/>
            </a:endParaRPr>
          </a:p>
        </p:txBody>
      </p:sp>
      <p:pic>
        <p:nvPicPr>
          <p:cNvPr id="26" name="Рисунок 2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191819" y="2131297"/>
            <a:ext cx="1159800" cy="1137534"/>
          </a:xfrm>
          <a:prstGeom prst="rect">
            <a:avLst/>
          </a:prstGeom>
        </p:spPr>
      </p:pic>
      <p:pic>
        <p:nvPicPr>
          <p:cNvPr id="20" name="Рисунок 19"/>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349171" y="1422306"/>
            <a:ext cx="2381250" cy="638175"/>
          </a:xfrm>
          <a:prstGeom prst="rect">
            <a:avLst/>
          </a:prstGeom>
        </p:spPr>
      </p:pic>
      <p:pic>
        <p:nvPicPr>
          <p:cNvPr id="12" name="Рисунок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3037" y="1467250"/>
            <a:ext cx="2647788" cy="345536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0802098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pic>
        <p:nvPicPr>
          <p:cNvPr id="3" name="Рисунок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22600" y="3339467"/>
            <a:ext cx="7500036" cy="1489220"/>
          </a:xfrm>
          <a:prstGeom prst="rect">
            <a:avLst/>
          </a:prstGeom>
        </p:spPr>
      </p:pic>
      <p:sp>
        <p:nvSpPr>
          <p:cNvPr id="2" name="Заголовок 1"/>
          <p:cNvSpPr>
            <a:spLocks noGrp="1"/>
          </p:cNvSpPr>
          <p:nvPr>
            <p:ph type="title"/>
          </p:nvPr>
        </p:nvSpPr>
        <p:spPr>
          <a:xfrm>
            <a:off x="119610" y="807366"/>
            <a:ext cx="8973952" cy="656090"/>
          </a:xfrm>
          <a:effectLst/>
        </p:spPr>
        <p:txBody>
          <a:bodyPr>
            <a:normAutofit/>
          </a:bodyPr>
          <a:lstStyle/>
          <a:p>
            <a:pPr>
              <a:lnSpc>
                <a:spcPct val="100000"/>
              </a:lnSpc>
            </a:pPr>
            <a:r>
              <a:rPr lang="ru-RU" sz="2200" b="1" spc="50" dirty="0">
                <a:ln w="11430"/>
                <a:solidFill>
                  <a:srgbClr val="930D2D"/>
                </a:solidFill>
                <a:effectLst>
                  <a:outerShdw blurRad="38100" dist="38100" dir="2700000" algn="tl">
                    <a:srgbClr val="000000">
                      <a:alpha val="43137"/>
                    </a:srgbClr>
                  </a:outerShdw>
                </a:effectLst>
              </a:rPr>
              <a:t>МЯСОРУБКА </a:t>
            </a:r>
            <a:r>
              <a:rPr lang="ru-RU" sz="2200" b="1" spc="50" dirty="0">
                <a:ln w="11430"/>
                <a:solidFill>
                  <a:srgbClr val="930D2D"/>
                </a:solidFill>
                <a:effectLst>
                  <a:outerShdw blurRad="38100" dist="38100" dir="2700000" algn="tl">
                    <a:srgbClr val="000000">
                      <a:alpha val="43137"/>
                    </a:srgbClr>
                  </a:outerShdw>
                </a:effectLst>
              </a:rPr>
              <a:t>КЭМ-П2У 302 </a:t>
            </a:r>
            <a:r>
              <a:rPr lang="ru-RU" sz="2200" b="1" spc="50" dirty="0">
                <a:ln w="11430"/>
                <a:solidFill>
                  <a:srgbClr val="930D2D"/>
                </a:solidFill>
                <a:effectLst>
                  <a:outerShdw blurRad="38100" dist="38100" dir="2700000" algn="tl">
                    <a:srgbClr val="000000">
                      <a:alpha val="43137"/>
                    </a:srgbClr>
                  </a:outerShdw>
                </a:effectLst>
              </a:rPr>
              <a:t>«</a:t>
            </a:r>
            <a:r>
              <a:rPr lang="ru-RU" sz="2200" b="1" spc="50" dirty="0">
                <a:ln w="11430"/>
                <a:solidFill>
                  <a:srgbClr val="930D2D"/>
                </a:solidFill>
                <a:effectLst>
                  <a:outerShdw blurRad="38100" dist="38100" dir="2700000" algn="tl">
                    <a:srgbClr val="000000">
                      <a:alpha val="43137"/>
                    </a:srgbClr>
                  </a:outerShdw>
                </a:effectLst>
              </a:rPr>
              <a:t>БЕЛВАР</a:t>
            </a:r>
            <a:r>
              <a:rPr lang="ru-RU" sz="2200" b="1" spc="50" dirty="0">
                <a:ln w="11430"/>
                <a:solidFill>
                  <a:srgbClr val="930D2D"/>
                </a:solidFill>
                <a:effectLst>
                  <a:outerShdw blurRad="38100" dist="38100" dir="2700000" algn="tl">
                    <a:srgbClr val="000000">
                      <a:alpha val="43137"/>
                    </a:srgbClr>
                  </a:outerShdw>
                </a:effectLst>
              </a:rPr>
              <a:t>»</a:t>
            </a:r>
            <a:endParaRPr lang="uk-UA" sz="22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119610" y="4551688"/>
            <a:ext cx="2801390" cy="461665"/>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3449639813"/>
              </p:ext>
            </p:extLst>
          </p:nvPr>
        </p:nvGraphicFramePr>
        <p:xfrm>
          <a:off x="205900" y="4997506"/>
          <a:ext cx="10265791" cy="2417094"/>
        </p:xfrm>
        <a:graphic>
          <a:graphicData uri="http://schemas.openxmlformats.org/drawingml/2006/table">
            <a:tbl>
              <a:tblPr>
                <a:tableStyleId>{616DA210-FB5B-4158-B5E0-FEB733F419BA}</a:tableStyleId>
              </a:tblPr>
              <a:tblGrid>
                <a:gridCol w="441467">
                  <a:extLst>
                    <a:ext uri="{9D8B030D-6E8A-4147-A177-3AD203B41FA5}">
                      <a16:colId xmlns:a16="http://schemas.microsoft.com/office/drawing/2014/main" val="20000"/>
                    </a:ext>
                  </a:extLst>
                </a:gridCol>
                <a:gridCol w="590973">
                  <a:extLst>
                    <a:ext uri="{9D8B030D-6E8A-4147-A177-3AD203B41FA5}">
                      <a16:colId xmlns:a16="http://schemas.microsoft.com/office/drawing/2014/main" val="20001"/>
                    </a:ext>
                  </a:extLst>
                </a:gridCol>
                <a:gridCol w="760951">
                  <a:extLst>
                    <a:ext uri="{9D8B030D-6E8A-4147-A177-3AD203B41FA5}">
                      <a16:colId xmlns:a16="http://schemas.microsoft.com/office/drawing/2014/main" val="20002"/>
                    </a:ext>
                  </a:extLst>
                </a:gridCol>
                <a:gridCol w="803798">
                  <a:extLst>
                    <a:ext uri="{9D8B030D-6E8A-4147-A177-3AD203B41FA5}">
                      <a16:colId xmlns:a16="http://schemas.microsoft.com/office/drawing/2014/main" val="20003"/>
                    </a:ext>
                  </a:extLst>
                </a:gridCol>
                <a:gridCol w="831273">
                  <a:extLst>
                    <a:ext uri="{9D8B030D-6E8A-4147-A177-3AD203B41FA5}">
                      <a16:colId xmlns:a16="http://schemas.microsoft.com/office/drawing/2014/main" val="20004"/>
                    </a:ext>
                  </a:extLst>
                </a:gridCol>
                <a:gridCol w="858982">
                  <a:extLst>
                    <a:ext uri="{9D8B030D-6E8A-4147-A177-3AD203B41FA5}">
                      <a16:colId xmlns:a16="http://schemas.microsoft.com/office/drawing/2014/main" val="20005"/>
                    </a:ext>
                  </a:extLst>
                </a:gridCol>
                <a:gridCol w="706582">
                  <a:extLst>
                    <a:ext uri="{9D8B030D-6E8A-4147-A177-3AD203B41FA5}">
                      <a16:colId xmlns:a16="http://schemas.microsoft.com/office/drawing/2014/main" val="20006"/>
                    </a:ext>
                  </a:extLst>
                </a:gridCol>
                <a:gridCol w="734291">
                  <a:extLst>
                    <a:ext uri="{9D8B030D-6E8A-4147-A177-3AD203B41FA5}">
                      <a16:colId xmlns:a16="http://schemas.microsoft.com/office/drawing/2014/main" val="20007"/>
                    </a:ext>
                  </a:extLst>
                </a:gridCol>
                <a:gridCol w="710734">
                  <a:extLst>
                    <a:ext uri="{9D8B030D-6E8A-4147-A177-3AD203B41FA5}">
                      <a16:colId xmlns:a16="http://schemas.microsoft.com/office/drawing/2014/main" val="20008"/>
                    </a:ext>
                  </a:extLst>
                </a:gridCol>
                <a:gridCol w="744992">
                  <a:extLst>
                    <a:ext uri="{9D8B030D-6E8A-4147-A177-3AD203B41FA5}">
                      <a16:colId xmlns:a16="http://schemas.microsoft.com/office/drawing/2014/main" val="20009"/>
                    </a:ext>
                  </a:extLst>
                </a:gridCol>
                <a:gridCol w="685392">
                  <a:extLst>
                    <a:ext uri="{9D8B030D-6E8A-4147-A177-3AD203B41FA5}">
                      <a16:colId xmlns:a16="http://schemas.microsoft.com/office/drawing/2014/main" val="20010"/>
                    </a:ext>
                  </a:extLst>
                </a:gridCol>
                <a:gridCol w="551294">
                  <a:extLst>
                    <a:ext uri="{9D8B030D-6E8A-4147-A177-3AD203B41FA5}">
                      <a16:colId xmlns:a16="http://schemas.microsoft.com/office/drawing/2014/main" val="20011"/>
                    </a:ext>
                  </a:extLst>
                </a:gridCol>
                <a:gridCol w="637990">
                  <a:extLst>
                    <a:ext uri="{9D8B030D-6E8A-4147-A177-3AD203B41FA5}">
                      <a16:colId xmlns:a16="http://schemas.microsoft.com/office/drawing/2014/main" val="20012"/>
                    </a:ext>
                  </a:extLst>
                </a:gridCol>
                <a:gridCol w="637990">
                  <a:extLst>
                    <a:ext uri="{9D8B030D-6E8A-4147-A177-3AD203B41FA5}">
                      <a16:colId xmlns:a16="http://schemas.microsoft.com/office/drawing/2014/main" val="20013"/>
                    </a:ext>
                  </a:extLst>
                </a:gridCol>
                <a:gridCol w="569082">
                  <a:extLst>
                    <a:ext uri="{9D8B030D-6E8A-4147-A177-3AD203B41FA5}">
                      <a16:colId xmlns:a16="http://schemas.microsoft.com/office/drawing/2014/main" val="20014"/>
                    </a:ext>
                  </a:extLst>
                </a:gridCol>
              </a:tblGrid>
              <a:tr h="801208">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Произв.</a:t>
                      </a:r>
                    </a:p>
                    <a:p>
                      <a:pPr algn="ctr" fontAlgn="ctr"/>
                      <a:r>
                        <a:rPr lang="ru-RU" sz="1100" b="1" i="0" u="none" strike="noStrike" dirty="0" smtClean="0">
                          <a:solidFill>
                            <a:srgbClr val="000000"/>
                          </a:solidFill>
                          <a:effectLst/>
                          <a:latin typeface="+mn-lt"/>
                        </a:rPr>
                        <a:t>мясорубка/шинковка/</a:t>
                      </a:r>
                    </a:p>
                    <a:p>
                      <a:pPr algn="ctr" fontAlgn="ctr"/>
                      <a:r>
                        <a:rPr lang="ru-RU" sz="1100" b="1" i="0" u="none" strike="noStrike" dirty="0" smtClean="0">
                          <a:solidFill>
                            <a:srgbClr val="000000"/>
                          </a:solidFill>
                          <a:effectLst/>
                          <a:latin typeface="+mn-lt"/>
                        </a:rPr>
                        <a:t>Соковыжималка, </a:t>
                      </a:r>
                      <a:r>
                        <a:rPr lang="ru-RU" sz="1100" b="1" i="1" u="none" strike="noStrike" dirty="0" smtClean="0">
                          <a:solidFill>
                            <a:srgbClr val="000000"/>
                          </a:solidFill>
                          <a:effectLst/>
                          <a:latin typeface="Arial"/>
                        </a:rPr>
                        <a:t>кг\ч</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Насадка для фарша</a:t>
                      </a:r>
                      <a:r>
                        <a:rPr lang="ru-RU" sz="1100" b="1" i="0" u="none" strike="noStrike" baseline="0" dirty="0" smtClean="0">
                          <a:solidFill>
                            <a:srgbClr val="000000"/>
                          </a:solidFill>
                          <a:effectLst/>
                          <a:latin typeface="+mn-lt"/>
                        </a:rPr>
                        <a:t> </a:t>
                      </a:r>
                      <a:r>
                        <a:rPr lang="ru-RU" sz="1100" b="1" i="0" u="none" strike="noStrike" dirty="0" smtClean="0">
                          <a:solidFill>
                            <a:srgbClr val="000000"/>
                          </a:solidFill>
                          <a:effectLst/>
                          <a:latin typeface="+mn-lt"/>
                        </a:rPr>
                        <a:t>колбас и теста</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Насадка для шинковки</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Насадка </a:t>
                      </a:r>
                      <a:r>
                        <a:rPr lang="ru-RU" sz="1100" b="1" i="0" u="none" strike="noStrike" dirty="0" err="1" smtClean="0">
                          <a:solidFill>
                            <a:srgbClr val="000000"/>
                          </a:solidFill>
                          <a:effectLst/>
                          <a:latin typeface="+mn-lt"/>
                        </a:rPr>
                        <a:t>соковыжи</a:t>
                      </a:r>
                      <a:r>
                        <a:rPr lang="ru-RU" sz="1100" b="1" i="0" u="none" strike="noStrike" dirty="0" smtClean="0">
                          <a:solidFill>
                            <a:srgbClr val="000000"/>
                          </a:solidFill>
                          <a:effectLst/>
                          <a:latin typeface="+mn-lt"/>
                        </a:rPr>
                        <a:t>-малка</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Защита мотора от перегрева</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Функция реверса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Материал корпуса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Цвет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a:t>
                      </a:r>
                      <a:r>
                        <a:rPr lang="ru-RU" sz="1100" b="1" i="0" u="none" strike="noStrike" dirty="0" err="1" smtClean="0">
                          <a:solidFill>
                            <a:srgbClr val="000000"/>
                          </a:solidFill>
                          <a:effectLst/>
                          <a:latin typeface="+mn-lt"/>
                        </a:rPr>
                        <a:t>ный</a:t>
                      </a:r>
                      <a:r>
                        <a:rPr lang="ru-RU" sz="1100" b="1" i="0" u="none" strike="noStrike" dirty="0" smtClean="0">
                          <a:solidFill>
                            <a:srgbClr val="000000"/>
                          </a:solidFill>
                          <a:effectLst/>
                          <a:latin typeface="+mn-lt"/>
                        </a:rPr>
                        <a:t> размер</a:t>
                      </a:r>
                      <a:r>
                        <a:rPr lang="ru-RU" sz="1100" b="1" i="0" u="none" strike="noStrike" baseline="0" dirty="0" smtClean="0">
                          <a:solidFill>
                            <a:srgbClr val="000000"/>
                          </a:solidFill>
                          <a:effectLst/>
                          <a:latin typeface="+mn-lt"/>
                        </a:rPr>
                        <a:t> </a:t>
                      </a:r>
                      <a:r>
                        <a:rPr lang="ru-RU" sz="1100" b="1" i="0" u="none" strike="noStrike" dirty="0" err="1" smtClean="0">
                          <a:solidFill>
                            <a:srgbClr val="000000"/>
                          </a:solidFill>
                          <a:effectLst/>
                          <a:latin typeface="+mn-lt"/>
                        </a:rPr>
                        <a:t>уп</a:t>
                      </a:r>
                      <a:r>
                        <a:rPr lang="ru-RU" sz="1100" b="1" i="0" u="none" strike="noStrike" dirty="0" smtClean="0">
                          <a:solidFill>
                            <a:srgbClr val="000000"/>
                          </a:solidFill>
                          <a:effectLst/>
                          <a:latin typeface="+mn-lt"/>
                        </a:rPr>
                        <a:t>.</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 нетто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a:t>
                      </a:r>
                    </a:p>
                    <a:p>
                      <a:pPr algn="ctr" fontAlgn="ctr"/>
                      <a:r>
                        <a:rPr lang="ru-RU" sz="1100" b="1" i="0" u="none" strike="noStrike" dirty="0" smtClean="0">
                          <a:solidFill>
                            <a:srgbClr val="000000"/>
                          </a:solidFill>
                          <a:effectLst/>
                          <a:latin typeface="+mn-lt"/>
                        </a:rPr>
                        <a:t>брутто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296854">
                <a:tc>
                  <a:txBody>
                    <a:bodyPr/>
                    <a:lstStyle/>
                    <a:p>
                      <a:pPr marL="0" algn="ctr" defTabSz="914400" rtl="0" eaLnBrk="1" fontAlgn="ctr" latinLnBrk="0" hangingPunct="1"/>
                      <a:r>
                        <a:rPr lang="ru-RU" sz="1000" b="1" i="1" u="none" strike="noStrike" kern="1200" dirty="0" smtClean="0">
                          <a:solidFill>
                            <a:srgbClr val="000000"/>
                          </a:solidFill>
                          <a:effectLst/>
                          <a:latin typeface="+mn-lt"/>
                          <a:ea typeface="+mn-ea"/>
                          <a:cs typeface="+mn-cs"/>
                        </a:rPr>
                        <a:t>72819</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ru-RU" sz="1000" b="1" dirty="0" smtClean="0"/>
                        <a:t>302-07</a:t>
                      </a:r>
                      <a:endParaRPr lang="en-US" sz="1000" b="1" i="1" u="none" strike="noStrike" dirty="0">
                        <a:solidFill>
                          <a:srgbClr val="000000"/>
                        </a:solidFill>
                        <a:effectLst/>
                        <a:latin typeface="+mn-lt"/>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1</a:t>
                      </a:r>
                      <a:r>
                        <a:rPr lang="ru-RU" sz="1000" b="1" i="1" u="none" strike="noStrike" dirty="0" smtClean="0">
                          <a:solidFill>
                            <a:srgbClr val="000000"/>
                          </a:solidFill>
                          <a:effectLst/>
                          <a:latin typeface="+mn-lt"/>
                        </a:rPr>
                        <a:t>5</a:t>
                      </a:r>
                      <a:r>
                        <a:rPr lang="en-US" sz="1000" b="1" i="1" u="none" strike="noStrike" dirty="0" smtClean="0">
                          <a:solidFill>
                            <a:srgbClr val="000000"/>
                          </a:solidFill>
                          <a:effectLst/>
                          <a:latin typeface="+mn-lt"/>
                        </a:rPr>
                        <a:t>00</a:t>
                      </a:r>
                      <a:r>
                        <a:rPr lang="ru-RU" sz="1000" b="1" i="1" u="none" strike="noStrike" dirty="0" smtClean="0">
                          <a:solidFill>
                            <a:srgbClr val="000000"/>
                          </a:solidFill>
                          <a:effectLst/>
                          <a:latin typeface="+mn-lt"/>
                        </a:rPr>
                        <a:t>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24 / 15 / 27</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пластик/</a:t>
                      </a:r>
                    </a:p>
                    <a:p>
                      <a:pPr algn="ctr" fontAlgn="b"/>
                      <a:r>
                        <a:rPr lang="ru-RU" sz="1000" b="1" i="1" u="none" strike="noStrike" dirty="0" smtClean="0">
                          <a:solidFill>
                            <a:srgbClr val="000000"/>
                          </a:solidFill>
                          <a:effectLst/>
                          <a:latin typeface="Arial"/>
                        </a:rPr>
                        <a:t>металл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зеленый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1,600</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1,700</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296854">
                <a:tc>
                  <a:txBody>
                    <a:bodyPr/>
                    <a:lstStyle/>
                    <a:p>
                      <a:pPr marL="0" algn="ctr" defTabSz="914400" rtl="0" eaLnBrk="1" fontAlgn="ctr" latinLnBrk="0" hangingPunct="1"/>
                      <a:r>
                        <a:rPr lang="ru-RU" sz="1000" b="1" i="1" u="none" strike="noStrike" kern="1200" dirty="0" smtClean="0">
                          <a:solidFill>
                            <a:srgbClr val="000000"/>
                          </a:solidFill>
                          <a:effectLst/>
                          <a:latin typeface="+mn-lt"/>
                          <a:ea typeface="+mn-ea"/>
                          <a:cs typeface="+mn-cs"/>
                        </a:rPr>
                        <a:t>72818</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ru-RU" sz="1000" b="1" dirty="0" smtClean="0"/>
                        <a:t>302-07</a:t>
                      </a:r>
                      <a:endParaRPr lang="en-US" sz="1000" b="1" i="1" u="none" strike="noStrike" dirty="0">
                        <a:solidFill>
                          <a:srgbClr val="000000"/>
                        </a:solidFill>
                        <a:effectLst/>
                        <a:latin typeface="+mn-lt"/>
                      </a:endParaRP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mn-lt"/>
                        </a:rPr>
                        <a:t>1</a:t>
                      </a:r>
                      <a:r>
                        <a:rPr lang="ru-RU" sz="1000" b="1" i="1" u="none" strike="noStrike" dirty="0" smtClean="0">
                          <a:solidFill>
                            <a:srgbClr val="000000"/>
                          </a:solidFill>
                          <a:effectLst/>
                          <a:latin typeface="+mn-lt"/>
                        </a:rPr>
                        <a:t>5</a:t>
                      </a:r>
                      <a:r>
                        <a:rPr lang="en-US" sz="1000" b="1" i="1" u="none" strike="noStrike" dirty="0" smtClean="0">
                          <a:solidFill>
                            <a:srgbClr val="000000"/>
                          </a:solidFill>
                          <a:effectLst/>
                          <a:latin typeface="+mn-lt"/>
                        </a:rPr>
                        <a:t>00</a:t>
                      </a:r>
                      <a:r>
                        <a:rPr lang="ru-RU" sz="1000" b="1" i="1" u="none" strike="noStrike" dirty="0" smtClean="0">
                          <a:solidFill>
                            <a:srgbClr val="000000"/>
                          </a:solidFill>
                          <a:effectLst/>
                          <a:latin typeface="+mn-lt"/>
                        </a:rPr>
                        <a:t> Вт</a:t>
                      </a:r>
                      <a:endParaRPr lang="en-US" sz="1000" b="1" i="1" u="none" strike="noStrike" dirty="0" smtClean="0">
                        <a:solidFill>
                          <a:srgbClr val="000000"/>
                        </a:solidFill>
                        <a:effectLst/>
                        <a:latin typeface="+mn-lt"/>
                      </a:endParaRPr>
                    </a:p>
                  </a:txBody>
                  <a:tcPr marL="9525" marR="9525" marT="9525"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24 / 15  / 27</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пластик/</a:t>
                      </a:r>
                    </a:p>
                    <a:p>
                      <a:pPr algn="ctr" fontAlgn="b"/>
                      <a:r>
                        <a:rPr lang="ru-RU" sz="1000" b="1" i="1" u="none" strike="noStrike" dirty="0" smtClean="0">
                          <a:solidFill>
                            <a:srgbClr val="000000"/>
                          </a:solidFill>
                          <a:effectLst/>
                          <a:latin typeface="Arial"/>
                        </a:rPr>
                        <a:t>металл </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красный</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1,600</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1,700</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296854">
                <a:tc>
                  <a:txBody>
                    <a:bodyPr/>
                    <a:lstStyle/>
                    <a:p>
                      <a:pPr marL="0" algn="ctr" defTabSz="914400" rtl="0" eaLnBrk="1" fontAlgn="ctr" latinLnBrk="0" hangingPunct="1"/>
                      <a:r>
                        <a:rPr lang="en-US" sz="1000" b="1" i="1" u="none" strike="noStrike" kern="1200" dirty="0" smtClean="0">
                          <a:solidFill>
                            <a:srgbClr val="000000"/>
                          </a:solidFill>
                          <a:effectLst/>
                          <a:latin typeface="+mn-lt"/>
                          <a:ea typeface="+mn-ea"/>
                          <a:cs typeface="+mn-cs"/>
                        </a:rPr>
                        <a:t>72820</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ru-RU" sz="1000" b="1" dirty="0" smtClean="0"/>
                        <a:t>302-07</a:t>
                      </a:r>
                      <a:endParaRPr lang="en-US" sz="1000" b="1" i="1" u="none" strike="noStrike" dirty="0">
                        <a:solidFill>
                          <a:srgbClr val="000000"/>
                        </a:solidFill>
                        <a:effectLst/>
                        <a:latin typeface="+mn-lt"/>
                      </a:endParaRP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mn-lt"/>
                        </a:rPr>
                        <a:t>1</a:t>
                      </a:r>
                      <a:r>
                        <a:rPr lang="ru-RU" sz="1000" b="1" i="1" u="none" strike="noStrike" dirty="0" smtClean="0">
                          <a:solidFill>
                            <a:srgbClr val="000000"/>
                          </a:solidFill>
                          <a:effectLst/>
                          <a:latin typeface="+mn-lt"/>
                        </a:rPr>
                        <a:t>5</a:t>
                      </a:r>
                      <a:r>
                        <a:rPr lang="en-US" sz="1000" b="1" i="1" u="none" strike="noStrike" dirty="0" smtClean="0">
                          <a:solidFill>
                            <a:srgbClr val="000000"/>
                          </a:solidFill>
                          <a:effectLst/>
                          <a:latin typeface="+mn-lt"/>
                        </a:rPr>
                        <a:t>00</a:t>
                      </a:r>
                      <a:r>
                        <a:rPr lang="ru-RU" sz="1000" b="1" i="1" u="none" strike="noStrike" dirty="0" smtClean="0">
                          <a:solidFill>
                            <a:srgbClr val="000000"/>
                          </a:solidFill>
                          <a:effectLst/>
                          <a:latin typeface="+mn-lt"/>
                        </a:rPr>
                        <a:t> Вт</a:t>
                      </a:r>
                      <a:endParaRPr lang="en-US" sz="1000" b="1" i="1" u="none" strike="noStrike" dirty="0" smtClean="0">
                        <a:solidFill>
                          <a:srgbClr val="000000"/>
                        </a:solidFill>
                        <a:effectLst/>
                        <a:latin typeface="+mn-lt"/>
                      </a:endParaRPr>
                    </a:p>
                  </a:txBody>
                  <a:tcPr marL="9525" marR="9525" marT="9525"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24 / 15  / 27</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пластик/</a:t>
                      </a:r>
                    </a:p>
                    <a:p>
                      <a:pPr algn="ctr" fontAlgn="b"/>
                      <a:r>
                        <a:rPr lang="ru-RU" sz="1000" b="1" i="1" u="none" strike="noStrike" dirty="0" smtClean="0">
                          <a:solidFill>
                            <a:srgbClr val="000000"/>
                          </a:solidFill>
                          <a:effectLst/>
                          <a:latin typeface="Arial"/>
                        </a:rPr>
                        <a:t>металл </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черный</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1,600</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1,700</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r h="287198">
                <a:tc>
                  <a:txBody>
                    <a:bodyPr/>
                    <a:lstStyle/>
                    <a:p>
                      <a:pPr marL="0" algn="ctr" defTabSz="914400" rtl="0" eaLnBrk="1" fontAlgn="ctr" latinLnBrk="0" hangingPunct="1"/>
                      <a:r>
                        <a:rPr lang="ru-RU" sz="1000" b="1" i="1" u="none" strike="noStrike" kern="1200" dirty="0" smtClean="0">
                          <a:solidFill>
                            <a:srgbClr val="000000"/>
                          </a:solidFill>
                          <a:effectLst/>
                          <a:latin typeface="+mn-lt"/>
                          <a:ea typeface="+mn-ea"/>
                          <a:cs typeface="+mn-cs"/>
                        </a:rPr>
                        <a:t>72824</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ru-RU" sz="1000" b="1" dirty="0" smtClean="0"/>
                        <a:t>302-09</a:t>
                      </a:r>
                      <a:endParaRPr lang="en-US" sz="1000" b="1" i="1" u="none" strike="noStrike" dirty="0">
                        <a:solidFill>
                          <a:srgbClr val="000000"/>
                        </a:solidFill>
                        <a:effectLst/>
                        <a:latin typeface="+mn-lt"/>
                      </a:endParaRP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mn-lt"/>
                        </a:rPr>
                        <a:t>1</a:t>
                      </a:r>
                      <a:r>
                        <a:rPr lang="ru-RU" sz="1000" b="1" i="1" u="none" strike="noStrike" dirty="0" smtClean="0">
                          <a:solidFill>
                            <a:srgbClr val="000000"/>
                          </a:solidFill>
                          <a:effectLst/>
                          <a:latin typeface="+mn-lt"/>
                        </a:rPr>
                        <a:t>5</a:t>
                      </a:r>
                      <a:r>
                        <a:rPr lang="en-US" sz="1000" b="1" i="1" u="none" strike="noStrike" dirty="0" smtClean="0">
                          <a:solidFill>
                            <a:srgbClr val="000000"/>
                          </a:solidFill>
                          <a:effectLst/>
                          <a:latin typeface="+mn-lt"/>
                        </a:rPr>
                        <a:t>00</a:t>
                      </a:r>
                      <a:r>
                        <a:rPr lang="ru-RU" sz="1000" b="1" i="1" u="none" strike="noStrike" dirty="0" smtClean="0">
                          <a:solidFill>
                            <a:srgbClr val="000000"/>
                          </a:solidFill>
                          <a:effectLst/>
                          <a:latin typeface="+mn-lt"/>
                        </a:rPr>
                        <a:t> Вт</a:t>
                      </a:r>
                      <a:endParaRPr lang="en-US" sz="1000" b="1" i="1" u="none" strike="noStrike" dirty="0" smtClean="0">
                        <a:solidFill>
                          <a:srgbClr val="000000"/>
                        </a:solidFill>
                        <a:effectLst/>
                        <a:latin typeface="+mn-lt"/>
                      </a:endParaRPr>
                    </a:p>
                  </a:txBody>
                  <a:tcPr marL="9525" marR="9525" marT="9525"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24 / 15  / 27</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пластик/</a:t>
                      </a:r>
                    </a:p>
                    <a:p>
                      <a:pPr algn="ctr" fontAlgn="b"/>
                      <a:r>
                        <a:rPr lang="ru-RU" sz="1000" b="1" i="1" u="none" strike="noStrike" dirty="0" smtClean="0">
                          <a:solidFill>
                            <a:srgbClr val="000000"/>
                          </a:solidFill>
                          <a:effectLst/>
                          <a:latin typeface="Arial"/>
                        </a:rPr>
                        <a:t>металл </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желтый</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2,520</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2,700</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4"/>
                  </a:ext>
                </a:extLst>
              </a:tr>
              <a:tr h="296854">
                <a:tc>
                  <a:txBody>
                    <a:bodyPr/>
                    <a:lstStyle/>
                    <a:p>
                      <a:pPr marL="0" algn="ctr" defTabSz="914400" rtl="0" eaLnBrk="1" fontAlgn="ctr" latinLnBrk="0" hangingPunct="1"/>
                      <a:r>
                        <a:rPr lang="ru-RU" sz="1000" b="1" i="1" u="none" strike="noStrike" kern="1200" dirty="0" smtClean="0">
                          <a:solidFill>
                            <a:srgbClr val="000000"/>
                          </a:solidFill>
                          <a:effectLst/>
                          <a:latin typeface="+mn-lt"/>
                          <a:ea typeface="+mn-ea"/>
                          <a:cs typeface="+mn-cs"/>
                        </a:rPr>
                        <a:t>72823</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ru-RU" sz="1000" b="1" dirty="0" smtClean="0"/>
                        <a:t>302-09</a:t>
                      </a:r>
                      <a:endParaRPr lang="en-US" sz="1000" b="1" i="1" u="none" strike="noStrike" dirty="0">
                        <a:solidFill>
                          <a:srgbClr val="000000"/>
                        </a:solidFill>
                        <a:effectLst/>
                        <a:latin typeface="+mn-lt"/>
                      </a:endParaRP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mn-lt"/>
                        </a:rPr>
                        <a:t>1</a:t>
                      </a:r>
                      <a:r>
                        <a:rPr lang="ru-RU" sz="1000" b="1" i="1" u="none" strike="noStrike" dirty="0" smtClean="0">
                          <a:solidFill>
                            <a:srgbClr val="000000"/>
                          </a:solidFill>
                          <a:effectLst/>
                          <a:latin typeface="+mn-lt"/>
                        </a:rPr>
                        <a:t>5</a:t>
                      </a:r>
                      <a:r>
                        <a:rPr lang="en-US" sz="1000" b="1" i="1" u="none" strike="noStrike" dirty="0" smtClean="0">
                          <a:solidFill>
                            <a:srgbClr val="000000"/>
                          </a:solidFill>
                          <a:effectLst/>
                          <a:latin typeface="+mn-lt"/>
                        </a:rPr>
                        <a:t>00</a:t>
                      </a:r>
                      <a:r>
                        <a:rPr lang="ru-RU" sz="1000" b="1" i="1" u="none" strike="noStrike" dirty="0" smtClean="0">
                          <a:solidFill>
                            <a:srgbClr val="000000"/>
                          </a:solidFill>
                          <a:effectLst/>
                          <a:latin typeface="+mn-lt"/>
                        </a:rPr>
                        <a:t> Вт</a:t>
                      </a:r>
                      <a:endParaRPr lang="en-US" sz="1000" b="1" i="1" u="none" strike="noStrike" dirty="0" smtClean="0">
                        <a:solidFill>
                          <a:srgbClr val="000000"/>
                        </a:solidFill>
                        <a:effectLst/>
                        <a:latin typeface="+mn-lt"/>
                      </a:endParaRPr>
                    </a:p>
                  </a:txBody>
                  <a:tcPr marL="9525" marR="9525" marT="9525"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24 / 15  / 27</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пластик/</a:t>
                      </a:r>
                    </a:p>
                    <a:p>
                      <a:pPr algn="ctr" fontAlgn="b"/>
                      <a:r>
                        <a:rPr lang="ru-RU" sz="1000" b="1" i="1" u="none" strike="noStrike" dirty="0" smtClean="0">
                          <a:solidFill>
                            <a:srgbClr val="000000"/>
                          </a:solidFill>
                          <a:effectLst/>
                          <a:latin typeface="Arial"/>
                        </a:rPr>
                        <a:t>металл </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черный</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2,520</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2,700</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5"/>
                  </a:ext>
                </a:extLst>
              </a:tr>
            </a:tbl>
          </a:graphicData>
        </a:graphic>
      </p:graphicFrame>
      <p:sp>
        <p:nvSpPr>
          <p:cNvPr id="16" name="TextBox 15"/>
          <p:cNvSpPr txBox="1"/>
          <p:nvPr/>
        </p:nvSpPr>
        <p:spPr>
          <a:xfrm>
            <a:off x="4807784" y="1291146"/>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7" name="Прямоугольник 6"/>
          <p:cNvSpPr/>
          <p:nvPr/>
        </p:nvSpPr>
        <p:spPr>
          <a:xfrm>
            <a:off x="4835281" y="1476775"/>
            <a:ext cx="5858119" cy="1631216"/>
          </a:xfrm>
          <a:prstGeom prst="rect">
            <a:avLst/>
          </a:prstGeom>
        </p:spPr>
        <p:txBody>
          <a:bodyPr wrap="square">
            <a:spAutoFit/>
          </a:bodyPr>
          <a:lstStyle/>
          <a:p>
            <a:r>
              <a:rPr lang="ru-RU" sz="1000" b="1" i="1" dirty="0"/>
              <a:t>Электрическая мясорубка КЭМ-П2У 302</a:t>
            </a:r>
            <a:r>
              <a:rPr lang="ru-RU" sz="1000" i="1" dirty="0"/>
              <a:t> "БЕЛВАР" от Белорусского производителя представлена в 4-х модификациях: 302-07, 302-08, 302-09, 302-10, с максимальной мощность 1500 Вт. номинальная мощность от 220 Вт, функция реверс, отсек для хранения мелких насадок, </a:t>
            </a:r>
            <a:r>
              <a:rPr lang="ru-RU" sz="1000" i="1" dirty="0" err="1"/>
              <a:t>евродизайн</a:t>
            </a:r>
            <a:endParaRPr lang="ru-RU" sz="1000" i="1" dirty="0"/>
          </a:p>
          <a:p>
            <a:r>
              <a:rPr lang="ru-RU" sz="1000" b="1" i="1" dirty="0" smtClean="0"/>
              <a:t>  Мясорубка поможет Вам: </a:t>
            </a:r>
          </a:p>
          <a:p>
            <a:r>
              <a:rPr lang="ru-RU" sz="1000" b="1" i="1" u="sng" dirty="0" smtClean="0"/>
              <a:t>  с </a:t>
            </a:r>
            <a:r>
              <a:rPr lang="ru-RU" sz="1000" b="1" i="1" u="sng" dirty="0"/>
              <a:t>помощью </a:t>
            </a:r>
            <a:r>
              <a:rPr lang="ru-RU" sz="1000" b="1" i="1" u="sng" dirty="0" smtClean="0"/>
              <a:t>насадки-мясорубки:</a:t>
            </a:r>
            <a:r>
              <a:rPr lang="ru-RU" sz="1000" b="1" i="1" dirty="0"/>
              <a:t> </a:t>
            </a:r>
            <a:r>
              <a:rPr lang="ru-RU" sz="1000" i="1" dirty="0" smtClean="0"/>
              <a:t>приготовить </a:t>
            </a:r>
            <a:r>
              <a:rPr lang="ru-RU" sz="1000" i="1" dirty="0"/>
              <a:t>фарш </a:t>
            </a:r>
            <a:r>
              <a:rPr lang="ru-RU" sz="1000" i="1" dirty="0" smtClean="0"/>
              <a:t>из  домашней </a:t>
            </a:r>
            <a:r>
              <a:rPr lang="ru-RU" sz="1000" i="1" dirty="0"/>
              <a:t>птицы, сырого и варенного мяса и </a:t>
            </a:r>
            <a:r>
              <a:rPr lang="ru-RU" sz="1000" i="1" dirty="0" smtClean="0"/>
              <a:t>рыбы; приготовить </a:t>
            </a:r>
            <a:r>
              <a:rPr lang="ru-RU" sz="1000" i="1" dirty="0"/>
              <a:t>мясо типа «бефстроганов</a:t>
            </a:r>
            <a:r>
              <a:rPr lang="ru-RU" sz="1000" i="1" dirty="0" smtClean="0"/>
              <a:t>»; приготовить </a:t>
            </a:r>
            <a:r>
              <a:rPr lang="ru-RU" sz="1000" i="1" dirty="0"/>
              <a:t>печенье из </a:t>
            </a:r>
            <a:r>
              <a:rPr lang="ru-RU" sz="1000" i="1" dirty="0" smtClean="0"/>
              <a:t>теста; изготовить </a:t>
            </a:r>
            <a:r>
              <a:rPr lang="ru-RU" sz="1000" i="1" dirty="0"/>
              <a:t>домашнюю колбасу.</a:t>
            </a:r>
          </a:p>
          <a:p>
            <a:r>
              <a:rPr lang="ru-RU" sz="1000" b="1" i="1" u="sng" dirty="0" smtClean="0"/>
              <a:t>  с </a:t>
            </a:r>
            <a:r>
              <a:rPr lang="ru-RU" sz="1000" b="1" i="1" u="sng" dirty="0"/>
              <a:t>помощью </a:t>
            </a:r>
            <a:r>
              <a:rPr lang="ru-RU" sz="1000" b="1" i="1" u="sng" dirty="0" smtClean="0"/>
              <a:t>приставки-шинковки:</a:t>
            </a:r>
            <a:r>
              <a:rPr lang="ru-RU" sz="1000" b="1" i="1" dirty="0"/>
              <a:t> </a:t>
            </a:r>
            <a:r>
              <a:rPr lang="ru-RU" sz="1000" b="1" i="1" dirty="0" smtClean="0"/>
              <a:t> </a:t>
            </a:r>
            <a:r>
              <a:rPr lang="ru-RU" sz="1000" i="1" dirty="0" smtClean="0"/>
              <a:t>произвести </a:t>
            </a:r>
            <a:r>
              <a:rPr lang="ru-RU" sz="1000" i="1" dirty="0"/>
              <a:t>резку, шинковку и истирание овощей и </a:t>
            </a:r>
            <a:r>
              <a:rPr lang="ru-RU" sz="1000" i="1" dirty="0" smtClean="0"/>
              <a:t>фруктов; измельчить </a:t>
            </a:r>
            <a:r>
              <a:rPr lang="ru-RU" sz="1000" i="1" dirty="0"/>
              <a:t>крутые яйца, сыр.</a:t>
            </a:r>
          </a:p>
          <a:p>
            <a:r>
              <a:rPr lang="ru-RU" sz="1000" b="1" i="1" u="sng" dirty="0" smtClean="0"/>
              <a:t>  с </a:t>
            </a:r>
            <a:r>
              <a:rPr lang="ru-RU" sz="1000" b="1" i="1" u="sng" dirty="0"/>
              <a:t>помощью </a:t>
            </a:r>
            <a:r>
              <a:rPr lang="ru-RU" sz="1000" b="1" i="1" u="sng" dirty="0" smtClean="0"/>
              <a:t>насадки-соковыжималки:</a:t>
            </a:r>
            <a:r>
              <a:rPr lang="ru-RU" sz="1000" b="1" i="1" dirty="0"/>
              <a:t> </a:t>
            </a:r>
            <a:r>
              <a:rPr lang="ru-RU" sz="1000" i="1" dirty="0" smtClean="0"/>
              <a:t>получить </a:t>
            </a:r>
            <a:r>
              <a:rPr lang="ru-RU" sz="1000" i="1" dirty="0"/>
              <a:t>сок с мякотью из мягких овощей, фруктов и ягод</a:t>
            </a:r>
            <a:r>
              <a:rPr lang="ru-RU" sz="1000" i="1" dirty="0" smtClean="0"/>
              <a:t>.</a:t>
            </a:r>
            <a:endParaRPr lang="ru-RU" sz="1000" i="1" dirty="0"/>
          </a:p>
        </p:txBody>
      </p:sp>
      <p:sp>
        <p:nvSpPr>
          <p:cNvPr id="21" name="Прямоугольник 20"/>
          <p:cNvSpPr/>
          <p:nvPr/>
        </p:nvSpPr>
        <p:spPr>
          <a:xfrm>
            <a:off x="4811423" y="3078311"/>
            <a:ext cx="1709122" cy="276999"/>
          </a:xfrm>
          <a:prstGeom prst="rect">
            <a:avLst/>
          </a:prstGeom>
        </p:spPr>
        <p:txBody>
          <a:bodyPr wrap="none">
            <a:spAutoFit/>
          </a:bodyPr>
          <a:lstStyle/>
          <a:p>
            <a:r>
              <a:rPr lang="ru-RU" sz="1200" b="1" dirty="0" smtClean="0">
                <a:solidFill>
                  <a:srgbClr val="FF0000"/>
                </a:solidFill>
                <a:latin typeface="Arial Black" pitchFamily="34" charset="0"/>
              </a:rPr>
              <a:t>КОМПЛЕКТАЦИЯ:</a:t>
            </a:r>
            <a:endParaRPr lang="ru-RU" sz="1200" b="1" dirty="0">
              <a:solidFill>
                <a:srgbClr val="FF0000"/>
              </a:solidFill>
              <a:latin typeface="Arial Black" pitchFamily="34" charset="0"/>
            </a:endParaRPr>
          </a:p>
        </p:txBody>
      </p:sp>
      <p:pic>
        <p:nvPicPr>
          <p:cNvPr id="26" name="Рисунок 2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191819" y="2131297"/>
            <a:ext cx="1159800" cy="1137534"/>
          </a:xfrm>
          <a:prstGeom prst="rect">
            <a:avLst/>
          </a:prstGeom>
        </p:spPr>
      </p:pic>
      <p:pic>
        <p:nvPicPr>
          <p:cNvPr id="20" name="Рисунок 19"/>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349171" y="1422306"/>
            <a:ext cx="2381250" cy="638175"/>
          </a:xfrm>
          <a:prstGeom prst="rect">
            <a:avLst/>
          </a:prstGeom>
        </p:spPr>
      </p:pic>
      <p:pic>
        <p:nvPicPr>
          <p:cNvPr id="1026" name="Picture 2" descr="Картинки по запросу мясорубки Белвар черная"/>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1596" y="1587228"/>
            <a:ext cx="1347924" cy="121569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355705" y="2062905"/>
            <a:ext cx="1392122" cy="1205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205900" y="2900891"/>
            <a:ext cx="1103541" cy="1309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descr="Картинки по запросу мясорубки Белвар желтый"/>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355705" y="3216810"/>
            <a:ext cx="1318190" cy="1166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93310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276392" y="950320"/>
            <a:ext cx="3157604" cy="507219"/>
          </a:xfrm>
          <a:effectLst/>
        </p:spPr>
        <p:txBody>
          <a:bodyPr>
            <a:noAutofit/>
          </a:bodyPr>
          <a:lstStyle/>
          <a:p>
            <a:pPr>
              <a:lnSpc>
                <a:spcPct val="100000"/>
              </a:lnSpc>
            </a:pPr>
            <a:r>
              <a:rPr lang="ru-RU" sz="1600" b="1" spc="50" dirty="0">
                <a:ln w="11430"/>
                <a:solidFill>
                  <a:srgbClr val="930D2D"/>
                </a:solidFill>
                <a:effectLst>
                  <a:outerShdw blurRad="38100" dist="38100" dir="2700000" algn="tl">
                    <a:srgbClr val="000000">
                      <a:alpha val="43137"/>
                    </a:srgbClr>
                  </a:outerShdw>
                </a:effectLst>
              </a:rPr>
              <a:t>ПЕЧЬ ЭЛЕКТРИЧЕСКАЯ С ГРИЛЕМ</a:t>
            </a:r>
            <a:endParaRPr lang="uk-UA" sz="16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276392" y="5621754"/>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sp>
        <p:nvSpPr>
          <p:cNvPr id="16" name="TextBox 15"/>
          <p:cNvSpPr txBox="1"/>
          <p:nvPr/>
        </p:nvSpPr>
        <p:spPr>
          <a:xfrm>
            <a:off x="3848939" y="1396811"/>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31" name="Прямоугольник 30"/>
          <p:cNvSpPr/>
          <p:nvPr/>
        </p:nvSpPr>
        <p:spPr>
          <a:xfrm>
            <a:off x="768557" y="5132019"/>
            <a:ext cx="3160365" cy="646331"/>
          </a:xfrm>
          <a:prstGeom prst="rect">
            <a:avLst/>
          </a:prstGeom>
        </p:spPr>
        <p:txBody>
          <a:bodyPr wrap="square">
            <a:spAutoFit/>
          </a:bodyPr>
          <a:lstStyle/>
          <a:p>
            <a:r>
              <a:rPr lang="ru-RU" dirty="0">
                <a:solidFill>
                  <a:srgbClr val="006666"/>
                </a:solidFill>
                <a:latin typeface="EpsilonCTT" pitchFamily="2" charset="0"/>
              </a:rPr>
              <a:t>ПОЛЕЗНО! БЫСТРО! ВКУСНО!</a:t>
            </a:r>
          </a:p>
        </p:txBody>
      </p:sp>
      <p:sp>
        <p:nvSpPr>
          <p:cNvPr id="7" name="Прямоугольник 6"/>
          <p:cNvSpPr/>
          <p:nvPr/>
        </p:nvSpPr>
        <p:spPr>
          <a:xfrm>
            <a:off x="3819692" y="1589397"/>
            <a:ext cx="7877008" cy="2292935"/>
          </a:xfrm>
          <a:prstGeom prst="rect">
            <a:avLst/>
          </a:prstGeom>
        </p:spPr>
        <p:txBody>
          <a:bodyPr wrap="square">
            <a:spAutoFit/>
          </a:bodyPr>
          <a:lstStyle/>
          <a:p>
            <a:r>
              <a:rPr lang="ru-RU" sz="1100" b="1" i="1" dirty="0">
                <a:solidFill>
                  <a:srgbClr val="4D4B4B"/>
                </a:solidFill>
              </a:rPr>
              <a:t>Электрическая печь с грилем -  для нагрева температуры в которой встроены специальные</a:t>
            </a:r>
          </a:p>
          <a:p>
            <a:r>
              <a:rPr lang="ru-RU" sz="1100" b="1" i="1" dirty="0">
                <a:solidFill>
                  <a:srgbClr val="4D4B4B"/>
                </a:solidFill>
              </a:rPr>
              <a:t>нагревательные элементы (</a:t>
            </a:r>
            <a:r>
              <a:rPr lang="ru-RU" sz="1100" b="1" i="1" dirty="0" err="1">
                <a:solidFill>
                  <a:srgbClr val="4D4B4B"/>
                </a:solidFill>
              </a:rPr>
              <a:t>ТЭНы</a:t>
            </a:r>
            <a:r>
              <a:rPr lang="ru-RU" sz="1100" b="1" i="1" dirty="0">
                <a:solidFill>
                  <a:srgbClr val="4D4B4B"/>
                </a:solidFill>
              </a:rPr>
              <a:t>), которые расположены, как правило в верхней и нижней</a:t>
            </a:r>
          </a:p>
          <a:p>
            <a:r>
              <a:rPr lang="ru-RU" sz="1100" b="1" i="1" dirty="0">
                <a:solidFill>
                  <a:srgbClr val="4D4B4B"/>
                </a:solidFill>
              </a:rPr>
              <a:t>частях печи.</a:t>
            </a:r>
          </a:p>
          <a:p>
            <a:r>
              <a:rPr lang="ru-RU" sz="1100" b="1" i="1" dirty="0">
                <a:solidFill>
                  <a:srgbClr val="4D4B4B"/>
                </a:solidFill>
              </a:rPr>
              <a:t>Наличие утолщенных стенок снижает потребление электроэнергии в процессе готовки. </a:t>
            </a:r>
          </a:p>
          <a:p>
            <a:r>
              <a:rPr lang="ru-RU" sz="1100" b="1" i="1" dirty="0">
                <a:solidFill>
                  <a:srgbClr val="4D4B4B"/>
                </a:solidFill>
              </a:rPr>
              <a:t>Внутреннее и внешнее исполнение печи выполнены из эмалированной стали.</a:t>
            </a:r>
          </a:p>
          <a:p>
            <a:r>
              <a:rPr lang="ru-RU" sz="1100" b="1" i="1" dirty="0">
                <a:solidFill>
                  <a:srgbClr val="4D4B4B"/>
                </a:solidFill>
              </a:rPr>
              <a:t>Встроенный таймер упростит процесс готовки и вовремя оповестить вас о готовности</a:t>
            </a:r>
          </a:p>
          <a:p>
            <a:r>
              <a:rPr lang="ru-RU" sz="1100" b="1" i="1" dirty="0">
                <a:solidFill>
                  <a:srgbClr val="4D4B4B"/>
                </a:solidFill>
              </a:rPr>
              <a:t>вашего блюда звуковым сигналом. Наличие специальных съёмных ручек (ухвата) для извлечения</a:t>
            </a:r>
          </a:p>
          <a:p>
            <a:r>
              <a:rPr lang="ru-RU" sz="1100" b="1" i="1" dirty="0">
                <a:solidFill>
                  <a:srgbClr val="4D4B4B"/>
                </a:solidFill>
              </a:rPr>
              <a:t>вертела, решетки для гриля и противня сделает ваш процесс готовки максимально</a:t>
            </a:r>
          </a:p>
          <a:p>
            <a:r>
              <a:rPr lang="ru-RU" sz="1100" b="1" i="1" dirty="0">
                <a:solidFill>
                  <a:srgbClr val="4D4B4B"/>
                </a:solidFill>
              </a:rPr>
              <a:t>комфортным. Электропечь, благодаря своим небольшим размерам идеально вольется в</a:t>
            </a:r>
          </a:p>
          <a:p>
            <a:r>
              <a:rPr lang="ru-RU" sz="1100" b="1" i="1" dirty="0">
                <a:solidFill>
                  <a:srgbClr val="4D4B4B"/>
                </a:solidFill>
              </a:rPr>
              <a:t>обстановку, где необходимо сохранить максимум пространства, как на небольшой по площади</a:t>
            </a:r>
          </a:p>
          <a:p>
            <a:r>
              <a:rPr lang="ru-RU" sz="1100" b="1" i="1" dirty="0">
                <a:solidFill>
                  <a:srgbClr val="4D4B4B"/>
                </a:solidFill>
              </a:rPr>
              <a:t>кухне в городской квартире, или в загородном доме.</a:t>
            </a:r>
          </a:p>
          <a:p>
            <a:r>
              <a:rPr lang="ru-RU" sz="1100" b="1" i="1" dirty="0">
                <a:solidFill>
                  <a:srgbClr val="4D4B4B"/>
                </a:solidFill>
              </a:rPr>
              <a:t>Благодаря наличию режима приготовления с вращающимся вертелом в модели </a:t>
            </a:r>
            <a:r>
              <a:rPr lang="en-US" sz="1100" b="1" i="1" dirty="0">
                <a:solidFill>
                  <a:srgbClr val="4D4B4B"/>
                </a:solidFill>
              </a:rPr>
              <a:t>GN33AR</a:t>
            </a:r>
            <a:r>
              <a:rPr lang="ru-RU" sz="1100" b="1" i="1" dirty="0">
                <a:solidFill>
                  <a:srgbClr val="4D4B4B"/>
                </a:solidFill>
              </a:rPr>
              <a:t>, печь позволяет готовить продукты гриль, равномерно обжаривая кусковые порции продукта.</a:t>
            </a:r>
          </a:p>
        </p:txBody>
      </p:sp>
      <p:sp>
        <p:nvSpPr>
          <p:cNvPr id="24" name="Прямоугольник 23"/>
          <p:cNvSpPr/>
          <p:nvPr/>
        </p:nvSpPr>
        <p:spPr>
          <a:xfrm>
            <a:off x="3811298" y="4068911"/>
            <a:ext cx="1709122" cy="276999"/>
          </a:xfrm>
          <a:prstGeom prst="rect">
            <a:avLst/>
          </a:prstGeom>
        </p:spPr>
        <p:txBody>
          <a:bodyPr wrap="none">
            <a:spAutoFit/>
          </a:bodyPr>
          <a:lstStyle/>
          <a:p>
            <a:r>
              <a:rPr lang="ru-RU" sz="1200" b="1" dirty="0" smtClean="0">
                <a:solidFill>
                  <a:srgbClr val="FF0000"/>
                </a:solidFill>
                <a:latin typeface="Arial Black" pitchFamily="34" charset="0"/>
              </a:rPr>
              <a:t>КОМПЛЕКТАЦИЯ:</a:t>
            </a:r>
            <a:endParaRPr lang="ru-RU" sz="1200" b="1" dirty="0">
              <a:solidFill>
                <a:srgbClr val="FF0000"/>
              </a:solidFill>
              <a:latin typeface="Arial Black" pitchFamily="34" charset="0"/>
            </a:endParaRPr>
          </a:p>
        </p:txBody>
      </p:sp>
      <p:pic>
        <p:nvPicPr>
          <p:cNvPr id="15" name="Рисунок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28922" y="4419378"/>
            <a:ext cx="6449781" cy="1112258"/>
          </a:xfrm>
          <a:prstGeom prst="rect">
            <a:avLst/>
          </a:prstGeom>
        </p:spPr>
      </p:pic>
      <p:pic>
        <p:nvPicPr>
          <p:cNvPr id="26" name="Рисунок 2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28775" y="2058171"/>
            <a:ext cx="2200274" cy="1496390"/>
          </a:xfrm>
          <a:prstGeom prst="rect">
            <a:avLst/>
          </a:prstGeom>
        </p:spPr>
      </p:pic>
      <p:pic>
        <p:nvPicPr>
          <p:cNvPr id="19" name="Рисунок 1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2544" y="2499877"/>
            <a:ext cx="2341544" cy="1715463"/>
          </a:xfrm>
          <a:prstGeom prst="rect">
            <a:avLst/>
          </a:prstGeom>
        </p:spPr>
      </p:pic>
      <p:sp>
        <p:nvSpPr>
          <p:cNvPr id="33" name="Прямоугольник 32"/>
          <p:cNvSpPr/>
          <p:nvPr/>
        </p:nvSpPr>
        <p:spPr>
          <a:xfrm>
            <a:off x="2684795" y="3457328"/>
            <a:ext cx="790601" cy="338554"/>
          </a:xfrm>
          <a:prstGeom prst="rect">
            <a:avLst/>
          </a:prstGeom>
        </p:spPr>
        <p:txBody>
          <a:bodyPr wrap="none">
            <a:spAutoFit/>
          </a:bodyPr>
          <a:lstStyle/>
          <a:p>
            <a:pPr algn="ctr" fontAlgn="ctr"/>
            <a:r>
              <a:rPr lang="en-US" sz="1600" b="1" spc="50" dirty="0">
                <a:ln w="11430"/>
                <a:solidFill>
                  <a:srgbClr val="930D2D"/>
                </a:solidFill>
                <a:effectLst>
                  <a:outerShdw blurRad="38100" dist="38100" dir="2700000" algn="tl">
                    <a:srgbClr val="000000">
                      <a:alpha val="43137"/>
                    </a:srgbClr>
                  </a:outerShdw>
                </a:effectLst>
                <a:latin typeface="+mj-lt"/>
                <a:ea typeface="+mj-ea"/>
                <a:cs typeface="+mj-cs"/>
              </a:rPr>
              <a:t>GN33A</a:t>
            </a:r>
          </a:p>
        </p:txBody>
      </p:sp>
      <p:sp>
        <p:nvSpPr>
          <p:cNvPr id="35" name="Прямоугольник 34"/>
          <p:cNvSpPr/>
          <p:nvPr/>
        </p:nvSpPr>
        <p:spPr>
          <a:xfrm>
            <a:off x="163933" y="3897415"/>
            <a:ext cx="904414" cy="338554"/>
          </a:xfrm>
          <a:prstGeom prst="rect">
            <a:avLst/>
          </a:prstGeom>
        </p:spPr>
        <p:txBody>
          <a:bodyPr wrap="none">
            <a:spAutoFit/>
          </a:bodyPr>
          <a:lstStyle/>
          <a:p>
            <a:pPr algn="ctr" fontAlgn="ctr"/>
            <a:r>
              <a:rPr lang="en-US" sz="1600" b="1" spc="50" dirty="0">
                <a:ln w="11430"/>
                <a:solidFill>
                  <a:srgbClr val="930D2D"/>
                </a:solidFill>
                <a:effectLst>
                  <a:outerShdw blurRad="38100" dist="38100" dir="2700000" algn="tl">
                    <a:srgbClr val="000000">
                      <a:alpha val="43137"/>
                    </a:srgbClr>
                  </a:outerShdw>
                </a:effectLst>
                <a:latin typeface="+mj-lt"/>
                <a:ea typeface="+mj-ea"/>
                <a:cs typeface="+mj-cs"/>
              </a:rPr>
              <a:t>GN33AR</a:t>
            </a:r>
          </a:p>
        </p:txBody>
      </p:sp>
      <p:graphicFrame>
        <p:nvGraphicFramePr>
          <p:cNvPr id="25" name="Таблица 24"/>
          <p:cNvGraphicFramePr>
            <a:graphicFrameLocks noGrp="1"/>
          </p:cNvGraphicFramePr>
          <p:nvPr>
            <p:extLst>
              <p:ext uri="{D42A27DB-BD31-4B8C-83A1-F6EECF244321}">
                <p14:modId xmlns:p14="http://schemas.microsoft.com/office/powerpoint/2010/main" val="4187214135"/>
              </p:ext>
            </p:extLst>
          </p:nvPr>
        </p:nvGraphicFramePr>
        <p:xfrm>
          <a:off x="256845" y="5921225"/>
          <a:ext cx="10198179" cy="1402215"/>
        </p:xfrm>
        <a:graphic>
          <a:graphicData uri="http://schemas.openxmlformats.org/drawingml/2006/table">
            <a:tbl>
              <a:tblPr>
                <a:tableStyleId>{616DA210-FB5B-4158-B5E0-FEB733F419BA}</a:tableStyleId>
              </a:tblPr>
              <a:tblGrid>
                <a:gridCol w="492426">
                  <a:extLst>
                    <a:ext uri="{9D8B030D-6E8A-4147-A177-3AD203B41FA5}">
                      <a16:colId xmlns:a16="http://schemas.microsoft.com/office/drawing/2014/main" val="20000"/>
                    </a:ext>
                  </a:extLst>
                </a:gridCol>
                <a:gridCol w="659190">
                  <a:extLst>
                    <a:ext uri="{9D8B030D-6E8A-4147-A177-3AD203B41FA5}">
                      <a16:colId xmlns:a16="http://schemas.microsoft.com/office/drawing/2014/main" val="20001"/>
                    </a:ext>
                  </a:extLst>
                </a:gridCol>
                <a:gridCol w="673519">
                  <a:extLst>
                    <a:ext uri="{9D8B030D-6E8A-4147-A177-3AD203B41FA5}">
                      <a16:colId xmlns:a16="http://schemas.microsoft.com/office/drawing/2014/main" val="20002"/>
                    </a:ext>
                  </a:extLst>
                </a:gridCol>
                <a:gridCol w="845482">
                  <a:extLst>
                    <a:ext uri="{9D8B030D-6E8A-4147-A177-3AD203B41FA5}">
                      <a16:colId xmlns:a16="http://schemas.microsoft.com/office/drawing/2014/main" val="20003"/>
                    </a:ext>
                  </a:extLst>
                </a:gridCol>
                <a:gridCol w="544548">
                  <a:extLst>
                    <a:ext uri="{9D8B030D-6E8A-4147-A177-3AD203B41FA5}">
                      <a16:colId xmlns:a16="http://schemas.microsoft.com/office/drawing/2014/main" val="20004"/>
                    </a:ext>
                  </a:extLst>
                </a:gridCol>
                <a:gridCol w="788161">
                  <a:extLst>
                    <a:ext uri="{9D8B030D-6E8A-4147-A177-3AD203B41FA5}">
                      <a16:colId xmlns:a16="http://schemas.microsoft.com/office/drawing/2014/main" val="20005"/>
                    </a:ext>
                  </a:extLst>
                </a:gridCol>
                <a:gridCol w="730841">
                  <a:extLst>
                    <a:ext uri="{9D8B030D-6E8A-4147-A177-3AD203B41FA5}">
                      <a16:colId xmlns:a16="http://schemas.microsoft.com/office/drawing/2014/main" val="20006"/>
                    </a:ext>
                  </a:extLst>
                </a:gridCol>
                <a:gridCol w="724720">
                  <a:extLst>
                    <a:ext uri="{9D8B030D-6E8A-4147-A177-3AD203B41FA5}">
                      <a16:colId xmlns:a16="http://schemas.microsoft.com/office/drawing/2014/main" val="20007"/>
                    </a:ext>
                  </a:extLst>
                </a:gridCol>
                <a:gridCol w="630678">
                  <a:extLst>
                    <a:ext uri="{9D8B030D-6E8A-4147-A177-3AD203B41FA5}">
                      <a16:colId xmlns:a16="http://schemas.microsoft.com/office/drawing/2014/main" val="20008"/>
                    </a:ext>
                  </a:extLst>
                </a:gridCol>
                <a:gridCol w="931464">
                  <a:extLst>
                    <a:ext uri="{9D8B030D-6E8A-4147-A177-3AD203B41FA5}">
                      <a16:colId xmlns:a16="http://schemas.microsoft.com/office/drawing/2014/main" val="20009"/>
                    </a:ext>
                  </a:extLst>
                </a:gridCol>
                <a:gridCol w="601570">
                  <a:extLst>
                    <a:ext uri="{9D8B030D-6E8A-4147-A177-3AD203B41FA5}">
                      <a16:colId xmlns:a16="http://schemas.microsoft.com/office/drawing/2014/main" val="20010"/>
                    </a:ext>
                  </a:extLst>
                </a:gridCol>
                <a:gridCol w="931464">
                  <a:extLst>
                    <a:ext uri="{9D8B030D-6E8A-4147-A177-3AD203B41FA5}">
                      <a16:colId xmlns:a16="http://schemas.microsoft.com/office/drawing/2014/main" val="20011"/>
                    </a:ext>
                  </a:extLst>
                </a:gridCol>
                <a:gridCol w="1047896">
                  <a:extLst>
                    <a:ext uri="{9D8B030D-6E8A-4147-A177-3AD203B41FA5}">
                      <a16:colId xmlns:a16="http://schemas.microsoft.com/office/drawing/2014/main" val="20012"/>
                    </a:ext>
                  </a:extLst>
                </a:gridCol>
                <a:gridCol w="596220">
                  <a:extLst>
                    <a:ext uri="{9D8B030D-6E8A-4147-A177-3AD203B41FA5}">
                      <a16:colId xmlns:a16="http://schemas.microsoft.com/office/drawing/2014/main" val="20013"/>
                    </a:ext>
                  </a:extLst>
                </a:gridCol>
              </a:tblGrid>
              <a:tr h="48130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Тип управления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Термостат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Вертел</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Объем камеры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Нагревательные элементы</a:t>
                      </a:r>
                    </a:p>
                    <a:p>
                      <a:pPr algn="ctr" fontAlgn="ctr"/>
                      <a:r>
                        <a:rPr lang="ru-RU" sz="1100" b="1" i="0" u="none" strike="noStrike" dirty="0" smtClean="0">
                          <a:solidFill>
                            <a:srgbClr val="000000"/>
                          </a:solidFill>
                          <a:effectLst/>
                          <a:latin typeface="+mn-lt"/>
                        </a:rPr>
                        <a:t>верх./</a:t>
                      </a:r>
                      <a:r>
                        <a:rPr lang="ru-RU" sz="1100" b="1" i="0" u="none" strike="noStrike" baseline="0" dirty="0" smtClean="0">
                          <a:solidFill>
                            <a:srgbClr val="000000"/>
                          </a:solidFill>
                          <a:effectLst/>
                          <a:latin typeface="+mn-lt"/>
                        </a:rPr>
                        <a:t> </a:t>
                      </a:r>
                      <a:r>
                        <a:rPr lang="ru-RU" sz="1100" b="1" i="0" u="none" strike="noStrike" baseline="0" dirty="0" err="1" smtClean="0">
                          <a:solidFill>
                            <a:srgbClr val="000000"/>
                          </a:solidFill>
                          <a:effectLst/>
                          <a:latin typeface="+mn-lt"/>
                        </a:rPr>
                        <a:t>ниж</a:t>
                      </a:r>
                      <a:r>
                        <a:rPr lang="ru-RU" sz="1100" b="1" i="0" u="none" strike="noStrike" baseline="0" dirty="0" smtClean="0">
                          <a:solidFill>
                            <a:srgbClr val="000000"/>
                          </a:solidFill>
                          <a:effectLst/>
                          <a:latin typeface="+mn-lt"/>
                        </a:rPr>
                        <a:t>.</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Таймер работы</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Размер противня</a:t>
                      </a:r>
                      <a:endParaRPr lang="ru-RU" sz="1100" b="1" i="0" u="none" strike="noStrike" dirty="0">
                        <a:solidFill>
                          <a:srgbClr val="000000"/>
                        </a:solidFill>
                        <a:effectLst/>
                        <a:latin typeface="+mn-lt"/>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Габаритный размер, мм печи/</a:t>
                      </a:r>
                      <a:r>
                        <a:rPr lang="ru-RU" sz="1100" b="1" i="0" u="none" strike="noStrike" dirty="0" err="1" smtClean="0">
                          <a:solidFill>
                            <a:srgbClr val="000000"/>
                          </a:solidFill>
                          <a:effectLst/>
                          <a:latin typeface="+mn-lt"/>
                        </a:rPr>
                        <a:t>упаков</a:t>
                      </a:r>
                      <a:r>
                        <a:rPr lang="ru-RU" sz="1100" b="1" i="0" u="none" strike="noStrike" dirty="0" smtClean="0">
                          <a:solidFill>
                            <a:srgbClr val="000000"/>
                          </a:solidFill>
                          <a:effectLst/>
                          <a:latin typeface="+mn-lt"/>
                        </a:rPr>
                        <a:t>.</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 ,кг </a:t>
                      </a:r>
                    </a:p>
                    <a:p>
                      <a:pPr algn="ctr" fontAlgn="ctr"/>
                      <a:r>
                        <a:rPr lang="ru-RU" sz="1100" b="1" i="0" u="none" strike="noStrike" dirty="0" smtClean="0">
                          <a:solidFill>
                            <a:srgbClr val="000000"/>
                          </a:solidFill>
                          <a:effectLst/>
                          <a:latin typeface="+mn-lt"/>
                        </a:rPr>
                        <a:t> нетто/ брутто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5073">
                <a:tc>
                  <a:txBody>
                    <a:bodyPr/>
                    <a:lstStyle/>
                    <a:p>
                      <a:pPr marL="0" algn="ctr" defTabSz="914400" rtl="0" eaLnBrk="1" fontAlgn="ctr" latinLnBrk="0" hangingPunct="1"/>
                      <a:r>
                        <a:rPr lang="ru-RU" sz="1000" b="0" i="1" u="none" strike="noStrike" kern="1200" dirty="0" smtClean="0">
                          <a:solidFill>
                            <a:srgbClr val="000000"/>
                          </a:solidFill>
                          <a:effectLst/>
                          <a:latin typeface="+mn-lt"/>
                          <a:ea typeface="+mn-ea"/>
                          <a:cs typeface="+mn-cs"/>
                        </a:rPr>
                        <a:t>66626</a:t>
                      </a:r>
                      <a:endParaRPr lang="ru-RU" sz="1000" b="0"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spc="50" dirty="0" smtClean="0">
                          <a:ln w="11430"/>
                        </a:rPr>
                        <a:t>GN33AR</a:t>
                      </a:r>
                      <a:endParaRPr lang="en-US" sz="1000" b="1" i="1" dirty="0"/>
                    </a:p>
                  </a:txBody>
                  <a:tcPr marL="9525" marR="9525" marT="9525" marB="0" anchor="ctr"/>
                </a:tc>
                <a:tc>
                  <a:txBody>
                    <a:bodyPr/>
                    <a:lstStyle/>
                    <a:p>
                      <a:pPr algn="ctr" fontAlgn="ctr"/>
                      <a:r>
                        <a:rPr lang="ru-RU" sz="1000" b="1" i="1" u="none" strike="noStrike" dirty="0" smtClean="0">
                          <a:solidFill>
                            <a:srgbClr val="000000"/>
                          </a:solidFill>
                          <a:effectLst/>
                          <a:latin typeface="+mn-lt"/>
                        </a:rPr>
                        <a:t>1600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err="1" smtClean="0">
                          <a:solidFill>
                            <a:srgbClr val="000000"/>
                          </a:solidFill>
                          <a:effectLst/>
                          <a:latin typeface="Arial"/>
                        </a:rPr>
                        <a:t>Механ</a:t>
                      </a:r>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100 - 250 °С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33 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60</a:t>
                      </a:r>
                      <a:r>
                        <a:rPr lang="en-US" sz="1000" b="1" i="1" u="none" strike="noStrike" dirty="0" smtClean="0">
                          <a:solidFill>
                            <a:srgbClr val="000000"/>
                          </a:solidFill>
                          <a:effectLst/>
                          <a:latin typeface="Arial"/>
                        </a:rPr>
                        <a:t> </a:t>
                      </a:r>
                      <a:r>
                        <a:rPr lang="ru-RU" sz="1000" b="1" i="1" u="none" strike="noStrike" dirty="0" smtClean="0">
                          <a:solidFill>
                            <a:srgbClr val="000000"/>
                          </a:solidFill>
                          <a:effectLst/>
                          <a:latin typeface="Arial"/>
                        </a:rPr>
                        <a:t>мин.</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38х27 см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522х360х322 /</a:t>
                      </a:r>
                    </a:p>
                    <a:p>
                      <a:pPr algn="ctr" fontAlgn="b"/>
                      <a:r>
                        <a:rPr lang="ru-RU" sz="1000" b="1" i="1" u="none" strike="noStrike" dirty="0" smtClean="0">
                          <a:solidFill>
                            <a:srgbClr val="000000"/>
                          </a:solidFill>
                          <a:effectLst/>
                          <a:latin typeface="Arial"/>
                        </a:rPr>
                        <a:t>555х380х364</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6,84 /</a:t>
                      </a:r>
                    </a:p>
                    <a:p>
                      <a:pPr algn="ctr" fontAlgn="b"/>
                      <a:r>
                        <a:rPr lang="ru-RU" sz="1000" b="1" i="1" u="none" strike="noStrike" dirty="0" smtClean="0">
                          <a:solidFill>
                            <a:srgbClr val="000000"/>
                          </a:solidFill>
                          <a:effectLst/>
                          <a:latin typeface="Arial"/>
                        </a:rPr>
                        <a:t>7,84</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445073">
                <a:tc>
                  <a:txBody>
                    <a:bodyPr/>
                    <a:lstStyle/>
                    <a:p>
                      <a:pPr marL="0" algn="ctr" defTabSz="914400" rtl="0" eaLnBrk="1" fontAlgn="ctr" latinLnBrk="0" hangingPunct="1"/>
                      <a:r>
                        <a:rPr lang="en-US" sz="1000" b="0" i="1" u="none" strike="noStrike" kern="1200" dirty="0" smtClean="0">
                          <a:solidFill>
                            <a:schemeClr val="tx1"/>
                          </a:solidFill>
                          <a:effectLst/>
                          <a:latin typeface="+mn-lt"/>
                          <a:ea typeface="+mn-ea"/>
                          <a:cs typeface="+mn-cs"/>
                        </a:rPr>
                        <a:t>6</a:t>
                      </a:r>
                      <a:r>
                        <a:rPr lang="en-US" sz="1000" b="0" i="1" u="none" strike="noStrike" kern="1200" dirty="0" smtClean="0">
                          <a:solidFill>
                            <a:srgbClr val="000000"/>
                          </a:solidFill>
                          <a:effectLst/>
                          <a:latin typeface="+mn-lt"/>
                          <a:ea typeface="+mn-ea"/>
                          <a:cs typeface="+mn-cs"/>
                        </a:rPr>
                        <a:t>6627</a:t>
                      </a:r>
                      <a:endParaRPr lang="ru-RU" sz="1000" b="0"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spc="50" dirty="0" smtClean="0">
                          <a:ln w="11430"/>
                        </a:rPr>
                        <a:t>GN33A</a:t>
                      </a:r>
                      <a:endParaRPr lang="en-US" sz="1000" b="1" i="1" dirty="0"/>
                    </a:p>
                  </a:txBody>
                  <a:tcPr marL="9525" marR="9525" marT="9525" marB="0" anchor="ctr"/>
                </a:tc>
                <a:tc>
                  <a:txBody>
                    <a:bodyPr/>
                    <a:lstStyle/>
                    <a:p>
                      <a:pPr algn="ctr" fontAlgn="ctr"/>
                      <a:r>
                        <a:rPr lang="ru-RU" sz="1000" b="1" i="1" u="none" strike="noStrike" dirty="0" smtClean="0">
                          <a:solidFill>
                            <a:srgbClr val="000000"/>
                          </a:solidFill>
                          <a:effectLst/>
                          <a:latin typeface="+mn-lt"/>
                        </a:rPr>
                        <a:t>1600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ru-RU" sz="1000" b="1" i="1" u="none" strike="noStrike" dirty="0" smtClean="0">
                          <a:solidFill>
                            <a:srgbClr val="000000"/>
                          </a:solidFill>
                          <a:effectLst/>
                          <a:latin typeface="Arial"/>
                        </a:rPr>
                        <a:t>~ 50/60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err="1" smtClean="0">
                          <a:solidFill>
                            <a:srgbClr val="000000"/>
                          </a:solidFill>
                          <a:effectLst/>
                          <a:latin typeface="Arial"/>
                        </a:rPr>
                        <a:t>Механ</a:t>
                      </a:r>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100 - 250 °С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33 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60</a:t>
                      </a:r>
                      <a:r>
                        <a:rPr lang="en-US" sz="1000" b="1" i="1" u="none" strike="noStrike" dirty="0" smtClean="0">
                          <a:solidFill>
                            <a:srgbClr val="000000"/>
                          </a:solidFill>
                          <a:effectLst/>
                          <a:latin typeface="Arial"/>
                        </a:rPr>
                        <a:t> </a:t>
                      </a:r>
                      <a:r>
                        <a:rPr lang="ru-RU" sz="1000" b="1" i="1" u="none" strike="noStrike" dirty="0" smtClean="0">
                          <a:solidFill>
                            <a:srgbClr val="000000"/>
                          </a:solidFill>
                          <a:effectLst/>
                          <a:latin typeface="Arial"/>
                        </a:rPr>
                        <a:t>мин.</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 38х27 см </a:t>
                      </a:r>
                    </a:p>
                    <a:p>
                      <a:pPr algn="ctr" fontAlgn="b"/>
                      <a:r>
                        <a:rPr lang="ru-RU" sz="1000" b="1" i="1" u="none" strike="noStrike" dirty="0" smtClean="0">
                          <a:solidFill>
                            <a:srgbClr val="000000"/>
                          </a:solidFill>
                          <a:effectLst/>
                          <a:latin typeface="Arial"/>
                        </a:rPr>
                        <a:t> </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522х360х322 /</a:t>
                      </a:r>
                    </a:p>
                    <a:p>
                      <a:pPr algn="ctr" fontAlgn="b"/>
                      <a:r>
                        <a:rPr lang="ru-RU" sz="1000" b="1" i="1" u="none" strike="noStrike" dirty="0" smtClean="0">
                          <a:solidFill>
                            <a:srgbClr val="000000"/>
                          </a:solidFill>
                          <a:effectLst/>
                          <a:latin typeface="Arial"/>
                        </a:rPr>
                        <a:t> 555х380х364</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5,44 / 6,44</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bl>
          </a:graphicData>
        </a:graphic>
      </p:graphicFrame>
      <p:pic>
        <p:nvPicPr>
          <p:cNvPr id="22" name="Рисунок 2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6925" y="4301315"/>
            <a:ext cx="2669551" cy="853258"/>
          </a:xfrm>
          <a:prstGeom prst="rect">
            <a:avLst/>
          </a:prstGeom>
        </p:spPr>
      </p:pic>
    </p:spTree>
    <p:extLst>
      <p:ext uri="{BB962C8B-B14F-4D97-AF65-F5344CB8AC3E}">
        <p14:creationId xmlns:p14="http://schemas.microsoft.com/office/powerpoint/2010/main" val="290115352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421449" y="900842"/>
            <a:ext cx="9378215" cy="656090"/>
          </a:xfrm>
          <a:effectLst/>
        </p:spPr>
        <p:txBody>
          <a:bodyPr>
            <a:noAutofit/>
          </a:bodyPr>
          <a:lstStyle/>
          <a:p>
            <a:pPr>
              <a:lnSpc>
                <a:spcPct val="100000"/>
              </a:lnSpc>
            </a:pPr>
            <a:r>
              <a:rPr lang="ru-RU" sz="2200" b="1" spc="50" dirty="0">
                <a:ln w="11430"/>
                <a:solidFill>
                  <a:srgbClr val="930D2D"/>
                </a:solidFill>
                <a:effectLst>
                  <a:outerShdw blurRad="38100" dist="38100" dir="2700000" algn="tl">
                    <a:srgbClr val="000000">
                      <a:alpha val="43137"/>
                    </a:srgbClr>
                  </a:outerShdw>
                </a:effectLst>
              </a:rPr>
              <a:t>СОКОВЫЖИМАЛКА </a:t>
            </a:r>
            <a:r>
              <a:rPr lang="ru-RU" sz="2200" b="1" spc="50" dirty="0">
                <a:ln w="11430"/>
                <a:solidFill>
                  <a:srgbClr val="930D2D"/>
                </a:solidFill>
                <a:effectLst>
                  <a:outerShdw blurRad="38100" dist="38100" dir="2700000" algn="tl">
                    <a:srgbClr val="000000">
                      <a:alpha val="43137"/>
                    </a:srgbClr>
                  </a:outerShdw>
                </a:effectLst>
              </a:rPr>
              <a:t>– </a:t>
            </a:r>
            <a:r>
              <a:rPr lang="ru-RU" sz="2200" b="1" spc="50" dirty="0">
                <a:ln w="11430"/>
                <a:solidFill>
                  <a:srgbClr val="930D2D"/>
                </a:solidFill>
                <a:effectLst>
                  <a:outerShdw blurRad="38100" dist="38100" dir="2700000" algn="tl">
                    <a:srgbClr val="000000">
                      <a:alpha val="43137"/>
                    </a:srgbClr>
                  </a:outerShdw>
                </a:effectLst>
              </a:rPr>
              <a:t>ШИНКОВКА </a:t>
            </a:r>
            <a:r>
              <a:rPr lang="ru-RU" sz="2200" b="1" spc="50" dirty="0">
                <a:ln w="11430"/>
                <a:solidFill>
                  <a:srgbClr val="930D2D"/>
                </a:solidFill>
                <a:effectLst>
                  <a:outerShdw blurRad="38100" dist="38100" dir="2700000" algn="tl">
                    <a:srgbClr val="000000">
                      <a:alpha val="43137"/>
                    </a:srgbClr>
                  </a:outerShdw>
                </a:effectLst>
              </a:rPr>
              <a:t>(</a:t>
            </a:r>
            <a:r>
              <a:rPr lang="ru-RU" sz="2200" b="1" spc="50" dirty="0">
                <a:ln w="11430"/>
                <a:solidFill>
                  <a:srgbClr val="930D2D"/>
                </a:solidFill>
                <a:effectLst>
                  <a:outerShdw blurRad="38100" dist="38100" dir="2700000" algn="tl">
                    <a:srgbClr val="000000">
                      <a:alpha val="43137"/>
                    </a:srgbClr>
                  </a:outerShdw>
                </a:effectLst>
              </a:rPr>
              <a:t>садовая) СВШПП-302</a:t>
            </a:r>
            <a:endParaRPr lang="uk-UA" sz="22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191484" y="5653849"/>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1544057230"/>
              </p:ext>
            </p:extLst>
          </p:nvPr>
        </p:nvGraphicFramePr>
        <p:xfrm>
          <a:off x="219373" y="6054673"/>
          <a:ext cx="10265791" cy="1161674"/>
        </p:xfrm>
        <a:graphic>
          <a:graphicData uri="http://schemas.openxmlformats.org/drawingml/2006/table">
            <a:tbl>
              <a:tblPr>
                <a:tableStyleId>{616DA210-FB5B-4158-B5E0-FEB733F419BA}</a:tableStyleId>
              </a:tblPr>
              <a:tblGrid>
                <a:gridCol w="441467">
                  <a:extLst>
                    <a:ext uri="{9D8B030D-6E8A-4147-A177-3AD203B41FA5}">
                      <a16:colId xmlns:a16="http://schemas.microsoft.com/office/drawing/2014/main" val="20000"/>
                    </a:ext>
                  </a:extLst>
                </a:gridCol>
                <a:gridCol w="539936">
                  <a:extLst>
                    <a:ext uri="{9D8B030D-6E8A-4147-A177-3AD203B41FA5}">
                      <a16:colId xmlns:a16="http://schemas.microsoft.com/office/drawing/2014/main" val="20001"/>
                    </a:ext>
                  </a:extLst>
                </a:gridCol>
                <a:gridCol w="704850">
                  <a:extLst>
                    <a:ext uri="{9D8B030D-6E8A-4147-A177-3AD203B41FA5}">
                      <a16:colId xmlns:a16="http://schemas.microsoft.com/office/drawing/2014/main" val="20002"/>
                    </a:ext>
                  </a:extLst>
                </a:gridCol>
                <a:gridCol w="800100">
                  <a:extLst>
                    <a:ext uri="{9D8B030D-6E8A-4147-A177-3AD203B41FA5}">
                      <a16:colId xmlns:a16="http://schemas.microsoft.com/office/drawing/2014/main" val="20003"/>
                    </a:ext>
                  </a:extLst>
                </a:gridCol>
                <a:gridCol w="876300">
                  <a:extLst>
                    <a:ext uri="{9D8B030D-6E8A-4147-A177-3AD203B41FA5}">
                      <a16:colId xmlns:a16="http://schemas.microsoft.com/office/drawing/2014/main" val="20004"/>
                    </a:ext>
                  </a:extLst>
                </a:gridCol>
                <a:gridCol w="726770">
                  <a:extLst>
                    <a:ext uri="{9D8B030D-6E8A-4147-A177-3AD203B41FA5}">
                      <a16:colId xmlns:a16="http://schemas.microsoft.com/office/drawing/2014/main" val="20005"/>
                    </a:ext>
                  </a:extLst>
                </a:gridCol>
                <a:gridCol w="628650">
                  <a:extLst>
                    <a:ext uri="{9D8B030D-6E8A-4147-A177-3AD203B41FA5}">
                      <a16:colId xmlns:a16="http://schemas.microsoft.com/office/drawing/2014/main" val="20006"/>
                    </a:ext>
                  </a:extLst>
                </a:gridCol>
                <a:gridCol w="752475">
                  <a:extLst>
                    <a:ext uri="{9D8B030D-6E8A-4147-A177-3AD203B41FA5}">
                      <a16:colId xmlns:a16="http://schemas.microsoft.com/office/drawing/2014/main" val="20007"/>
                    </a:ext>
                  </a:extLst>
                </a:gridCol>
                <a:gridCol w="1057275">
                  <a:extLst>
                    <a:ext uri="{9D8B030D-6E8A-4147-A177-3AD203B41FA5}">
                      <a16:colId xmlns:a16="http://schemas.microsoft.com/office/drawing/2014/main" val="20008"/>
                    </a:ext>
                  </a:extLst>
                </a:gridCol>
                <a:gridCol w="733425">
                  <a:extLst>
                    <a:ext uri="{9D8B030D-6E8A-4147-A177-3AD203B41FA5}">
                      <a16:colId xmlns:a16="http://schemas.microsoft.com/office/drawing/2014/main" val="20009"/>
                    </a:ext>
                  </a:extLst>
                </a:gridCol>
                <a:gridCol w="608187">
                  <a:extLst>
                    <a:ext uri="{9D8B030D-6E8A-4147-A177-3AD203B41FA5}">
                      <a16:colId xmlns:a16="http://schemas.microsoft.com/office/drawing/2014/main" val="20010"/>
                    </a:ext>
                  </a:extLst>
                </a:gridCol>
                <a:gridCol w="589093">
                  <a:extLst>
                    <a:ext uri="{9D8B030D-6E8A-4147-A177-3AD203B41FA5}">
                      <a16:colId xmlns:a16="http://schemas.microsoft.com/office/drawing/2014/main" val="20011"/>
                    </a:ext>
                  </a:extLst>
                </a:gridCol>
                <a:gridCol w="638175">
                  <a:extLst>
                    <a:ext uri="{9D8B030D-6E8A-4147-A177-3AD203B41FA5}">
                      <a16:colId xmlns:a16="http://schemas.microsoft.com/office/drawing/2014/main" val="20012"/>
                    </a:ext>
                  </a:extLst>
                </a:gridCol>
                <a:gridCol w="600006">
                  <a:extLst>
                    <a:ext uri="{9D8B030D-6E8A-4147-A177-3AD203B41FA5}">
                      <a16:colId xmlns:a16="http://schemas.microsoft.com/office/drawing/2014/main" val="20013"/>
                    </a:ext>
                  </a:extLst>
                </a:gridCol>
                <a:gridCol w="569082">
                  <a:extLst>
                    <a:ext uri="{9D8B030D-6E8A-4147-A177-3AD203B41FA5}">
                      <a16:colId xmlns:a16="http://schemas.microsoft.com/office/drawing/2014/main" val="20014"/>
                    </a:ext>
                  </a:extLst>
                </a:gridCol>
              </a:tblGrid>
              <a:tr h="70132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Производительность</a:t>
                      </a:r>
                    </a:p>
                    <a:p>
                      <a:pPr algn="ctr" fontAlgn="ctr"/>
                      <a:r>
                        <a:rPr lang="ru-RU" sz="1100" b="1" i="0" u="none" strike="noStrike" dirty="0" smtClean="0">
                          <a:solidFill>
                            <a:srgbClr val="000000"/>
                          </a:solidFill>
                          <a:effectLst/>
                          <a:latin typeface="+mn-lt"/>
                        </a:rPr>
                        <a:t>сок/</a:t>
                      </a:r>
                    </a:p>
                    <a:p>
                      <a:pPr algn="ctr" fontAlgn="ctr"/>
                      <a:r>
                        <a:rPr lang="ru-RU" sz="1100" b="1" i="0" u="none" strike="noStrike" dirty="0" smtClean="0">
                          <a:solidFill>
                            <a:srgbClr val="000000"/>
                          </a:solidFill>
                          <a:effectLst/>
                          <a:latin typeface="+mn-lt"/>
                        </a:rPr>
                        <a:t>шинковка/резка, </a:t>
                      </a:r>
                      <a:r>
                        <a:rPr lang="ru-RU" sz="1100" b="1" i="1" u="none" strike="noStrike" dirty="0" smtClean="0">
                          <a:solidFill>
                            <a:srgbClr val="000000"/>
                          </a:solidFill>
                          <a:effectLst/>
                          <a:latin typeface="+mn-lt"/>
                        </a:rPr>
                        <a:t>г/мин</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Чистота сока, %, менее</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Длина шнура</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Расход электроэнергии,</a:t>
                      </a:r>
                      <a:r>
                        <a:rPr lang="ru-RU" sz="1100" b="1" i="0" u="none" strike="noStrike" baseline="0" dirty="0" smtClean="0">
                          <a:solidFill>
                            <a:srgbClr val="000000"/>
                          </a:solidFill>
                          <a:effectLst/>
                          <a:latin typeface="+mn-lt"/>
                        </a:rPr>
                        <a:t> квт/ч</a:t>
                      </a:r>
                      <a:endParaRPr lang="ru-RU" sz="1100" b="1" i="0" u="none" strike="noStrike" dirty="0" smtClean="0">
                        <a:solidFill>
                          <a:srgbClr val="000000"/>
                        </a:solidFill>
                        <a:effectLst/>
                        <a:latin typeface="+mn-lt"/>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Тип</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Материал сетки (фильтра)</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Двигатель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mn-lt"/>
                        </a:rPr>
                        <a:t>Материал корпуса</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a:t>
                      </a:r>
                      <a:r>
                        <a:rPr lang="ru-RU" sz="1100" b="1" i="0" u="none" strike="noStrike" dirty="0" err="1" smtClean="0">
                          <a:solidFill>
                            <a:srgbClr val="000000"/>
                          </a:solidFill>
                          <a:effectLst/>
                          <a:latin typeface="+mn-lt"/>
                        </a:rPr>
                        <a:t>ный</a:t>
                      </a:r>
                      <a:r>
                        <a:rPr lang="ru-RU" sz="1100" b="1" i="0" u="none" strike="noStrike" dirty="0" smtClean="0">
                          <a:solidFill>
                            <a:srgbClr val="000000"/>
                          </a:solidFill>
                          <a:effectLst/>
                          <a:latin typeface="+mn-lt"/>
                        </a:rPr>
                        <a:t> размер</a:t>
                      </a:r>
                      <a:r>
                        <a:rPr lang="ru-RU" sz="1100" b="1" i="0" u="none" strike="noStrike" baseline="0" dirty="0" smtClean="0">
                          <a:solidFill>
                            <a:srgbClr val="000000"/>
                          </a:solidFill>
                          <a:effectLst/>
                          <a:latin typeface="+mn-lt"/>
                        </a:rPr>
                        <a:t> </a:t>
                      </a:r>
                      <a:r>
                        <a:rPr lang="ru-RU" sz="1100" b="1" i="0" u="none" strike="noStrike" dirty="0" err="1" smtClean="0">
                          <a:solidFill>
                            <a:srgbClr val="000000"/>
                          </a:solidFill>
                          <a:effectLst/>
                          <a:latin typeface="+mn-lt"/>
                        </a:rPr>
                        <a:t>уп</a:t>
                      </a:r>
                      <a:r>
                        <a:rPr lang="ru-RU" sz="1100" b="1" i="0" u="none" strike="noStrike" dirty="0" smtClean="0">
                          <a:solidFill>
                            <a:srgbClr val="000000"/>
                          </a:solidFill>
                          <a:effectLst/>
                          <a:latin typeface="+mn-lt"/>
                        </a:rPr>
                        <a:t>.</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a:t>
                      </a:r>
                    </a:p>
                    <a:p>
                      <a:pPr algn="ctr" fontAlgn="ctr"/>
                      <a:r>
                        <a:rPr lang="ru-RU" sz="1100" b="1" i="0" u="none" strike="noStrike" dirty="0" smtClean="0">
                          <a:solidFill>
                            <a:srgbClr val="000000"/>
                          </a:solidFill>
                          <a:effectLst/>
                          <a:latin typeface="+mn-lt"/>
                        </a:rPr>
                        <a:t>нетто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a:t>
                      </a:r>
                    </a:p>
                    <a:p>
                      <a:pPr algn="ctr" fontAlgn="ctr"/>
                      <a:r>
                        <a:rPr lang="ru-RU" sz="1100" b="1" i="0" u="none" strike="noStrike" dirty="0" smtClean="0">
                          <a:solidFill>
                            <a:srgbClr val="000000"/>
                          </a:solidFill>
                          <a:effectLst/>
                          <a:latin typeface="+mn-lt"/>
                        </a:rPr>
                        <a:t>брутто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263083">
                <a:tc>
                  <a:txBody>
                    <a:bodyPr/>
                    <a:lstStyle/>
                    <a:p>
                      <a:pPr marL="0" algn="ctr" defTabSz="914400" rtl="0" eaLnBrk="1" fontAlgn="ctr" latinLnBrk="0" hangingPunct="1"/>
                      <a:r>
                        <a:rPr lang="ru-RU" sz="1000" b="1" i="1" u="none" strike="noStrike" kern="1200" dirty="0" smtClean="0">
                          <a:solidFill>
                            <a:srgbClr val="000000"/>
                          </a:solidFill>
                          <a:effectLst/>
                          <a:latin typeface="+mn-lt"/>
                          <a:ea typeface="+mn-ea"/>
                          <a:cs typeface="+mn-cs"/>
                        </a:rPr>
                        <a:t>66679</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ru-RU" sz="1000" b="1" dirty="0" smtClean="0"/>
                        <a:t>СВШПП-302</a:t>
                      </a:r>
                      <a:endParaRPr lang="en-US" sz="1000" b="1" i="1" u="none" strike="noStrike" dirty="0">
                        <a:solidFill>
                          <a:srgbClr val="000000"/>
                        </a:solidFill>
                        <a:effectLst/>
                        <a:latin typeface="+mn-lt"/>
                      </a:endParaRPr>
                    </a:p>
                  </a:txBody>
                  <a:tcPr marL="9525" marR="9525" marT="9525" marB="0" anchor="ctr"/>
                </a:tc>
                <a:tc>
                  <a:txBody>
                    <a:bodyPr/>
                    <a:lstStyle/>
                    <a:p>
                      <a:pPr algn="ctr" fontAlgn="ctr"/>
                      <a:r>
                        <a:rPr lang="ru-RU" sz="1000" b="1" i="1" u="none" strike="noStrike" dirty="0" smtClean="0">
                          <a:solidFill>
                            <a:srgbClr val="000000"/>
                          </a:solidFill>
                          <a:effectLst/>
                          <a:latin typeface="+mn-lt"/>
                        </a:rPr>
                        <a:t>25</a:t>
                      </a:r>
                      <a:r>
                        <a:rPr lang="en-US" sz="1000" b="1" i="1" u="none" strike="noStrike" dirty="0" smtClean="0">
                          <a:solidFill>
                            <a:srgbClr val="000000"/>
                          </a:solidFill>
                          <a:effectLst/>
                          <a:latin typeface="+mn-lt"/>
                        </a:rPr>
                        <a:t>0</a:t>
                      </a:r>
                      <a:r>
                        <a:rPr lang="ru-RU" sz="1000" b="1" i="1" u="none" strike="noStrike" dirty="0" smtClean="0">
                          <a:solidFill>
                            <a:srgbClr val="000000"/>
                          </a:solidFill>
                          <a:effectLst/>
                          <a:latin typeface="+mn-lt"/>
                        </a:rPr>
                        <a:t>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a:t>
                      </a:r>
                      <a:r>
                        <a:rPr lang="ru-RU" sz="1000" b="1" i="1" u="none" strike="noStrike" dirty="0" smtClean="0">
                          <a:solidFill>
                            <a:srgbClr val="000000"/>
                          </a:solidFill>
                          <a:effectLst/>
                          <a:latin typeface="+mn-lt"/>
                        </a:rPr>
                        <a:t>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mn-lt"/>
                        </a:rPr>
                        <a:t>830 /2300 </a:t>
                      </a:r>
                    </a:p>
                    <a:p>
                      <a:pPr algn="ctr" fontAlgn="b"/>
                      <a:r>
                        <a:rPr lang="ru-RU" sz="1000" b="1" i="1" u="none" strike="noStrike" dirty="0" smtClean="0">
                          <a:solidFill>
                            <a:srgbClr val="000000"/>
                          </a:solidFill>
                          <a:effectLst/>
                          <a:latin typeface="+mn-lt"/>
                        </a:rPr>
                        <a:t>/1700</a:t>
                      </a:r>
                      <a:endParaRPr lang="ru-RU" sz="1000" b="1" i="1" u="none" strike="noStrike" dirty="0">
                        <a:solidFill>
                          <a:srgbClr val="000000"/>
                        </a:solidFill>
                        <a:effectLst/>
                        <a:latin typeface="+mn-lt"/>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mn-lt"/>
                        </a:rPr>
                        <a:t>95</a:t>
                      </a:r>
                      <a:endParaRPr lang="ru-RU" sz="1000" b="1" i="1" u="none" strike="noStrike" dirty="0">
                        <a:solidFill>
                          <a:srgbClr val="000000"/>
                        </a:solidFill>
                        <a:effectLst/>
                        <a:latin typeface="+mn-lt"/>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1,5</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0,25</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центробежная (центрифуга)</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ctr"/>
                      <a:r>
                        <a:rPr lang="ru-RU" sz="1000" b="1" i="0" u="none" strike="noStrike" kern="1200" dirty="0" err="1" smtClean="0">
                          <a:solidFill>
                            <a:srgbClr val="000000"/>
                          </a:solidFill>
                          <a:effectLst/>
                          <a:latin typeface="+mn-lt"/>
                          <a:ea typeface="+mn-ea"/>
                          <a:cs typeface="+mn-cs"/>
                        </a:rPr>
                        <a:t>нерж</a:t>
                      </a:r>
                      <a:r>
                        <a:rPr lang="en-US" sz="1000" b="1" i="0" u="none" strike="noStrike" kern="1200" dirty="0" smtClean="0">
                          <a:solidFill>
                            <a:srgbClr val="000000"/>
                          </a:solidFill>
                          <a:effectLst/>
                          <a:latin typeface="+mn-lt"/>
                          <a:ea typeface="+mn-ea"/>
                          <a:cs typeface="+mn-cs"/>
                        </a:rPr>
                        <a:t>.</a:t>
                      </a:r>
                      <a:r>
                        <a:rPr lang="ru-RU" sz="1000" b="1" i="0" u="none" strike="noStrike" kern="1200" dirty="0" smtClean="0">
                          <a:solidFill>
                            <a:srgbClr val="000000"/>
                          </a:solidFill>
                          <a:effectLst/>
                          <a:latin typeface="+mn-lt"/>
                          <a:ea typeface="+mn-ea"/>
                          <a:cs typeface="+mn-cs"/>
                        </a:rPr>
                        <a:t> сталь</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асинхронный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пластик</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330х252</a:t>
                      </a:r>
                    </a:p>
                    <a:p>
                      <a:pPr algn="ctr" fontAlgn="b"/>
                      <a:r>
                        <a:rPr lang="ru-RU" sz="1000" b="1" i="1" u="none" strike="noStrike" dirty="0" smtClean="0">
                          <a:solidFill>
                            <a:srgbClr val="000000"/>
                          </a:solidFill>
                          <a:effectLst/>
                          <a:latin typeface="Arial"/>
                        </a:rPr>
                        <a:t>х301 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6,5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7,3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16" name="TextBox 15"/>
          <p:cNvSpPr txBox="1"/>
          <p:nvPr/>
        </p:nvSpPr>
        <p:spPr>
          <a:xfrm>
            <a:off x="4807784" y="1640781"/>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7" name="Прямоугольник 6"/>
          <p:cNvSpPr/>
          <p:nvPr/>
        </p:nvSpPr>
        <p:spPr>
          <a:xfrm>
            <a:off x="4835281" y="1808480"/>
            <a:ext cx="5858119" cy="2708434"/>
          </a:xfrm>
          <a:prstGeom prst="rect">
            <a:avLst/>
          </a:prstGeom>
        </p:spPr>
        <p:txBody>
          <a:bodyPr wrap="square">
            <a:spAutoFit/>
          </a:bodyPr>
          <a:lstStyle/>
          <a:p>
            <a:r>
              <a:rPr lang="ru-RU" sz="1000" b="1" dirty="0" smtClean="0"/>
              <a:t>БЕЛОМО СВШПП 302</a:t>
            </a:r>
            <a:r>
              <a:rPr lang="ru-RU" sz="1000" dirty="0"/>
              <a:t> </a:t>
            </a:r>
            <a:r>
              <a:rPr lang="ru-RU" sz="1000" dirty="0" smtClean="0"/>
              <a:t>- центробежная </a:t>
            </a:r>
            <a:r>
              <a:rPr lang="ru-RU" sz="1000" dirty="0" err="1" smtClean="0"/>
              <a:t>электросоковыжималка</a:t>
            </a:r>
            <a:r>
              <a:rPr lang="ru-RU" sz="1000" dirty="0" smtClean="0"/>
              <a:t>-шинковка</a:t>
            </a:r>
            <a:r>
              <a:rPr lang="ru-RU" sz="1000" b="1" dirty="0" smtClean="0"/>
              <a:t> </a:t>
            </a:r>
            <a:r>
              <a:rPr lang="ru-RU" sz="1000" dirty="0" smtClean="0"/>
              <a:t>повышенной производитель-</a:t>
            </a:r>
            <a:r>
              <a:rPr lang="ru-RU" sz="1000" dirty="0" err="1" smtClean="0"/>
              <a:t>ности</a:t>
            </a:r>
            <a:r>
              <a:rPr lang="ru-RU" sz="1000" dirty="0"/>
              <a:t>. </a:t>
            </a:r>
            <a:r>
              <a:rPr lang="ru-RU" sz="1000" dirty="0" smtClean="0"/>
              <a:t>Выгодно </a:t>
            </a:r>
            <a:r>
              <a:rPr lang="ru-RU" sz="1000" dirty="0"/>
              <a:t>отличается большей эффективностью отжима – 830 грамм сока в минуту, возможность переработки 50 кг продуктов за один час, что позволяет применять ее при сезонной заготовке сока, когда имеется большое количество фруктов и овощей. П</a:t>
            </a:r>
            <a:r>
              <a:rPr lang="ru-RU" sz="1000" dirty="0" smtClean="0"/>
              <a:t>рекрасно </a:t>
            </a:r>
            <a:r>
              <a:rPr lang="ru-RU" sz="1000" dirty="0"/>
              <a:t>подходит для большой семьи, все обитатели которой любят свежий сок.</a:t>
            </a:r>
            <a:br>
              <a:rPr lang="ru-RU" sz="1000" dirty="0"/>
            </a:br>
            <a:r>
              <a:rPr lang="ru-RU" sz="1000" dirty="0"/>
              <a:t>Конструкция обеспечивает ускоренное </a:t>
            </a:r>
            <a:r>
              <a:rPr lang="ru-RU" sz="1000" dirty="0" err="1"/>
              <a:t>сокоотделение</a:t>
            </a:r>
            <a:r>
              <a:rPr lang="ru-RU" sz="1000" dirty="0"/>
              <a:t>, что снижает степень окисления сока, сохраняет витамины, вкус и аромат за счет принудительного сброса жмыха.</a:t>
            </a:r>
            <a:br>
              <a:rPr lang="ru-RU" sz="1000" dirty="0"/>
            </a:br>
            <a:r>
              <a:rPr lang="ru-RU" sz="1000" dirty="0"/>
              <a:t>В комплект входит сменная крышка для шинкования, что дает возможность загружать не только мелкие овощи, но и крупные </a:t>
            </a:r>
            <a:r>
              <a:rPr lang="ru-RU" sz="1000" dirty="0" smtClean="0"/>
              <a:t>куски капусты</a:t>
            </a:r>
            <a:r>
              <a:rPr lang="ru-RU" sz="1000" dirty="0"/>
              <a:t>. Использование сменного ножа для шинкования овощей и фруктов позволит нашинковать капусту, нарезать овощи на ломтики. В отсек бункера для загрузки можно сразу закладывать большое количество овощей и фруктов.</a:t>
            </a:r>
            <a:br>
              <a:rPr lang="ru-RU" sz="1000" dirty="0"/>
            </a:br>
            <a:r>
              <a:rPr lang="ru-RU" sz="1000" dirty="0"/>
              <a:t>Все рабочие детали легко снимаются и моются. Для </a:t>
            </a:r>
            <a:r>
              <a:rPr lang="ru-RU" sz="1000" dirty="0" smtClean="0"/>
              <a:t>избегания </a:t>
            </a:r>
            <a:r>
              <a:rPr lang="ru-RU" sz="1000" dirty="0"/>
              <a:t>контактов пальцев рук с ножом в комплект входят удобные толкатели – один используется при выжимании сока, другой при шинковании. Сама шахта достаточно глубокая, что повышает безопасность работы </a:t>
            </a:r>
            <a:r>
              <a:rPr lang="ru-RU" sz="1000" dirty="0" smtClean="0"/>
              <a:t>прибора. </a:t>
            </a:r>
          </a:p>
          <a:p>
            <a:r>
              <a:rPr lang="ru-RU" sz="1000" dirty="0" smtClean="0"/>
              <a:t>Сетевой шнур 1,5 м позволяет </a:t>
            </a:r>
            <a:r>
              <a:rPr lang="ru-RU" sz="1000" dirty="0"/>
              <a:t>установить прибор в любом удобном месте на кухне</a:t>
            </a:r>
            <a:r>
              <a:rPr lang="ru-RU" sz="1000" dirty="0" smtClean="0"/>
              <a:t>. Отсек для хранения сетевого шнура.</a:t>
            </a:r>
            <a:r>
              <a:rPr lang="ru-RU" sz="1000" dirty="0"/>
              <a:t/>
            </a:r>
            <a:br>
              <a:rPr lang="ru-RU" sz="1000" dirty="0"/>
            </a:br>
            <a:endParaRPr lang="ru-RU" sz="1000" i="1" dirty="0"/>
          </a:p>
        </p:txBody>
      </p:sp>
      <p:sp>
        <p:nvSpPr>
          <p:cNvPr id="21" name="Прямоугольник 20"/>
          <p:cNvSpPr/>
          <p:nvPr/>
        </p:nvSpPr>
        <p:spPr>
          <a:xfrm>
            <a:off x="4811423" y="4368121"/>
            <a:ext cx="2541465" cy="1569660"/>
          </a:xfrm>
          <a:prstGeom prst="rect">
            <a:avLst/>
          </a:prstGeom>
        </p:spPr>
        <p:txBody>
          <a:bodyPr wrap="none">
            <a:spAutoFit/>
          </a:bodyPr>
          <a:lstStyle/>
          <a:p>
            <a:r>
              <a:rPr lang="ru-RU" sz="1200" b="1" dirty="0" smtClean="0">
                <a:solidFill>
                  <a:srgbClr val="FF0000"/>
                </a:solidFill>
                <a:latin typeface="Arial Black" pitchFamily="34" charset="0"/>
              </a:rPr>
              <a:t>КОМПЛЕКТАЦИЯ: </a:t>
            </a:r>
          </a:p>
          <a:p>
            <a:r>
              <a:rPr lang="ru-RU" sz="1200" dirty="0" smtClean="0"/>
              <a:t>* Сменная </a:t>
            </a:r>
            <a:r>
              <a:rPr lang="ru-RU" sz="1200" dirty="0"/>
              <a:t>крышка для шинкования</a:t>
            </a:r>
            <a:br>
              <a:rPr lang="ru-RU" sz="1200" dirty="0"/>
            </a:br>
            <a:r>
              <a:rPr lang="ru-RU" sz="1200" dirty="0" smtClean="0"/>
              <a:t>* Нож </a:t>
            </a:r>
            <a:r>
              <a:rPr lang="ru-RU" sz="1200" dirty="0"/>
              <a:t>для шинкования</a:t>
            </a:r>
            <a:br>
              <a:rPr lang="ru-RU" sz="1200" dirty="0"/>
            </a:br>
            <a:r>
              <a:rPr lang="ru-RU" sz="1200" dirty="0" smtClean="0"/>
              <a:t>* Толкатель </a:t>
            </a:r>
            <a:r>
              <a:rPr lang="ru-RU" sz="1200" dirty="0"/>
              <a:t>для выжимания сока</a:t>
            </a:r>
            <a:br>
              <a:rPr lang="ru-RU" sz="1200" dirty="0"/>
            </a:br>
            <a:r>
              <a:rPr lang="ru-RU" sz="1200" dirty="0" smtClean="0"/>
              <a:t>* Толкатель </a:t>
            </a:r>
            <a:r>
              <a:rPr lang="ru-RU" sz="1200" dirty="0"/>
              <a:t>для </a:t>
            </a:r>
            <a:r>
              <a:rPr lang="ru-RU" sz="1200" dirty="0" smtClean="0"/>
              <a:t>шинкования</a:t>
            </a:r>
          </a:p>
          <a:p>
            <a:endParaRPr lang="ru-RU" sz="1200" b="1" dirty="0">
              <a:solidFill>
                <a:srgbClr val="FF0000"/>
              </a:solidFill>
              <a:latin typeface="Arial Black" pitchFamily="34" charset="0"/>
            </a:endParaRPr>
          </a:p>
          <a:p>
            <a:r>
              <a:rPr lang="ru-RU" sz="1200" b="1" dirty="0" smtClean="0">
                <a:latin typeface="Arial Black" pitchFamily="34" charset="0"/>
              </a:rPr>
              <a:t>*</a:t>
            </a:r>
            <a:r>
              <a:rPr lang="ru-RU" sz="1200" dirty="0"/>
              <a:t> Отсек для шнура </a:t>
            </a:r>
            <a:br>
              <a:rPr lang="ru-RU" sz="1200" dirty="0"/>
            </a:br>
            <a:r>
              <a:rPr lang="ru-RU" sz="1200" dirty="0" smtClean="0"/>
              <a:t>* Прорезиненные ножки </a:t>
            </a:r>
            <a:endParaRPr lang="ru-RU" sz="1200" b="1" dirty="0">
              <a:solidFill>
                <a:srgbClr val="FF0000"/>
              </a:solidFill>
              <a:latin typeface="Arial Black" pitchFamily="34" charset="0"/>
            </a:endParaRPr>
          </a:p>
        </p:txBody>
      </p:sp>
      <p:pic>
        <p:nvPicPr>
          <p:cNvPr id="26" name="Рисунок 2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448994" y="2450681"/>
            <a:ext cx="1159800" cy="1137534"/>
          </a:xfrm>
          <a:prstGeom prst="rect">
            <a:avLst/>
          </a:prstGeom>
        </p:spPr>
      </p:pic>
      <p:pic>
        <p:nvPicPr>
          <p:cNvPr id="5" name="Рисунок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454473" y="1478291"/>
            <a:ext cx="2265615" cy="840151"/>
          </a:xfrm>
          <a:prstGeom prst="rect">
            <a:avLst/>
          </a:prstGeom>
          <a:effectLst>
            <a:outerShdw blurRad="50800" dist="25400" dir="2700000" sx="98000" sy="98000" algn="tl" rotWithShape="0">
              <a:prstClr val="black">
                <a:alpha val="40000"/>
              </a:prstClr>
            </a:outerShdw>
          </a:effectLst>
        </p:spPr>
      </p:pic>
      <p:pic>
        <p:nvPicPr>
          <p:cNvPr id="15" name="Рисунок 1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1137" y="2074422"/>
            <a:ext cx="3047838" cy="3511055"/>
          </a:xfrm>
          <a:prstGeom prst="rect">
            <a:avLst/>
          </a:prstGeom>
        </p:spPr>
      </p:pic>
    </p:spTree>
    <p:extLst>
      <p:ext uri="{BB962C8B-B14F-4D97-AF65-F5344CB8AC3E}">
        <p14:creationId xmlns:p14="http://schemas.microsoft.com/office/powerpoint/2010/main" val="319252180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219373" y="923444"/>
            <a:ext cx="9378215" cy="656090"/>
          </a:xfrm>
          <a:effectLst/>
        </p:spPr>
        <p:txBody>
          <a:bodyPr>
            <a:noAutofit/>
          </a:bodyPr>
          <a:lstStyle/>
          <a:p>
            <a:pPr>
              <a:lnSpc>
                <a:spcPct val="100000"/>
              </a:lnSpc>
            </a:pPr>
            <a:r>
              <a:rPr lang="ru-RU" sz="2200" b="1" spc="50" dirty="0">
                <a:ln w="11430"/>
                <a:solidFill>
                  <a:srgbClr val="930D2D"/>
                </a:solidFill>
                <a:effectLst>
                  <a:outerShdw blurRad="38100" dist="38100" dir="2700000" algn="tl">
                    <a:srgbClr val="000000">
                      <a:alpha val="43137"/>
                    </a:srgbClr>
                  </a:outerShdw>
                </a:effectLst>
              </a:rPr>
              <a:t>СОКОВЫЖИМАЛКА (садовая) </a:t>
            </a:r>
            <a:r>
              <a:rPr lang="ru-RU" sz="2200" b="1" spc="50" dirty="0">
                <a:ln w="11430"/>
                <a:solidFill>
                  <a:srgbClr val="930D2D"/>
                </a:solidFill>
                <a:effectLst>
                  <a:outerShdw blurRad="38100" dist="38100" dir="2700000" algn="tl">
                    <a:srgbClr val="000000">
                      <a:alpha val="43137"/>
                    </a:srgbClr>
                  </a:outerShdw>
                </a:effectLst>
              </a:rPr>
              <a:t>СВПП-301</a:t>
            </a:r>
          </a:p>
        </p:txBody>
      </p:sp>
      <p:sp>
        <p:nvSpPr>
          <p:cNvPr id="11" name="TextBox 10"/>
          <p:cNvSpPr txBox="1"/>
          <p:nvPr/>
        </p:nvSpPr>
        <p:spPr>
          <a:xfrm>
            <a:off x="191484" y="5653849"/>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1673544476"/>
              </p:ext>
            </p:extLst>
          </p:nvPr>
        </p:nvGraphicFramePr>
        <p:xfrm>
          <a:off x="219373" y="6054673"/>
          <a:ext cx="10265791" cy="1015651"/>
        </p:xfrm>
        <a:graphic>
          <a:graphicData uri="http://schemas.openxmlformats.org/drawingml/2006/table">
            <a:tbl>
              <a:tblPr>
                <a:tableStyleId>{616DA210-FB5B-4158-B5E0-FEB733F419BA}</a:tableStyleId>
              </a:tblPr>
              <a:tblGrid>
                <a:gridCol w="441467">
                  <a:extLst>
                    <a:ext uri="{9D8B030D-6E8A-4147-A177-3AD203B41FA5}">
                      <a16:colId xmlns:a16="http://schemas.microsoft.com/office/drawing/2014/main" val="20000"/>
                    </a:ext>
                  </a:extLst>
                </a:gridCol>
                <a:gridCol w="539936">
                  <a:extLst>
                    <a:ext uri="{9D8B030D-6E8A-4147-A177-3AD203B41FA5}">
                      <a16:colId xmlns:a16="http://schemas.microsoft.com/office/drawing/2014/main" val="20001"/>
                    </a:ext>
                  </a:extLst>
                </a:gridCol>
                <a:gridCol w="704850">
                  <a:extLst>
                    <a:ext uri="{9D8B030D-6E8A-4147-A177-3AD203B41FA5}">
                      <a16:colId xmlns:a16="http://schemas.microsoft.com/office/drawing/2014/main" val="20002"/>
                    </a:ext>
                  </a:extLst>
                </a:gridCol>
                <a:gridCol w="800100">
                  <a:extLst>
                    <a:ext uri="{9D8B030D-6E8A-4147-A177-3AD203B41FA5}">
                      <a16:colId xmlns:a16="http://schemas.microsoft.com/office/drawing/2014/main" val="20003"/>
                    </a:ext>
                  </a:extLst>
                </a:gridCol>
                <a:gridCol w="876300">
                  <a:extLst>
                    <a:ext uri="{9D8B030D-6E8A-4147-A177-3AD203B41FA5}">
                      <a16:colId xmlns:a16="http://schemas.microsoft.com/office/drawing/2014/main" val="20004"/>
                    </a:ext>
                  </a:extLst>
                </a:gridCol>
                <a:gridCol w="726770">
                  <a:extLst>
                    <a:ext uri="{9D8B030D-6E8A-4147-A177-3AD203B41FA5}">
                      <a16:colId xmlns:a16="http://schemas.microsoft.com/office/drawing/2014/main" val="20005"/>
                    </a:ext>
                  </a:extLst>
                </a:gridCol>
                <a:gridCol w="628650">
                  <a:extLst>
                    <a:ext uri="{9D8B030D-6E8A-4147-A177-3AD203B41FA5}">
                      <a16:colId xmlns:a16="http://schemas.microsoft.com/office/drawing/2014/main" val="20006"/>
                    </a:ext>
                  </a:extLst>
                </a:gridCol>
                <a:gridCol w="752475">
                  <a:extLst>
                    <a:ext uri="{9D8B030D-6E8A-4147-A177-3AD203B41FA5}">
                      <a16:colId xmlns:a16="http://schemas.microsoft.com/office/drawing/2014/main" val="20007"/>
                    </a:ext>
                  </a:extLst>
                </a:gridCol>
                <a:gridCol w="1057275">
                  <a:extLst>
                    <a:ext uri="{9D8B030D-6E8A-4147-A177-3AD203B41FA5}">
                      <a16:colId xmlns:a16="http://schemas.microsoft.com/office/drawing/2014/main" val="20008"/>
                    </a:ext>
                  </a:extLst>
                </a:gridCol>
                <a:gridCol w="733425">
                  <a:extLst>
                    <a:ext uri="{9D8B030D-6E8A-4147-A177-3AD203B41FA5}">
                      <a16:colId xmlns:a16="http://schemas.microsoft.com/office/drawing/2014/main" val="20009"/>
                    </a:ext>
                  </a:extLst>
                </a:gridCol>
                <a:gridCol w="608187">
                  <a:extLst>
                    <a:ext uri="{9D8B030D-6E8A-4147-A177-3AD203B41FA5}">
                      <a16:colId xmlns:a16="http://schemas.microsoft.com/office/drawing/2014/main" val="20010"/>
                    </a:ext>
                  </a:extLst>
                </a:gridCol>
                <a:gridCol w="589093">
                  <a:extLst>
                    <a:ext uri="{9D8B030D-6E8A-4147-A177-3AD203B41FA5}">
                      <a16:colId xmlns:a16="http://schemas.microsoft.com/office/drawing/2014/main" val="20011"/>
                    </a:ext>
                  </a:extLst>
                </a:gridCol>
                <a:gridCol w="638175">
                  <a:extLst>
                    <a:ext uri="{9D8B030D-6E8A-4147-A177-3AD203B41FA5}">
                      <a16:colId xmlns:a16="http://schemas.microsoft.com/office/drawing/2014/main" val="20012"/>
                    </a:ext>
                  </a:extLst>
                </a:gridCol>
                <a:gridCol w="600006">
                  <a:extLst>
                    <a:ext uri="{9D8B030D-6E8A-4147-A177-3AD203B41FA5}">
                      <a16:colId xmlns:a16="http://schemas.microsoft.com/office/drawing/2014/main" val="20013"/>
                    </a:ext>
                  </a:extLst>
                </a:gridCol>
                <a:gridCol w="569082">
                  <a:extLst>
                    <a:ext uri="{9D8B030D-6E8A-4147-A177-3AD203B41FA5}">
                      <a16:colId xmlns:a16="http://schemas.microsoft.com/office/drawing/2014/main" val="20014"/>
                    </a:ext>
                  </a:extLst>
                </a:gridCol>
              </a:tblGrid>
              <a:tr h="70132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Производительность</a:t>
                      </a:r>
                    </a:p>
                    <a:p>
                      <a:pPr algn="ctr" fontAlgn="ctr"/>
                      <a:r>
                        <a:rPr lang="ru-RU" sz="1100" b="1" i="0" u="none" strike="noStrike" dirty="0" smtClean="0">
                          <a:solidFill>
                            <a:srgbClr val="000000"/>
                          </a:solidFill>
                          <a:effectLst/>
                          <a:latin typeface="+mn-lt"/>
                        </a:rPr>
                        <a:t>сок</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Чистота сока, %, менее</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Длина шнура</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Расход электроэнергии,</a:t>
                      </a:r>
                      <a:r>
                        <a:rPr lang="ru-RU" sz="1100" b="1" i="0" u="none" strike="noStrike" baseline="0" dirty="0" smtClean="0">
                          <a:solidFill>
                            <a:srgbClr val="000000"/>
                          </a:solidFill>
                          <a:effectLst/>
                          <a:latin typeface="+mn-lt"/>
                        </a:rPr>
                        <a:t> квт/ч</a:t>
                      </a:r>
                      <a:endParaRPr lang="ru-RU" sz="1100" b="1" i="0" u="none" strike="noStrike" dirty="0" smtClean="0">
                        <a:solidFill>
                          <a:srgbClr val="000000"/>
                        </a:solidFill>
                        <a:effectLst/>
                        <a:latin typeface="+mn-lt"/>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Тип</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Материал сетки (фильтра)</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Двигатель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mn-lt"/>
                        </a:rPr>
                        <a:t>Материал корпуса</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FF0000"/>
                          </a:solidFill>
                          <a:effectLst/>
                          <a:latin typeface="+mn-lt"/>
                        </a:rPr>
                        <a:t>Габарит-</a:t>
                      </a:r>
                      <a:r>
                        <a:rPr lang="ru-RU" sz="1100" b="1" i="0" u="none" strike="noStrike" dirty="0" err="1" smtClean="0">
                          <a:solidFill>
                            <a:srgbClr val="FF0000"/>
                          </a:solidFill>
                          <a:effectLst/>
                          <a:latin typeface="+mn-lt"/>
                        </a:rPr>
                        <a:t>ный</a:t>
                      </a:r>
                      <a:r>
                        <a:rPr lang="ru-RU" sz="1100" b="1" i="0" u="none" strike="noStrike" dirty="0" smtClean="0">
                          <a:solidFill>
                            <a:srgbClr val="FF0000"/>
                          </a:solidFill>
                          <a:effectLst/>
                          <a:latin typeface="+mn-lt"/>
                        </a:rPr>
                        <a:t> размер</a:t>
                      </a:r>
                      <a:r>
                        <a:rPr lang="ru-RU" sz="1100" b="1" i="0" u="none" strike="noStrike" baseline="0" dirty="0" smtClean="0">
                          <a:solidFill>
                            <a:srgbClr val="FF0000"/>
                          </a:solidFill>
                          <a:effectLst/>
                          <a:latin typeface="+mn-lt"/>
                        </a:rPr>
                        <a:t> </a:t>
                      </a:r>
                      <a:r>
                        <a:rPr lang="ru-RU" sz="1100" b="1" i="0" u="none" strike="noStrike" dirty="0" err="1" smtClean="0">
                          <a:solidFill>
                            <a:srgbClr val="FF0000"/>
                          </a:solidFill>
                          <a:effectLst/>
                          <a:latin typeface="+mn-lt"/>
                        </a:rPr>
                        <a:t>уп</a:t>
                      </a:r>
                      <a:r>
                        <a:rPr lang="ru-RU" sz="1100" b="1" i="0" u="none" strike="noStrike" dirty="0" smtClean="0">
                          <a:solidFill>
                            <a:srgbClr val="FF0000"/>
                          </a:solidFill>
                          <a:effectLst/>
                          <a:latin typeface="+mn-lt"/>
                        </a:rPr>
                        <a:t>.</a:t>
                      </a:r>
                      <a:endParaRPr lang="ru-RU" sz="1100" b="1" i="0" u="none" strike="noStrike" dirty="0">
                        <a:solidFill>
                          <a:srgbClr val="FF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a:t>
                      </a:r>
                    </a:p>
                    <a:p>
                      <a:pPr algn="ctr" fontAlgn="ctr"/>
                      <a:r>
                        <a:rPr lang="ru-RU" sz="1100" b="1" i="0" u="none" strike="noStrike" dirty="0" smtClean="0">
                          <a:solidFill>
                            <a:srgbClr val="000000"/>
                          </a:solidFill>
                          <a:effectLst/>
                          <a:latin typeface="+mn-lt"/>
                        </a:rPr>
                        <a:t>нетто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a:t>
                      </a:r>
                    </a:p>
                    <a:p>
                      <a:pPr algn="ctr" fontAlgn="ctr"/>
                      <a:r>
                        <a:rPr lang="ru-RU" sz="1100" b="1" i="0" u="none" strike="noStrike" dirty="0" smtClean="0">
                          <a:solidFill>
                            <a:srgbClr val="000000"/>
                          </a:solidFill>
                          <a:effectLst/>
                          <a:latin typeface="+mn-lt"/>
                        </a:rPr>
                        <a:t>брутто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263083">
                <a:tc>
                  <a:txBody>
                    <a:bodyPr/>
                    <a:lstStyle/>
                    <a:p>
                      <a:pPr marL="0" algn="ctr" defTabSz="914400" rtl="0" eaLnBrk="1" fontAlgn="ctr" latinLnBrk="0" hangingPunct="1"/>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ru-RU" sz="1000" b="1" i="1" u="none" strike="noStrike" kern="1200" dirty="0" smtClean="0">
                          <a:solidFill>
                            <a:srgbClr val="000000"/>
                          </a:solidFill>
                          <a:effectLst/>
                          <a:latin typeface="+mn-lt"/>
                          <a:ea typeface="+mn-ea"/>
                          <a:cs typeface="+mn-cs"/>
                        </a:rPr>
                        <a:t>СВПП-301</a:t>
                      </a:r>
                      <a:endParaRPr lang="en-US"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ru-RU" sz="1000" b="1" i="1" u="none" strike="noStrike" dirty="0" smtClean="0">
                          <a:solidFill>
                            <a:srgbClr val="000000"/>
                          </a:solidFill>
                          <a:effectLst/>
                          <a:latin typeface="+mn-lt"/>
                        </a:rPr>
                        <a:t>25</a:t>
                      </a:r>
                      <a:r>
                        <a:rPr lang="en-US" sz="1000" b="1" i="1" u="none" strike="noStrike" dirty="0" smtClean="0">
                          <a:solidFill>
                            <a:srgbClr val="000000"/>
                          </a:solidFill>
                          <a:effectLst/>
                          <a:latin typeface="+mn-lt"/>
                        </a:rPr>
                        <a:t>0</a:t>
                      </a:r>
                      <a:r>
                        <a:rPr lang="ru-RU" sz="1000" b="1" i="1" u="none" strike="noStrike" dirty="0" smtClean="0">
                          <a:solidFill>
                            <a:srgbClr val="000000"/>
                          </a:solidFill>
                          <a:effectLst/>
                          <a:latin typeface="+mn-lt"/>
                        </a:rPr>
                        <a:t>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a:t>
                      </a:r>
                      <a:r>
                        <a:rPr lang="ru-RU" sz="1000" b="1" i="1" u="none" strike="noStrike" dirty="0" smtClean="0">
                          <a:solidFill>
                            <a:srgbClr val="000000"/>
                          </a:solidFill>
                          <a:effectLst/>
                          <a:latin typeface="+mn-lt"/>
                        </a:rPr>
                        <a:t>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mn-lt"/>
                        </a:rPr>
                        <a:t>830 </a:t>
                      </a:r>
                      <a:r>
                        <a:rPr lang="ru-RU" sz="1000" b="1" i="1" u="none" strike="noStrike" dirty="0" err="1" smtClean="0">
                          <a:solidFill>
                            <a:srgbClr val="000000"/>
                          </a:solidFill>
                          <a:effectLst/>
                          <a:latin typeface="+mn-lt"/>
                        </a:rPr>
                        <a:t>гр</a:t>
                      </a:r>
                      <a:endParaRPr lang="ru-RU" sz="1000" b="1" i="1" u="none" strike="noStrike" dirty="0">
                        <a:solidFill>
                          <a:srgbClr val="000000"/>
                        </a:solidFill>
                        <a:effectLst/>
                        <a:latin typeface="+mn-lt"/>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mn-lt"/>
                        </a:rPr>
                        <a:t>95</a:t>
                      </a:r>
                      <a:endParaRPr lang="ru-RU" sz="1000" b="1" i="1" u="none" strike="noStrike" dirty="0">
                        <a:solidFill>
                          <a:srgbClr val="000000"/>
                        </a:solidFill>
                        <a:effectLst/>
                        <a:latin typeface="+mn-lt"/>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1,5</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0,25</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центробежная (центрифуга)</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ctr"/>
                      <a:r>
                        <a:rPr lang="ru-RU" sz="1000" b="1" i="1" u="none" strike="noStrike" kern="1200" dirty="0" err="1" smtClean="0">
                          <a:solidFill>
                            <a:srgbClr val="000000"/>
                          </a:solidFill>
                          <a:effectLst/>
                          <a:latin typeface="Arial"/>
                          <a:ea typeface="+mn-ea"/>
                          <a:cs typeface="+mn-cs"/>
                        </a:rPr>
                        <a:t>нерж</a:t>
                      </a:r>
                      <a:r>
                        <a:rPr lang="en-US" sz="1000" b="1" i="0" u="none" strike="noStrike" kern="1200" dirty="0" smtClean="0">
                          <a:solidFill>
                            <a:srgbClr val="000000"/>
                          </a:solidFill>
                          <a:effectLst/>
                          <a:latin typeface="+mn-lt"/>
                          <a:ea typeface="+mn-ea"/>
                          <a:cs typeface="+mn-cs"/>
                        </a:rPr>
                        <a:t>.</a:t>
                      </a:r>
                      <a:r>
                        <a:rPr lang="ru-RU" sz="1000" b="1" i="0" u="none" strike="noStrike" kern="1200" dirty="0" smtClean="0">
                          <a:solidFill>
                            <a:srgbClr val="000000"/>
                          </a:solidFill>
                          <a:effectLst/>
                          <a:latin typeface="+mn-lt"/>
                          <a:ea typeface="+mn-ea"/>
                          <a:cs typeface="+mn-cs"/>
                        </a:rPr>
                        <a:t> </a:t>
                      </a:r>
                      <a:r>
                        <a:rPr lang="ru-RU" sz="1000" b="1" i="1" u="none" strike="noStrike" kern="1200" dirty="0" smtClean="0">
                          <a:solidFill>
                            <a:srgbClr val="000000"/>
                          </a:solidFill>
                          <a:effectLst/>
                          <a:latin typeface="Arial"/>
                          <a:ea typeface="+mn-ea"/>
                          <a:cs typeface="+mn-cs"/>
                        </a:rPr>
                        <a:t>сталь</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асинхронный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пластик</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6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6,9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16" name="TextBox 15"/>
          <p:cNvSpPr txBox="1"/>
          <p:nvPr/>
        </p:nvSpPr>
        <p:spPr>
          <a:xfrm>
            <a:off x="4807784" y="1640781"/>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7" name="Прямоугольник 6"/>
          <p:cNvSpPr/>
          <p:nvPr/>
        </p:nvSpPr>
        <p:spPr>
          <a:xfrm>
            <a:off x="4835281" y="1808480"/>
            <a:ext cx="5858119" cy="1785104"/>
          </a:xfrm>
          <a:prstGeom prst="rect">
            <a:avLst/>
          </a:prstGeom>
        </p:spPr>
        <p:txBody>
          <a:bodyPr wrap="square">
            <a:spAutoFit/>
          </a:bodyPr>
          <a:lstStyle/>
          <a:p>
            <a:r>
              <a:rPr lang="ru-RU" sz="1000" b="1" dirty="0" smtClean="0"/>
              <a:t>БЕЛОМО СВПП-301</a:t>
            </a:r>
            <a:r>
              <a:rPr lang="ru-RU" sz="1000" dirty="0"/>
              <a:t> -центробежная </a:t>
            </a:r>
            <a:r>
              <a:rPr lang="ru-RU" sz="1000" dirty="0" err="1" smtClean="0"/>
              <a:t>электросоковыжималка</a:t>
            </a:r>
            <a:r>
              <a:rPr lang="ru-RU" sz="1000" dirty="0"/>
              <a:t> </a:t>
            </a:r>
            <a:r>
              <a:rPr lang="ru-RU" sz="1000" dirty="0" smtClean="0"/>
              <a:t>повышенной производительности</a:t>
            </a:r>
            <a:r>
              <a:rPr lang="ru-RU" sz="1000" dirty="0"/>
              <a:t>. Выгодно отличается большей эффективностью отжима – 830 грамм сока в минуту, возможность переработки 50 кг продуктов за один час, что позволяет применять ее при сезонной заготовке сока, когда имеется большое количество фруктов и овощей. Прекрасно подходит для большой семьи, все обитатели которой любят свежий сок.</a:t>
            </a:r>
            <a:br>
              <a:rPr lang="ru-RU" sz="1000" dirty="0"/>
            </a:br>
            <a:r>
              <a:rPr lang="ru-RU" sz="1000" dirty="0"/>
              <a:t>Конструкция обеспечивает ускоренное </a:t>
            </a:r>
            <a:r>
              <a:rPr lang="ru-RU" sz="1000" dirty="0" err="1"/>
              <a:t>сокоотделение</a:t>
            </a:r>
            <a:r>
              <a:rPr lang="ru-RU" sz="1000" dirty="0"/>
              <a:t>, что снижает степень окисления сока, сохраняет витамины, вкус и аромат за счет принудительного сброса жмыха.</a:t>
            </a:r>
            <a:br>
              <a:rPr lang="ru-RU" sz="1000" dirty="0"/>
            </a:br>
            <a:r>
              <a:rPr lang="ru-RU" sz="1000" dirty="0"/>
              <a:t>Все рабочие детали легко снимаются и моются. Для </a:t>
            </a:r>
            <a:r>
              <a:rPr lang="ru-RU" sz="1000" dirty="0" err="1"/>
              <a:t>избежания</a:t>
            </a:r>
            <a:r>
              <a:rPr lang="ru-RU" sz="1000" dirty="0"/>
              <a:t> контактов пальцев рук с ножом в комплект входит удобный толкатель. Сама шахта достаточно </a:t>
            </a:r>
            <a:r>
              <a:rPr lang="ru-RU" sz="1000" dirty="0" smtClean="0"/>
              <a:t>глубокая</a:t>
            </a:r>
            <a:r>
              <a:rPr lang="ru-RU" sz="1000" dirty="0"/>
              <a:t>, что повышает безопасность работы прибора. Длинный шнур позволяет установить прибор в любом удобном месте на кухне.</a:t>
            </a:r>
            <a:br>
              <a:rPr lang="ru-RU" sz="1000" dirty="0"/>
            </a:br>
            <a:endParaRPr lang="ru-RU" sz="1000" i="1" dirty="0"/>
          </a:p>
        </p:txBody>
      </p:sp>
      <p:sp>
        <p:nvSpPr>
          <p:cNvPr id="21" name="Прямоугольник 20"/>
          <p:cNvSpPr/>
          <p:nvPr/>
        </p:nvSpPr>
        <p:spPr>
          <a:xfrm>
            <a:off x="4937233" y="3550082"/>
            <a:ext cx="2387663" cy="1200329"/>
          </a:xfrm>
          <a:prstGeom prst="rect">
            <a:avLst/>
          </a:prstGeom>
        </p:spPr>
        <p:txBody>
          <a:bodyPr wrap="square">
            <a:spAutoFit/>
          </a:bodyPr>
          <a:lstStyle/>
          <a:p>
            <a:r>
              <a:rPr lang="ru-RU" sz="1200" b="1" dirty="0" smtClean="0">
                <a:solidFill>
                  <a:srgbClr val="FF0000"/>
                </a:solidFill>
                <a:latin typeface="Arial Black" pitchFamily="34" charset="0"/>
              </a:rPr>
              <a:t>КОМПЛЕКТАЦИЯ: </a:t>
            </a:r>
          </a:p>
          <a:p>
            <a:r>
              <a:rPr lang="ru-RU" sz="1200" b="1" dirty="0">
                <a:latin typeface="Arial Black" pitchFamily="34" charset="0"/>
              </a:rPr>
              <a:t>*</a:t>
            </a:r>
            <a:r>
              <a:rPr lang="ru-RU" sz="1200" dirty="0"/>
              <a:t> </a:t>
            </a:r>
            <a:r>
              <a:rPr lang="ru-RU" sz="1200" dirty="0" smtClean="0"/>
              <a:t>Кувшин </a:t>
            </a:r>
            <a:r>
              <a:rPr lang="ru-RU" sz="1200" dirty="0"/>
              <a:t>для </a:t>
            </a:r>
            <a:r>
              <a:rPr lang="ru-RU" sz="1200" dirty="0" smtClean="0"/>
              <a:t>сока</a:t>
            </a:r>
            <a:endParaRPr lang="ru-RU" sz="1200" dirty="0"/>
          </a:p>
          <a:p>
            <a:r>
              <a:rPr lang="ru-RU" sz="1200" dirty="0"/>
              <a:t>* Толкатель для выжимания сока</a:t>
            </a:r>
          </a:p>
          <a:p>
            <a:pPr marL="171450" indent="-171450">
              <a:buFont typeface="Arial" panose="020B0604020202020204" pitchFamily="34" charset="0"/>
              <a:buChar char="•"/>
            </a:pPr>
            <a:endParaRPr lang="ru-RU" sz="1200" b="1" dirty="0">
              <a:solidFill>
                <a:srgbClr val="FF0000"/>
              </a:solidFill>
              <a:latin typeface="Arial Black" pitchFamily="34" charset="0"/>
            </a:endParaRPr>
          </a:p>
          <a:p>
            <a:r>
              <a:rPr lang="ru-RU" sz="1200" b="1" dirty="0" smtClean="0">
                <a:latin typeface="Arial Black" pitchFamily="34" charset="0"/>
              </a:rPr>
              <a:t>*</a:t>
            </a:r>
            <a:r>
              <a:rPr lang="ru-RU" sz="1200" dirty="0" smtClean="0"/>
              <a:t> </a:t>
            </a:r>
            <a:r>
              <a:rPr lang="ru-RU" sz="1200" dirty="0"/>
              <a:t>Отсек для шнура </a:t>
            </a:r>
            <a:br>
              <a:rPr lang="ru-RU" sz="1200" dirty="0"/>
            </a:br>
            <a:r>
              <a:rPr lang="ru-RU" sz="1200" dirty="0" smtClean="0"/>
              <a:t>* Прорезиненные ножки </a:t>
            </a:r>
            <a:endParaRPr lang="ru-RU" sz="1200" b="1" dirty="0">
              <a:solidFill>
                <a:srgbClr val="FF0000"/>
              </a:solidFill>
              <a:latin typeface="Arial Black" pitchFamily="34" charset="0"/>
            </a:endParaRPr>
          </a:p>
        </p:txBody>
      </p:sp>
      <p:pic>
        <p:nvPicPr>
          <p:cNvPr id="5" name="Рисунок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454473" y="1478291"/>
            <a:ext cx="2265615" cy="840151"/>
          </a:xfrm>
          <a:prstGeom prst="rect">
            <a:avLst/>
          </a:prstGeom>
          <a:effectLst>
            <a:outerShdw blurRad="50800" dist="25400" dir="2700000" sx="98000" sy="98000" algn="tl" rotWithShape="0">
              <a:prstClr val="black">
                <a:alpha val="40000"/>
              </a:prstClr>
            </a:outerShdw>
          </a:effectLst>
        </p:spPr>
      </p:pic>
      <p:pic>
        <p:nvPicPr>
          <p:cNvPr id="12" name="Рисунок 11"/>
          <p:cNvPicPr>
            <a:picLocks noChangeAspect="1"/>
          </p:cNvPicPr>
          <p:nvPr/>
        </p:nvPicPr>
        <p:blipFill>
          <a:blip r:embed="rId4"/>
          <a:stretch>
            <a:fillRect/>
          </a:stretch>
        </p:blipFill>
        <p:spPr>
          <a:xfrm>
            <a:off x="444795" y="2482033"/>
            <a:ext cx="3574743" cy="2383162"/>
          </a:xfrm>
          <a:prstGeom prst="rect">
            <a:avLst/>
          </a:prstGeom>
        </p:spPr>
      </p:pic>
      <p:pic>
        <p:nvPicPr>
          <p:cNvPr id="26" name="Рисунок 25"/>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448994" y="2450681"/>
            <a:ext cx="1159800" cy="1137534"/>
          </a:xfrm>
          <a:prstGeom prst="rect">
            <a:avLst/>
          </a:prstGeom>
        </p:spPr>
      </p:pic>
    </p:spTree>
    <p:extLst>
      <p:ext uri="{BB962C8B-B14F-4D97-AF65-F5344CB8AC3E}">
        <p14:creationId xmlns:p14="http://schemas.microsoft.com/office/powerpoint/2010/main" val="181106040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787455" y="994896"/>
            <a:ext cx="3849666" cy="528086"/>
          </a:xfrm>
          <a:effectLst/>
        </p:spPr>
        <p:txBody>
          <a:bodyPr>
            <a:normAutofit/>
          </a:bodyPr>
          <a:lstStyle/>
          <a:p>
            <a:pPr>
              <a:lnSpc>
                <a:spcPct val="100000"/>
              </a:lnSpc>
            </a:pPr>
            <a:r>
              <a:rPr lang="ru-RU" sz="2200" b="1" spc="50" dirty="0">
                <a:ln w="11430"/>
                <a:solidFill>
                  <a:srgbClr val="930D2D"/>
                </a:solidFill>
                <a:effectLst>
                  <a:outerShdw blurRad="38100" dist="38100" dir="2700000" algn="tl">
                    <a:srgbClr val="000000">
                      <a:alpha val="43137"/>
                    </a:srgbClr>
                  </a:outerShdw>
                </a:effectLst>
              </a:rPr>
              <a:t>СОКОВЫЖИМАЛКА – </a:t>
            </a:r>
            <a:r>
              <a:rPr lang="en-US" sz="2200" b="1" spc="50" dirty="0">
                <a:ln w="11430"/>
                <a:solidFill>
                  <a:srgbClr val="930D2D"/>
                </a:solidFill>
                <a:effectLst>
                  <a:outerShdw blurRad="38100" dist="38100" dir="2700000" algn="tl">
                    <a:srgbClr val="000000">
                      <a:alpha val="43137"/>
                    </a:srgbClr>
                  </a:outerShdw>
                </a:effectLst>
              </a:rPr>
              <a:t>GJR624</a:t>
            </a:r>
            <a:endParaRPr lang="uk-UA" sz="22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191484" y="5653849"/>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1383945355"/>
              </p:ext>
            </p:extLst>
          </p:nvPr>
        </p:nvGraphicFramePr>
        <p:xfrm>
          <a:off x="361877" y="6102174"/>
          <a:ext cx="9423391" cy="1070522"/>
        </p:xfrm>
        <a:graphic>
          <a:graphicData uri="http://schemas.openxmlformats.org/drawingml/2006/table">
            <a:tbl>
              <a:tblPr>
                <a:tableStyleId>{616DA210-FB5B-4158-B5E0-FEB733F419BA}</a:tableStyleId>
              </a:tblPr>
              <a:tblGrid>
                <a:gridCol w="481271">
                  <a:extLst>
                    <a:ext uri="{9D8B030D-6E8A-4147-A177-3AD203B41FA5}">
                      <a16:colId xmlns:a16="http://schemas.microsoft.com/office/drawing/2014/main" val="20000"/>
                    </a:ext>
                  </a:extLst>
                </a:gridCol>
                <a:gridCol w="534390">
                  <a:extLst>
                    <a:ext uri="{9D8B030D-6E8A-4147-A177-3AD203B41FA5}">
                      <a16:colId xmlns:a16="http://schemas.microsoft.com/office/drawing/2014/main" val="20001"/>
                    </a:ext>
                  </a:extLst>
                </a:gridCol>
                <a:gridCol w="522514">
                  <a:extLst>
                    <a:ext uri="{9D8B030D-6E8A-4147-A177-3AD203B41FA5}">
                      <a16:colId xmlns:a16="http://schemas.microsoft.com/office/drawing/2014/main" val="20002"/>
                    </a:ext>
                  </a:extLst>
                </a:gridCol>
                <a:gridCol w="641267">
                  <a:extLst>
                    <a:ext uri="{9D8B030D-6E8A-4147-A177-3AD203B41FA5}">
                      <a16:colId xmlns:a16="http://schemas.microsoft.com/office/drawing/2014/main" val="20003"/>
                    </a:ext>
                  </a:extLst>
                </a:gridCol>
                <a:gridCol w="308759">
                  <a:extLst>
                    <a:ext uri="{9D8B030D-6E8A-4147-A177-3AD203B41FA5}">
                      <a16:colId xmlns:a16="http://schemas.microsoft.com/office/drawing/2014/main" val="20004"/>
                    </a:ext>
                  </a:extLst>
                </a:gridCol>
                <a:gridCol w="665018">
                  <a:extLst>
                    <a:ext uri="{9D8B030D-6E8A-4147-A177-3AD203B41FA5}">
                      <a16:colId xmlns:a16="http://schemas.microsoft.com/office/drawing/2014/main" val="20005"/>
                    </a:ext>
                  </a:extLst>
                </a:gridCol>
                <a:gridCol w="558140">
                  <a:extLst>
                    <a:ext uri="{9D8B030D-6E8A-4147-A177-3AD203B41FA5}">
                      <a16:colId xmlns:a16="http://schemas.microsoft.com/office/drawing/2014/main" val="20007"/>
                    </a:ext>
                  </a:extLst>
                </a:gridCol>
                <a:gridCol w="581891">
                  <a:extLst>
                    <a:ext uri="{9D8B030D-6E8A-4147-A177-3AD203B41FA5}">
                      <a16:colId xmlns:a16="http://schemas.microsoft.com/office/drawing/2014/main" val="20008"/>
                    </a:ext>
                  </a:extLst>
                </a:gridCol>
                <a:gridCol w="1104405">
                  <a:extLst>
                    <a:ext uri="{9D8B030D-6E8A-4147-A177-3AD203B41FA5}">
                      <a16:colId xmlns:a16="http://schemas.microsoft.com/office/drawing/2014/main" val="20010"/>
                    </a:ext>
                  </a:extLst>
                </a:gridCol>
                <a:gridCol w="760021">
                  <a:extLst>
                    <a:ext uri="{9D8B030D-6E8A-4147-A177-3AD203B41FA5}">
                      <a16:colId xmlns:a16="http://schemas.microsoft.com/office/drawing/2014/main" val="20009"/>
                    </a:ext>
                  </a:extLst>
                </a:gridCol>
                <a:gridCol w="647162">
                  <a:extLst>
                    <a:ext uri="{9D8B030D-6E8A-4147-A177-3AD203B41FA5}">
                      <a16:colId xmlns:a16="http://schemas.microsoft.com/office/drawing/2014/main" val="20011"/>
                    </a:ext>
                  </a:extLst>
                </a:gridCol>
                <a:gridCol w="742251">
                  <a:extLst>
                    <a:ext uri="{9D8B030D-6E8A-4147-A177-3AD203B41FA5}">
                      <a16:colId xmlns:a16="http://schemas.microsoft.com/office/drawing/2014/main" val="20015"/>
                    </a:ext>
                  </a:extLst>
                </a:gridCol>
                <a:gridCol w="1033153">
                  <a:extLst>
                    <a:ext uri="{9D8B030D-6E8A-4147-A177-3AD203B41FA5}">
                      <a16:colId xmlns:a16="http://schemas.microsoft.com/office/drawing/2014/main" val="20012"/>
                    </a:ext>
                  </a:extLst>
                </a:gridCol>
                <a:gridCol w="403762">
                  <a:extLst>
                    <a:ext uri="{9D8B030D-6E8A-4147-A177-3AD203B41FA5}">
                      <a16:colId xmlns:a16="http://schemas.microsoft.com/office/drawing/2014/main" val="20013"/>
                    </a:ext>
                  </a:extLst>
                </a:gridCol>
                <a:gridCol w="439387">
                  <a:extLst>
                    <a:ext uri="{9D8B030D-6E8A-4147-A177-3AD203B41FA5}">
                      <a16:colId xmlns:a16="http://schemas.microsoft.com/office/drawing/2014/main" val="20014"/>
                    </a:ext>
                  </a:extLst>
                </a:gridCol>
              </a:tblGrid>
              <a:tr h="70132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Кол. скоростей</a:t>
                      </a:r>
                      <a:endParaRPr lang="ru-RU" sz="1100" b="1" i="1" u="none" strike="noStrike" dirty="0" smtClean="0">
                        <a:solidFill>
                          <a:srgbClr val="000000"/>
                        </a:solidFill>
                        <a:effectLst/>
                        <a:latin typeface="+mn-lt"/>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Отжим</a:t>
                      </a:r>
                    </a:p>
                    <a:p>
                      <a:pPr algn="ctr" fontAlgn="ctr"/>
                      <a:r>
                        <a:rPr lang="ru-RU" sz="1100" b="1" i="0" u="none" strike="noStrike" dirty="0" smtClean="0">
                          <a:solidFill>
                            <a:srgbClr val="000000"/>
                          </a:solidFill>
                          <a:effectLst/>
                          <a:latin typeface="+mn-lt"/>
                        </a:rPr>
                        <a:t>сок/жмых</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Мерный стакан</a:t>
                      </a:r>
                      <a:endParaRPr lang="ru-RU" sz="1100" b="1" i="0" u="none" strike="noStrike" dirty="0">
                        <a:solidFill>
                          <a:srgbClr val="000000"/>
                        </a:solidFill>
                        <a:effectLst/>
                        <a:latin typeface="+mn-lt"/>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Контейнер для жмыха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Тип</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Материал сетки (фильтра)</a:t>
                      </a:r>
                    </a:p>
                  </a:txBody>
                  <a:tcPr marL="9149" marR="9149" marT="9149"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mn-lt"/>
                        </a:rPr>
                        <a:t>Материал корпуса</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Длина шнура</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Габаритный размер</a:t>
                      </a:r>
                      <a:r>
                        <a:rPr lang="ru-RU" sz="1100" b="1" i="0" u="none" strike="noStrike" baseline="0" dirty="0" smtClean="0">
                          <a:solidFill>
                            <a:srgbClr val="000000"/>
                          </a:solidFill>
                          <a:effectLst/>
                          <a:latin typeface="+mn-lt"/>
                        </a:rPr>
                        <a:t> </a:t>
                      </a:r>
                      <a:r>
                        <a:rPr lang="ru-RU" sz="1100" b="1" i="0" u="none" strike="noStrike" dirty="0" err="1" smtClean="0">
                          <a:solidFill>
                            <a:srgbClr val="000000"/>
                          </a:solidFill>
                          <a:effectLst/>
                          <a:latin typeface="+mn-lt"/>
                        </a:rPr>
                        <a:t>уп</a:t>
                      </a:r>
                      <a:r>
                        <a:rPr lang="ru-RU" sz="1100" b="1" i="0" u="none" strike="noStrike" dirty="0" smtClean="0">
                          <a:solidFill>
                            <a:srgbClr val="000000"/>
                          </a:solidFill>
                          <a:effectLst/>
                          <a:latin typeface="+mn-lt"/>
                        </a:rPr>
                        <a:t>.</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a:t>
                      </a:r>
                    </a:p>
                    <a:p>
                      <a:pPr algn="ctr" fontAlgn="ctr"/>
                      <a:r>
                        <a:rPr lang="ru-RU" sz="1100" b="1" i="0" u="none" strike="noStrike" dirty="0" smtClean="0">
                          <a:solidFill>
                            <a:srgbClr val="000000"/>
                          </a:solidFill>
                          <a:effectLst/>
                          <a:latin typeface="+mn-lt"/>
                        </a:rPr>
                        <a:t>нетто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a:t>
                      </a:r>
                    </a:p>
                    <a:p>
                      <a:pPr algn="ctr" fontAlgn="ctr"/>
                      <a:r>
                        <a:rPr lang="ru-RU" sz="1100" b="1" i="0" u="none" strike="noStrike" dirty="0" smtClean="0">
                          <a:solidFill>
                            <a:srgbClr val="000000"/>
                          </a:solidFill>
                          <a:effectLst/>
                          <a:latin typeface="+mn-lt"/>
                        </a:rPr>
                        <a:t>брутто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369196">
                <a:tc>
                  <a:txBody>
                    <a:bodyPr/>
                    <a:lstStyle/>
                    <a:p>
                      <a:pPr marL="0" algn="ctr" defTabSz="914400" rtl="0" eaLnBrk="1" fontAlgn="ctr" latinLnBrk="0" hangingPunct="1"/>
                      <a:r>
                        <a:rPr lang="ru-RU" sz="1000" b="1" i="1" u="none" strike="noStrike" kern="1200" dirty="0" smtClean="0">
                          <a:solidFill>
                            <a:srgbClr val="000000"/>
                          </a:solidFill>
                          <a:effectLst/>
                          <a:latin typeface="Arial" panose="020B0604020202020204" pitchFamily="34" charset="0"/>
                          <a:ea typeface="+mn-ea"/>
                          <a:cs typeface="Arial" panose="020B0604020202020204" pitchFamily="34" charset="0"/>
                        </a:rPr>
                        <a:t>66690</a:t>
                      </a:r>
                      <a:endParaRPr lang="ru-RU" sz="1000" b="1" i="1"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tc>
                <a:tc>
                  <a:txBody>
                    <a:bodyPr/>
                    <a:lstStyle/>
                    <a:p>
                      <a:pPr algn="ctr" fontAlgn="ctr"/>
                      <a:r>
                        <a:rPr lang="en-US" sz="1000" b="1" i="1" dirty="0" smtClean="0">
                          <a:latin typeface="Arial" panose="020B0604020202020204" pitchFamily="34" charset="0"/>
                          <a:cs typeface="Arial" panose="020B0604020202020204" pitchFamily="34" charset="0"/>
                        </a:rPr>
                        <a:t>GJR624</a:t>
                      </a:r>
                      <a:endParaRPr lang="en-US" sz="1000" b="1" i="1"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ru-RU" sz="1000" b="1" i="1" u="none" strike="noStrike" dirty="0" smtClean="0">
                          <a:solidFill>
                            <a:srgbClr val="000000"/>
                          </a:solidFill>
                          <a:effectLst/>
                          <a:latin typeface="Arial" panose="020B0604020202020204" pitchFamily="34" charset="0"/>
                          <a:cs typeface="Arial" panose="020B0604020202020204" pitchFamily="34" charset="0"/>
                        </a:rPr>
                        <a:t>60</a:t>
                      </a:r>
                      <a:r>
                        <a:rPr lang="en-US" sz="1000" b="1" i="1" u="none" strike="noStrike" dirty="0" smtClean="0">
                          <a:solidFill>
                            <a:srgbClr val="000000"/>
                          </a:solidFill>
                          <a:effectLst/>
                          <a:latin typeface="Arial" panose="020B0604020202020204" pitchFamily="34" charset="0"/>
                          <a:cs typeface="Arial" panose="020B0604020202020204" pitchFamily="34" charset="0"/>
                        </a:rPr>
                        <a:t>0</a:t>
                      </a:r>
                      <a:r>
                        <a:rPr lang="ru-RU" sz="1000" b="1" i="1" u="none" strike="noStrike" dirty="0" smtClean="0">
                          <a:solidFill>
                            <a:srgbClr val="000000"/>
                          </a:solidFill>
                          <a:effectLst/>
                          <a:latin typeface="Arial" panose="020B0604020202020204" pitchFamily="34" charset="0"/>
                          <a:cs typeface="Arial" panose="020B0604020202020204" pitchFamily="34" charset="0"/>
                        </a:rPr>
                        <a:t> Вт</a:t>
                      </a:r>
                      <a:endParaRPr lang="en-US" sz="1000" b="1" i="1"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ru-RU" sz="1000" b="1" i="1" u="none" strike="noStrike" dirty="0" smtClean="0">
                          <a:solidFill>
                            <a:srgbClr val="000000"/>
                          </a:solidFill>
                          <a:effectLst/>
                          <a:latin typeface="Arial" panose="020B0604020202020204" pitchFamily="34" charset="0"/>
                          <a:cs typeface="Arial" panose="020B0604020202020204" pitchFamily="34" charset="0"/>
                        </a:rPr>
                        <a:t>220-240</a:t>
                      </a:r>
                      <a:r>
                        <a:rPr lang="ru-RU" sz="1000" b="1" i="1" u="none" strike="noStrike" baseline="0" dirty="0" smtClean="0">
                          <a:solidFill>
                            <a:srgbClr val="000000"/>
                          </a:solidFill>
                          <a:effectLst/>
                          <a:latin typeface="Arial" panose="020B0604020202020204" pitchFamily="34" charset="0"/>
                          <a:cs typeface="Arial" panose="020B0604020202020204" pitchFamily="34" charset="0"/>
                        </a:rPr>
                        <a:t> </a:t>
                      </a:r>
                      <a:r>
                        <a:rPr lang="ru-RU" sz="1000" b="1" i="1" u="none" strike="noStrike" dirty="0" smtClean="0">
                          <a:solidFill>
                            <a:srgbClr val="000000"/>
                          </a:solidFill>
                          <a:effectLst/>
                          <a:latin typeface="Arial" panose="020B0604020202020204" pitchFamily="34" charset="0"/>
                          <a:cs typeface="Arial" panose="020B0604020202020204" pitchFamily="34" charset="0"/>
                        </a:rPr>
                        <a:t>В</a:t>
                      </a:r>
                      <a:endParaRPr lang="ru-RU" sz="1000" b="1" i="1" u="none" strike="noStrike" dirty="0">
                        <a:solidFill>
                          <a:srgbClr val="000000"/>
                        </a:solidFill>
                        <a:effectLst/>
                        <a:latin typeface="Arial" panose="020B0604020202020204" pitchFamily="34" charset="0"/>
                        <a:cs typeface="Arial" panose="020B0604020202020204" pitchFamily="34" charset="0"/>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panose="020B0604020202020204" pitchFamily="34" charset="0"/>
                          <a:cs typeface="Arial" panose="020B0604020202020204" pitchFamily="34" charset="0"/>
                        </a:rPr>
                        <a:t>2</a:t>
                      </a:r>
                      <a:endParaRPr lang="ru-RU" sz="1000" b="1" i="1" u="none" strike="noStrike" dirty="0">
                        <a:solidFill>
                          <a:srgbClr val="000000"/>
                        </a:solidFill>
                        <a:effectLst/>
                        <a:latin typeface="Arial" panose="020B0604020202020204" pitchFamily="34" charset="0"/>
                        <a:cs typeface="Arial" panose="020B0604020202020204" pitchFamily="34" charset="0"/>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panose="020B0604020202020204" pitchFamily="34" charset="0"/>
                          <a:cs typeface="Arial" panose="020B0604020202020204" pitchFamily="34" charset="0"/>
                        </a:rPr>
                        <a:t>70 / 30 %</a:t>
                      </a:r>
                      <a:endParaRPr lang="ru-RU" sz="1000" b="1" i="1" u="none" strike="noStrike" dirty="0">
                        <a:solidFill>
                          <a:srgbClr val="000000"/>
                        </a:solidFill>
                        <a:effectLst/>
                        <a:latin typeface="Arial" panose="020B0604020202020204" pitchFamily="34" charset="0"/>
                        <a:cs typeface="Arial" panose="020B0604020202020204" pitchFamily="34" charset="0"/>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450 мл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1200 мл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центробежная (центрифуга)</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ctr"/>
                      <a:r>
                        <a:rPr lang="ru-RU" sz="1000" b="1" i="1" u="none" strike="noStrike" kern="1200" dirty="0" err="1" smtClean="0">
                          <a:solidFill>
                            <a:srgbClr val="000000"/>
                          </a:solidFill>
                          <a:effectLst/>
                          <a:latin typeface="Arial" panose="020B0604020202020204" pitchFamily="34" charset="0"/>
                          <a:ea typeface="+mn-ea"/>
                          <a:cs typeface="Arial" panose="020B0604020202020204" pitchFamily="34" charset="0"/>
                        </a:rPr>
                        <a:t>нерж</a:t>
                      </a:r>
                      <a:r>
                        <a:rPr lang="en-US" sz="1000" b="1" i="1" u="none" strike="noStrike" kern="1200" dirty="0" smtClean="0">
                          <a:solidFill>
                            <a:srgbClr val="000000"/>
                          </a:solidFill>
                          <a:effectLst/>
                          <a:latin typeface="Arial" panose="020B0604020202020204" pitchFamily="34" charset="0"/>
                          <a:ea typeface="+mn-ea"/>
                          <a:cs typeface="Arial" panose="020B0604020202020204" pitchFamily="34" charset="0"/>
                        </a:rPr>
                        <a:t>.</a:t>
                      </a:r>
                      <a:r>
                        <a:rPr lang="ru-RU" sz="1000" b="1" i="1" u="none" strike="noStrike" kern="1200" dirty="0" smtClean="0">
                          <a:solidFill>
                            <a:srgbClr val="000000"/>
                          </a:solidFill>
                          <a:effectLst/>
                          <a:latin typeface="Arial" panose="020B0604020202020204" pitchFamily="34" charset="0"/>
                          <a:ea typeface="+mn-ea"/>
                          <a:cs typeface="Arial" panose="020B0604020202020204" pitchFamily="34" charset="0"/>
                        </a:rPr>
                        <a:t> сталь</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пластик/ нерж.</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1,2 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270 х 200 х</a:t>
                      </a:r>
                      <a:r>
                        <a:rPr lang="ru-RU" sz="1000" b="1" i="1" u="none" strike="noStrike" baseline="0" dirty="0" smtClean="0">
                          <a:solidFill>
                            <a:srgbClr val="000000"/>
                          </a:solidFill>
                          <a:effectLst/>
                          <a:latin typeface="Arial"/>
                        </a:rPr>
                        <a:t> </a:t>
                      </a:r>
                      <a:r>
                        <a:rPr lang="ru-RU" sz="1000" b="1" i="1" u="none" strike="noStrike" dirty="0" smtClean="0">
                          <a:solidFill>
                            <a:srgbClr val="000000"/>
                          </a:solidFill>
                          <a:effectLst/>
                          <a:latin typeface="Arial"/>
                        </a:rPr>
                        <a:t>330 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2,8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3,00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16" name="TextBox 15"/>
          <p:cNvSpPr txBox="1"/>
          <p:nvPr/>
        </p:nvSpPr>
        <p:spPr>
          <a:xfrm>
            <a:off x="4807784" y="2124891"/>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pic>
        <p:nvPicPr>
          <p:cNvPr id="14" name="Рисунок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7455" y="1761350"/>
            <a:ext cx="3320597" cy="3608576"/>
          </a:xfrm>
          <a:prstGeom prst="rect">
            <a:avLst/>
          </a:prstGeom>
        </p:spPr>
      </p:pic>
      <p:sp>
        <p:nvSpPr>
          <p:cNvPr id="25" name="Заголовок 1"/>
          <p:cNvSpPr txBox="1">
            <a:spLocks/>
          </p:cNvSpPr>
          <p:nvPr/>
        </p:nvSpPr>
        <p:spPr>
          <a:xfrm>
            <a:off x="1481072" y="626069"/>
            <a:ext cx="8973952" cy="656090"/>
          </a:xfrm>
          <a:prstGeom prst="rect">
            <a:avLst/>
          </a:prstGeom>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endParaRPr lang="uk-UA" sz="2800" b="1" dirty="0">
              <a:solidFill>
                <a:srgbClr val="006666"/>
              </a:solidFill>
              <a:latin typeface="Arial Black" pitchFamily="34" charset="0"/>
              <a:cs typeface="Arial" pitchFamily="34" charset="0"/>
            </a:endParaRPr>
          </a:p>
        </p:txBody>
      </p:sp>
      <p:sp>
        <p:nvSpPr>
          <p:cNvPr id="17" name="Прямоугольник 16"/>
          <p:cNvSpPr/>
          <p:nvPr/>
        </p:nvSpPr>
        <p:spPr>
          <a:xfrm>
            <a:off x="4807784" y="2395780"/>
            <a:ext cx="5858119" cy="3693319"/>
          </a:xfrm>
          <a:prstGeom prst="rect">
            <a:avLst/>
          </a:prstGeom>
        </p:spPr>
        <p:txBody>
          <a:bodyPr wrap="square">
            <a:spAutoFit/>
          </a:bodyPr>
          <a:lstStyle/>
          <a:p>
            <a:r>
              <a:rPr lang="ru-RU" sz="1400" b="1" i="1" spc="50" dirty="0">
                <a:ln w="11430"/>
                <a:solidFill>
                  <a:srgbClr val="930D2D"/>
                </a:solidFill>
                <a:effectLst>
                  <a:outerShdw blurRad="38100" dist="38100" dir="2700000" algn="tl">
                    <a:srgbClr val="000000">
                      <a:alpha val="43137"/>
                    </a:srgbClr>
                  </a:outerShdw>
                </a:effectLst>
              </a:rPr>
              <a:t>Соковыжималке </a:t>
            </a:r>
            <a:r>
              <a:rPr lang="en-US" sz="1400" b="1" i="1" spc="50" dirty="0">
                <a:ln w="11430"/>
                <a:solidFill>
                  <a:srgbClr val="930D2D"/>
                </a:solidFill>
                <a:effectLst>
                  <a:outerShdw blurRad="38100" dist="38100" dir="2700000" algn="tl">
                    <a:srgbClr val="000000">
                      <a:alpha val="43137"/>
                    </a:srgbClr>
                  </a:outerShdw>
                </a:effectLst>
              </a:rPr>
              <a:t>GJR624 </a:t>
            </a:r>
            <a:r>
              <a:rPr lang="ru-RU" sz="1100" b="1" i="1" dirty="0">
                <a:solidFill>
                  <a:srgbClr val="4D4B4B"/>
                </a:solidFill>
              </a:rPr>
              <a:t>под силу быстро приготовить соки из любых фруктов/овощей</a:t>
            </a:r>
            <a:r>
              <a:rPr lang="ru-RU" sz="1100" b="1" i="1" dirty="0">
                <a:solidFill>
                  <a:srgbClr val="4D4B4B"/>
                </a:solidFill>
              </a:rPr>
              <a:t>.</a:t>
            </a:r>
          </a:p>
          <a:p>
            <a:r>
              <a:rPr lang="ru-RU" sz="1100" b="1" i="1" dirty="0">
                <a:solidFill>
                  <a:srgbClr val="4D4B4B"/>
                </a:solidFill>
              </a:rPr>
              <a:t>Для людей, ведущих здоровый образ жизни, соковыжималка является, пожалуй, одним из самых полезных и любимых бытовых устройств. </a:t>
            </a:r>
            <a:endParaRPr lang="ru-RU" sz="1100" b="1" i="1" dirty="0">
              <a:solidFill>
                <a:srgbClr val="4D4B4B"/>
              </a:solidFill>
            </a:endParaRPr>
          </a:p>
          <a:p>
            <a:endParaRPr lang="ru-RU" sz="1100" b="1" i="1" dirty="0">
              <a:solidFill>
                <a:srgbClr val="4D4B4B"/>
              </a:solidFill>
            </a:endParaRPr>
          </a:p>
          <a:p>
            <a:r>
              <a:rPr lang="ru-RU" sz="1100" b="1" i="1" dirty="0">
                <a:solidFill>
                  <a:srgbClr val="4D4B4B"/>
                </a:solidFill>
              </a:rPr>
              <a:t>Центробежная </a:t>
            </a:r>
            <a:r>
              <a:rPr lang="ru-RU" sz="1100" b="1" i="1" dirty="0">
                <a:solidFill>
                  <a:srgbClr val="4D4B4B"/>
                </a:solidFill>
              </a:rPr>
              <a:t>соковыжималка в металлическом </a:t>
            </a:r>
            <a:r>
              <a:rPr lang="ru-RU" sz="1100" b="1" i="1" dirty="0">
                <a:solidFill>
                  <a:srgbClr val="4D4B4B"/>
                </a:solidFill>
              </a:rPr>
              <a:t>корпусе</a:t>
            </a:r>
          </a:p>
          <a:p>
            <a:r>
              <a:rPr lang="ru-RU" sz="1100" b="1" i="1" dirty="0">
                <a:solidFill>
                  <a:srgbClr val="4D4B4B"/>
                </a:solidFill>
              </a:rPr>
              <a:t>Мощность </a:t>
            </a:r>
            <a:r>
              <a:rPr lang="ru-RU" sz="1100" b="1" i="1" dirty="0">
                <a:solidFill>
                  <a:srgbClr val="4D4B4B"/>
                </a:solidFill>
              </a:rPr>
              <a:t>двигателя 600 </a:t>
            </a:r>
            <a:r>
              <a:rPr lang="ru-RU" sz="1100" b="1" i="1" dirty="0">
                <a:solidFill>
                  <a:srgbClr val="4D4B4B"/>
                </a:solidFill>
              </a:rPr>
              <a:t>Вт</a:t>
            </a:r>
          </a:p>
          <a:p>
            <a:r>
              <a:rPr lang="ru-RU" sz="1100" b="1" i="1" dirty="0">
                <a:solidFill>
                  <a:srgbClr val="4D4B4B"/>
                </a:solidFill>
              </a:rPr>
              <a:t>Механическое управление </a:t>
            </a:r>
          </a:p>
          <a:p>
            <a:r>
              <a:rPr lang="ru-RU" sz="1100" b="1" i="1" dirty="0">
                <a:solidFill>
                  <a:srgbClr val="4D4B4B"/>
                </a:solidFill>
              </a:rPr>
              <a:t>Импульсный </a:t>
            </a:r>
            <a:r>
              <a:rPr lang="ru-RU" sz="1100" b="1" i="1" dirty="0">
                <a:solidFill>
                  <a:srgbClr val="4D4B4B"/>
                </a:solidFill>
              </a:rPr>
              <a:t>режим </a:t>
            </a:r>
            <a:r>
              <a:rPr lang="ru-RU" sz="1100" b="1" i="1" dirty="0">
                <a:solidFill>
                  <a:srgbClr val="4D4B4B"/>
                </a:solidFill>
              </a:rPr>
              <a:t>работы</a:t>
            </a:r>
            <a:endParaRPr lang="ru-RU" sz="1100" b="1" i="1" dirty="0">
              <a:solidFill>
                <a:srgbClr val="4D4B4B"/>
              </a:solidFill>
            </a:endParaRPr>
          </a:p>
          <a:p>
            <a:r>
              <a:rPr lang="ru-RU" sz="1100" b="1" i="1" dirty="0">
                <a:solidFill>
                  <a:srgbClr val="4D4B4B"/>
                </a:solidFill>
              </a:rPr>
              <a:t>Отверстие (65 </a:t>
            </a:r>
            <a:r>
              <a:rPr lang="ru-RU" sz="1100" b="1" i="1" dirty="0">
                <a:solidFill>
                  <a:srgbClr val="4D4B4B"/>
                </a:solidFill>
              </a:rPr>
              <a:t>мм) для закладки </a:t>
            </a:r>
            <a:r>
              <a:rPr lang="ru-RU" sz="1100" b="1" i="1" dirty="0">
                <a:solidFill>
                  <a:srgbClr val="4D4B4B"/>
                </a:solidFill>
              </a:rPr>
              <a:t>фруктов</a:t>
            </a:r>
            <a:endParaRPr lang="ru-RU" sz="1100" b="1" i="1" dirty="0">
              <a:solidFill>
                <a:srgbClr val="4D4B4B"/>
              </a:solidFill>
            </a:endParaRPr>
          </a:p>
          <a:p>
            <a:r>
              <a:rPr lang="ru-RU" sz="1100" b="1" i="1" dirty="0">
                <a:solidFill>
                  <a:srgbClr val="4D4B4B"/>
                </a:solidFill>
              </a:rPr>
              <a:t>С</a:t>
            </a:r>
            <a:r>
              <a:rPr lang="ru-RU" sz="1100" b="1" i="1" dirty="0">
                <a:solidFill>
                  <a:srgbClr val="4D4B4B"/>
                </a:solidFill>
              </a:rPr>
              <a:t>истема </a:t>
            </a:r>
            <a:r>
              <a:rPr lang="ru-RU" sz="1100" b="1" i="1" dirty="0">
                <a:solidFill>
                  <a:srgbClr val="4D4B4B"/>
                </a:solidFill>
              </a:rPr>
              <a:t>"анти-капля" </a:t>
            </a:r>
            <a:r>
              <a:rPr lang="ru-RU" sz="1100" b="1" i="1" dirty="0">
                <a:solidFill>
                  <a:srgbClr val="4D4B4B"/>
                </a:solidFill>
              </a:rPr>
              <a:t>– поворотный носик, </a:t>
            </a:r>
            <a:r>
              <a:rPr lang="ru-RU" sz="1100" b="1" i="1" dirty="0">
                <a:solidFill>
                  <a:srgbClr val="4D4B4B"/>
                </a:solidFill>
              </a:rPr>
              <a:t>, предотвращающий капанье сока на рабочую </a:t>
            </a:r>
            <a:r>
              <a:rPr lang="ru-RU" sz="1100" b="1" i="1" dirty="0">
                <a:solidFill>
                  <a:srgbClr val="4D4B4B"/>
                </a:solidFill>
              </a:rPr>
              <a:t>поверхность</a:t>
            </a:r>
          </a:p>
          <a:p>
            <a:r>
              <a:rPr lang="ru-RU" sz="1100" b="1" i="1" dirty="0">
                <a:solidFill>
                  <a:srgbClr val="4D4B4B"/>
                </a:solidFill>
              </a:rPr>
              <a:t>2 скоростных режима - можно выбирать режим, учитывать мягкость фруктов и овощей</a:t>
            </a:r>
          </a:p>
          <a:p>
            <a:r>
              <a:rPr lang="ru-RU" sz="1100" b="1" i="1" dirty="0">
                <a:solidFill>
                  <a:srgbClr val="4D4B4B"/>
                </a:solidFill>
              </a:rPr>
              <a:t>Резервуар </a:t>
            </a:r>
            <a:r>
              <a:rPr lang="ru-RU" sz="1100" b="1" i="1" dirty="0">
                <a:solidFill>
                  <a:srgbClr val="4D4B4B"/>
                </a:solidFill>
              </a:rPr>
              <a:t>для сока </a:t>
            </a:r>
            <a:r>
              <a:rPr lang="ru-RU" sz="1100" b="1" i="1" dirty="0">
                <a:solidFill>
                  <a:srgbClr val="4D4B4B"/>
                </a:solidFill>
              </a:rPr>
              <a:t>–  мерный стакан 450 мл с </a:t>
            </a:r>
            <a:r>
              <a:rPr lang="ru-RU" sz="1100" b="1" i="1" dirty="0" err="1">
                <a:solidFill>
                  <a:srgbClr val="4D4B4B"/>
                </a:solidFill>
              </a:rPr>
              <a:t>пенотделителем</a:t>
            </a:r>
            <a:endParaRPr lang="ru-RU" sz="1100" b="1" i="1" dirty="0">
              <a:solidFill>
                <a:srgbClr val="4D4B4B"/>
              </a:solidFill>
            </a:endParaRPr>
          </a:p>
          <a:p>
            <a:r>
              <a:rPr lang="ru-RU" sz="1100" b="1" i="1" dirty="0">
                <a:solidFill>
                  <a:srgbClr val="4D4B4B"/>
                </a:solidFill>
              </a:rPr>
              <a:t>Контейнер для сбора жмыха объемом 1,2 литра</a:t>
            </a:r>
          </a:p>
          <a:p>
            <a:r>
              <a:rPr lang="ru-RU" sz="1100" b="1" i="1" dirty="0">
                <a:solidFill>
                  <a:srgbClr val="4D4B4B"/>
                </a:solidFill>
              </a:rPr>
              <a:t>Сито </a:t>
            </a:r>
            <a:r>
              <a:rPr lang="ru-RU" sz="1100" b="1" i="1" dirty="0">
                <a:solidFill>
                  <a:srgbClr val="4D4B4B"/>
                </a:solidFill>
              </a:rPr>
              <a:t>из прочной </a:t>
            </a:r>
            <a:r>
              <a:rPr lang="ru-RU" sz="1100" b="1" i="1" dirty="0">
                <a:solidFill>
                  <a:srgbClr val="4D4B4B"/>
                </a:solidFill>
              </a:rPr>
              <a:t> нержавеющей стали</a:t>
            </a:r>
            <a:r>
              <a:rPr lang="ru-RU" sz="1100" b="1" i="1" dirty="0">
                <a:solidFill>
                  <a:srgbClr val="4D4B4B"/>
                </a:solidFill>
              </a:rPr>
              <a:t>, имеющее специальные микроотверстия, </a:t>
            </a:r>
            <a:r>
              <a:rPr lang="ru-RU" sz="1100" b="1" i="1" dirty="0">
                <a:solidFill>
                  <a:srgbClr val="4D4B4B"/>
                </a:solidFill>
              </a:rPr>
              <a:t> благодаря которому </a:t>
            </a:r>
            <a:r>
              <a:rPr lang="ru-RU" sz="1100" b="1" i="1" dirty="0">
                <a:solidFill>
                  <a:srgbClr val="4D4B4B"/>
                </a:solidFill>
              </a:rPr>
              <a:t>легко, быстро отжать вкусный полезный </a:t>
            </a:r>
            <a:r>
              <a:rPr lang="ru-RU" sz="1100" b="1" i="1" dirty="0">
                <a:solidFill>
                  <a:srgbClr val="4D4B4B"/>
                </a:solidFill>
              </a:rPr>
              <a:t>сок</a:t>
            </a:r>
          </a:p>
          <a:p>
            <a:r>
              <a:rPr lang="ru-RU" sz="1100" b="1" i="1" dirty="0">
                <a:solidFill>
                  <a:srgbClr val="4D4B4B"/>
                </a:solidFill>
              </a:rPr>
              <a:t>Прорезиненные </a:t>
            </a:r>
            <a:r>
              <a:rPr lang="ru-RU" sz="1100" b="1" i="1" dirty="0">
                <a:solidFill>
                  <a:srgbClr val="4D4B4B"/>
                </a:solidFill>
              </a:rPr>
              <a:t>устойчивые </a:t>
            </a:r>
            <a:r>
              <a:rPr lang="ru-RU" sz="1100" b="1" i="1" dirty="0">
                <a:solidFill>
                  <a:srgbClr val="4D4B4B"/>
                </a:solidFill>
              </a:rPr>
              <a:t>ножки, обеспечивающие </a:t>
            </a:r>
            <a:r>
              <a:rPr lang="ru-RU" sz="1100" b="1" i="1" dirty="0">
                <a:solidFill>
                  <a:srgbClr val="4D4B4B"/>
                </a:solidFill>
              </a:rPr>
              <a:t>устойчивость и отсутствие скольжения соковыжималки в процессе работы</a:t>
            </a:r>
            <a:endParaRPr lang="ru-RU" sz="1100" b="1" i="1" dirty="0">
              <a:solidFill>
                <a:srgbClr val="4D4B4B"/>
              </a:solidFill>
            </a:endParaRPr>
          </a:p>
          <a:p>
            <a:r>
              <a:rPr lang="ru-RU" sz="1100" b="1" i="1" dirty="0">
                <a:solidFill>
                  <a:srgbClr val="4D4B4B"/>
                </a:solidFill>
              </a:rPr>
              <a:t>Щетка для </a:t>
            </a:r>
            <a:r>
              <a:rPr lang="ru-RU" sz="1100" b="1" i="1" dirty="0">
                <a:solidFill>
                  <a:srgbClr val="4D4B4B"/>
                </a:solidFill>
              </a:rPr>
              <a:t>очистки в комплекте.</a:t>
            </a:r>
            <a:endParaRPr lang="ru-RU" sz="1100" b="1" i="1" dirty="0">
              <a:solidFill>
                <a:srgbClr val="4D4B4B"/>
              </a:solidFill>
            </a:endParaRPr>
          </a:p>
        </p:txBody>
      </p:sp>
      <p:pic>
        <p:nvPicPr>
          <p:cNvPr id="3" name="Рисунок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375207" y="2168095"/>
            <a:ext cx="1109431" cy="1061768"/>
          </a:xfrm>
          <a:prstGeom prst="rect">
            <a:avLst/>
          </a:prstGeom>
        </p:spPr>
      </p:pic>
      <p:pic>
        <p:nvPicPr>
          <p:cNvPr id="18"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851818" y="1517955"/>
            <a:ext cx="93345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949783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367575" y="888903"/>
            <a:ext cx="9378215" cy="656090"/>
          </a:xfrm>
          <a:effectLst/>
        </p:spPr>
        <p:txBody>
          <a:bodyPr>
            <a:normAutofit/>
          </a:bodyPr>
          <a:lstStyle/>
          <a:p>
            <a:pPr>
              <a:lnSpc>
                <a:spcPct val="100000"/>
              </a:lnSpc>
            </a:pPr>
            <a:r>
              <a:rPr lang="ru-RU" sz="2200" b="1" spc="50" dirty="0">
                <a:ln w="11430"/>
                <a:solidFill>
                  <a:srgbClr val="930D2D"/>
                </a:solidFill>
                <a:effectLst>
                  <a:outerShdw blurRad="38100" dist="38100" dir="2700000" algn="tl">
                    <a:srgbClr val="000000">
                      <a:alpha val="43137"/>
                    </a:srgbClr>
                  </a:outerShdw>
                </a:effectLst>
              </a:rPr>
              <a:t>СОКОВЫЖИМАЛКА – </a:t>
            </a:r>
            <a:r>
              <a:rPr lang="en-US" sz="2200" b="1" spc="50" dirty="0">
                <a:ln w="11430"/>
                <a:solidFill>
                  <a:srgbClr val="930D2D"/>
                </a:solidFill>
                <a:effectLst>
                  <a:outerShdw blurRad="38100" dist="38100" dir="2700000" algn="tl">
                    <a:srgbClr val="000000">
                      <a:alpha val="43137"/>
                    </a:srgbClr>
                  </a:outerShdw>
                </a:effectLst>
              </a:rPr>
              <a:t>GJR6</a:t>
            </a:r>
            <a:r>
              <a:rPr lang="ru-RU" sz="2200" b="1" spc="50" dirty="0">
                <a:ln w="11430"/>
                <a:solidFill>
                  <a:srgbClr val="930D2D"/>
                </a:solidFill>
                <a:effectLst>
                  <a:outerShdw blurRad="38100" dist="38100" dir="2700000" algn="tl">
                    <a:srgbClr val="000000">
                      <a:alpha val="43137"/>
                    </a:srgbClr>
                  </a:outerShdw>
                </a:effectLst>
              </a:rPr>
              <a:t>10</a:t>
            </a:r>
            <a:endParaRPr lang="uk-UA" sz="22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191484" y="5706411"/>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584011430"/>
              </p:ext>
            </p:extLst>
          </p:nvPr>
        </p:nvGraphicFramePr>
        <p:xfrm>
          <a:off x="256848" y="6161551"/>
          <a:ext cx="9599671" cy="1015651"/>
        </p:xfrm>
        <a:graphic>
          <a:graphicData uri="http://schemas.openxmlformats.org/drawingml/2006/table">
            <a:tbl>
              <a:tblPr>
                <a:tableStyleId>{616DA210-FB5B-4158-B5E0-FEB733F419BA}</a:tableStyleId>
              </a:tblPr>
              <a:tblGrid>
                <a:gridCol w="374242">
                  <a:extLst>
                    <a:ext uri="{9D8B030D-6E8A-4147-A177-3AD203B41FA5}">
                      <a16:colId xmlns:a16="http://schemas.microsoft.com/office/drawing/2014/main" val="20000"/>
                    </a:ext>
                  </a:extLst>
                </a:gridCol>
                <a:gridCol w="457717">
                  <a:extLst>
                    <a:ext uri="{9D8B030D-6E8A-4147-A177-3AD203B41FA5}">
                      <a16:colId xmlns:a16="http://schemas.microsoft.com/office/drawing/2014/main" val="20001"/>
                    </a:ext>
                  </a:extLst>
                </a:gridCol>
                <a:gridCol w="597519">
                  <a:extLst>
                    <a:ext uri="{9D8B030D-6E8A-4147-A177-3AD203B41FA5}">
                      <a16:colId xmlns:a16="http://schemas.microsoft.com/office/drawing/2014/main" val="20002"/>
                    </a:ext>
                  </a:extLst>
                </a:gridCol>
                <a:gridCol w="566678">
                  <a:extLst>
                    <a:ext uri="{9D8B030D-6E8A-4147-A177-3AD203B41FA5}">
                      <a16:colId xmlns:a16="http://schemas.microsoft.com/office/drawing/2014/main" val="20003"/>
                    </a:ext>
                  </a:extLst>
                </a:gridCol>
                <a:gridCol w="736270">
                  <a:extLst>
                    <a:ext uri="{9D8B030D-6E8A-4147-A177-3AD203B41FA5}">
                      <a16:colId xmlns:a16="http://schemas.microsoft.com/office/drawing/2014/main" val="20004"/>
                    </a:ext>
                  </a:extLst>
                </a:gridCol>
                <a:gridCol w="593766">
                  <a:extLst>
                    <a:ext uri="{9D8B030D-6E8A-4147-A177-3AD203B41FA5}">
                      <a16:colId xmlns:a16="http://schemas.microsoft.com/office/drawing/2014/main" val="20005"/>
                    </a:ext>
                  </a:extLst>
                </a:gridCol>
                <a:gridCol w="676894">
                  <a:extLst>
                    <a:ext uri="{9D8B030D-6E8A-4147-A177-3AD203B41FA5}">
                      <a16:colId xmlns:a16="http://schemas.microsoft.com/office/drawing/2014/main" val="20007"/>
                    </a:ext>
                  </a:extLst>
                </a:gridCol>
                <a:gridCol w="653143">
                  <a:extLst>
                    <a:ext uri="{9D8B030D-6E8A-4147-A177-3AD203B41FA5}">
                      <a16:colId xmlns:a16="http://schemas.microsoft.com/office/drawing/2014/main" val="20010"/>
                    </a:ext>
                  </a:extLst>
                </a:gridCol>
                <a:gridCol w="1124800">
                  <a:extLst>
                    <a:ext uri="{9D8B030D-6E8A-4147-A177-3AD203B41FA5}">
                      <a16:colId xmlns:a16="http://schemas.microsoft.com/office/drawing/2014/main" val="20008"/>
                    </a:ext>
                  </a:extLst>
                </a:gridCol>
                <a:gridCol w="592768">
                  <a:extLst>
                    <a:ext uri="{9D8B030D-6E8A-4147-A177-3AD203B41FA5}">
                      <a16:colId xmlns:a16="http://schemas.microsoft.com/office/drawing/2014/main" val="20009"/>
                    </a:ext>
                  </a:extLst>
                </a:gridCol>
                <a:gridCol w="740624">
                  <a:extLst>
                    <a:ext uri="{9D8B030D-6E8A-4147-A177-3AD203B41FA5}">
                      <a16:colId xmlns:a16="http://schemas.microsoft.com/office/drawing/2014/main" val="20011"/>
                    </a:ext>
                  </a:extLst>
                </a:gridCol>
                <a:gridCol w="498764">
                  <a:extLst>
                    <a:ext uri="{9D8B030D-6E8A-4147-A177-3AD203B41FA5}">
                      <a16:colId xmlns:a16="http://schemas.microsoft.com/office/drawing/2014/main" val="20015"/>
                    </a:ext>
                  </a:extLst>
                </a:gridCol>
                <a:gridCol w="1068779">
                  <a:extLst>
                    <a:ext uri="{9D8B030D-6E8A-4147-A177-3AD203B41FA5}">
                      <a16:colId xmlns:a16="http://schemas.microsoft.com/office/drawing/2014/main" val="20012"/>
                    </a:ext>
                  </a:extLst>
                </a:gridCol>
                <a:gridCol w="466445">
                  <a:extLst>
                    <a:ext uri="{9D8B030D-6E8A-4147-A177-3AD203B41FA5}">
                      <a16:colId xmlns:a16="http://schemas.microsoft.com/office/drawing/2014/main" val="20013"/>
                    </a:ext>
                  </a:extLst>
                </a:gridCol>
                <a:gridCol w="451262">
                  <a:extLst>
                    <a:ext uri="{9D8B030D-6E8A-4147-A177-3AD203B41FA5}">
                      <a16:colId xmlns:a16="http://schemas.microsoft.com/office/drawing/2014/main" val="20014"/>
                    </a:ext>
                  </a:extLst>
                </a:gridCol>
              </a:tblGrid>
              <a:tr h="70132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Кол. скоростей</a:t>
                      </a:r>
                      <a:endParaRPr lang="ru-RU" sz="1100" b="1" i="1" u="none" strike="noStrike" dirty="0" smtClean="0">
                        <a:solidFill>
                          <a:srgbClr val="000000"/>
                        </a:solidFill>
                        <a:effectLst/>
                        <a:latin typeface="+mn-lt"/>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Отжим</a:t>
                      </a:r>
                    </a:p>
                    <a:p>
                      <a:pPr algn="ctr" fontAlgn="ctr"/>
                      <a:r>
                        <a:rPr lang="ru-RU" sz="1100" b="1" i="0" u="none" strike="noStrike" dirty="0" smtClean="0">
                          <a:solidFill>
                            <a:srgbClr val="000000"/>
                          </a:solidFill>
                          <a:effectLst/>
                          <a:latin typeface="+mn-lt"/>
                        </a:rPr>
                        <a:t>сок/жмых</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Мерный стакан</a:t>
                      </a:r>
                      <a:endParaRPr lang="ru-RU" sz="1100" b="1" i="0" u="none" strike="noStrike" dirty="0">
                        <a:solidFill>
                          <a:srgbClr val="000000"/>
                        </a:solidFill>
                        <a:effectLst/>
                        <a:latin typeface="+mn-lt"/>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Контейнер для жмыха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Тип</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Материал сетки (фильтра)</a:t>
                      </a:r>
                    </a:p>
                  </a:txBody>
                  <a:tcPr marL="9149" marR="9149" marT="9149"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mn-lt"/>
                        </a:rPr>
                        <a:t>Материал корпуса</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Длина шнура</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Габаритный размер</a:t>
                      </a:r>
                      <a:r>
                        <a:rPr lang="ru-RU" sz="1100" b="1" i="0" u="none" strike="noStrike" baseline="0" dirty="0" smtClean="0">
                          <a:solidFill>
                            <a:srgbClr val="000000"/>
                          </a:solidFill>
                          <a:effectLst/>
                          <a:latin typeface="+mn-lt"/>
                        </a:rPr>
                        <a:t> </a:t>
                      </a:r>
                      <a:r>
                        <a:rPr lang="ru-RU" sz="1100" b="1" i="0" u="none" strike="noStrike" dirty="0" err="1" smtClean="0">
                          <a:solidFill>
                            <a:srgbClr val="000000"/>
                          </a:solidFill>
                          <a:effectLst/>
                          <a:latin typeface="+mn-lt"/>
                        </a:rPr>
                        <a:t>уп</a:t>
                      </a:r>
                      <a:r>
                        <a:rPr lang="ru-RU" sz="1100" b="1" i="0" u="none" strike="noStrike" dirty="0" smtClean="0">
                          <a:solidFill>
                            <a:srgbClr val="000000"/>
                          </a:solidFill>
                          <a:effectLst/>
                          <a:latin typeface="+mn-lt"/>
                        </a:rPr>
                        <a:t>.</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a:t>
                      </a:r>
                    </a:p>
                    <a:p>
                      <a:pPr algn="ctr" fontAlgn="ctr"/>
                      <a:r>
                        <a:rPr lang="ru-RU" sz="1100" b="1" i="0" u="none" strike="noStrike" dirty="0" smtClean="0">
                          <a:solidFill>
                            <a:srgbClr val="000000"/>
                          </a:solidFill>
                          <a:effectLst/>
                          <a:latin typeface="+mn-lt"/>
                        </a:rPr>
                        <a:t>нетто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a:t>
                      </a:r>
                    </a:p>
                    <a:p>
                      <a:pPr algn="ctr" fontAlgn="ctr"/>
                      <a:r>
                        <a:rPr lang="ru-RU" sz="1100" b="1" i="0" u="none" strike="noStrike" dirty="0" smtClean="0">
                          <a:solidFill>
                            <a:srgbClr val="000000"/>
                          </a:solidFill>
                          <a:effectLst/>
                          <a:latin typeface="+mn-lt"/>
                        </a:rPr>
                        <a:t>брутто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263083">
                <a:tc>
                  <a:txBody>
                    <a:bodyPr/>
                    <a:lstStyle/>
                    <a:p>
                      <a:pPr marL="0" algn="ctr" defTabSz="914400" rtl="0" eaLnBrk="1" fontAlgn="ctr" latinLnBrk="0" hangingPunct="1"/>
                      <a:r>
                        <a:rPr lang="ru-RU" sz="1000" b="1" i="1" u="none" strike="noStrike" kern="1200" dirty="0" smtClean="0">
                          <a:solidFill>
                            <a:srgbClr val="000000"/>
                          </a:solidFill>
                          <a:effectLst/>
                          <a:latin typeface="Arial" panose="020B0604020202020204" pitchFamily="34" charset="0"/>
                          <a:ea typeface="+mn-ea"/>
                          <a:cs typeface="Arial" panose="020B0604020202020204" pitchFamily="34" charset="0"/>
                        </a:rPr>
                        <a:t>666</a:t>
                      </a:r>
                      <a:r>
                        <a:rPr lang="en-US" sz="1000" b="1" i="1" u="none" strike="noStrike" kern="1200" smtClean="0">
                          <a:solidFill>
                            <a:srgbClr val="000000"/>
                          </a:solidFill>
                          <a:effectLst/>
                          <a:latin typeface="Arial" panose="020B0604020202020204" pitchFamily="34" charset="0"/>
                          <a:ea typeface="+mn-ea"/>
                          <a:cs typeface="Arial" panose="020B0604020202020204" pitchFamily="34" charset="0"/>
                        </a:rPr>
                        <a:t>89</a:t>
                      </a:r>
                      <a:endParaRPr lang="ru-RU" sz="1000" b="1" i="1"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tc>
                <a:tc>
                  <a:txBody>
                    <a:bodyPr/>
                    <a:lstStyle/>
                    <a:p>
                      <a:pPr algn="ctr" fontAlgn="ctr"/>
                      <a:r>
                        <a:rPr lang="en-US" sz="1000" b="1" i="1" dirty="0" smtClean="0">
                          <a:latin typeface="Arial" panose="020B0604020202020204" pitchFamily="34" charset="0"/>
                          <a:cs typeface="Arial" panose="020B0604020202020204" pitchFamily="34" charset="0"/>
                        </a:rPr>
                        <a:t>GJR6</a:t>
                      </a:r>
                      <a:r>
                        <a:rPr lang="ru-RU" sz="1000" b="1" i="1" dirty="0" smtClean="0">
                          <a:latin typeface="Arial" panose="020B0604020202020204" pitchFamily="34" charset="0"/>
                          <a:cs typeface="Arial" panose="020B0604020202020204" pitchFamily="34" charset="0"/>
                        </a:rPr>
                        <a:t>10</a:t>
                      </a:r>
                      <a:endParaRPr lang="en-US" sz="1000" b="1" i="1"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ru-RU" sz="1000" b="1" i="1" u="none" strike="noStrike" dirty="0" smtClean="0">
                          <a:solidFill>
                            <a:srgbClr val="000000"/>
                          </a:solidFill>
                          <a:effectLst/>
                          <a:latin typeface="Arial" panose="020B0604020202020204" pitchFamily="34" charset="0"/>
                          <a:cs typeface="Arial" panose="020B0604020202020204" pitchFamily="34" charset="0"/>
                        </a:rPr>
                        <a:t>60</a:t>
                      </a:r>
                      <a:r>
                        <a:rPr lang="en-US" sz="1000" b="1" i="1" u="none" strike="noStrike" dirty="0" smtClean="0">
                          <a:solidFill>
                            <a:srgbClr val="000000"/>
                          </a:solidFill>
                          <a:effectLst/>
                          <a:latin typeface="Arial" panose="020B0604020202020204" pitchFamily="34" charset="0"/>
                          <a:cs typeface="Arial" panose="020B0604020202020204" pitchFamily="34" charset="0"/>
                        </a:rPr>
                        <a:t>0</a:t>
                      </a:r>
                      <a:r>
                        <a:rPr lang="ru-RU" sz="1000" b="1" i="1" u="none" strike="noStrike" dirty="0" smtClean="0">
                          <a:solidFill>
                            <a:srgbClr val="000000"/>
                          </a:solidFill>
                          <a:effectLst/>
                          <a:latin typeface="Arial" panose="020B0604020202020204" pitchFamily="34" charset="0"/>
                          <a:cs typeface="Arial" panose="020B0604020202020204" pitchFamily="34" charset="0"/>
                        </a:rPr>
                        <a:t> Вт</a:t>
                      </a:r>
                      <a:endParaRPr lang="en-US" sz="1000" b="1" i="1"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ru-RU" sz="1000" b="1" i="1" u="none" strike="noStrike" dirty="0" smtClean="0">
                          <a:solidFill>
                            <a:srgbClr val="000000"/>
                          </a:solidFill>
                          <a:effectLst/>
                          <a:latin typeface="Arial" panose="020B0604020202020204" pitchFamily="34" charset="0"/>
                          <a:cs typeface="Arial" panose="020B0604020202020204" pitchFamily="34" charset="0"/>
                        </a:rPr>
                        <a:t>220-240</a:t>
                      </a:r>
                      <a:r>
                        <a:rPr lang="ru-RU" sz="1000" b="1" i="1" u="none" strike="noStrike" baseline="0" dirty="0" smtClean="0">
                          <a:solidFill>
                            <a:srgbClr val="000000"/>
                          </a:solidFill>
                          <a:effectLst/>
                          <a:latin typeface="Arial" panose="020B0604020202020204" pitchFamily="34" charset="0"/>
                          <a:cs typeface="Arial" panose="020B0604020202020204" pitchFamily="34" charset="0"/>
                        </a:rPr>
                        <a:t> </a:t>
                      </a:r>
                      <a:r>
                        <a:rPr lang="ru-RU" sz="1000" b="1" i="1" u="none" strike="noStrike" dirty="0" smtClean="0">
                          <a:solidFill>
                            <a:srgbClr val="000000"/>
                          </a:solidFill>
                          <a:effectLst/>
                          <a:latin typeface="Arial" panose="020B0604020202020204" pitchFamily="34" charset="0"/>
                          <a:cs typeface="Arial" panose="020B0604020202020204" pitchFamily="34" charset="0"/>
                        </a:rPr>
                        <a:t>В</a:t>
                      </a:r>
                      <a:endParaRPr lang="ru-RU" sz="1000" b="1" i="1" u="none" strike="noStrike" dirty="0">
                        <a:solidFill>
                          <a:srgbClr val="000000"/>
                        </a:solidFill>
                        <a:effectLst/>
                        <a:latin typeface="Arial" panose="020B0604020202020204" pitchFamily="34" charset="0"/>
                        <a:cs typeface="Arial" panose="020B0604020202020204" pitchFamily="34" charset="0"/>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panose="020B0604020202020204" pitchFamily="34" charset="0"/>
                          <a:cs typeface="Arial" panose="020B0604020202020204" pitchFamily="34" charset="0"/>
                        </a:rPr>
                        <a:t>2</a:t>
                      </a:r>
                      <a:endParaRPr lang="ru-RU" sz="1000" b="1" i="1" u="none" strike="noStrike" dirty="0">
                        <a:solidFill>
                          <a:srgbClr val="000000"/>
                        </a:solidFill>
                        <a:effectLst/>
                        <a:latin typeface="Arial" panose="020B0604020202020204" pitchFamily="34" charset="0"/>
                        <a:cs typeface="Arial" panose="020B0604020202020204" pitchFamily="34" charset="0"/>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panose="020B0604020202020204" pitchFamily="34" charset="0"/>
                          <a:cs typeface="Arial" panose="020B0604020202020204" pitchFamily="34" charset="0"/>
                        </a:rPr>
                        <a:t>70 / 30 %</a:t>
                      </a:r>
                      <a:endParaRPr lang="ru-RU" sz="1000" b="1" i="1" u="none" strike="noStrike" dirty="0">
                        <a:solidFill>
                          <a:srgbClr val="000000"/>
                        </a:solidFill>
                        <a:effectLst/>
                        <a:latin typeface="Arial" panose="020B0604020202020204" pitchFamily="34" charset="0"/>
                        <a:cs typeface="Arial" panose="020B0604020202020204" pitchFamily="34" charset="0"/>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500 мл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1200 мл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центробежная (центрифуга)</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ctr"/>
                      <a:r>
                        <a:rPr lang="ru-RU" sz="1000" b="1" i="1" u="none" strike="noStrike" kern="1200" dirty="0" err="1" smtClean="0">
                          <a:solidFill>
                            <a:srgbClr val="000000"/>
                          </a:solidFill>
                          <a:effectLst/>
                          <a:latin typeface="Arial" panose="020B0604020202020204" pitchFamily="34" charset="0"/>
                          <a:ea typeface="+mn-ea"/>
                          <a:cs typeface="Arial" panose="020B0604020202020204" pitchFamily="34" charset="0"/>
                        </a:rPr>
                        <a:t>нерж</a:t>
                      </a:r>
                      <a:r>
                        <a:rPr lang="en-US" sz="1000" b="1" i="1" u="none" strike="noStrike" kern="1200" dirty="0" smtClean="0">
                          <a:solidFill>
                            <a:srgbClr val="000000"/>
                          </a:solidFill>
                          <a:effectLst/>
                          <a:latin typeface="Arial" panose="020B0604020202020204" pitchFamily="34" charset="0"/>
                          <a:ea typeface="+mn-ea"/>
                          <a:cs typeface="Arial" panose="020B0604020202020204" pitchFamily="34" charset="0"/>
                        </a:rPr>
                        <a:t>.</a:t>
                      </a:r>
                      <a:r>
                        <a:rPr lang="ru-RU" sz="1000" b="1" i="1" u="none" strike="noStrike" kern="1200" dirty="0" smtClean="0">
                          <a:solidFill>
                            <a:srgbClr val="000000"/>
                          </a:solidFill>
                          <a:effectLst/>
                          <a:latin typeface="Arial" panose="020B0604020202020204" pitchFamily="34" charset="0"/>
                          <a:ea typeface="+mn-ea"/>
                          <a:cs typeface="Arial" panose="020B0604020202020204" pitchFamily="34" charset="0"/>
                        </a:rPr>
                        <a:t> сталь</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Пластик/ нерж.</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1,2 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290 х 185 х 312 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2,6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2,75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16" name="TextBox 15"/>
          <p:cNvSpPr txBox="1"/>
          <p:nvPr/>
        </p:nvSpPr>
        <p:spPr>
          <a:xfrm>
            <a:off x="4807784" y="2124891"/>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7" name="Прямоугольник 6"/>
          <p:cNvSpPr/>
          <p:nvPr/>
        </p:nvSpPr>
        <p:spPr>
          <a:xfrm>
            <a:off x="4835281" y="2292590"/>
            <a:ext cx="5858119" cy="3524042"/>
          </a:xfrm>
          <a:prstGeom prst="rect">
            <a:avLst/>
          </a:prstGeom>
        </p:spPr>
        <p:txBody>
          <a:bodyPr wrap="square">
            <a:spAutoFit/>
          </a:bodyPr>
          <a:lstStyle/>
          <a:p>
            <a:r>
              <a:rPr lang="ru-RU" sz="1400" b="1" i="1" spc="50" dirty="0">
                <a:ln w="11430"/>
                <a:solidFill>
                  <a:srgbClr val="930D2D"/>
                </a:solidFill>
                <a:effectLst>
                  <a:outerShdw blurRad="38100" dist="38100" dir="2700000" algn="tl">
                    <a:srgbClr val="000000">
                      <a:alpha val="43137"/>
                    </a:srgbClr>
                  </a:outerShdw>
                </a:effectLst>
              </a:rPr>
              <a:t>Соковыжималке </a:t>
            </a:r>
            <a:r>
              <a:rPr lang="en-US" sz="1400" b="1" i="1" spc="50" dirty="0">
                <a:ln w="11430"/>
                <a:solidFill>
                  <a:srgbClr val="930D2D"/>
                </a:solidFill>
                <a:effectLst>
                  <a:outerShdw blurRad="38100" dist="38100" dir="2700000" algn="tl">
                    <a:srgbClr val="000000">
                      <a:alpha val="43137"/>
                    </a:srgbClr>
                  </a:outerShdw>
                </a:effectLst>
              </a:rPr>
              <a:t>GJR6</a:t>
            </a:r>
            <a:r>
              <a:rPr lang="ru-RU" sz="1400" b="1" i="1" spc="50" dirty="0">
                <a:ln w="11430"/>
                <a:solidFill>
                  <a:srgbClr val="930D2D"/>
                </a:solidFill>
                <a:effectLst>
                  <a:outerShdw blurRad="38100" dist="38100" dir="2700000" algn="tl">
                    <a:srgbClr val="000000">
                      <a:alpha val="43137"/>
                    </a:srgbClr>
                  </a:outerShdw>
                </a:effectLst>
              </a:rPr>
              <a:t>10</a:t>
            </a:r>
            <a:r>
              <a:rPr lang="en-US" sz="1400" b="1" i="1" spc="50" dirty="0">
                <a:ln w="11430"/>
                <a:solidFill>
                  <a:srgbClr val="930D2D"/>
                </a:solidFill>
                <a:effectLst>
                  <a:outerShdw blurRad="38100" dist="38100" dir="2700000" algn="tl">
                    <a:srgbClr val="000000">
                      <a:alpha val="43137"/>
                    </a:srgbClr>
                  </a:outerShdw>
                </a:effectLst>
              </a:rPr>
              <a:t> </a:t>
            </a:r>
            <a:r>
              <a:rPr lang="ru-RU" sz="1100" b="1" i="1" dirty="0">
                <a:solidFill>
                  <a:srgbClr val="4D4B4B"/>
                </a:solidFill>
              </a:rPr>
              <a:t>под силу быстро приготовить соки из любых фруктов/овощей</a:t>
            </a:r>
            <a:r>
              <a:rPr lang="ru-RU" sz="1100" b="1" i="1" dirty="0">
                <a:solidFill>
                  <a:srgbClr val="4D4B4B"/>
                </a:solidFill>
              </a:rPr>
              <a:t>.</a:t>
            </a:r>
          </a:p>
          <a:p>
            <a:r>
              <a:rPr lang="ru-RU" sz="1100" b="1" i="1" dirty="0">
                <a:solidFill>
                  <a:srgbClr val="4D4B4B"/>
                </a:solidFill>
              </a:rPr>
              <a:t>Для людей, ведущих здоровый образ жизни, соковыжималка является, пожалуй, одним из самых полезных и любимых бытовых устройств. </a:t>
            </a:r>
          </a:p>
          <a:p>
            <a:endParaRPr lang="ru-RU" sz="1100" b="1" i="1" dirty="0">
              <a:solidFill>
                <a:srgbClr val="4D4B4B"/>
              </a:solidFill>
            </a:endParaRPr>
          </a:p>
          <a:p>
            <a:r>
              <a:rPr lang="ru-RU" sz="1100" b="1" i="1" dirty="0">
                <a:solidFill>
                  <a:srgbClr val="4D4B4B"/>
                </a:solidFill>
              </a:rPr>
              <a:t>Центробежная соковыжималка в металлическом корпусе</a:t>
            </a:r>
          </a:p>
          <a:p>
            <a:r>
              <a:rPr lang="ru-RU" sz="1100" b="1" i="1" dirty="0">
                <a:solidFill>
                  <a:srgbClr val="4D4B4B"/>
                </a:solidFill>
              </a:rPr>
              <a:t>Мощность двигателя 600 Вт</a:t>
            </a:r>
          </a:p>
          <a:p>
            <a:r>
              <a:rPr lang="ru-RU" sz="1100" b="1" i="1" dirty="0">
                <a:solidFill>
                  <a:srgbClr val="4D4B4B"/>
                </a:solidFill>
              </a:rPr>
              <a:t>Механическое управление </a:t>
            </a:r>
          </a:p>
          <a:p>
            <a:r>
              <a:rPr lang="ru-RU" sz="1100" b="1" i="1" dirty="0">
                <a:solidFill>
                  <a:srgbClr val="4D4B4B"/>
                </a:solidFill>
              </a:rPr>
              <a:t>Импульсный режим работы</a:t>
            </a:r>
          </a:p>
          <a:p>
            <a:r>
              <a:rPr lang="ru-RU" sz="1100" b="1" i="1" dirty="0">
                <a:solidFill>
                  <a:srgbClr val="4D4B4B"/>
                </a:solidFill>
              </a:rPr>
              <a:t>Отверстие (65 мм) для закладки фруктов</a:t>
            </a:r>
          </a:p>
          <a:p>
            <a:r>
              <a:rPr lang="ru-RU" sz="1100" b="1" i="1" dirty="0">
                <a:solidFill>
                  <a:srgbClr val="4D4B4B"/>
                </a:solidFill>
              </a:rPr>
              <a:t>Система "анти-капля" – сливной носик для сока, предотвращающий капанье сока на рабочую поверхность</a:t>
            </a:r>
          </a:p>
          <a:p>
            <a:r>
              <a:rPr lang="ru-RU" sz="1100" b="1" i="1" dirty="0">
                <a:solidFill>
                  <a:srgbClr val="4D4B4B"/>
                </a:solidFill>
              </a:rPr>
              <a:t>2 скоростных режима - можно выбирать режим, учитывать мягкость фруктов и овощей</a:t>
            </a:r>
          </a:p>
          <a:p>
            <a:r>
              <a:rPr lang="ru-RU" sz="1100" b="1" i="1" dirty="0">
                <a:solidFill>
                  <a:srgbClr val="4D4B4B"/>
                </a:solidFill>
              </a:rPr>
              <a:t>Резервуар для сока –  мерный стакан </a:t>
            </a:r>
            <a:r>
              <a:rPr lang="ru-RU" sz="1100" b="1" i="1" dirty="0">
                <a:solidFill>
                  <a:srgbClr val="4D4B4B"/>
                </a:solidFill>
              </a:rPr>
              <a:t>500 </a:t>
            </a:r>
            <a:r>
              <a:rPr lang="ru-RU" sz="1100" b="1" i="1" dirty="0">
                <a:solidFill>
                  <a:srgbClr val="4D4B4B"/>
                </a:solidFill>
              </a:rPr>
              <a:t>мл с </a:t>
            </a:r>
            <a:r>
              <a:rPr lang="ru-RU" sz="1100" b="1" i="1" dirty="0" err="1">
                <a:solidFill>
                  <a:srgbClr val="4D4B4B"/>
                </a:solidFill>
              </a:rPr>
              <a:t>пенотделителем</a:t>
            </a:r>
            <a:endParaRPr lang="ru-RU" sz="1100" b="1" i="1" dirty="0">
              <a:solidFill>
                <a:srgbClr val="4D4B4B"/>
              </a:solidFill>
            </a:endParaRPr>
          </a:p>
          <a:p>
            <a:r>
              <a:rPr lang="ru-RU" sz="1100" b="1" i="1" dirty="0">
                <a:solidFill>
                  <a:srgbClr val="4D4B4B"/>
                </a:solidFill>
              </a:rPr>
              <a:t>Контейнер для сбора жмыха объемом 1,2 литра</a:t>
            </a:r>
          </a:p>
          <a:p>
            <a:r>
              <a:rPr lang="ru-RU" sz="1100" b="1" i="1" dirty="0">
                <a:solidFill>
                  <a:srgbClr val="4D4B4B"/>
                </a:solidFill>
              </a:rPr>
              <a:t>Сито из прочной  нержавеющей стали, имеющее специальные микроотверстия,  благодаря которому легко, быстро отжать вкусный полезный сок</a:t>
            </a:r>
          </a:p>
          <a:p>
            <a:r>
              <a:rPr lang="ru-RU" sz="1100" b="1" i="1" dirty="0">
                <a:solidFill>
                  <a:srgbClr val="4D4B4B"/>
                </a:solidFill>
              </a:rPr>
              <a:t>Прорезиненные устойчивые ножки</a:t>
            </a:r>
          </a:p>
          <a:p>
            <a:r>
              <a:rPr lang="ru-RU" sz="1100" b="1" i="1" dirty="0">
                <a:solidFill>
                  <a:srgbClr val="4D4B4B"/>
                </a:solidFill>
              </a:rPr>
              <a:t>Щетка для очистки в комплекте.</a:t>
            </a:r>
          </a:p>
        </p:txBody>
      </p:sp>
      <p:sp>
        <p:nvSpPr>
          <p:cNvPr id="25" name="Заголовок 1"/>
          <p:cNvSpPr txBox="1">
            <a:spLocks/>
          </p:cNvSpPr>
          <p:nvPr/>
        </p:nvSpPr>
        <p:spPr>
          <a:xfrm>
            <a:off x="1481072" y="626069"/>
            <a:ext cx="8973952" cy="656090"/>
          </a:xfrm>
          <a:prstGeom prst="rect">
            <a:avLst/>
          </a:prstGeom>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endParaRPr lang="uk-UA" sz="2800" b="1" dirty="0">
              <a:solidFill>
                <a:srgbClr val="006666"/>
              </a:solidFill>
              <a:latin typeface="Arial Black" pitchFamily="34" charset="0"/>
              <a:cs typeface="Arial" pitchFamily="34" charset="0"/>
            </a:endParaRPr>
          </a:p>
        </p:txBody>
      </p:sp>
      <p:pic>
        <p:nvPicPr>
          <p:cNvPr id="5" name="Рисунок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1132" y="1475835"/>
            <a:ext cx="3625859" cy="4059928"/>
          </a:xfrm>
          <a:prstGeom prst="rect">
            <a:avLst/>
          </a:prstGeom>
        </p:spPr>
      </p:pic>
      <p:pic>
        <p:nvPicPr>
          <p:cNvPr id="17" name="Рисунок 1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543974" y="1908809"/>
            <a:ext cx="1109431" cy="1061768"/>
          </a:xfrm>
          <a:prstGeom prst="rect">
            <a:avLst/>
          </a:prstGeom>
        </p:spPr>
      </p:pic>
      <p:pic>
        <p:nvPicPr>
          <p:cNvPr id="18"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521574" y="1607296"/>
            <a:ext cx="93345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230910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10685126" cy="7560000"/>
          </a:xfrm>
          <a:prstGeom prst="rect">
            <a:avLst/>
          </a:prstGeom>
        </p:spPr>
      </p:pic>
      <p:sp>
        <p:nvSpPr>
          <p:cNvPr id="11" name="TextBox 10"/>
          <p:cNvSpPr txBox="1"/>
          <p:nvPr/>
        </p:nvSpPr>
        <p:spPr>
          <a:xfrm>
            <a:off x="209717" y="5696106"/>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1746316216"/>
              </p:ext>
            </p:extLst>
          </p:nvPr>
        </p:nvGraphicFramePr>
        <p:xfrm>
          <a:off x="180976" y="6179888"/>
          <a:ext cx="10341660" cy="1124782"/>
        </p:xfrm>
        <a:graphic>
          <a:graphicData uri="http://schemas.openxmlformats.org/drawingml/2006/table">
            <a:tbl>
              <a:tblPr>
                <a:tableStyleId>{616DA210-FB5B-4158-B5E0-FEB733F419BA}</a:tableStyleId>
              </a:tblPr>
              <a:tblGrid>
                <a:gridCol w="570593">
                  <a:extLst>
                    <a:ext uri="{9D8B030D-6E8A-4147-A177-3AD203B41FA5}">
                      <a16:colId xmlns:a16="http://schemas.microsoft.com/office/drawing/2014/main" val="20000"/>
                    </a:ext>
                  </a:extLst>
                </a:gridCol>
                <a:gridCol w="919646">
                  <a:extLst>
                    <a:ext uri="{9D8B030D-6E8A-4147-A177-3AD203B41FA5}">
                      <a16:colId xmlns:a16="http://schemas.microsoft.com/office/drawing/2014/main" val="20001"/>
                    </a:ext>
                  </a:extLst>
                </a:gridCol>
                <a:gridCol w="730601">
                  <a:extLst>
                    <a:ext uri="{9D8B030D-6E8A-4147-A177-3AD203B41FA5}">
                      <a16:colId xmlns:a16="http://schemas.microsoft.com/office/drawing/2014/main" val="20002"/>
                    </a:ext>
                  </a:extLst>
                </a:gridCol>
                <a:gridCol w="1040242">
                  <a:extLst>
                    <a:ext uri="{9D8B030D-6E8A-4147-A177-3AD203B41FA5}">
                      <a16:colId xmlns:a16="http://schemas.microsoft.com/office/drawing/2014/main" val="20003"/>
                    </a:ext>
                  </a:extLst>
                </a:gridCol>
                <a:gridCol w="844964">
                  <a:extLst>
                    <a:ext uri="{9D8B030D-6E8A-4147-A177-3AD203B41FA5}">
                      <a16:colId xmlns:a16="http://schemas.microsoft.com/office/drawing/2014/main" val="20004"/>
                    </a:ext>
                  </a:extLst>
                </a:gridCol>
                <a:gridCol w="919595">
                  <a:extLst>
                    <a:ext uri="{9D8B030D-6E8A-4147-A177-3AD203B41FA5}">
                      <a16:colId xmlns:a16="http://schemas.microsoft.com/office/drawing/2014/main" val="20005"/>
                    </a:ext>
                  </a:extLst>
                </a:gridCol>
                <a:gridCol w="860809">
                  <a:extLst>
                    <a:ext uri="{9D8B030D-6E8A-4147-A177-3AD203B41FA5}">
                      <a16:colId xmlns:a16="http://schemas.microsoft.com/office/drawing/2014/main" val="20006"/>
                    </a:ext>
                  </a:extLst>
                </a:gridCol>
                <a:gridCol w="885825">
                  <a:extLst>
                    <a:ext uri="{9D8B030D-6E8A-4147-A177-3AD203B41FA5}">
                      <a16:colId xmlns:a16="http://schemas.microsoft.com/office/drawing/2014/main" val="20007"/>
                    </a:ext>
                  </a:extLst>
                </a:gridCol>
                <a:gridCol w="903959">
                  <a:extLst>
                    <a:ext uri="{9D8B030D-6E8A-4147-A177-3AD203B41FA5}">
                      <a16:colId xmlns:a16="http://schemas.microsoft.com/office/drawing/2014/main" val="20008"/>
                    </a:ext>
                  </a:extLst>
                </a:gridCol>
                <a:gridCol w="667155">
                  <a:extLst>
                    <a:ext uri="{9D8B030D-6E8A-4147-A177-3AD203B41FA5}">
                      <a16:colId xmlns:a16="http://schemas.microsoft.com/office/drawing/2014/main" val="20013"/>
                    </a:ext>
                  </a:extLst>
                </a:gridCol>
                <a:gridCol w="991111">
                  <a:extLst>
                    <a:ext uri="{9D8B030D-6E8A-4147-A177-3AD203B41FA5}">
                      <a16:colId xmlns:a16="http://schemas.microsoft.com/office/drawing/2014/main" val="20015"/>
                    </a:ext>
                  </a:extLst>
                </a:gridCol>
                <a:gridCol w="1007160">
                  <a:extLst>
                    <a:ext uri="{9D8B030D-6E8A-4147-A177-3AD203B41FA5}">
                      <a16:colId xmlns:a16="http://schemas.microsoft.com/office/drawing/2014/main" val="20016"/>
                    </a:ext>
                  </a:extLst>
                </a:gridCol>
              </a:tblGrid>
              <a:tr h="48130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Объем чаши для сока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Регулятор</a:t>
                      </a:r>
                      <a:r>
                        <a:rPr lang="ru-RU" sz="1100" b="1" i="0" u="none" strike="noStrike" baseline="0" dirty="0" smtClean="0">
                          <a:solidFill>
                            <a:srgbClr val="000000"/>
                          </a:solidFill>
                          <a:effectLst/>
                          <a:latin typeface="+mn-lt"/>
                        </a:rPr>
                        <a:t> количества мякоти в соке</a:t>
                      </a:r>
                      <a:endParaRPr lang="ru-RU" sz="1100" b="1" i="0" u="none" strike="noStrike" dirty="0" smtClean="0">
                        <a:solidFill>
                          <a:srgbClr val="000000"/>
                        </a:solidFill>
                        <a:effectLst/>
                        <a:latin typeface="+mn-lt"/>
                      </a:endParaRPr>
                    </a:p>
                  </a:txBody>
                  <a:tcPr marL="9149" marR="9149" marT="9149"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mn-lt"/>
                        </a:rPr>
                        <a:t>Съемная чаша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err="1" smtClean="0">
                          <a:solidFill>
                            <a:srgbClr val="000000"/>
                          </a:solidFill>
                          <a:effectLst/>
                          <a:latin typeface="Calibri"/>
                        </a:rPr>
                        <a:t>Двусторонее</a:t>
                      </a:r>
                      <a:r>
                        <a:rPr lang="ru-RU" sz="1100" b="1" i="0" u="none" strike="noStrike" baseline="0" dirty="0" smtClean="0">
                          <a:solidFill>
                            <a:srgbClr val="000000"/>
                          </a:solidFill>
                          <a:effectLst/>
                          <a:latin typeface="Calibri"/>
                        </a:rPr>
                        <a:t> вращение</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Длина кабеля </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a:t>
                      </a:r>
                      <a:r>
                        <a:rPr lang="ru-RU" sz="1100" b="1" i="0" u="none" strike="noStrike" dirty="0" err="1" smtClean="0">
                          <a:solidFill>
                            <a:srgbClr val="000000"/>
                          </a:solidFill>
                          <a:effectLst/>
                          <a:latin typeface="+mn-lt"/>
                        </a:rPr>
                        <a:t>ный</a:t>
                      </a:r>
                      <a:r>
                        <a:rPr lang="ru-RU" sz="1100" b="1" i="0" u="none" strike="noStrike" dirty="0" smtClean="0">
                          <a:solidFill>
                            <a:srgbClr val="000000"/>
                          </a:solidFill>
                          <a:effectLst/>
                          <a:latin typeface="+mn-lt"/>
                        </a:rPr>
                        <a:t> размер</a:t>
                      </a:r>
                      <a:r>
                        <a:rPr lang="ru-RU" sz="1100" b="1" i="0" u="none" strike="noStrike" baseline="0" dirty="0" smtClean="0">
                          <a:solidFill>
                            <a:srgbClr val="000000"/>
                          </a:solidFill>
                          <a:effectLst/>
                          <a:latin typeface="+mn-lt"/>
                        </a:rPr>
                        <a:t> </a:t>
                      </a:r>
                      <a:r>
                        <a:rPr lang="ru-RU" sz="1100" b="1" i="0" u="none" strike="noStrike" dirty="0" err="1" smtClean="0">
                          <a:solidFill>
                            <a:srgbClr val="000000"/>
                          </a:solidFill>
                          <a:effectLst/>
                          <a:latin typeface="+mn-lt"/>
                        </a:rPr>
                        <a:t>уп</a:t>
                      </a:r>
                      <a:r>
                        <a:rPr lang="ru-RU" sz="1100" b="1" i="0" u="none" strike="noStrike" dirty="0" smtClean="0">
                          <a:solidFill>
                            <a:srgbClr val="000000"/>
                          </a:solidFill>
                          <a:effectLst/>
                          <a:latin typeface="+mn-lt"/>
                        </a:rPr>
                        <a:t>.</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a:t>
                      </a:r>
                      <a:r>
                        <a:rPr lang="en-US" sz="1100" b="1" i="0" u="none" strike="noStrike" dirty="0" smtClean="0">
                          <a:solidFill>
                            <a:srgbClr val="000000"/>
                          </a:solidFill>
                          <a:effectLst/>
                          <a:latin typeface="+mn-lt"/>
                        </a:rPr>
                        <a:t> </a:t>
                      </a:r>
                      <a:r>
                        <a:rPr lang="uk-UA" sz="1100" b="1" i="0" u="none" strike="noStrike" dirty="0" err="1" smtClean="0">
                          <a:solidFill>
                            <a:srgbClr val="000000"/>
                          </a:solidFill>
                          <a:effectLst/>
                          <a:latin typeface="+mn-lt"/>
                        </a:rPr>
                        <a:t>нетто</a:t>
                      </a:r>
                      <a:r>
                        <a:rPr lang="uk-UA" sz="1100" b="1" i="0" u="none" strike="noStrike" dirty="0" smtClean="0">
                          <a:solidFill>
                            <a:srgbClr val="000000"/>
                          </a:solidFill>
                          <a:effectLst/>
                          <a:latin typeface="+mn-lt"/>
                        </a:rPr>
                        <a:t>/</a:t>
                      </a:r>
                      <a:endParaRPr lang="ru-RU" sz="1100" b="1" i="0" u="none" strike="noStrike" dirty="0" smtClean="0">
                        <a:solidFill>
                          <a:srgbClr val="000000"/>
                        </a:solidFill>
                        <a:effectLst/>
                        <a:latin typeface="+mn-lt"/>
                      </a:endParaRPr>
                    </a:p>
                    <a:p>
                      <a:pPr algn="ctr" fontAlgn="ctr"/>
                      <a:r>
                        <a:rPr lang="ru-RU" sz="1100" b="1" i="0" u="none" strike="noStrike" dirty="0" smtClean="0">
                          <a:solidFill>
                            <a:srgbClr val="000000"/>
                          </a:solidFill>
                          <a:effectLst/>
                          <a:latin typeface="+mn-lt"/>
                        </a:rPr>
                        <a:t>брутто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5073">
                <a:tc>
                  <a:txBody>
                    <a:bodyPr/>
                    <a:lstStyle/>
                    <a:p>
                      <a:pPr marL="0" algn="ctr" defTabSz="914400" rtl="0" eaLnBrk="1" fontAlgn="ctr" latinLnBrk="0" hangingPunct="1"/>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en-US" sz="1000" b="1" i="1" u="none" strike="noStrike" kern="1200" dirty="0" smtClean="0">
                          <a:solidFill>
                            <a:srgbClr val="000000"/>
                          </a:solidFill>
                          <a:effectLst/>
                          <a:latin typeface="+mn-lt"/>
                          <a:ea typeface="+mn-ea"/>
                          <a:cs typeface="+mn-cs"/>
                        </a:rPr>
                        <a:t>GJO800</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ru-RU" sz="1000" b="1" i="1" u="none" strike="noStrike" dirty="0" smtClean="0">
                          <a:solidFill>
                            <a:srgbClr val="000000"/>
                          </a:solidFill>
                          <a:effectLst/>
                          <a:latin typeface="+mn-lt"/>
                        </a:rPr>
                        <a:t>30</a:t>
                      </a:r>
                      <a:r>
                        <a:rPr lang="ru-RU" sz="1000" b="1" i="1" u="none" strike="noStrike" baseline="0" dirty="0" smtClean="0">
                          <a:solidFill>
                            <a:srgbClr val="000000"/>
                          </a:solidFill>
                          <a:effectLst/>
                          <a:latin typeface="+mn-lt"/>
                        </a:rPr>
                        <a:t> </a:t>
                      </a:r>
                      <a:r>
                        <a:rPr lang="ru-RU" sz="1000" b="1" i="1" u="none" strike="noStrike" dirty="0" smtClean="0">
                          <a:solidFill>
                            <a:srgbClr val="000000"/>
                          </a:solidFill>
                          <a:effectLst/>
                          <a:latin typeface="+mn-lt"/>
                        </a:rPr>
                        <a:t>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u="none" strike="noStrike" dirty="0" smtClean="0">
                          <a:solidFill>
                            <a:srgbClr val="000000"/>
                          </a:solidFill>
                          <a:effectLst/>
                          <a:latin typeface="Arial"/>
                        </a:rPr>
                        <a:t>~ 50/60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0,8 л</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реверс</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uk-UA" sz="1000" b="1" i="1" u="none" strike="noStrike" dirty="0" smtClean="0">
                          <a:solidFill>
                            <a:srgbClr val="000000"/>
                          </a:solidFill>
                          <a:effectLst/>
                          <a:latin typeface="Arial"/>
                        </a:rPr>
                        <a:t>0,8</a:t>
                      </a:r>
                      <a:r>
                        <a:rPr lang="uk-UA" sz="1000" b="1" i="1" u="none" strike="noStrike" baseline="0" dirty="0" smtClean="0">
                          <a:solidFill>
                            <a:srgbClr val="000000"/>
                          </a:solidFill>
                          <a:effectLst/>
                          <a:latin typeface="Arial"/>
                        </a:rPr>
                        <a:t> 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193х158х193 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0,695/0,900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31" name="Прямоугольник 30"/>
          <p:cNvSpPr/>
          <p:nvPr/>
        </p:nvSpPr>
        <p:spPr>
          <a:xfrm>
            <a:off x="7158143" y="1984685"/>
            <a:ext cx="3364493" cy="369332"/>
          </a:xfrm>
          <a:prstGeom prst="rect">
            <a:avLst/>
          </a:prstGeom>
        </p:spPr>
        <p:txBody>
          <a:bodyPr wrap="square">
            <a:spAutoFit/>
          </a:bodyPr>
          <a:lstStyle/>
          <a:p>
            <a:r>
              <a:rPr lang="ru-RU" dirty="0">
                <a:solidFill>
                  <a:srgbClr val="006666"/>
                </a:solidFill>
                <a:latin typeface="EpsilonCTT" pitchFamily="2" charset="0"/>
              </a:rPr>
              <a:t>ПОЛЕЗНО! БЫСТРО! ВКУСНО!</a:t>
            </a:r>
          </a:p>
        </p:txBody>
      </p:sp>
      <p:sp>
        <p:nvSpPr>
          <p:cNvPr id="7" name="Прямоугольник 6"/>
          <p:cNvSpPr/>
          <p:nvPr/>
        </p:nvSpPr>
        <p:spPr>
          <a:xfrm>
            <a:off x="4447289" y="2106570"/>
            <a:ext cx="6123633" cy="369332"/>
          </a:xfrm>
          <a:prstGeom prst="rect">
            <a:avLst/>
          </a:prstGeom>
        </p:spPr>
        <p:txBody>
          <a:bodyPr wrap="square">
            <a:spAutoFit/>
          </a:bodyPr>
          <a:lstStyle/>
          <a:p>
            <a:r>
              <a:rPr lang="ru-RU" b="1" dirty="0" smtClean="0">
                <a:solidFill>
                  <a:srgbClr val="FF0000"/>
                </a:solidFill>
              </a:rPr>
              <a:t>Характеристики:</a:t>
            </a:r>
            <a:endParaRPr lang="ru-RU" b="1" dirty="0">
              <a:solidFill>
                <a:srgbClr val="FF0000"/>
              </a:solidFill>
            </a:endParaRPr>
          </a:p>
        </p:txBody>
      </p:sp>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637472" y="1221872"/>
            <a:ext cx="93345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Прямоугольник 13"/>
          <p:cNvSpPr/>
          <p:nvPr/>
        </p:nvSpPr>
        <p:spPr>
          <a:xfrm>
            <a:off x="592412" y="936727"/>
            <a:ext cx="4532459" cy="369332"/>
          </a:xfrm>
          <a:prstGeom prst="rect">
            <a:avLst/>
          </a:prstGeom>
        </p:spPr>
        <p:txBody>
          <a:bodyPr wrap="none">
            <a:spAutoFit/>
          </a:bodyPr>
          <a:lstStyle/>
          <a:p>
            <a:r>
              <a:rPr lang="ru-RU" b="1" spc="50" dirty="0" smtClean="0">
                <a:ln w="11430"/>
                <a:solidFill>
                  <a:srgbClr val="930D2D"/>
                </a:solidFill>
                <a:effectLst>
                  <a:outerShdw blurRad="38100" dist="38100" dir="2700000" algn="tl">
                    <a:srgbClr val="000000">
                      <a:alpha val="43137"/>
                    </a:srgbClr>
                  </a:outerShdw>
                </a:effectLst>
              </a:rPr>
              <a:t>Соковыжималка для цитрусовых </a:t>
            </a:r>
            <a:r>
              <a:rPr lang="en-US" b="1" spc="50" dirty="0" smtClean="0">
                <a:ln w="11430"/>
                <a:solidFill>
                  <a:srgbClr val="930D2D"/>
                </a:solidFill>
                <a:effectLst>
                  <a:outerShdw blurRad="38100" dist="38100" dir="2700000" algn="tl">
                    <a:srgbClr val="000000">
                      <a:alpha val="43137"/>
                    </a:srgbClr>
                  </a:outerShdw>
                </a:effectLst>
              </a:rPr>
              <a:t>GJO800</a:t>
            </a:r>
            <a:endParaRPr lang="ru-RU" dirty="0"/>
          </a:p>
        </p:txBody>
      </p:sp>
      <p:pic>
        <p:nvPicPr>
          <p:cNvPr id="2" name="Рисунок 1"/>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9883" y="1723415"/>
            <a:ext cx="3986403" cy="3979863"/>
          </a:xfrm>
          <a:prstGeom prst="rect">
            <a:avLst/>
          </a:prstGeom>
        </p:spPr>
      </p:pic>
      <p:pic>
        <p:nvPicPr>
          <p:cNvPr id="26" name="Рисунок 2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9717" y="1355646"/>
            <a:ext cx="1434405" cy="994938"/>
          </a:xfrm>
          <a:prstGeom prst="rect">
            <a:avLst/>
          </a:prstGeom>
        </p:spPr>
      </p:pic>
      <p:pic>
        <p:nvPicPr>
          <p:cNvPr id="3" name="Рисунок 2"/>
          <p:cNvPicPr>
            <a:picLocks noChangeAspect="1"/>
          </p:cNvPicPr>
          <p:nvPr/>
        </p:nvPicPr>
        <p:blipFill rotWithShape="1">
          <a:blip r:embed="rId6" cstate="screen">
            <a:extLst>
              <a:ext uri="{28A0092B-C50C-407E-A947-70E740481C1C}">
                <a14:useLocalDpi xmlns:a14="http://schemas.microsoft.com/office/drawing/2010/main" val="0"/>
              </a:ext>
            </a:extLst>
          </a:blip>
          <a:srcRect l="3850" r="46525" b="74507"/>
          <a:stretch/>
        </p:blipFill>
        <p:spPr>
          <a:xfrm>
            <a:off x="6241950" y="5479831"/>
            <a:ext cx="1314451" cy="616174"/>
          </a:xfrm>
          <a:prstGeom prst="rect">
            <a:avLst/>
          </a:prstGeom>
        </p:spPr>
      </p:pic>
      <p:sp>
        <p:nvSpPr>
          <p:cNvPr id="4" name="Прямоугольник 3"/>
          <p:cNvSpPr/>
          <p:nvPr/>
        </p:nvSpPr>
        <p:spPr>
          <a:xfrm>
            <a:off x="4185722" y="2423377"/>
            <a:ext cx="6336914" cy="2123658"/>
          </a:xfrm>
          <a:prstGeom prst="rect">
            <a:avLst/>
          </a:prstGeom>
        </p:spPr>
        <p:txBody>
          <a:bodyPr wrap="square">
            <a:spAutoFit/>
          </a:bodyPr>
          <a:lstStyle/>
          <a:p>
            <a:r>
              <a:rPr lang="ru-RU" sz="1100" b="1" i="1" dirty="0" smtClean="0">
                <a:solidFill>
                  <a:srgbClr val="4D4B4B"/>
                </a:solidFill>
              </a:rPr>
              <a:t>      Соковыжималка </a:t>
            </a:r>
            <a:r>
              <a:rPr lang="en-US" sz="1100" b="1" i="1" spc="50" dirty="0">
                <a:ln w="11430"/>
                <a:solidFill>
                  <a:srgbClr val="930D2D"/>
                </a:solidFill>
                <a:effectLst>
                  <a:outerShdw blurRad="38100" dist="38100" dir="2700000" algn="tl">
                    <a:srgbClr val="000000">
                      <a:alpha val="43137"/>
                    </a:srgbClr>
                  </a:outerShdw>
                </a:effectLst>
              </a:rPr>
              <a:t>GRUNHELM</a:t>
            </a:r>
            <a:r>
              <a:rPr lang="en-US" sz="1100" b="1" i="1" dirty="0" smtClean="0">
                <a:solidFill>
                  <a:srgbClr val="4D4B4B"/>
                </a:solidFill>
              </a:rPr>
              <a:t> </a:t>
            </a:r>
            <a:r>
              <a:rPr lang="en-US" sz="1100" b="1" i="1" spc="50" dirty="0" smtClean="0">
                <a:ln w="11430"/>
                <a:solidFill>
                  <a:srgbClr val="930D2D"/>
                </a:solidFill>
                <a:effectLst>
                  <a:outerShdw blurRad="38100" dist="38100" dir="2700000" algn="tl">
                    <a:srgbClr val="000000">
                      <a:alpha val="43137"/>
                    </a:srgbClr>
                  </a:outerShdw>
                </a:effectLst>
              </a:rPr>
              <a:t>GJO800</a:t>
            </a:r>
            <a:r>
              <a:rPr lang="ru-RU" sz="1100" b="1" i="1" dirty="0" smtClean="0">
                <a:solidFill>
                  <a:srgbClr val="4D4B4B"/>
                </a:solidFill>
              </a:rPr>
              <a:t> </a:t>
            </a:r>
            <a:r>
              <a:rPr lang="uk-UA" sz="1100" b="1" i="1" dirty="0">
                <a:solidFill>
                  <a:srgbClr val="4D4B4B"/>
                </a:solidFill>
              </a:rPr>
              <a:t>п</a:t>
            </a:r>
            <a:r>
              <a:rPr lang="ru-RU" sz="1100" b="1" i="1" dirty="0" err="1" smtClean="0">
                <a:solidFill>
                  <a:srgbClr val="4D4B4B"/>
                </a:solidFill>
              </a:rPr>
              <a:t>ростая</a:t>
            </a:r>
            <a:r>
              <a:rPr lang="ru-RU" sz="1100" b="1" i="1" dirty="0" smtClean="0">
                <a:solidFill>
                  <a:srgbClr val="4D4B4B"/>
                </a:solidFill>
              </a:rPr>
              <a:t> </a:t>
            </a:r>
            <a:r>
              <a:rPr lang="ru-RU" sz="1100" b="1" i="1" dirty="0">
                <a:solidFill>
                  <a:srgbClr val="4D4B4B"/>
                </a:solidFill>
              </a:rPr>
              <a:t>в работе и использовании </a:t>
            </a:r>
            <a:r>
              <a:rPr lang="ru-RU" sz="1100" b="1" i="1" dirty="0" smtClean="0">
                <a:solidFill>
                  <a:srgbClr val="4D4B4B"/>
                </a:solidFill>
              </a:rPr>
              <a:t>соковыжималка. </a:t>
            </a:r>
            <a:r>
              <a:rPr lang="ru-RU" sz="1100" b="1" i="1" dirty="0">
                <a:solidFill>
                  <a:srgbClr val="4D4B4B"/>
                </a:solidFill>
              </a:rPr>
              <a:t>Модель позиционируется как устройство для работы дома, с небольшим потреблением и, соответственно, небольшой мощностью. Она позволяет быстро справиться с выжиманием цитрусовых фруктов, потратив на это считанные минуты. При этом весь сок будет оставаться </a:t>
            </a:r>
            <a:r>
              <a:rPr lang="ru-RU" sz="1100" b="1" i="1" dirty="0" smtClean="0">
                <a:solidFill>
                  <a:srgbClr val="4D4B4B"/>
                </a:solidFill>
              </a:rPr>
              <a:t>в емкости </a:t>
            </a:r>
            <a:r>
              <a:rPr lang="ru-RU" sz="1100" b="1" i="1" dirty="0">
                <a:solidFill>
                  <a:srgbClr val="4D4B4B"/>
                </a:solidFill>
              </a:rPr>
              <a:t>для выжимания</a:t>
            </a:r>
            <a:r>
              <a:rPr lang="ru-RU" sz="1100" b="1" i="1" dirty="0" smtClean="0">
                <a:solidFill>
                  <a:srgbClr val="4D4B4B"/>
                </a:solidFill>
              </a:rPr>
              <a:t>. </a:t>
            </a:r>
            <a:r>
              <a:rPr lang="ru-RU" sz="1100" b="1" i="1" dirty="0">
                <a:solidFill>
                  <a:srgbClr val="4D4B4B"/>
                </a:solidFill>
              </a:rPr>
              <a:t>Объём чаши. Соковыжималка выполнена в виде прозрачной чаши объёмом 0,8 л. На боковой поверхности есть мерная шкала. Функции. </a:t>
            </a:r>
            <a:r>
              <a:rPr lang="ru-RU" sz="1100" b="1" i="1" dirty="0" smtClean="0">
                <a:solidFill>
                  <a:srgbClr val="4D4B4B"/>
                </a:solidFill>
              </a:rPr>
              <a:t>         Соковыжималка </a:t>
            </a:r>
            <a:r>
              <a:rPr lang="ru-RU" sz="1100" b="1" i="1" dirty="0">
                <a:solidFill>
                  <a:srgbClr val="4D4B4B"/>
                </a:solidFill>
              </a:rPr>
              <a:t>снабжена 1 скоростью управления, а также импульсным режимом, при котором двигатель работает с кратковременными паузами. </a:t>
            </a:r>
            <a:r>
              <a:rPr lang="ru-RU" sz="1100" b="1" i="1" dirty="0" smtClean="0">
                <a:solidFill>
                  <a:srgbClr val="4D4B4B"/>
                </a:solidFill>
              </a:rPr>
              <a:t>Корпус </a:t>
            </a:r>
            <a:r>
              <a:rPr lang="ru-RU" sz="1100" b="1" i="1" dirty="0">
                <a:solidFill>
                  <a:srgbClr val="4D4B4B"/>
                </a:solidFill>
              </a:rPr>
              <a:t>соковыжималки выполнен из пищевого безвредного пластика. Все детали легко отсоединяются и их можно мыть как вручную, так и в посудомоечной машине. Устройство работает от электричества, что позволяет быстро работать с цитрусовыми фруктами любого типа. Процесс полностью автоматизирован, потому вы не будете тратить силы и время.</a:t>
            </a:r>
            <a:endParaRPr lang="ru-RU" sz="1100" b="1" i="1" dirty="0"/>
          </a:p>
        </p:txBody>
      </p:sp>
      <p:pic>
        <p:nvPicPr>
          <p:cNvPr id="6" name="Рисунок 5"/>
          <p:cNvPicPr>
            <a:picLocks noChangeAspect="1"/>
          </p:cNvPicPr>
          <p:nvPr/>
        </p:nvPicPr>
        <p:blipFill rotWithShape="1">
          <a:blip r:embed="rId7" cstate="screen">
            <a:extLst>
              <a:ext uri="{28A0092B-C50C-407E-A947-70E740481C1C}">
                <a14:useLocalDpi xmlns:a14="http://schemas.microsoft.com/office/drawing/2010/main" val="0"/>
              </a:ext>
            </a:extLst>
          </a:blip>
          <a:srcRect l="54636" t="16301" b="37198"/>
          <a:stretch/>
        </p:blipFill>
        <p:spPr>
          <a:xfrm>
            <a:off x="7565405" y="4657363"/>
            <a:ext cx="1479176" cy="1383622"/>
          </a:xfrm>
          <a:prstGeom prst="rect">
            <a:avLst/>
          </a:prstGeom>
        </p:spPr>
      </p:pic>
      <p:pic>
        <p:nvPicPr>
          <p:cNvPr id="22" name="Рисунок 21"/>
          <p:cNvPicPr>
            <a:picLocks noChangeAspect="1"/>
          </p:cNvPicPr>
          <p:nvPr/>
        </p:nvPicPr>
        <p:blipFill rotWithShape="1">
          <a:blip r:embed="rId8" cstate="screen">
            <a:extLst>
              <a:ext uri="{28A0092B-C50C-407E-A947-70E740481C1C}">
                <a14:useLocalDpi xmlns:a14="http://schemas.microsoft.com/office/drawing/2010/main" val="0"/>
              </a:ext>
            </a:extLst>
          </a:blip>
          <a:srcRect t="84654"/>
          <a:stretch/>
        </p:blipFill>
        <p:spPr>
          <a:xfrm>
            <a:off x="2582591" y="1596457"/>
            <a:ext cx="2648717" cy="370923"/>
          </a:xfrm>
          <a:prstGeom prst="rect">
            <a:avLst/>
          </a:prstGeom>
        </p:spPr>
      </p:pic>
      <p:pic>
        <p:nvPicPr>
          <p:cNvPr id="23" name="Рисунок 22"/>
          <p:cNvPicPr>
            <a:picLocks noChangeAspect="1"/>
          </p:cNvPicPr>
          <p:nvPr/>
        </p:nvPicPr>
        <p:blipFill rotWithShape="1">
          <a:blip r:embed="rId6" cstate="screen">
            <a:extLst>
              <a:ext uri="{28A0092B-C50C-407E-A947-70E740481C1C}">
                <a14:useLocalDpi xmlns:a14="http://schemas.microsoft.com/office/drawing/2010/main" val="0"/>
              </a:ext>
            </a:extLst>
          </a:blip>
          <a:srcRect l="4929" t="26783" r="47962" b="21594"/>
          <a:stretch/>
        </p:blipFill>
        <p:spPr>
          <a:xfrm>
            <a:off x="9053585" y="4657363"/>
            <a:ext cx="1247776" cy="1247775"/>
          </a:xfrm>
          <a:prstGeom prst="rect">
            <a:avLst/>
          </a:prstGeom>
        </p:spPr>
      </p:pic>
      <p:sp>
        <p:nvSpPr>
          <p:cNvPr id="24" name="Прямоугольник 23"/>
          <p:cNvSpPr/>
          <p:nvPr/>
        </p:nvSpPr>
        <p:spPr>
          <a:xfrm>
            <a:off x="4212724" y="4461873"/>
            <a:ext cx="3353803" cy="1215717"/>
          </a:xfrm>
          <a:prstGeom prst="rect">
            <a:avLst/>
          </a:prstGeom>
        </p:spPr>
        <p:txBody>
          <a:bodyPr wrap="none">
            <a:spAutoFit/>
          </a:bodyPr>
          <a:lstStyle/>
          <a:p>
            <a:r>
              <a:rPr lang="ru-RU" b="1" dirty="0" smtClean="0">
                <a:solidFill>
                  <a:srgbClr val="FF0000"/>
                </a:solidFill>
              </a:rPr>
              <a:t>    Комплектация:</a:t>
            </a:r>
          </a:p>
          <a:p>
            <a:r>
              <a:rPr lang="ru-RU" sz="1100" b="1" i="1" dirty="0">
                <a:solidFill>
                  <a:srgbClr val="4D4B4B"/>
                </a:solidFill>
              </a:rPr>
              <a:t>► ► База с отсеком для смотки сетевого кабеля</a:t>
            </a:r>
          </a:p>
          <a:p>
            <a:r>
              <a:rPr lang="ru-RU" sz="1100" b="1" i="1" dirty="0">
                <a:solidFill>
                  <a:srgbClr val="4D4B4B"/>
                </a:solidFill>
              </a:rPr>
              <a:t>► ► </a:t>
            </a:r>
            <a:r>
              <a:rPr lang="ru-RU" sz="1100" b="1" i="1" dirty="0" smtClean="0">
                <a:solidFill>
                  <a:srgbClr val="4D4B4B"/>
                </a:solidFill>
              </a:rPr>
              <a:t>Чаша </a:t>
            </a:r>
            <a:r>
              <a:rPr lang="ru-RU" sz="1100" b="1" i="1" dirty="0">
                <a:solidFill>
                  <a:srgbClr val="4D4B4B"/>
                </a:solidFill>
              </a:rPr>
              <a:t>с мерной шкалой</a:t>
            </a:r>
          </a:p>
          <a:p>
            <a:r>
              <a:rPr lang="ru-RU" sz="1100" b="1" i="1" dirty="0">
                <a:solidFill>
                  <a:srgbClr val="4D4B4B"/>
                </a:solidFill>
              </a:rPr>
              <a:t>► ► </a:t>
            </a:r>
            <a:r>
              <a:rPr lang="ru-RU" sz="1100" b="1" i="1" dirty="0" smtClean="0">
                <a:solidFill>
                  <a:srgbClr val="4D4B4B"/>
                </a:solidFill>
              </a:rPr>
              <a:t>Поддон </a:t>
            </a:r>
            <a:r>
              <a:rPr lang="ru-RU" sz="1100" b="1" i="1" dirty="0">
                <a:solidFill>
                  <a:srgbClr val="4D4B4B"/>
                </a:solidFill>
              </a:rPr>
              <a:t>для сбора мякоти</a:t>
            </a:r>
          </a:p>
          <a:p>
            <a:r>
              <a:rPr lang="ru-RU" sz="1100" b="1" i="1" dirty="0">
                <a:solidFill>
                  <a:srgbClr val="4D4B4B"/>
                </a:solidFill>
              </a:rPr>
              <a:t>► ► </a:t>
            </a:r>
            <a:r>
              <a:rPr lang="ru-RU" sz="1100" b="1" i="1" dirty="0" smtClean="0">
                <a:solidFill>
                  <a:srgbClr val="4D4B4B"/>
                </a:solidFill>
              </a:rPr>
              <a:t>Насадка </a:t>
            </a:r>
            <a:r>
              <a:rPr lang="ru-RU" sz="1100" b="1" i="1" dirty="0">
                <a:solidFill>
                  <a:srgbClr val="4D4B4B"/>
                </a:solidFill>
              </a:rPr>
              <a:t>для цитрусовых (конус пресса)</a:t>
            </a:r>
          </a:p>
          <a:p>
            <a:r>
              <a:rPr lang="ru-RU" sz="1100" b="1" i="1" dirty="0">
                <a:solidFill>
                  <a:srgbClr val="4D4B4B"/>
                </a:solidFill>
              </a:rPr>
              <a:t>► ► </a:t>
            </a:r>
            <a:r>
              <a:rPr lang="ru-RU" sz="1100" b="1" i="1" dirty="0" smtClean="0">
                <a:solidFill>
                  <a:srgbClr val="4D4B4B"/>
                </a:solidFill>
              </a:rPr>
              <a:t>Прозрачная </a:t>
            </a:r>
            <a:r>
              <a:rPr lang="ru-RU" sz="1100" b="1" i="1" dirty="0">
                <a:solidFill>
                  <a:srgbClr val="4D4B4B"/>
                </a:solidFill>
              </a:rPr>
              <a:t>крышка</a:t>
            </a:r>
          </a:p>
        </p:txBody>
      </p:sp>
    </p:spTree>
    <p:extLst>
      <p:ext uri="{BB962C8B-B14F-4D97-AF65-F5344CB8AC3E}">
        <p14:creationId xmlns:p14="http://schemas.microsoft.com/office/powerpoint/2010/main" val="369528280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657591" y="865879"/>
            <a:ext cx="9378215" cy="656090"/>
          </a:xfrm>
          <a:effectLst/>
        </p:spPr>
        <p:txBody>
          <a:bodyPr>
            <a:normAutofit/>
          </a:bodyPr>
          <a:lstStyle/>
          <a:p>
            <a:pPr>
              <a:lnSpc>
                <a:spcPct val="100000"/>
              </a:lnSpc>
            </a:pPr>
            <a:r>
              <a:rPr lang="ru-RU" sz="2400" b="1" spc="50" dirty="0" smtClean="0">
                <a:ln w="11430"/>
                <a:solidFill>
                  <a:srgbClr val="930D2D"/>
                </a:solidFill>
                <a:effectLst>
                  <a:outerShdw blurRad="38100" dist="38100" dir="2700000" algn="tl">
                    <a:srgbClr val="000000">
                      <a:alpha val="43137"/>
                    </a:srgbClr>
                  </a:outerShdw>
                </a:effectLst>
              </a:rPr>
              <a:t>ЭЛЕКТРОСУШИЛКА </a:t>
            </a:r>
            <a:r>
              <a:rPr lang="ru-RU" sz="3100" b="1" spc="50" dirty="0" smtClean="0">
                <a:ln w="11430"/>
                <a:solidFill>
                  <a:schemeClr val="accent1">
                    <a:lumMod val="75000"/>
                  </a:schemeClr>
                </a:solidFill>
                <a:latin typeface="Arial Black" panose="020B0A04020102020204" pitchFamily="34" charset="0"/>
              </a:rPr>
              <a:t>8360.01</a:t>
            </a:r>
            <a:r>
              <a:rPr lang="en-US" sz="3600" b="1" spc="50" dirty="0" smtClean="0">
                <a:ln w="11430"/>
                <a:solidFill>
                  <a:schemeClr val="tx2">
                    <a:lumMod val="40000"/>
                    <a:lumOff val="60000"/>
                  </a:schemeClr>
                </a:solidFill>
                <a:latin typeface="Arial Black" panose="020B0A04020102020204" pitchFamily="34" charset="0"/>
              </a:rPr>
              <a:t> </a:t>
            </a:r>
            <a:endParaRPr lang="uk-UA" sz="3400" b="1" dirty="0">
              <a:solidFill>
                <a:schemeClr val="tx2">
                  <a:lumMod val="40000"/>
                  <a:lumOff val="60000"/>
                </a:schemeClr>
              </a:solidFill>
              <a:latin typeface="Arial Black" pitchFamily="34" charset="0"/>
              <a:cs typeface="Arial" pitchFamily="34" charset="0"/>
            </a:endParaRPr>
          </a:p>
        </p:txBody>
      </p:sp>
      <p:sp>
        <p:nvSpPr>
          <p:cNvPr id="11" name="TextBox 10"/>
          <p:cNvSpPr txBox="1"/>
          <p:nvPr/>
        </p:nvSpPr>
        <p:spPr>
          <a:xfrm>
            <a:off x="191483" y="4763218"/>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2971894066"/>
              </p:ext>
            </p:extLst>
          </p:nvPr>
        </p:nvGraphicFramePr>
        <p:xfrm>
          <a:off x="486751" y="5040217"/>
          <a:ext cx="6910506" cy="2110391"/>
        </p:xfrm>
        <a:graphic>
          <a:graphicData uri="http://schemas.openxmlformats.org/drawingml/2006/table">
            <a:tbl>
              <a:tblPr>
                <a:tableStyleId>{616DA210-FB5B-4158-B5E0-FEB733F419BA}</a:tableStyleId>
              </a:tblPr>
              <a:tblGrid>
                <a:gridCol w="424861">
                  <a:extLst>
                    <a:ext uri="{9D8B030D-6E8A-4147-A177-3AD203B41FA5}">
                      <a16:colId xmlns:a16="http://schemas.microsoft.com/office/drawing/2014/main" val="20000"/>
                    </a:ext>
                  </a:extLst>
                </a:gridCol>
                <a:gridCol w="1144716">
                  <a:extLst>
                    <a:ext uri="{9D8B030D-6E8A-4147-A177-3AD203B41FA5}">
                      <a16:colId xmlns:a16="http://schemas.microsoft.com/office/drawing/2014/main" val="20001"/>
                    </a:ext>
                  </a:extLst>
                </a:gridCol>
                <a:gridCol w="318887">
                  <a:extLst>
                    <a:ext uri="{9D8B030D-6E8A-4147-A177-3AD203B41FA5}">
                      <a16:colId xmlns:a16="http://schemas.microsoft.com/office/drawing/2014/main" val="20002"/>
                    </a:ext>
                  </a:extLst>
                </a:gridCol>
                <a:gridCol w="337244">
                  <a:extLst>
                    <a:ext uri="{9D8B030D-6E8A-4147-A177-3AD203B41FA5}">
                      <a16:colId xmlns:a16="http://schemas.microsoft.com/office/drawing/2014/main" val="20003"/>
                    </a:ext>
                  </a:extLst>
                </a:gridCol>
                <a:gridCol w="376157">
                  <a:extLst>
                    <a:ext uri="{9D8B030D-6E8A-4147-A177-3AD203B41FA5}">
                      <a16:colId xmlns:a16="http://schemas.microsoft.com/office/drawing/2014/main" val="20004"/>
                    </a:ext>
                  </a:extLst>
                </a:gridCol>
                <a:gridCol w="715288">
                  <a:extLst>
                    <a:ext uri="{9D8B030D-6E8A-4147-A177-3AD203B41FA5}">
                      <a16:colId xmlns:a16="http://schemas.microsoft.com/office/drawing/2014/main" val="20005"/>
                    </a:ext>
                  </a:extLst>
                </a:gridCol>
                <a:gridCol w="475488">
                  <a:extLst>
                    <a:ext uri="{9D8B030D-6E8A-4147-A177-3AD203B41FA5}">
                      <a16:colId xmlns:a16="http://schemas.microsoft.com/office/drawing/2014/main" val="20006"/>
                    </a:ext>
                  </a:extLst>
                </a:gridCol>
                <a:gridCol w="657542">
                  <a:extLst>
                    <a:ext uri="{9D8B030D-6E8A-4147-A177-3AD203B41FA5}">
                      <a16:colId xmlns:a16="http://schemas.microsoft.com/office/drawing/2014/main" val="20007"/>
                    </a:ext>
                  </a:extLst>
                </a:gridCol>
                <a:gridCol w="1134011">
                  <a:extLst>
                    <a:ext uri="{9D8B030D-6E8A-4147-A177-3AD203B41FA5}">
                      <a16:colId xmlns:a16="http://schemas.microsoft.com/office/drawing/2014/main" val="20008"/>
                    </a:ext>
                  </a:extLst>
                </a:gridCol>
                <a:gridCol w="718719">
                  <a:extLst>
                    <a:ext uri="{9D8B030D-6E8A-4147-A177-3AD203B41FA5}">
                      <a16:colId xmlns:a16="http://schemas.microsoft.com/office/drawing/2014/main" val="20009"/>
                    </a:ext>
                  </a:extLst>
                </a:gridCol>
                <a:gridCol w="607593">
                  <a:extLst>
                    <a:ext uri="{9D8B030D-6E8A-4147-A177-3AD203B41FA5}">
                      <a16:colId xmlns:a16="http://schemas.microsoft.com/office/drawing/2014/main" val="20010"/>
                    </a:ext>
                  </a:extLst>
                </a:gridCol>
              </a:tblGrid>
              <a:tr h="704419">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i="1" u="none" strike="noStrike" dirty="0" smtClean="0">
                          <a:solidFill>
                            <a:srgbClr val="000000"/>
                          </a:solidFill>
                          <a:effectLst/>
                          <a:latin typeface="+mn-lt"/>
                        </a:rPr>
                        <a:t>Температура</a:t>
                      </a:r>
                    </a:p>
                  </a:txBody>
                  <a:tcPr marL="9149" marR="9149" marT="9149"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mn-lt"/>
                        </a:rPr>
                        <a:t>Диаметр поверхности сушки (см)</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Высота,</a:t>
                      </a:r>
                      <a:r>
                        <a:rPr lang="ru-RU" sz="1100" b="1" i="0" u="none" strike="noStrike" baseline="0" dirty="0" smtClean="0">
                          <a:solidFill>
                            <a:srgbClr val="000000"/>
                          </a:solidFill>
                          <a:effectLst/>
                          <a:latin typeface="Calibri"/>
                        </a:rPr>
                        <a:t> см</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Calibri"/>
                        </a:rPr>
                        <a:t>Объем, л.</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mn-lt"/>
                        </a:rPr>
                        <a:t>Оснащение</a:t>
                      </a:r>
                    </a:p>
                  </a:txBody>
                  <a:tcPr marL="9149" marR="9149" marT="9149"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mn-lt"/>
                        </a:rPr>
                        <a:t>Материал корпуса</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a:t>
                      </a:r>
                    </a:p>
                    <a:p>
                      <a:pPr algn="ctr" fontAlgn="ctr"/>
                      <a:r>
                        <a:rPr lang="ru-RU" sz="1100" b="1" i="0" u="none" strike="noStrike" dirty="0" smtClean="0">
                          <a:solidFill>
                            <a:srgbClr val="000000"/>
                          </a:solidFill>
                          <a:effectLst/>
                          <a:latin typeface="+mn-lt"/>
                        </a:rPr>
                        <a:t>брутто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621478">
                <a:tc>
                  <a:txBody>
                    <a:bodyPr/>
                    <a:lstStyle/>
                    <a:p>
                      <a:pPr algn="ctr" fontAlgn="b"/>
                      <a:r>
                        <a:rPr lang="ru-RU" sz="900" b="1" i="0" u="none" strike="noStrike" dirty="0">
                          <a:effectLst/>
                          <a:latin typeface="Arial"/>
                        </a:rPr>
                        <a:t>67281</a:t>
                      </a:r>
                    </a:p>
                  </a:txBody>
                  <a:tcPr marL="9525" marR="9525" marT="9525" marB="0" anchor="b"/>
                </a:tc>
                <a:tc>
                  <a:txBody>
                    <a:bodyPr/>
                    <a:lstStyle/>
                    <a:p>
                      <a:pPr algn="ctr" fontAlgn="ctr"/>
                      <a:r>
                        <a:rPr lang="ru-RU" sz="1000" b="1" i="1" u="none" strike="noStrike" dirty="0" smtClean="0">
                          <a:solidFill>
                            <a:srgbClr val="000000"/>
                          </a:solidFill>
                          <a:effectLst/>
                          <a:latin typeface="+mn-lt"/>
                        </a:rPr>
                        <a:t>Электросушилка для</a:t>
                      </a:r>
                      <a:r>
                        <a:rPr lang="ru-RU" sz="1000" b="1" i="1" u="none" strike="noStrike" baseline="0" dirty="0" smtClean="0">
                          <a:solidFill>
                            <a:srgbClr val="000000"/>
                          </a:solidFill>
                          <a:effectLst/>
                          <a:latin typeface="+mn-lt"/>
                        </a:rPr>
                        <a:t> продуктов</a:t>
                      </a:r>
                      <a:endParaRPr lang="en-US" sz="1000" b="1" i="1" u="none" strike="noStrike" dirty="0">
                        <a:solidFill>
                          <a:srgbClr val="000000"/>
                        </a:solidFill>
                        <a:effectLst/>
                        <a:latin typeface="+mn-lt"/>
                      </a:endParaRPr>
                    </a:p>
                  </a:txBody>
                  <a:tcPr marL="9525" marR="9525" marT="9525" marB="0" anchor="ctr"/>
                </a:tc>
                <a:tc>
                  <a:txBody>
                    <a:bodyPr/>
                    <a:lstStyle/>
                    <a:p>
                      <a:pPr algn="ctr" fontAlgn="ctr"/>
                      <a:r>
                        <a:rPr lang="ru-RU" sz="1000" b="1" i="1" u="none" strike="noStrike" dirty="0" smtClean="0">
                          <a:solidFill>
                            <a:srgbClr val="000000"/>
                          </a:solidFill>
                          <a:effectLst/>
                          <a:latin typeface="+mn-lt"/>
                        </a:rPr>
                        <a:t>500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a:t>
                      </a:r>
                      <a:r>
                        <a:rPr lang="ru-RU" sz="1000" b="1" i="1" u="none" strike="noStrike" dirty="0" smtClean="0">
                          <a:solidFill>
                            <a:srgbClr val="000000"/>
                          </a:solidFill>
                          <a:effectLst/>
                          <a:latin typeface="+mn-lt"/>
                        </a:rPr>
                        <a:t>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000" b="1" i="1" dirty="0" smtClean="0"/>
                        <a:t>от 0 до 75 °С</a:t>
                      </a:r>
                      <a:endParaRPr lang="ru-RU" sz="1000" b="1" i="1" u="none" strike="noStrike" dirty="0">
                        <a:solidFill>
                          <a:srgbClr val="000000"/>
                        </a:solidFill>
                        <a:effectLst/>
                        <a:latin typeface="+mn-lt"/>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32</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3</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15</a:t>
                      </a:r>
                      <a:r>
                        <a:rPr lang="ru-RU" sz="1000" b="1" i="1" u="none" strike="noStrike" dirty="0" smtClean="0">
                          <a:solidFill>
                            <a:srgbClr val="000000"/>
                          </a:solidFill>
                          <a:effectLst/>
                          <a:latin typeface="Arial"/>
                        </a:rPr>
                        <a:t>л </a:t>
                      </a:r>
                      <a:r>
                        <a:rPr lang="en-US" sz="1000" b="1" i="1" u="none" strike="noStrike" dirty="0" smtClean="0">
                          <a:solidFill>
                            <a:srgbClr val="000000"/>
                          </a:solidFill>
                          <a:effectLst/>
                          <a:latin typeface="Arial"/>
                        </a:rPr>
                        <a:t>–</a:t>
                      </a:r>
                      <a:r>
                        <a:rPr lang="ru-RU" sz="1000" b="1" i="1" u="none" strike="noStrike" dirty="0" smtClean="0">
                          <a:solidFill>
                            <a:srgbClr val="000000"/>
                          </a:solidFill>
                          <a:effectLst/>
                          <a:latin typeface="Arial"/>
                        </a:rPr>
                        <a:t>лотков 25л- тара</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Защита от перегрева </a:t>
                      </a:r>
                    </a:p>
                    <a:p>
                      <a:pPr algn="ctr" fontAlgn="b"/>
                      <a:r>
                        <a:rPr lang="ru-RU" sz="1000" b="1" i="1" u="none" strike="noStrike" dirty="0" smtClean="0">
                          <a:solidFill>
                            <a:srgbClr val="000000"/>
                          </a:solidFill>
                          <a:effectLst/>
                          <a:latin typeface="Arial"/>
                        </a:rPr>
                        <a:t>Индикатор включения</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пластик</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4,00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468783">
                <a:tc>
                  <a:txBody>
                    <a:bodyPr/>
                    <a:lstStyle/>
                    <a:p>
                      <a:pPr algn="ctr" fontAlgn="b"/>
                      <a:r>
                        <a:rPr lang="ru-RU" sz="900" b="1" i="0" u="none" strike="noStrike">
                          <a:effectLst/>
                          <a:latin typeface="Arial"/>
                        </a:rPr>
                        <a:t>67283</a:t>
                      </a:r>
                    </a:p>
                  </a:txBody>
                  <a:tcPr marL="9525" marR="9525" marT="9525" marB="0" anchor="b"/>
                </a:tc>
                <a:tc>
                  <a:txBody>
                    <a:bodyPr/>
                    <a:lstStyle/>
                    <a:p>
                      <a:pPr algn="ctr" fontAlgn="ctr"/>
                      <a:r>
                        <a:rPr lang="ru-RU" sz="1000" b="1" i="1" u="none" strike="noStrike" dirty="0" smtClean="0">
                          <a:solidFill>
                            <a:srgbClr val="000000"/>
                          </a:solidFill>
                          <a:effectLst/>
                          <a:latin typeface="+mn-lt"/>
                        </a:rPr>
                        <a:t>Комплект лотков для пастилы, 3 </a:t>
                      </a:r>
                      <a:r>
                        <a:rPr lang="ru-RU" sz="1000" b="1" i="1" u="none" strike="noStrike" dirty="0" err="1" smtClean="0">
                          <a:solidFill>
                            <a:srgbClr val="000000"/>
                          </a:solidFill>
                          <a:effectLst/>
                          <a:latin typeface="+mn-lt"/>
                        </a:rPr>
                        <a:t>шт</a:t>
                      </a:r>
                      <a:endParaRPr lang="en-US" sz="1000" b="1" i="1" u="none" strike="noStrike" dirty="0">
                        <a:solidFill>
                          <a:srgbClr val="000000"/>
                        </a:solidFill>
                        <a:effectLst/>
                        <a:latin typeface="+mn-lt"/>
                      </a:endParaRPr>
                    </a:p>
                  </a:txBody>
                  <a:tcPr marL="9525" marR="9525" marT="9525" marB="0" anchor="ctr"/>
                </a:tc>
                <a:tc>
                  <a:txBody>
                    <a:bodyPr/>
                    <a:lstStyle/>
                    <a:p>
                      <a:pPr algn="ctr" fontAlgn="ctr"/>
                      <a:endParaRPr lang="en-US" sz="1000" b="1" i="1" u="none" strike="noStrike" dirty="0">
                        <a:solidFill>
                          <a:srgbClr val="000000"/>
                        </a:solidFill>
                        <a:effectLst/>
                        <a:latin typeface="+mn-lt"/>
                      </a:endParaRPr>
                    </a:p>
                  </a:txBody>
                  <a:tcPr marL="9525" marR="9525" marT="9525" marB="0" anchor="ctr"/>
                </a:tc>
                <a:tc>
                  <a:txBody>
                    <a:bodyPr/>
                    <a:lstStyle/>
                    <a:p>
                      <a:pPr algn="ctr" fontAlgn="b"/>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ru-RU" sz="1000" b="1" i="1" u="none" strike="noStrike" dirty="0">
                        <a:solidFill>
                          <a:srgbClr val="000000"/>
                        </a:solidFill>
                        <a:effectLst/>
                        <a:latin typeface="+mn-lt"/>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32</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пластик</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315711">
                <a:tc>
                  <a:txBody>
                    <a:bodyPr/>
                    <a:lstStyle/>
                    <a:p>
                      <a:pPr algn="ctr" fontAlgn="b"/>
                      <a:r>
                        <a:rPr lang="ru-RU" sz="900" b="1" i="0" u="none" strike="noStrike" dirty="0">
                          <a:effectLst/>
                          <a:latin typeface="Arial"/>
                        </a:rPr>
                        <a:t>67284</a:t>
                      </a:r>
                    </a:p>
                  </a:txBody>
                  <a:tcPr marL="9525" marR="9525" marT="9525" marB="0" anchor="b"/>
                </a:tc>
                <a:tc>
                  <a:txBody>
                    <a:bodyPr/>
                    <a:lstStyle/>
                    <a:p>
                      <a:pPr algn="ctr" fontAlgn="ctr"/>
                      <a:r>
                        <a:rPr lang="ru-RU" sz="1000" b="1" i="1" u="none" strike="noStrike" dirty="0" smtClean="0">
                          <a:solidFill>
                            <a:srgbClr val="000000"/>
                          </a:solidFill>
                          <a:effectLst/>
                          <a:latin typeface="+mn-lt"/>
                        </a:rPr>
                        <a:t>Комплект противней,</a:t>
                      </a:r>
                      <a:r>
                        <a:rPr lang="ru-RU" sz="1000" b="1" i="1" u="none" strike="noStrike" baseline="0" dirty="0" smtClean="0">
                          <a:solidFill>
                            <a:srgbClr val="000000"/>
                          </a:solidFill>
                          <a:effectLst/>
                          <a:latin typeface="+mn-lt"/>
                        </a:rPr>
                        <a:t> 3шт</a:t>
                      </a:r>
                      <a:endParaRPr lang="en-US" sz="1000" b="1" i="1" u="none" strike="noStrike" dirty="0">
                        <a:solidFill>
                          <a:srgbClr val="000000"/>
                        </a:solidFill>
                        <a:effectLst/>
                        <a:latin typeface="+mn-lt"/>
                      </a:endParaRPr>
                    </a:p>
                  </a:txBody>
                  <a:tcPr marL="9525" marR="9525" marT="9525" marB="0" anchor="ctr"/>
                </a:tc>
                <a:tc>
                  <a:txBody>
                    <a:bodyPr/>
                    <a:lstStyle/>
                    <a:p>
                      <a:pPr algn="ctr" fontAlgn="ctr"/>
                      <a:endParaRPr lang="en-US" sz="1000" b="1" i="1" u="none" strike="noStrike" dirty="0">
                        <a:solidFill>
                          <a:srgbClr val="000000"/>
                        </a:solidFill>
                        <a:effectLst/>
                        <a:latin typeface="+mn-lt"/>
                      </a:endParaRPr>
                    </a:p>
                  </a:txBody>
                  <a:tcPr marL="9525" marR="9525" marT="9525" marB="0" anchor="ctr"/>
                </a:tc>
                <a:tc>
                  <a:txBody>
                    <a:bodyPr/>
                    <a:lstStyle/>
                    <a:p>
                      <a:pPr algn="ctr" fontAlgn="b"/>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ru-RU" sz="1000" b="1" i="1" u="none" strike="noStrike" dirty="0">
                        <a:solidFill>
                          <a:srgbClr val="000000"/>
                        </a:solidFill>
                        <a:effectLst/>
                        <a:latin typeface="+mn-lt"/>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32</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3</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пластик</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bl>
          </a:graphicData>
        </a:graphic>
      </p:graphicFrame>
      <p:sp>
        <p:nvSpPr>
          <p:cNvPr id="16" name="TextBox 15"/>
          <p:cNvSpPr txBox="1"/>
          <p:nvPr/>
        </p:nvSpPr>
        <p:spPr>
          <a:xfrm>
            <a:off x="4807784" y="1291146"/>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7" name="Прямоугольник 6"/>
          <p:cNvSpPr/>
          <p:nvPr/>
        </p:nvSpPr>
        <p:spPr>
          <a:xfrm>
            <a:off x="4761624" y="1587595"/>
            <a:ext cx="5858119" cy="3170099"/>
          </a:xfrm>
          <a:prstGeom prst="rect">
            <a:avLst/>
          </a:prstGeom>
        </p:spPr>
        <p:txBody>
          <a:bodyPr wrap="square">
            <a:spAutoFit/>
          </a:bodyPr>
          <a:lstStyle/>
          <a:p>
            <a:r>
              <a:rPr lang="ru-RU" sz="1000" b="1" dirty="0" smtClean="0"/>
              <a:t>БЕЛОМО 8360.01</a:t>
            </a:r>
            <a:r>
              <a:rPr lang="ru-RU" sz="1000" dirty="0"/>
              <a:t> </a:t>
            </a:r>
            <a:r>
              <a:rPr lang="ru-RU" sz="1000" dirty="0" smtClean="0"/>
              <a:t>- предназначена для сушки овощей, фруктов, ягод, грибов, трав, приготовления пастилы в домашних условиях.</a:t>
            </a:r>
            <a:r>
              <a:rPr lang="ru-RU" sz="1000" i="1" dirty="0"/>
              <a:t> </a:t>
            </a:r>
            <a:endParaRPr lang="ru-RU" sz="1000" dirty="0"/>
          </a:p>
          <a:p>
            <a:r>
              <a:rPr lang="ru-RU" sz="1000" dirty="0" smtClean="0"/>
              <a:t>Процесс сушки подобен естественному. Электросушилка сохраняет фрукты, овощи, ягоды, грибы без потери витаминов, их живой природный цвет, аромат и вкус. Лекарственные травы при сушке сохраняют все свои лекарственные свойства, эфирные масла.</a:t>
            </a:r>
          </a:p>
          <a:p>
            <a:r>
              <a:rPr lang="ru-RU" sz="1000" dirty="0" smtClean="0"/>
              <a:t>Время сушки составляет от 4 до 8 часов (для трав), от 8 до 22 часов (для овощей, грибов и фруктов) и зависит от  многих факторов: размера, содержания сахара, степени насыщенности влагой перерабатываемых продуктов, влажности и температуры воздуха, который поступает внутрь электросушилки.</a:t>
            </a:r>
          </a:p>
          <a:p>
            <a:r>
              <a:rPr lang="ru-RU" sz="1000" dirty="0" smtClean="0"/>
              <a:t>Температура электросушилки регулируется плавно (от 0 до 75 °С), встроенный термостат предохраняет от перегрева, нагревательный элемент (тэн) обеспечивает большую теплоотдачу. Корпусные детали в зоне нагрева изготовлены из пластика повышенной термостойкости и пожаробезопасности.</a:t>
            </a:r>
          </a:p>
          <a:p>
            <a:r>
              <a:rPr lang="ru-RU" sz="1000" dirty="0" smtClean="0"/>
              <a:t>В электросушилке применена дифференциальная схем движения воздуха, при которой нагретые воздушные потоки направляются от периферии к центру лотков, что позволяет сушить разные продукты без смешивания запахов, в отличие от обычной схемы движения воздуха, где воздушный поток направлен снизу вверх через решетки противней и продукты.</a:t>
            </a:r>
          </a:p>
          <a:p>
            <a:r>
              <a:rPr lang="ru-RU" sz="1000" dirty="0" smtClean="0"/>
              <a:t>Эффективность сушки обеспечивается применением в конструкции инновационного решения – прогретый воздух подается вентилятором в простенок противня (противни имеют двойную стенку), а затем оттуда на каждый противень горизонтально, при этом воздух, который вобрал в себя влагу продуктов, выталкивается через центральный канал вертикально вверх.</a:t>
            </a:r>
          </a:p>
        </p:txBody>
      </p:sp>
      <p:pic>
        <p:nvPicPr>
          <p:cNvPr id="26" name="Рисунок 2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07380" y="2112247"/>
            <a:ext cx="1159800" cy="1137534"/>
          </a:xfrm>
          <a:prstGeom prst="rect">
            <a:avLst/>
          </a:prstGeom>
        </p:spPr>
      </p:pic>
      <p:pic>
        <p:nvPicPr>
          <p:cNvPr id="5" name="Рисунок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454473" y="1272096"/>
            <a:ext cx="2265615" cy="840151"/>
          </a:xfrm>
          <a:prstGeom prst="rect">
            <a:avLst/>
          </a:prstGeom>
          <a:effectLst>
            <a:outerShdw blurRad="50800" dist="25400" dir="2700000" sx="98000" sy="98000" algn="tl" rotWithShape="0">
              <a:prstClr val="black">
                <a:alpha val="40000"/>
              </a:prstClr>
            </a:outerShdw>
          </a:effectLst>
        </p:spPr>
      </p:pic>
      <p:pic>
        <p:nvPicPr>
          <p:cNvPr id="1026" name="Picture 2"/>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3101" b="95543" l="18125" r="82125"/>
                    </a14:imgEffect>
                  </a14:imgLayer>
                </a14:imgProps>
              </a:ext>
              <a:ext uri="{28A0092B-C50C-407E-A947-70E740481C1C}">
                <a14:useLocalDpi xmlns:a14="http://schemas.microsoft.com/office/drawing/2010/main"/>
              </a:ext>
            </a:extLst>
          </a:blip>
          <a:srcRect/>
          <a:stretch>
            <a:fillRect/>
          </a:stretch>
        </p:blipFill>
        <p:spPr bwMode="auto">
          <a:xfrm>
            <a:off x="-477606" y="1568145"/>
            <a:ext cx="3769611" cy="261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Прямоугольник 16"/>
          <p:cNvSpPr/>
          <p:nvPr/>
        </p:nvSpPr>
        <p:spPr>
          <a:xfrm>
            <a:off x="7397258" y="5040217"/>
            <a:ext cx="3128036" cy="1384995"/>
          </a:xfrm>
          <a:prstGeom prst="rect">
            <a:avLst/>
          </a:prstGeom>
        </p:spPr>
        <p:txBody>
          <a:bodyPr wrap="none">
            <a:spAutoFit/>
          </a:bodyPr>
          <a:lstStyle/>
          <a:p>
            <a:r>
              <a:rPr lang="ru-RU" sz="1200" b="1" dirty="0" smtClean="0">
                <a:solidFill>
                  <a:srgbClr val="FF0000"/>
                </a:solidFill>
                <a:latin typeface="Arial Black" pitchFamily="34" charset="0"/>
              </a:rPr>
              <a:t>ДОСТОИНСТВА: </a:t>
            </a:r>
          </a:p>
          <a:p>
            <a:r>
              <a:rPr lang="ru-RU" sz="1200" dirty="0" smtClean="0"/>
              <a:t>* Большая поверхность сушки </a:t>
            </a:r>
          </a:p>
          <a:p>
            <a:r>
              <a:rPr lang="ru-RU" sz="1200" dirty="0"/>
              <a:t> </a:t>
            </a:r>
            <a:r>
              <a:rPr lang="ru-RU" sz="1200" dirty="0" smtClean="0"/>
              <a:t>       5 </a:t>
            </a:r>
            <a:r>
              <a:rPr lang="ru-RU" sz="1200" dirty="0"/>
              <a:t>противней - </a:t>
            </a:r>
            <a:r>
              <a:rPr lang="en-US" sz="1200" dirty="0"/>
              <a:t>Ø</a:t>
            </a:r>
            <a:r>
              <a:rPr lang="ru-RU" sz="1200" b="1" dirty="0"/>
              <a:t> </a:t>
            </a:r>
            <a:r>
              <a:rPr lang="ru-RU" sz="1200" dirty="0"/>
              <a:t>32 см</a:t>
            </a:r>
            <a:r>
              <a:rPr lang="ru-RU" sz="1200" dirty="0" smtClean="0"/>
              <a:t>.</a:t>
            </a:r>
            <a:r>
              <a:rPr lang="ru-RU" sz="1200" dirty="0"/>
              <a:t/>
            </a:r>
            <a:br>
              <a:rPr lang="ru-RU" sz="1200" dirty="0"/>
            </a:br>
            <a:r>
              <a:rPr lang="ru-RU" sz="1200" dirty="0" smtClean="0"/>
              <a:t>* </a:t>
            </a:r>
            <a:r>
              <a:rPr lang="ru-RU" sz="1200" dirty="0"/>
              <a:t>Плавная регулировка </a:t>
            </a:r>
            <a:r>
              <a:rPr lang="ru-RU" sz="1200" dirty="0" smtClean="0"/>
              <a:t>температуры</a:t>
            </a:r>
            <a:r>
              <a:rPr lang="ru-RU" sz="1200" dirty="0"/>
              <a:t/>
            </a:r>
            <a:br>
              <a:rPr lang="ru-RU" sz="1200" dirty="0"/>
            </a:br>
            <a:r>
              <a:rPr lang="ru-RU" sz="1200" dirty="0" smtClean="0"/>
              <a:t>* </a:t>
            </a:r>
            <a:r>
              <a:rPr lang="ru-RU" sz="1200" dirty="0"/>
              <a:t>Наличие лотка для приготовления </a:t>
            </a:r>
            <a:r>
              <a:rPr lang="ru-RU" sz="1200" dirty="0" smtClean="0"/>
              <a:t>пастилы</a:t>
            </a:r>
          </a:p>
          <a:p>
            <a:r>
              <a:rPr lang="ru-RU" sz="1200" dirty="0" smtClean="0"/>
              <a:t>* Эффективная </a:t>
            </a:r>
            <a:r>
              <a:rPr lang="ru-RU" sz="1200" dirty="0"/>
              <a:t>схема движения </a:t>
            </a:r>
            <a:r>
              <a:rPr lang="ru-RU" sz="1200" dirty="0" smtClean="0"/>
              <a:t>воздуха</a:t>
            </a:r>
          </a:p>
          <a:p>
            <a:r>
              <a:rPr lang="ru-RU" sz="1200" dirty="0" smtClean="0"/>
              <a:t>* Защита от перегрева </a:t>
            </a:r>
          </a:p>
        </p:txBody>
      </p:sp>
      <p:pic>
        <p:nvPicPr>
          <p:cNvPr id="3"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274258" y="3326511"/>
            <a:ext cx="834456" cy="872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146639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620894" y="1120290"/>
            <a:ext cx="6692258" cy="656090"/>
          </a:xfrm>
          <a:effectLst/>
        </p:spPr>
        <p:txBody>
          <a:bodyPr>
            <a:normAutofit/>
          </a:bodyPr>
          <a:lstStyle/>
          <a:p>
            <a:pPr>
              <a:lnSpc>
                <a:spcPct val="100000"/>
              </a:lnSpc>
            </a:pPr>
            <a:r>
              <a:rPr lang="ru-RU" sz="2400" b="1" spc="50" dirty="0">
                <a:ln w="11430"/>
                <a:solidFill>
                  <a:srgbClr val="930D2D"/>
                </a:solidFill>
                <a:effectLst>
                  <a:outerShdw blurRad="38100" dist="38100" dir="2700000" algn="tl">
                    <a:srgbClr val="000000">
                      <a:alpha val="43137"/>
                    </a:srgbClr>
                  </a:outerShdw>
                </a:effectLst>
              </a:rPr>
              <a:t>СУШИЛКА </a:t>
            </a:r>
            <a:r>
              <a:rPr lang="en-US" sz="2400" b="1" spc="50" dirty="0">
                <a:ln w="11430"/>
                <a:solidFill>
                  <a:srgbClr val="930D2D"/>
                </a:solidFill>
                <a:effectLst>
                  <a:outerShdw blurRad="38100" dist="38100" dir="2700000" algn="tl">
                    <a:srgbClr val="000000">
                      <a:alpha val="43137"/>
                    </a:srgbClr>
                  </a:outerShdw>
                </a:effectLst>
              </a:rPr>
              <a:t>BY1102</a:t>
            </a:r>
            <a:endParaRPr lang="uk-UA" sz="24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276392" y="6107529"/>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2232740771"/>
              </p:ext>
            </p:extLst>
          </p:nvPr>
        </p:nvGraphicFramePr>
        <p:xfrm>
          <a:off x="346588" y="6445100"/>
          <a:ext cx="10011360" cy="926379"/>
        </p:xfrm>
        <a:graphic>
          <a:graphicData uri="http://schemas.openxmlformats.org/drawingml/2006/table">
            <a:tbl>
              <a:tblPr>
                <a:tableStyleId>{616DA210-FB5B-4158-B5E0-FEB733F419BA}</a:tableStyleId>
              </a:tblPr>
              <a:tblGrid>
                <a:gridCol w="511541">
                  <a:extLst>
                    <a:ext uri="{9D8B030D-6E8A-4147-A177-3AD203B41FA5}">
                      <a16:colId xmlns:a16="http://schemas.microsoft.com/office/drawing/2014/main" val="20000"/>
                    </a:ext>
                  </a:extLst>
                </a:gridCol>
                <a:gridCol w="562708">
                  <a:extLst>
                    <a:ext uri="{9D8B030D-6E8A-4147-A177-3AD203B41FA5}">
                      <a16:colId xmlns:a16="http://schemas.microsoft.com/office/drawing/2014/main" val="20001"/>
                    </a:ext>
                  </a:extLst>
                </a:gridCol>
                <a:gridCol w="717452">
                  <a:extLst>
                    <a:ext uri="{9D8B030D-6E8A-4147-A177-3AD203B41FA5}">
                      <a16:colId xmlns:a16="http://schemas.microsoft.com/office/drawing/2014/main" val="20002"/>
                    </a:ext>
                  </a:extLst>
                </a:gridCol>
                <a:gridCol w="829994">
                  <a:extLst>
                    <a:ext uri="{9D8B030D-6E8A-4147-A177-3AD203B41FA5}">
                      <a16:colId xmlns:a16="http://schemas.microsoft.com/office/drawing/2014/main" val="20003"/>
                    </a:ext>
                  </a:extLst>
                </a:gridCol>
                <a:gridCol w="534572">
                  <a:extLst>
                    <a:ext uri="{9D8B030D-6E8A-4147-A177-3AD203B41FA5}">
                      <a16:colId xmlns:a16="http://schemas.microsoft.com/office/drawing/2014/main" val="20004"/>
                    </a:ext>
                  </a:extLst>
                </a:gridCol>
                <a:gridCol w="689317">
                  <a:extLst>
                    <a:ext uri="{9D8B030D-6E8A-4147-A177-3AD203B41FA5}">
                      <a16:colId xmlns:a16="http://schemas.microsoft.com/office/drawing/2014/main" val="20005"/>
                    </a:ext>
                  </a:extLst>
                </a:gridCol>
                <a:gridCol w="801859">
                  <a:extLst>
                    <a:ext uri="{9D8B030D-6E8A-4147-A177-3AD203B41FA5}">
                      <a16:colId xmlns:a16="http://schemas.microsoft.com/office/drawing/2014/main" val="20006"/>
                    </a:ext>
                  </a:extLst>
                </a:gridCol>
                <a:gridCol w="914400">
                  <a:extLst>
                    <a:ext uri="{9D8B030D-6E8A-4147-A177-3AD203B41FA5}">
                      <a16:colId xmlns:a16="http://schemas.microsoft.com/office/drawing/2014/main" val="20007"/>
                    </a:ext>
                  </a:extLst>
                </a:gridCol>
                <a:gridCol w="745587">
                  <a:extLst>
                    <a:ext uri="{9D8B030D-6E8A-4147-A177-3AD203B41FA5}">
                      <a16:colId xmlns:a16="http://schemas.microsoft.com/office/drawing/2014/main" val="20008"/>
                    </a:ext>
                  </a:extLst>
                </a:gridCol>
                <a:gridCol w="914400">
                  <a:extLst>
                    <a:ext uri="{9D8B030D-6E8A-4147-A177-3AD203B41FA5}">
                      <a16:colId xmlns:a16="http://schemas.microsoft.com/office/drawing/2014/main" val="20009"/>
                    </a:ext>
                  </a:extLst>
                </a:gridCol>
                <a:gridCol w="858130">
                  <a:extLst>
                    <a:ext uri="{9D8B030D-6E8A-4147-A177-3AD203B41FA5}">
                      <a16:colId xmlns:a16="http://schemas.microsoft.com/office/drawing/2014/main" val="20010"/>
                    </a:ext>
                  </a:extLst>
                </a:gridCol>
                <a:gridCol w="829994">
                  <a:extLst>
                    <a:ext uri="{9D8B030D-6E8A-4147-A177-3AD203B41FA5}">
                      <a16:colId xmlns:a16="http://schemas.microsoft.com/office/drawing/2014/main" val="20011"/>
                    </a:ext>
                  </a:extLst>
                </a:gridCol>
                <a:gridCol w="548640">
                  <a:extLst>
                    <a:ext uri="{9D8B030D-6E8A-4147-A177-3AD203B41FA5}">
                      <a16:colId xmlns:a16="http://schemas.microsoft.com/office/drawing/2014/main" val="20012"/>
                    </a:ext>
                  </a:extLst>
                </a:gridCol>
                <a:gridCol w="552766">
                  <a:extLst>
                    <a:ext uri="{9D8B030D-6E8A-4147-A177-3AD203B41FA5}">
                      <a16:colId xmlns:a16="http://schemas.microsoft.com/office/drawing/2014/main" val="20013"/>
                    </a:ext>
                  </a:extLst>
                </a:gridCol>
              </a:tblGrid>
              <a:tr h="48130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Мощность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Складных уровней</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Диапазон температур</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Вместимость</a:t>
                      </a:r>
                    </a:p>
                    <a:p>
                      <a:pPr algn="ctr" fontAlgn="ctr"/>
                      <a:r>
                        <a:rPr lang="ru-RU" sz="1100" b="1" i="0" u="none" strike="noStrike" dirty="0" smtClean="0">
                          <a:solidFill>
                            <a:srgbClr val="000000"/>
                          </a:solidFill>
                          <a:effectLst/>
                          <a:latin typeface="+mn-lt"/>
                        </a:rPr>
                        <a:t> 1-го уровня</a:t>
                      </a: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Диаметр уровня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Высота между </a:t>
                      </a:r>
                      <a:r>
                        <a:rPr lang="ru-RU" sz="1100" b="1" i="0" u="none" strike="noStrike" dirty="0" err="1" smtClean="0">
                          <a:solidFill>
                            <a:srgbClr val="000000"/>
                          </a:solidFill>
                          <a:effectLst/>
                          <a:latin typeface="+mn-lt"/>
                        </a:rPr>
                        <a:t>уровняими</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Размер изделия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Размер упаковки</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 нетто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 брутто</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445073">
                <a:tc>
                  <a:txBody>
                    <a:bodyPr/>
                    <a:lstStyle/>
                    <a:p>
                      <a:pPr marL="0" algn="ctr" defTabSz="914400" rtl="0" eaLnBrk="1" fontAlgn="ctr" latinLnBrk="0" hangingPunct="1"/>
                      <a:r>
                        <a:rPr lang="en-US" sz="1000" b="1" i="1" u="none" strike="noStrike" kern="1200" dirty="0" smtClean="0">
                          <a:solidFill>
                            <a:srgbClr val="000000"/>
                          </a:solidFill>
                          <a:effectLst/>
                          <a:latin typeface="+mn-lt"/>
                          <a:ea typeface="+mn-ea"/>
                          <a:cs typeface="+mn-cs"/>
                        </a:rPr>
                        <a:t>46093</a:t>
                      </a:r>
                      <a:endParaRPr lang="ru-RU" sz="1000" b="1"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BY</a:t>
                      </a:r>
                      <a:r>
                        <a:rPr lang="ru-RU" sz="1000" b="1" i="1" u="none" strike="noStrike" dirty="0" smtClean="0">
                          <a:solidFill>
                            <a:srgbClr val="000000"/>
                          </a:solidFill>
                          <a:effectLst/>
                          <a:latin typeface="+mn-lt"/>
                        </a:rPr>
                        <a:t>1102</a:t>
                      </a:r>
                      <a:endParaRPr lang="en-US" sz="1000" b="1" i="1" u="none" strike="noStrike" dirty="0">
                        <a:solidFill>
                          <a:srgbClr val="000000"/>
                        </a:solidFill>
                        <a:effectLst/>
                        <a:latin typeface="+mn-lt"/>
                      </a:endParaRPr>
                    </a:p>
                  </a:txBody>
                  <a:tcPr marL="9525" marR="9525" marT="9525" marB="0" anchor="ctr"/>
                </a:tc>
                <a:tc>
                  <a:txBody>
                    <a:bodyPr/>
                    <a:lstStyle/>
                    <a:p>
                      <a:pPr algn="ctr" fontAlgn="ctr"/>
                      <a:r>
                        <a:rPr lang="ru-RU" sz="1000" b="1" i="1" u="none" strike="noStrike" dirty="0" smtClean="0">
                          <a:solidFill>
                            <a:srgbClr val="000000"/>
                          </a:solidFill>
                          <a:effectLst/>
                          <a:latin typeface="+mn-lt"/>
                        </a:rPr>
                        <a:t>245 Вт</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ru-RU" sz="1000" b="1" i="1" u="none" strike="noStrike" dirty="0" smtClean="0">
                          <a:solidFill>
                            <a:srgbClr val="000000"/>
                          </a:solidFill>
                          <a:effectLst/>
                          <a:latin typeface="Arial"/>
                        </a:rPr>
                        <a:t>~ 50 Гц</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5 </a:t>
                      </a:r>
                      <a:r>
                        <a:rPr lang="ru-RU" sz="1000" b="1" i="1" u="none" strike="noStrike" dirty="0" err="1" smtClean="0">
                          <a:solidFill>
                            <a:srgbClr val="000000"/>
                          </a:solidFill>
                          <a:effectLst/>
                          <a:latin typeface="Arial"/>
                        </a:rPr>
                        <a:t>шт</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35 - 70 ˚C</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до 1 кг</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32 см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2,5 см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320x320x230 </a:t>
                      </a:r>
                      <a:r>
                        <a:rPr lang="ru-RU" sz="1000" b="1" i="1" u="none" strike="noStrike" dirty="0" smtClean="0">
                          <a:solidFill>
                            <a:srgbClr val="000000"/>
                          </a:solidFill>
                          <a:effectLst/>
                          <a:latin typeface="Arial"/>
                        </a:rPr>
                        <a:t>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330х330х230мм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2,5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3,0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7" name="Прямоугольник 6"/>
          <p:cNvSpPr/>
          <p:nvPr/>
        </p:nvSpPr>
        <p:spPr>
          <a:xfrm>
            <a:off x="4353763" y="2379493"/>
            <a:ext cx="6327577" cy="3185487"/>
          </a:xfrm>
          <a:prstGeom prst="rect">
            <a:avLst/>
          </a:prstGeom>
        </p:spPr>
        <p:txBody>
          <a:bodyPr wrap="square">
            <a:spAutoFit/>
          </a:bodyPr>
          <a:lstStyle/>
          <a:p>
            <a:r>
              <a:rPr lang="ru-RU" sz="1100" b="1" i="1" dirty="0" err="1">
                <a:solidFill>
                  <a:srgbClr val="4D4B4B"/>
                </a:solidFill>
              </a:rPr>
              <a:t>Cушилка</a:t>
            </a:r>
            <a:r>
              <a:rPr lang="ru-RU" sz="1100" b="1" i="1" dirty="0">
                <a:solidFill>
                  <a:srgbClr val="4D4B4B"/>
                </a:solidFill>
              </a:rPr>
              <a:t> </a:t>
            </a:r>
            <a:r>
              <a:rPr lang="ru-RU" sz="1400" b="1" i="1" spc="50" dirty="0">
                <a:ln w="11430"/>
                <a:solidFill>
                  <a:srgbClr val="930D2D"/>
                </a:solidFill>
                <a:effectLst>
                  <a:outerShdw blurRad="38100" dist="38100" dir="2700000" algn="tl">
                    <a:srgbClr val="000000">
                      <a:alpha val="43137"/>
                    </a:srgbClr>
                  </a:outerShdw>
                </a:effectLst>
              </a:rPr>
              <a:t>BY1102 </a:t>
            </a:r>
            <a:r>
              <a:rPr lang="ru-RU" sz="1100" b="1" i="1" dirty="0">
                <a:solidFill>
                  <a:srgbClr val="4D4B4B"/>
                </a:solidFill>
              </a:rPr>
              <a:t>это компактный и стильный </a:t>
            </a:r>
            <a:r>
              <a:rPr lang="ru-RU" sz="1100" b="1" i="1" dirty="0" err="1">
                <a:solidFill>
                  <a:srgbClr val="4D4B4B"/>
                </a:solidFill>
              </a:rPr>
              <a:t>дегидратор</a:t>
            </a:r>
            <a:r>
              <a:rPr lang="ru-RU" sz="1100" b="1" i="1" dirty="0">
                <a:solidFill>
                  <a:srgbClr val="4D4B4B"/>
                </a:solidFill>
              </a:rPr>
              <a:t> круглой формы, с возможностью наращивания до </a:t>
            </a:r>
            <a:r>
              <a:rPr lang="ru-RU" sz="1100" b="1" i="1" dirty="0">
                <a:solidFill>
                  <a:srgbClr val="4D4B4B"/>
                </a:solidFill>
              </a:rPr>
              <a:t>15 лотков</a:t>
            </a:r>
            <a:r>
              <a:rPr lang="ru-RU" sz="1100" b="1" i="1" dirty="0">
                <a:solidFill>
                  <a:srgbClr val="4D4B4B"/>
                </a:solidFill>
              </a:rPr>
              <a:t>, устанавливаемых друг на друга. Температура высушивания составляет от 35 до 70°С.</a:t>
            </a:r>
          </a:p>
          <a:p>
            <a:r>
              <a:rPr lang="ru-RU" sz="1100" b="1" i="1" dirty="0">
                <a:solidFill>
                  <a:srgbClr val="4D4B4B"/>
                </a:solidFill>
              </a:rPr>
              <a:t>Сушилка GRUNHELM идеальное устройство для тех кто заботится о заготовке продуктов на зиму. Это один </a:t>
            </a:r>
            <a:r>
              <a:rPr lang="ru-RU" sz="1100" b="1" i="1" dirty="0">
                <a:solidFill>
                  <a:srgbClr val="4D4B4B"/>
                </a:solidFill>
              </a:rPr>
              <a:t>из наиболее </a:t>
            </a:r>
            <a:r>
              <a:rPr lang="ru-RU" sz="1100" b="1" i="1" dirty="0">
                <a:solidFill>
                  <a:srgbClr val="4D4B4B"/>
                </a:solidFill>
              </a:rPr>
              <a:t>эффективных, простых и экономичных сушильных агрегатов. Имеет защиту от перегрева, </a:t>
            </a:r>
            <a:r>
              <a:rPr lang="ru-RU" sz="1100" b="1" i="1" dirty="0">
                <a:solidFill>
                  <a:srgbClr val="4D4B4B"/>
                </a:solidFill>
              </a:rPr>
              <a:t>благодаря встроенному </a:t>
            </a:r>
            <a:r>
              <a:rPr lang="ru-RU" sz="1100" b="1" i="1" dirty="0">
                <a:solidFill>
                  <a:srgbClr val="4D4B4B"/>
                </a:solidFill>
              </a:rPr>
              <a:t>микропроцессору.</a:t>
            </a:r>
          </a:p>
          <a:p>
            <a:r>
              <a:rPr lang="ru-RU" sz="1100" b="1" i="1" dirty="0">
                <a:solidFill>
                  <a:srgbClr val="4D4B4B"/>
                </a:solidFill>
              </a:rPr>
              <a:t>С его помощью Вы сможете разнообразить свой рацион и заботиться о здоровом питании круглый год.</a:t>
            </a:r>
          </a:p>
          <a:p>
            <a:r>
              <a:rPr lang="ru-RU" sz="1100" b="1" i="1" dirty="0">
                <a:solidFill>
                  <a:srgbClr val="4D4B4B"/>
                </a:solidFill>
              </a:rPr>
              <a:t>Высокая мощность мотора и вентилятора позволяет высушивать продукты длительное время без выключения.</a:t>
            </a:r>
          </a:p>
          <a:p>
            <a:r>
              <a:rPr lang="ru-RU" sz="1100" b="1" i="1" dirty="0">
                <a:solidFill>
                  <a:srgbClr val="4D4B4B"/>
                </a:solidFill>
              </a:rPr>
              <a:t>Прибор изготовлен из экологически чистого высококачественного пластика, который при нагревании не </a:t>
            </a:r>
            <a:r>
              <a:rPr lang="ru-RU" sz="1100" b="1" i="1" dirty="0">
                <a:solidFill>
                  <a:srgbClr val="4D4B4B"/>
                </a:solidFill>
              </a:rPr>
              <a:t>выделяет вредных </a:t>
            </a:r>
            <a:r>
              <a:rPr lang="ru-RU" sz="1100" b="1" i="1" dirty="0">
                <a:solidFill>
                  <a:srgbClr val="4D4B4B"/>
                </a:solidFill>
              </a:rPr>
              <a:t>веществ и не вступает в реакцию с продуктами.</a:t>
            </a:r>
          </a:p>
          <a:p>
            <a:r>
              <a:rPr lang="ru-RU" sz="1100" b="1" i="1" dirty="0">
                <a:solidFill>
                  <a:srgbClr val="4D4B4B"/>
                </a:solidFill>
              </a:rPr>
              <a:t>Сетчатые лотки, предназначенные для сушки фруктов и </a:t>
            </a:r>
            <a:r>
              <a:rPr lang="ru-RU" sz="1100" b="1" i="1" dirty="0">
                <a:solidFill>
                  <a:srgbClr val="4D4B4B"/>
                </a:solidFill>
              </a:rPr>
              <a:t>овощей, изготовлены </a:t>
            </a:r>
            <a:r>
              <a:rPr lang="ru-RU" sz="1100" b="1" i="1" dirty="0">
                <a:solidFill>
                  <a:srgbClr val="4D4B4B"/>
                </a:solidFill>
              </a:rPr>
              <a:t>в виде «полипропиленовой сетки» с </a:t>
            </a:r>
            <a:r>
              <a:rPr lang="ru-RU" sz="1100" b="1" i="1" dirty="0">
                <a:solidFill>
                  <a:srgbClr val="4D4B4B"/>
                </a:solidFill>
              </a:rPr>
              <a:t>ячейками различной </a:t>
            </a:r>
            <a:r>
              <a:rPr lang="ru-RU" sz="1100" b="1" i="1" dirty="0">
                <a:solidFill>
                  <a:srgbClr val="4D4B4B"/>
                </a:solidFill>
              </a:rPr>
              <a:t>величины.</a:t>
            </a:r>
          </a:p>
          <a:p>
            <a:r>
              <a:rPr lang="ru-RU" sz="1100" b="1" i="1" dirty="0">
                <a:solidFill>
                  <a:srgbClr val="4D4B4B"/>
                </a:solidFill>
              </a:rPr>
              <a:t>Прибор безопасен в эксплуатации, благодаря наличию </a:t>
            </a:r>
            <a:r>
              <a:rPr lang="ru-RU" sz="1100" b="1" i="1" dirty="0" err="1">
                <a:solidFill>
                  <a:srgbClr val="4D4B4B"/>
                </a:solidFill>
              </a:rPr>
              <a:t>термопредохранителя</a:t>
            </a:r>
            <a:r>
              <a:rPr lang="ru-RU" sz="1100" b="1" i="1" dirty="0">
                <a:solidFill>
                  <a:srgbClr val="4D4B4B"/>
                </a:solidFill>
              </a:rPr>
              <a:t> </a:t>
            </a:r>
            <a:r>
              <a:rPr lang="ru-RU" sz="1100" b="1" i="1" dirty="0">
                <a:solidFill>
                  <a:srgbClr val="4D4B4B"/>
                </a:solidFill>
              </a:rPr>
              <a:t>и </a:t>
            </a:r>
            <a:r>
              <a:rPr lang="ru-RU" sz="1100" b="1" i="1" dirty="0">
                <a:solidFill>
                  <a:srgbClr val="4D4B4B"/>
                </a:solidFill>
              </a:rPr>
              <a:t>двойной изоляции</a:t>
            </a:r>
            <a:r>
              <a:rPr lang="ru-RU" sz="1100" b="1" i="1" dirty="0">
                <a:solidFill>
                  <a:srgbClr val="4D4B4B"/>
                </a:solidFill>
              </a:rPr>
              <a:t>.</a:t>
            </a:r>
          </a:p>
          <a:p>
            <a:r>
              <a:rPr lang="ru-RU" sz="1100" b="1" i="1" dirty="0">
                <a:solidFill>
                  <a:srgbClr val="4D4B4B"/>
                </a:solidFill>
              </a:rPr>
              <a:t>Технология сушки запатентованным методом </a:t>
            </a:r>
            <a:r>
              <a:rPr lang="ru-RU" sz="1100" b="1" i="1" dirty="0">
                <a:solidFill>
                  <a:srgbClr val="4D4B4B"/>
                </a:solidFill>
              </a:rPr>
              <a:t>вертикальной конвекции</a:t>
            </a:r>
            <a:r>
              <a:rPr lang="ru-RU" sz="1100" b="1" i="1" dirty="0">
                <a:solidFill>
                  <a:srgbClr val="4D4B4B"/>
                </a:solidFill>
              </a:rPr>
              <a:t>, </a:t>
            </a:r>
            <a:r>
              <a:rPr lang="ru-RU" sz="1100" b="1" i="1" dirty="0">
                <a:solidFill>
                  <a:srgbClr val="4D4B4B"/>
                </a:solidFill>
              </a:rPr>
              <a:t>полностью исключает </a:t>
            </a:r>
            <a:r>
              <a:rPr lang="ru-RU" sz="1100" b="1" i="1" dirty="0">
                <a:solidFill>
                  <a:srgbClr val="4D4B4B"/>
                </a:solidFill>
              </a:rPr>
              <a:t>смешение запахов и </a:t>
            </a:r>
            <a:r>
              <a:rPr lang="ru-RU" sz="1100" b="1" i="1" dirty="0">
                <a:solidFill>
                  <a:srgbClr val="4D4B4B"/>
                </a:solidFill>
              </a:rPr>
              <a:t>позволяет </a:t>
            </a:r>
            <a:r>
              <a:rPr lang="ru-RU" sz="1100" b="1" i="1" dirty="0">
                <a:solidFill>
                  <a:srgbClr val="4D4B4B"/>
                </a:solidFill>
              </a:rPr>
              <a:t>высушивать одновременно разные виды продуктов</a:t>
            </a:r>
            <a:r>
              <a:rPr lang="ru-RU" sz="1100" b="1" i="1" dirty="0"/>
              <a:t>. </a:t>
            </a:r>
          </a:p>
        </p:txBody>
      </p:sp>
      <p:sp>
        <p:nvSpPr>
          <p:cNvPr id="16" name="TextBox 15"/>
          <p:cNvSpPr txBox="1"/>
          <p:nvPr/>
        </p:nvSpPr>
        <p:spPr>
          <a:xfrm>
            <a:off x="4353764" y="2025461"/>
            <a:ext cx="4745749" cy="276999"/>
          </a:xfrm>
          <a:prstGeom prst="rect">
            <a:avLst/>
          </a:prstGeom>
          <a:noFill/>
        </p:spPr>
        <p:txBody>
          <a:bodyPr wrap="square" rtlCol="0">
            <a:spAutoFit/>
          </a:bodyPr>
          <a:lstStyle/>
          <a:p>
            <a:r>
              <a:rPr lang="ru-RU" sz="1200" b="1" dirty="0">
                <a:solidFill>
                  <a:srgbClr val="FF0000"/>
                </a:solidFill>
                <a:latin typeface="Arial Black" pitchFamily="34" charset="0"/>
              </a:rPr>
              <a:t>ХАРАКТЕРИСТИКА </a:t>
            </a:r>
            <a:r>
              <a:rPr lang="ru-RU" sz="1200" b="1" dirty="0" smtClean="0">
                <a:solidFill>
                  <a:srgbClr val="FF0000"/>
                </a:solidFill>
                <a:latin typeface="Arial Black" pitchFamily="34" charset="0"/>
              </a:rPr>
              <a:t>МОДЕЛИ</a:t>
            </a:r>
            <a:endParaRPr lang="ru-RU" sz="1200" b="1" dirty="0">
              <a:solidFill>
                <a:srgbClr val="FF0000"/>
              </a:solidFill>
              <a:latin typeface="Arial Black" pitchFamily="34" charset="0"/>
            </a:endParaRPr>
          </a:p>
        </p:txBody>
      </p:sp>
      <p:sp>
        <p:nvSpPr>
          <p:cNvPr id="31" name="Прямоугольник 30"/>
          <p:cNvSpPr/>
          <p:nvPr/>
        </p:nvSpPr>
        <p:spPr>
          <a:xfrm>
            <a:off x="806658" y="5635032"/>
            <a:ext cx="3160365" cy="369332"/>
          </a:xfrm>
          <a:prstGeom prst="rect">
            <a:avLst/>
          </a:prstGeom>
        </p:spPr>
        <p:txBody>
          <a:bodyPr wrap="square">
            <a:spAutoFit/>
          </a:bodyPr>
          <a:lstStyle/>
          <a:p>
            <a:r>
              <a:rPr lang="ru-RU" dirty="0">
                <a:solidFill>
                  <a:srgbClr val="006666"/>
                </a:solidFill>
                <a:latin typeface="EpsilonCTT" pitchFamily="2" charset="0"/>
              </a:rPr>
              <a:t>ПОЛЕЗНО! БЫСТРО! ВКУСНО!</a:t>
            </a:r>
          </a:p>
        </p:txBody>
      </p:sp>
      <p:pic>
        <p:nvPicPr>
          <p:cNvPr id="3" name="Рисунок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6392" y="2302460"/>
            <a:ext cx="3897531" cy="2806492"/>
          </a:xfrm>
          <a:prstGeom prst="rect">
            <a:avLst/>
          </a:prstGeom>
          <a:effectLst>
            <a:outerShdw blurRad="50800" dist="38100" dir="2700000" algn="tl" rotWithShape="0">
              <a:prstClr val="black">
                <a:alpha val="40000"/>
              </a:prstClr>
            </a:outerShdw>
          </a:effectLst>
        </p:spPr>
      </p:pic>
      <p:pic>
        <p:nvPicPr>
          <p:cNvPr id="18"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15618" y="1254282"/>
            <a:ext cx="93345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549604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927417" y="850218"/>
            <a:ext cx="6309427" cy="656090"/>
          </a:xfrm>
          <a:effectLst/>
        </p:spPr>
        <p:txBody>
          <a:bodyPr>
            <a:normAutofit/>
          </a:bodyPr>
          <a:lstStyle/>
          <a:p>
            <a:pPr>
              <a:lnSpc>
                <a:spcPct val="100000"/>
              </a:lnSpc>
            </a:pPr>
            <a:r>
              <a:rPr lang="ru-RU" sz="2400" b="1" spc="50" dirty="0">
                <a:ln w="11430"/>
                <a:solidFill>
                  <a:srgbClr val="930D2D"/>
                </a:solidFill>
                <a:effectLst>
                  <a:outerShdw blurRad="38100" dist="38100" dir="2700000" algn="tl">
                    <a:srgbClr val="000000">
                      <a:alpha val="43137"/>
                    </a:srgbClr>
                  </a:outerShdw>
                </a:effectLst>
              </a:rPr>
              <a:t>СУШИЛКА </a:t>
            </a:r>
            <a:r>
              <a:rPr lang="en-US" sz="2400" b="1" spc="50" dirty="0">
                <a:ln w="11430"/>
                <a:solidFill>
                  <a:srgbClr val="930D2D"/>
                </a:solidFill>
                <a:effectLst>
                  <a:outerShdw blurRad="38100" dist="38100" dir="2700000" algn="tl">
                    <a:srgbClr val="000000">
                      <a:alpha val="43137"/>
                    </a:srgbClr>
                  </a:outerShdw>
                </a:effectLst>
              </a:rPr>
              <a:t>BY1</a:t>
            </a:r>
            <a:r>
              <a:rPr lang="ru-RU" sz="2400" b="1" spc="50" dirty="0">
                <a:ln w="11430"/>
                <a:solidFill>
                  <a:srgbClr val="930D2D"/>
                </a:solidFill>
                <a:effectLst>
                  <a:outerShdw blurRad="38100" dist="38100" dir="2700000" algn="tl">
                    <a:srgbClr val="000000">
                      <a:alpha val="43137"/>
                    </a:srgbClr>
                  </a:outerShdw>
                </a:effectLst>
              </a:rPr>
              <a:t>162</a:t>
            </a:r>
            <a:endParaRPr lang="uk-UA" sz="24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548015" y="6029040"/>
            <a:ext cx="4474268" cy="275883"/>
          </a:xfrm>
          <a:prstGeom prst="rect">
            <a:avLst/>
          </a:prstGeom>
          <a:noFill/>
        </p:spPr>
        <p:txBody>
          <a:bodyPr wrap="square" lIns="88366" tIns="44183" rIns="88366" bIns="44183" rtlCol="0">
            <a:spAutoFit/>
          </a:bodyPr>
          <a:lstStyle/>
          <a:p>
            <a:r>
              <a:rPr lang="ru-RU" sz="1213" b="1" dirty="0">
                <a:solidFill>
                  <a:srgbClr val="FF0000"/>
                </a:solidFill>
                <a:latin typeface="Arial Black" pitchFamily="34" charset="0"/>
              </a:rPr>
              <a:t>ТЕХНИЧЕСКИЕ  ХАРАКТЕРИСТИКИ:</a:t>
            </a:r>
          </a:p>
        </p:txBody>
      </p:sp>
      <p:graphicFrame>
        <p:nvGraphicFramePr>
          <p:cNvPr id="9" name="Таблица 8"/>
          <p:cNvGraphicFramePr>
            <a:graphicFrameLocks noGrp="1"/>
          </p:cNvGraphicFramePr>
          <p:nvPr>
            <p:extLst>
              <p:ext uri="{D42A27DB-BD31-4B8C-83A1-F6EECF244321}">
                <p14:modId xmlns:p14="http://schemas.microsoft.com/office/powerpoint/2010/main" val="1588023180"/>
              </p:ext>
            </p:extLst>
          </p:nvPr>
        </p:nvGraphicFramePr>
        <p:xfrm>
          <a:off x="594866" y="6394345"/>
          <a:ext cx="9567936" cy="958306"/>
        </p:xfrm>
        <a:graphic>
          <a:graphicData uri="http://schemas.openxmlformats.org/drawingml/2006/table">
            <a:tbl>
              <a:tblPr>
                <a:tableStyleId>{616DA210-FB5B-4158-B5E0-FEB733F419BA}</a:tableStyleId>
              </a:tblPr>
              <a:tblGrid>
                <a:gridCol w="482278">
                  <a:extLst>
                    <a:ext uri="{9D8B030D-6E8A-4147-A177-3AD203B41FA5}">
                      <a16:colId xmlns:a16="http://schemas.microsoft.com/office/drawing/2014/main" val="20000"/>
                    </a:ext>
                  </a:extLst>
                </a:gridCol>
                <a:gridCol w="530518">
                  <a:extLst>
                    <a:ext uri="{9D8B030D-6E8A-4147-A177-3AD203B41FA5}">
                      <a16:colId xmlns:a16="http://schemas.microsoft.com/office/drawing/2014/main" val="20001"/>
                    </a:ext>
                  </a:extLst>
                </a:gridCol>
                <a:gridCol w="676410">
                  <a:extLst>
                    <a:ext uri="{9D8B030D-6E8A-4147-A177-3AD203B41FA5}">
                      <a16:colId xmlns:a16="http://schemas.microsoft.com/office/drawing/2014/main" val="20002"/>
                    </a:ext>
                  </a:extLst>
                </a:gridCol>
                <a:gridCol w="824135">
                  <a:extLst>
                    <a:ext uri="{9D8B030D-6E8A-4147-A177-3AD203B41FA5}">
                      <a16:colId xmlns:a16="http://schemas.microsoft.com/office/drawing/2014/main" val="20003"/>
                    </a:ext>
                  </a:extLst>
                </a:gridCol>
                <a:gridCol w="503992">
                  <a:extLst>
                    <a:ext uri="{9D8B030D-6E8A-4147-A177-3AD203B41FA5}">
                      <a16:colId xmlns:a16="http://schemas.microsoft.com/office/drawing/2014/main" val="20004"/>
                    </a:ext>
                  </a:extLst>
                </a:gridCol>
                <a:gridCol w="649885">
                  <a:extLst>
                    <a:ext uri="{9D8B030D-6E8A-4147-A177-3AD203B41FA5}">
                      <a16:colId xmlns:a16="http://schemas.microsoft.com/office/drawing/2014/main" val="20005"/>
                    </a:ext>
                  </a:extLst>
                </a:gridCol>
                <a:gridCol w="755988">
                  <a:extLst>
                    <a:ext uri="{9D8B030D-6E8A-4147-A177-3AD203B41FA5}">
                      <a16:colId xmlns:a16="http://schemas.microsoft.com/office/drawing/2014/main" val="20006"/>
                    </a:ext>
                  </a:extLst>
                </a:gridCol>
                <a:gridCol w="862092">
                  <a:extLst>
                    <a:ext uri="{9D8B030D-6E8A-4147-A177-3AD203B41FA5}">
                      <a16:colId xmlns:a16="http://schemas.microsoft.com/office/drawing/2014/main" val="20007"/>
                    </a:ext>
                  </a:extLst>
                </a:gridCol>
                <a:gridCol w="630599">
                  <a:extLst>
                    <a:ext uri="{9D8B030D-6E8A-4147-A177-3AD203B41FA5}">
                      <a16:colId xmlns:a16="http://schemas.microsoft.com/office/drawing/2014/main" val="20008"/>
                    </a:ext>
                  </a:extLst>
                </a:gridCol>
                <a:gridCol w="714529">
                  <a:extLst>
                    <a:ext uri="{9D8B030D-6E8A-4147-A177-3AD203B41FA5}">
                      <a16:colId xmlns:a16="http://schemas.microsoft.com/office/drawing/2014/main" val="20009"/>
                    </a:ext>
                  </a:extLst>
                </a:gridCol>
                <a:gridCol w="793922">
                  <a:extLst>
                    <a:ext uri="{9D8B030D-6E8A-4147-A177-3AD203B41FA5}">
                      <a16:colId xmlns:a16="http://schemas.microsoft.com/office/drawing/2014/main" val="20010"/>
                    </a:ext>
                  </a:extLst>
                </a:gridCol>
                <a:gridCol w="873314">
                  <a:extLst>
                    <a:ext uri="{9D8B030D-6E8A-4147-A177-3AD203B41FA5}">
                      <a16:colId xmlns:a16="http://schemas.microsoft.com/office/drawing/2014/main" val="20011"/>
                    </a:ext>
                  </a:extLst>
                </a:gridCol>
                <a:gridCol w="635137">
                  <a:extLst>
                    <a:ext uri="{9D8B030D-6E8A-4147-A177-3AD203B41FA5}">
                      <a16:colId xmlns:a16="http://schemas.microsoft.com/office/drawing/2014/main" val="20012"/>
                    </a:ext>
                  </a:extLst>
                </a:gridCol>
                <a:gridCol w="635137">
                  <a:extLst>
                    <a:ext uri="{9D8B030D-6E8A-4147-A177-3AD203B41FA5}">
                      <a16:colId xmlns:a16="http://schemas.microsoft.com/office/drawing/2014/main" val="20013"/>
                    </a:ext>
                  </a:extLst>
                </a:gridCol>
              </a:tblGrid>
              <a:tr h="513233">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8625" marR="8625"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8625" marR="8625" marT="9149" marB="0" anchor="ctr">
                    <a:solidFill>
                      <a:schemeClr val="bg1">
                        <a:lumMod val="95000"/>
                      </a:schemeClr>
                    </a:solidFill>
                  </a:tcPr>
                </a:tc>
                <a:tc>
                  <a:txBody>
                    <a:bodyPr/>
                    <a:lstStyle/>
                    <a:p>
                      <a:pPr algn="ctr" fontAlgn="ctr"/>
                      <a:r>
                        <a:rPr lang="ru-RU" sz="1100" b="1" u="none" strike="noStrike" dirty="0" smtClean="0">
                          <a:effectLst/>
                        </a:rPr>
                        <a:t>Мощность</a:t>
                      </a:r>
                      <a:endParaRPr lang="ru-RU" sz="1100" b="1" i="0" u="none" strike="noStrike" dirty="0">
                        <a:solidFill>
                          <a:srgbClr val="000000"/>
                        </a:solidFill>
                        <a:effectLst/>
                        <a:latin typeface="Calibri"/>
                      </a:endParaRPr>
                    </a:p>
                  </a:txBody>
                  <a:tcPr marL="8625" marR="8625" marT="9149" marB="0" anchor="ctr">
                    <a:solidFill>
                      <a:schemeClr val="bg1">
                        <a:lumMod val="95000"/>
                      </a:schemeClr>
                    </a:solidFill>
                  </a:tcPr>
                </a:tc>
                <a:tc>
                  <a:txBody>
                    <a:bodyPr/>
                    <a:lstStyle/>
                    <a:p>
                      <a:pPr algn="ctr" fontAlgn="ctr"/>
                      <a:r>
                        <a:rPr lang="ru-RU" sz="1100" b="1" u="none" strike="noStrike" dirty="0" smtClean="0">
                          <a:effectLst/>
                        </a:rPr>
                        <a:t>Напряжение</a:t>
                      </a:r>
                      <a:endParaRPr lang="ru-RU" sz="1100" b="1" i="0" u="none" strike="noStrike" dirty="0">
                        <a:solidFill>
                          <a:srgbClr val="000000"/>
                        </a:solidFill>
                        <a:effectLst/>
                        <a:latin typeface="Calibri"/>
                      </a:endParaRPr>
                    </a:p>
                  </a:txBody>
                  <a:tcPr marL="8625" marR="8625"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Частота</a:t>
                      </a:r>
                      <a:endParaRPr lang="ru-RU" sz="1100" b="1" i="0" u="none" strike="noStrike" dirty="0">
                        <a:solidFill>
                          <a:srgbClr val="000000"/>
                        </a:solidFill>
                        <a:effectLst/>
                        <a:latin typeface="Calibri"/>
                      </a:endParaRPr>
                    </a:p>
                  </a:txBody>
                  <a:tcPr marL="8625" marR="8625"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Складных уровней</a:t>
                      </a:r>
                      <a:endParaRPr lang="ru-RU" sz="1100" b="1" i="0" u="none" strike="noStrike" dirty="0">
                        <a:solidFill>
                          <a:srgbClr val="000000"/>
                        </a:solidFill>
                        <a:effectLst/>
                        <a:latin typeface="Calibri"/>
                      </a:endParaRPr>
                    </a:p>
                  </a:txBody>
                  <a:tcPr marL="8625" marR="8625"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Диапазон температур</a:t>
                      </a:r>
                      <a:endParaRPr lang="ru-RU" sz="1100" b="1" i="0" u="none" strike="noStrike" dirty="0">
                        <a:solidFill>
                          <a:srgbClr val="000000"/>
                        </a:solidFill>
                        <a:effectLst/>
                        <a:latin typeface="Calibri"/>
                      </a:endParaRPr>
                    </a:p>
                  </a:txBody>
                  <a:tcPr marL="8625" marR="8625"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Вместимость</a:t>
                      </a:r>
                    </a:p>
                    <a:p>
                      <a:pPr algn="ctr" fontAlgn="ctr"/>
                      <a:r>
                        <a:rPr lang="ru-RU" sz="1100" b="1" i="0" u="none" strike="noStrike" dirty="0" smtClean="0">
                          <a:solidFill>
                            <a:srgbClr val="000000"/>
                          </a:solidFill>
                          <a:effectLst/>
                          <a:latin typeface="+mn-lt"/>
                        </a:rPr>
                        <a:t> 1-го уровня</a:t>
                      </a:r>
                    </a:p>
                  </a:txBody>
                  <a:tcPr marL="8625" marR="8625"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Диаметр уровня</a:t>
                      </a:r>
                      <a:endParaRPr lang="ru-RU" sz="1100" b="1" i="0" u="none" strike="noStrike" dirty="0">
                        <a:solidFill>
                          <a:srgbClr val="000000"/>
                        </a:solidFill>
                        <a:effectLst/>
                        <a:latin typeface="Calibri"/>
                      </a:endParaRPr>
                    </a:p>
                  </a:txBody>
                  <a:tcPr marL="8625" marR="8625"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Объём</a:t>
                      </a:r>
                      <a:endParaRPr lang="ru-RU" sz="1100" b="1" i="0" u="none" strike="noStrike" dirty="0">
                        <a:solidFill>
                          <a:srgbClr val="000000"/>
                        </a:solidFill>
                        <a:effectLst/>
                        <a:latin typeface="Calibri"/>
                      </a:endParaRPr>
                    </a:p>
                  </a:txBody>
                  <a:tcPr marL="8625" marR="8625"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Размер изделия, мм</a:t>
                      </a:r>
                      <a:endParaRPr lang="ru-RU" sz="1100" b="1" i="0" u="none" strike="noStrike" dirty="0">
                        <a:solidFill>
                          <a:srgbClr val="000000"/>
                        </a:solidFill>
                        <a:effectLst/>
                        <a:latin typeface="Calibri"/>
                      </a:endParaRPr>
                    </a:p>
                  </a:txBody>
                  <a:tcPr marL="8625" marR="8625"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Размер упаковки, мм</a:t>
                      </a:r>
                      <a:endParaRPr lang="ru-RU" sz="1100" b="1" i="0" u="none" strike="noStrike" dirty="0">
                        <a:solidFill>
                          <a:srgbClr val="000000"/>
                        </a:solidFill>
                        <a:effectLst/>
                        <a:latin typeface="Calibri"/>
                      </a:endParaRPr>
                    </a:p>
                  </a:txBody>
                  <a:tcPr marL="8625" marR="8625"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 нетто</a:t>
                      </a:r>
                      <a:endParaRPr lang="ru-RU" sz="1100" b="1" i="0" u="none" strike="noStrike" dirty="0">
                        <a:solidFill>
                          <a:srgbClr val="000000"/>
                        </a:solidFill>
                        <a:effectLst/>
                        <a:latin typeface="Calibri"/>
                      </a:endParaRPr>
                    </a:p>
                  </a:txBody>
                  <a:tcPr marL="8625" marR="8625"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 брутто</a:t>
                      </a:r>
                      <a:endParaRPr lang="ru-RU" sz="1100" b="1" i="0" u="none" strike="noStrike" dirty="0">
                        <a:solidFill>
                          <a:srgbClr val="000000"/>
                        </a:solidFill>
                        <a:effectLst/>
                        <a:latin typeface="Calibri"/>
                      </a:endParaRPr>
                    </a:p>
                  </a:txBody>
                  <a:tcPr marL="8625" marR="8625" marT="9149" marB="0" anchor="ctr">
                    <a:solidFill>
                      <a:schemeClr val="bg1">
                        <a:lumMod val="95000"/>
                      </a:schemeClr>
                    </a:solidFill>
                  </a:tcPr>
                </a:tc>
                <a:extLst>
                  <a:ext uri="{0D108BD9-81ED-4DB2-BD59-A6C34878D82A}">
                    <a16:rowId xmlns:a16="http://schemas.microsoft.com/office/drawing/2014/main" val="10000"/>
                  </a:ext>
                </a:extLst>
              </a:tr>
              <a:tr h="445073">
                <a:tc>
                  <a:txBody>
                    <a:bodyPr/>
                    <a:lstStyle/>
                    <a:p>
                      <a:pPr marL="0" algn="ctr" defTabSz="914400" rtl="0" eaLnBrk="1" fontAlgn="ctr" latinLnBrk="0" hangingPunct="1"/>
                      <a:r>
                        <a:rPr lang="ru-RU" sz="1000" b="1" i="1" u="none" strike="noStrike" kern="1200" dirty="0" smtClean="0">
                          <a:solidFill>
                            <a:srgbClr val="000000"/>
                          </a:solidFill>
                          <a:effectLst/>
                          <a:latin typeface="+mn-lt"/>
                          <a:ea typeface="+mn-ea"/>
                          <a:cs typeface="+mn-cs"/>
                        </a:rPr>
                        <a:t>68785</a:t>
                      </a:r>
                      <a:endParaRPr lang="ru-RU" sz="1000" b="1" i="1" u="none" strike="noStrike" kern="1200" dirty="0">
                        <a:solidFill>
                          <a:srgbClr val="000000"/>
                        </a:solidFill>
                        <a:effectLst/>
                        <a:latin typeface="+mn-lt"/>
                        <a:ea typeface="+mn-ea"/>
                        <a:cs typeface="+mn-cs"/>
                      </a:endParaRPr>
                    </a:p>
                  </a:txBody>
                  <a:tcPr marL="8980" marR="8980" marT="9525" marB="0" anchor="ctr"/>
                </a:tc>
                <a:tc>
                  <a:txBody>
                    <a:bodyPr/>
                    <a:lstStyle/>
                    <a:p>
                      <a:pPr algn="ctr" fontAlgn="ctr"/>
                      <a:r>
                        <a:rPr lang="en-US" sz="1000" b="1" i="1" u="none" strike="noStrike" dirty="0" smtClean="0">
                          <a:solidFill>
                            <a:srgbClr val="000000"/>
                          </a:solidFill>
                          <a:effectLst/>
                          <a:latin typeface="+mn-lt"/>
                        </a:rPr>
                        <a:t>BY1162</a:t>
                      </a:r>
                      <a:endParaRPr lang="en-US" sz="1000" b="1" i="1" u="none" strike="noStrike" dirty="0">
                        <a:solidFill>
                          <a:srgbClr val="000000"/>
                        </a:solidFill>
                        <a:effectLst/>
                        <a:latin typeface="+mn-lt"/>
                      </a:endParaRPr>
                    </a:p>
                  </a:txBody>
                  <a:tcPr marL="8980" marR="8980" marT="9525" marB="0" anchor="ctr"/>
                </a:tc>
                <a:tc>
                  <a:txBody>
                    <a:bodyPr/>
                    <a:lstStyle/>
                    <a:p>
                      <a:pPr algn="ctr" fontAlgn="ctr"/>
                      <a:r>
                        <a:rPr lang="en-US" sz="1000" b="1" i="1" u="none" strike="noStrike" dirty="0" smtClean="0">
                          <a:solidFill>
                            <a:srgbClr val="000000"/>
                          </a:solidFill>
                          <a:effectLst/>
                          <a:latin typeface="+mn-lt"/>
                        </a:rPr>
                        <a:t>520 </a:t>
                      </a:r>
                      <a:r>
                        <a:rPr lang="ru-RU" sz="1000" b="1" i="1" u="none" strike="noStrike" dirty="0" smtClean="0">
                          <a:solidFill>
                            <a:srgbClr val="000000"/>
                          </a:solidFill>
                          <a:effectLst/>
                          <a:latin typeface="+mn-lt"/>
                        </a:rPr>
                        <a:t>Вт</a:t>
                      </a:r>
                      <a:endParaRPr lang="en-US" sz="1000" b="1" i="1" u="none" strike="noStrike" dirty="0">
                        <a:solidFill>
                          <a:srgbClr val="000000"/>
                        </a:solidFill>
                        <a:effectLst/>
                        <a:latin typeface="+mn-lt"/>
                      </a:endParaRPr>
                    </a:p>
                  </a:txBody>
                  <a:tcPr marL="8980" marR="8980" marT="9525" marB="0" anchor="ctr"/>
                </a:tc>
                <a:tc>
                  <a:txBody>
                    <a:bodyPr/>
                    <a:lstStyle/>
                    <a:p>
                      <a:pPr algn="ctr" fontAlgn="b"/>
                      <a:r>
                        <a:rPr lang="ru-RU" sz="1000" b="1" i="1" u="none" strike="noStrike" dirty="0" smtClean="0">
                          <a:solidFill>
                            <a:srgbClr val="000000"/>
                          </a:solidFill>
                          <a:effectLst/>
                          <a:latin typeface="+mn-lt"/>
                        </a:rPr>
                        <a:t>220</a:t>
                      </a:r>
                      <a:r>
                        <a:rPr lang="en-US" sz="1000" b="1" i="1" u="none" strike="noStrike" dirty="0" smtClean="0">
                          <a:solidFill>
                            <a:srgbClr val="000000"/>
                          </a:solidFill>
                          <a:effectLst/>
                          <a:latin typeface="+mn-lt"/>
                        </a:rPr>
                        <a:t> - 240</a:t>
                      </a:r>
                      <a:r>
                        <a:rPr lang="ru-RU" sz="1000" b="1" i="1" u="none" strike="noStrike" dirty="0" smtClean="0">
                          <a:solidFill>
                            <a:srgbClr val="000000"/>
                          </a:solidFill>
                          <a:effectLst/>
                          <a:latin typeface="+mn-lt"/>
                        </a:rPr>
                        <a:t> В</a:t>
                      </a:r>
                      <a:endParaRPr lang="ru-RU" sz="1000" b="1" i="1" u="none" strike="noStrike" dirty="0">
                        <a:solidFill>
                          <a:srgbClr val="000000"/>
                        </a:solidFill>
                        <a:effectLst/>
                        <a:latin typeface="+mn-lt"/>
                      </a:endParaRPr>
                    </a:p>
                  </a:txBody>
                  <a:tcPr marL="8625" marR="8625"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ru-RU" sz="1000" b="1" i="1" u="none" strike="noStrike" dirty="0" smtClean="0">
                          <a:solidFill>
                            <a:srgbClr val="000000"/>
                          </a:solidFill>
                          <a:effectLst/>
                          <a:latin typeface="Arial"/>
                        </a:rPr>
                        <a:t>~ 50 Гц</a:t>
                      </a:r>
                      <a:endParaRPr lang="ru-RU" sz="1000" b="1" i="1" u="none" strike="noStrike" dirty="0">
                        <a:solidFill>
                          <a:srgbClr val="000000"/>
                        </a:solidFill>
                        <a:effectLst/>
                        <a:latin typeface="Arial"/>
                      </a:endParaRPr>
                    </a:p>
                  </a:txBody>
                  <a:tcPr marL="8625" marR="8625"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5 </a:t>
                      </a:r>
                      <a:r>
                        <a:rPr lang="ru-RU" sz="1000" b="1" i="1" u="none" strike="noStrike" dirty="0" err="1" smtClean="0">
                          <a:solidFill>
                            <a:srgbClr val="000000"/>
                          </a:solidFill>
                          <a:effectLst/>
                          <a:latin typeface="Arial"/>
                        </a:rPr>
                        <a:t>шт</a:t>
                      </a:r>
                      <a:endParaRPr lang="ru-RU" sz="1000" b="1" i="1" u="none" strike="noStrike" dirty="0">
                        <a:solidFill>
                          <a:srgbClr val="000000"/>
                        </a:solidFill>
                        <a:effectLst/>
                        <a:latin typeface="Arial"/>
                      </a:endParaRPr>
                    </a:p>
                  </a:txBody>
                  <a:tcPr marL="8625" marR="8625"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35 - 70 ˚C</a:t>
                      </a:r>
                      <a:endParaRPr lang="ru-RU" sz="1000" b="1" i="1" u="none" strike="noStrike" dirty="0">
                        <a:solidFill>
                          <a:srgbClr val="000000"/>
                        </a:solidFill>
                        <a:effectLst/>
                        <a:latin typeface="Arial"/>
                      </a:endParaRPr>
                    </a:p>
                  </a:txBody>
                  <a:tcPr marL="8625" marR="8625"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1" u="none" strike="noStrike" dirty="0" smtClean="0">
                          <a:solidFill>
                            <a:srgbClr val="000000"/>
                          </a:solidFill>
                          <a:effectLst/>
                          <a:latin typeface="Arial"/>
                        </a:rPr>
                        <a:t>до 4 кг</a:t>
                      </a:r>
                    </a:p>
                  </a:txBody>
                  <a:tcPr marL="8625" marR="8625"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38 см</a:t>
                      </a:r>
                      <a:endParaRPr lang="ru-RU" sz="1000" b="1" i="1" u="none" strike="noStrike" dirty="0">
                        <a:solidFill>
                          <a:srgbClr val="000000"/>
                        </a:solidFill>
                        <a:effectLst/>
                        <a:latin typeface="Arial"/>
                      </a:endParaRPr>
                    </a:p>
                  </a:txBody>
                  <a:tcPr marL="8625" marR="8625"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20 л</a:t>
                      </a:r>
                      <a:endParaRPr lang="ru-RU" sz="1000" b="1" i="1" u="none" strike="noStrike" dirty="0">
                        <a:solidFill>
                          <a:srgbClr val="000000"/>
                        </a:solidFill>
                        <a:effectLst/>
                        <a:latin typeface="Arial"/>
                      </a:endParaRPr>
                    </a:p>
                  </a:txBody>
                  <a:tcPr marL="8625" marR="8625"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385х385х376</a:t>
                      </a:r>
                      <a:endParaRPr lang="ru-RU" sz="1000" b="1" i="1" u="none" strike="noStrike" dirty="0">
                        <a:solidFill>
                          <a:srgbClr val="000000"/>
                        </a:solidFill>
                        <a:effectLst/>
                        <a:latin typeface="Arial"/>
                      </a:endParaRPr>
                    </a:p>
                  </a:txBody>
                  <a:tcPr marL="8625" marR="8625"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390х390х400</a:t>
                      </a:r>
                      <a:endParaRPr lang="ru-RU" sz="1000" b="1" i="1" u="none" strike="noStrike" dirty="0">
                        <a:solidFill>
                          <a:srgbClr val="000000"/>
                        </a:solidFill>
                        <a:effectLst/>
                        <a:latin typeface="Arial"/>
                      </a:endParaRPr>
                    </a:p>
                  </a:txBody>
                  <a:tcPr marL="8625" marR="8625"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4 кг</a:t>
                      </a:r>
                      <a:endParaRPr lang="ru-RU" sz="1000" b="1" i="1" u="none" strike="noStrike" dirty="0">
                        <a:solidFill>
                          <a:srgbClr val="000000"/>
                        </a:solidFill>
                        <a:effectLst/>
                        <a:latin typeface="Arial"/>
                      </a:endParaRPr>
                    </a:p>
                  </a:txBody>
                  <a:tcPr marL="8625" marR="8625"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4,5 кг</a:t>
                      </a:r>
                      <a:endParaRPr lang="ru-RU" sz="1000" b="1" i="1" u="none" strike="noStrike" dirty="0">
                        <a:solidFill>
                          <a:srgbClr val="000000"/>
                        </a:solidFill>
                        <a:effectLst/>
                        <a:latin typeface="Arial"/>
                      </a:endParaRPr>
                    </a:p>
                  </a:txBody>
                  <a:tcPr marL="8625" marR="8625"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bl>
          </a:graphicData>
        </a:graphic>
      </p:graphicFrame>
      <p:sp>
        <p:nvSpPr>
          <p:cNvPr id="7" name="Прямоугольник 6"/>
          <p:cNvSpPr/>
          <p:nvPr/>
        </p:nvSpPr>
        <p:spPr>
          <a:xfrm>
            <a:off x="4354205" y="2241381"/>
            <a:ext cx="5942880" cy="3013106"/>
          </a:xfrm>
          <a:prstGeom prst="rect">
            <a:avLst/>
          </a:prstGeom>
        </p:spPr>
        <p:txBody>
          <a:bodyPr wrap="square" lIns="88366" tIns="44183" rIns="88366" bIns="44183">
            <a:spAutoFit/>
          </a:bodyPr>
          <a:lstStyle/>
          <a:p>
            <a:r>
              <a:rPr lang="ru-RU" sz="1100" b="1" i="1" dirty="0">
                <a:solidFill>
                  <a:srgbClr val="4D4B4B"/>
                </a:solidFill>
              </a:rPr>
              <a:t>Сушилка </a:t>
            </a:r>
            <a:r>
              <a:rPr lang="ru-RU" sz="1400" b="1" i="1" spc="50" dirty="0">
                <a:ln w="11430"/>
                <a:solidFill>
                  <a:srgbClr val="930D2D"/>
                </a:solidFill>
                <a:effectLst>
                  <a:outerShdw blurRad="38100" dist="38100" dir="2700000" algn="tl">
                    <a:srgbClr val="000000">
                      <a:alpha val="43137"/>
                    </a:srgbClr>
                  </a:outerShdw>
                </a:effectLst>
              </a:rPr>
              <a:t>GRUNHELM </a:t>
            </a:r>
            <a:r>
              <a:rPr lang="en-US" sz="1400" b="1" i="1" spc="50" dirty="0">
                <a:ln w="11430"/>
                <a:solidFill>
                  <a:srgbClr val="930D2D"/>
                </a:solidFill>
                <a:effectLst>
                  <a:outerShdw blurRad="38100" dist="38100" dir="2700000" algn="tl">
                    <a:srgbClr val="000000">
                      <a:alpha val="43137"/>
                    </a:srgbClr>
                  </a:outerShdw>
                </a:effectLst>
              </a:rPr>
              <a:t>BY1162</a:t>
            </a:r>
            <a:r>
              <a:rPr lang="ru-RU" sz="1400" b="1" i="1" spc="50" dirty="0">
                <a:ln w="11430"/>
                <a:solidFill>
                  <a:srgbClr val="930D2D"/>
                </a:solidFill>
                <a:effectLst>
                  <a:outerShdw blurRad="38100" dist="38100" dir="2700000" algn="tl">
                    <a:srgbClr val="000000">
                      <a:alpha val="43137"/>
                    </a:srgbClr>
                  </a:outerShdw>
                </a:effectLst>
              </a:rPr>
              <a:t> </a:t>
            </a:r>
            <a:r>
              <a:rPr lang="ru-RU" sz="1100" b="1" i="1" dirty="0">
                <a:solidFill>
                  <a:srgbClr val="4D4B4B"/>
                </a:solidFill>
              </a:rPr>
              <a:t>создана для высушивания овощей, фруктов, грибов, ягод, трав, мяса, рыбы в домашних условиях. </a:t>
            </a:r>
            <a:br>
              <a:rPr lang="ru-RU" sz="1100" b="1" i="1" dirty="0">
                <a:solidFill>
                  <a:srgbClr val="4D4B4B"/>
                </a:solidFill>
              </a:rPr>
            </a:br>
            <a:r>
              <a:rPr lang="ru-RU" sz="1100" b="1" i="1" dirty="0">
                <a:solidFill>
                  <a:srgbClr val="4D4B4B"/>
                </a:solidFill>
              </a:rPr>
              <a:t>Высушивание происходит при невысоких температурах — от 35 до 70 градусов и при этом продукт сохраняет витамины полностью. </a:t>
            </a:r>
          </a:p>
          <a:p>
            <a:r>
              <a:rPr lang="ru-RU" sz="1100" b="1" i="1" dirty="0">
                <a:solidFill>
                  <a:srgbClr val="4D4B4B"/>
                </a:solidFill>
              </a:rPr>
              <a:t>Время сушки колеблется от 2 до 22 часов, в зависимости от продукта. </a:t>
            </a:r>
          </a:p>
          <a:p>
            <a:r>
              <a:rPr lang="ru-RU" sz="1100" b="1" i="1" dirty="0">
                <a:solidFill>
                  <a:srgbClr val="4D4B4B"/>
                </a:solidFill>
              </a:rPr>
              <a:t>Несмотря на компактный размер, сушилка с комплектом из 5 поддонов достаточно вместительная — ее объем составляет 20 литров. </a:t>
            </a:r>
          </a:p>
          <a:p>
            <a:endParaRPr lang="ru-RU" sz="1100" b="1" i="1" dirty="0">
              <a:solidFill>
                <a:srgbClr val="4D4B4B"/>
              </a:solidFill>
            </a:endParaRPr>
          </a:p>
          <a:p>
            <a:r>
              <a:rPr lang="ru-RU" sz="1100" b="1" i="1" dirty="0">
                <a:solidFill>
                  <a:srgbClr val="4D4B4B"/>
                </a:solidFill>
              </a:rPr>
              <a:t>Продукты, высушенные в сушилке, сохраняют свои вкусовые качества и не пересушиваются, в отличие от высушенных в духовке; а по сравнению с высушиванием на солнце процесс занимает гораздо меньше времени. </a:t>
            </a:r>
          </a:p>
          <a:p>
            <a:endParaRPr lang="ru-RU" sz="1100" b="1" i="1" dirty="0">
              <a:solidFill>
                <a:srgbClr val="4D4B4B"/>
              </a:solidFill>
            </a:endParaRPr>
          </a:p>
          <a:p>
            <a:r>
              <a:rPr lang="ru-RU" sz="1100" b="1" i="1" dirty="0">
                <a:solidFill>
                  <a:srgbClr val="4D4B4B"/>
                </a:solidFill>
              </a:rPr>
              <a:t>Надежная, компактная и простая в эксплуатации сушилка станет незаменимым помощником на кухне, поможет сохранить для зимы грибы, ягоды, лекарственные травы, а также приготовить домашнюю лапшу, сухарики или вяленую рыбу. Высушенные продукты долго хранятся и могут быть использованы при изготовлении киселей, компотов, супов и других блюд.</a:t>
            </a:r>
          </a:p>
        </p:txBody>
      </p:sp>
      <p:sp>
        <p:nvSpPr>
          <p:cNvPr id="16" name="TextBox 15"/>
          <p:cNvSpPr txBox="1"/>
          <p:nvPr/>
        </p:nvSpPr>
        <p:spPr>
          <a:xfrm>
            <a:off x="4354205" y="1919043"/>
            <a:ext cx="4570232" cy="275883"/>
          </a:xfrm>
          <a:prstGeom prst="rect">
            <a:avLst/>
          </a:prstGeom>
          <a:noFill/>
        </p:spPr>
        <p:txBody>
          <a:bodyPr wrap="square" lIns="88366" tIns="44183" rIns="88366" bIns="44183" rtlCol="0">
            <a:spAutoFit/>
          </a:bodyPr>
          <a:lstStyle/>
          <a:p>
            <a:r>
              <a:rPr lang="ru-RU" sz="1213" b="1" dirty="0">
                <a:solidFill>
                  <a:srgbClr val="FF0000"/>
                </a:solidFill>
                <a:latin typeface="Arial Black" pitchFamily="34" charset="0"/>
              </a:rPr>
              <a:t>ХАРАКТЕРИСТИКА МОДЕЛИ</a:t>
            </a:r>
          </a:p>
        </p:txBody>
      </p:sp>
      <p:pic>
        <p:nvPicPr>
          <p:cNvPr id="3" name="Рисунок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1967" y="1751241"/>
            <a:ext cx="3976436" cy="3463742"/>
          </a:xfrm>
          <a:prstGeom prst="rect">
            <a:avLst/>
          </a:prstGeom>
        </p:spPr>
      </p:pic>
      <p:pic>
        <p:nvPicPr>
          <p:cNvPr id="5" name="Рисунок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7417" y="5508343"/>
            <a:ext cx="3261643" cy="585267"/>
          </a:xfrm>
          <a:prstGeom prst="rect">
            <a:avLst/>
          </a:prstGeom>
        </p:spPr>
      </p:pic>
      <p:pic>
        <p:nvPicPr>
          <p:cNvPr id="21"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590899" y="1355160"/>
            <a:ext cx="93345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969024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2" name="Заголовок 1"/>
          <p:cNvSpPr>
            <a:spLocks noGrp="1"/>
          </p:cNvSpPr>
          <p:nvPr>
            <p:ph type="title"/>
          </p:nvPr>
        </p:nvSpPr>
        <p:spPr>
          <a:xfrm>
            <a:off x="680972" y="749518"/>
            <a:ext cx="8973952" cy="656090"/>
          </a:xfrm>
          <a:effectLst/>
        </p:spPr>
        <p:txBody>
          <a:bodyPr>
            <a:normAutofit/>
          </a:bodyPr>
          <a:lstStyle/>
          <a:p>
            <a:pPr>
              <a:lnSpc>
                <a:spcPct val="100000"/>
              </a:lnSpc>
            </a:pPr>
            <a:r>
              <a:rPr lang="ru-RU" sz="2400" b="1" spc="50" dirty="0">
                <a:ln w="11430"/>
                <a:solidFill>
                  <a:srgbClr val="930D2D"/>
                </a:solidFill>
                <a:effectLst>
                  <a:outerShdw blurRad="38100" dist="38100" dir="2700000" algn="tl">
                    <a:srgbClr val="000000">
                      <a:alpha val="43137"/>
                    </a:srgbClr>
                  </a:outerShdw>
                </a:effectLst>
              </a:rPr>
              <a:t>ВЕСЫ ЭЛЕКТРОННЫЕ </a:t>
            </a:r>
            <a:r>
              <a:rPr lang="en-US" sz="2400" b="1" spc="50" dirty="0">
                <a:ln w="11430"/>
                <a:solidFill>
                  <a:srgbClr val="930D2D"/>
                </a:solidFill>
                <a:effectLst>
                  <a:outerShdw blurRad="38100" dist="38100" dir="2700000" algn="tl">
                    <a:srgbClr val="000000">
                      <a:alpha val="43137"/>
                    </a:srgbClr>
                  </a:outerShdw>
                </a:effectLst>
              </a:rPr>
              <a:t>BES-1S</a:t>
            </a:r>
            <a:endParaRPr lang="uk-UA" sz="2400" b="1" spc="50" dirty="0">
              <a:ln w="11430"/>
              <a:solidFill>
                <a:srgbClr val="930D2D"/>
              </a:solidFill>
              <a:effectLst>
                <a:outerShdw blurRad="38100" dist="38100" dir="2700000" algn="tl">
                  <a:srgbClr val="000000">
                    <a:alpha val="43137"/>
                  </a:srgbClr>
                </a:outerShdw>
              </a:effectLst>
            </a:endParaRPr>
          </a:p>
        </p:txBody>
      </p:sp>
      <p:sp>
        <p:nvSpPr>
          <p:cNvPr id="11" name="TextBox 10"/>
          <p:cNvSpPr txBox="1"/>
          <p:nvPr/>
        </p:nvSpPr>
        <p:spPr>
          <a:xfrm>
            <a:off x="308117" y="3843723"/>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1574821381"/>
              </p:ext>
            </p:extLst>
          </p:nvPr>
        </p:nvGraphicFramePr>
        <p:xfrm>
          <a:off x="306168" y="4120722"/>
          <a:ext cx="9972356" cy="3322345"/>
        </p:xfrm>
        <a:graphic>
          <a:graphicData uri="http://schemas.openxmlformats.org/drawingml/2006/table">
            <a:tbl>
              <a:tblPr>
                <a:tableStyleId>{616DA210-FB5B-4158-B5E0-FEB733F419BA}</a:tableStyleId>
              </a:tblPr>
              <a:tblGrid>
                <a:gridCol w="406875">
                  <a:extLst>
                    <a:ext uri="{9D8B030D-6E8A-4147-A177-3AD203B41FA5}">
                      <a16:colId xmlns:a16="http://schemas.microsoft.com/office/drawing/2014/main" val="20000"/>
                    </a:ext>
                  </a:extLst>
                </a:gridCol>
                <a:gridCol w="544666">
                  <a:extLst>
                    <a:ext uri="{9D8B030D-6E8A-4147-A177-3AD203B41FA5}">
                      <a16:colId xmlns:a16="http://schemas.microsoft.com/office/drawing/2014/main" val="20001"/>
                    </a:ext>
                  </a:extLst>
                </a:gridCol>
                <a:gridCol w="701325">
                  <a:extLst>
                    <a:ext uri="{9D8B030D-6E8A-4147-A177-3AD203B41FA5}">
                      <a16:colId xmlns:a16="http://schemas.microsoft.com/office/drawing/2014/main" val="20002"/>
                    </a:ext>
                  </a:extLst>
                </a:gridCol>
                <a:gridCol w="834102">
                  <a:extLst>
                    <a:ext uri="{9D8B030D-6E8A-4147-A177-3AD203B41FA5}">
                      <a16:colId xmlns:a16="http://schemas.microsoft.com/office/drawing/2014/main" val="20003"/>
                    </a:ext>
                  </a:extLst>
                </a:gridCol>
                <a:gridCol w="588921">
                  <a:extLst>
                    <a:ext uri="{9D8B030D-6E8A-4147-A177-3AD203B41FA5}">
                      <a16:colId xmlns:a16="http://schemas.microsoft.com/office/drawing/2014/main" val="20004"/>
                    </a:ext>
                  </a:extLst>
                </a:gridCol>
                <a:gridCol w="568171">
                  <a:extLst>
                    <a:ext uri="{9D8B030D-6E8A-4147-A177-3AD203B41FA5}">
                      <a16:colId xmlns:a16="http://schemas.microsoft.com/office/drawing/2014/main" val="20005"/>
                    </a:ext>
                  </a:extLst>
                </a:gridCol>
                <a:gridCol w="777935">
                  <a:extLst>
                    <a:ext uri="{9D8B030D-6E8A-4147-A177-3AD203B41FA5}">
                      <a16:colId xmlns:a16="http://schemas.microsoft.com/office/drawing/2014/main" val="20006"/>
                    </a:ext>
                  </a:extLst>
                </a:gridCol>
                <a:gridCol w="718893">
                  <a:extLst>
                    <a:ext uri="{9D8B030D-6E8A-4147-A177-3AD203B41FA5}">
                      <a16:colId xmlns:a16="http://schemas.microsoft.com/office/drawing/2014/main" val="20007"/>
                    </a:ext>
                  </a:extLst>
                </a:gridCol>
                <a:gridCol w="613191">
                  <a:extLst>
                    <a:ext uri="{9D8B030D-6E8A-4147-A177-3AD203B41FA5}">
                      <a16:colId xmlns:a16="http://schemas.microsoft.com/office/drawing/2014/main" val="20008"/>
                    </a:ext>
                  </a:extLst>
                </a:gridCol>
                <a:gridCol w="691384">
                  <a:extLst>
                    <a:ext uri="{9D8B030D-6E8A-4147-A177-3AD203B41FA5}">
                      <a16:colId xmlns:a16="http://schemas.microsoft.com/office/drawing/2014/main" val="20009"/>
                    </a:ext>
                  </a:extLst>
                </a:gridCol>
                <a:gridCol w="752875">
                  <a:extLst>
                    <a:ext uri="{9D8B030D-6E8A-4147-A177-3AD203B41FA5}">
                      <a16:colId xmlns:a16="http://schemas.microsoft.com/office/drawing/2014/main" val="20010"/>
                    </a:ext>
                  </a:extLst>
                </a:gridCol>
                <a:gridCol w="565431">
                  <a:extLst>
                    <a:ext uri="{9D8B030D-6E8A-4147-A177-3AD203B41FA5}">
                      <a16:colId xmlns:a16="http://schemas.microsoft.com/office/drawing/2014/main" val="20011"/>
                    </a:ext>
                  </a:extLst>
                </a:gridCol>
                <a:gridCol w="570346">
                  <a:extLst>
                    <a:ext uri="{9D8B030D-6E8A-4147-A177-3AD203B41FA5}">
                      <a16:colId xmlns:a16="http://schemas.microsoft.com/office/drawing/2014/main" val="20012"/>
                    </a:ext>
                  </a:extLst>
                </a:gridCol>
                <a:gridCol w="574899">
                  <a:extLst>
                    <a:ext uri="{9D8B030D-6E8A-4147-A177-3AD203B41FA5}">
                      <a16:colId xmlns:a16="http://schemas.microsoft.com/office/drawing/2014/main" val="20013"/>
                    </a:ext>
                  </a:extLst>
                </a:gridCol>
                <a:gridCol w="645009">
                  <a:extLst>
                    <a:ext uri="{9D8B030D-6E8A-4147-A177-3AD203B41FA5}">
                      <a16:colId xmlns:a16="http://schemas.microsoft.com/office/drawing/2014/main" val="20014"/>
                    </a:ext>
                  </a:extLst>
                </a:gridCol>
                <a:gridCol w="418333">
                  <a:extLst>
                    <a:ext uri="{9D8B030D-6E8A-4147-A177-3AD203B41FA5}">
                      <a16:colId xmlns:a16="http://schemas.microsoft.com/office/drawing/2014/main" val="20015"/>
                    </a:ext>
                  </a:extLst>
                </a:gridCol>
              </a:tblGrid>
              <a:tr h="77363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Батарея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err="1" smtClean="0">
                          <a:effectLst/>
                        </a:rPr>
                        <a:t>Жидкокрис</a:t>
                      </a:r>
                      <a:r>
                        <a:rPr lang="en-US" sz="1100" b="1" u="none" strike="noStrike" dirty="0" smtClean="0">
                          <a:effectLst/>
                        </a:rPr>
                        <a:t>-</a:t>
                      </a:r>
                      <a:r>
                        <a:rPr lang="ru-RU" sz="1100" b="1" u="none" strike="noStrike" dirty="0" err="1" smtClean="0">
                          <a:effectLst/>
                        </a:rPr>
                        <a:t>таллический</a:t>
                      </a:r>
                      <a:r>
                        <a:rPr lang="ru-RU" sz="1100" b="1" u="none" strike="noStrike" dirty="0" smtClean="0">
                          <a:effectLst/>
                        </a:rPr>
                        <a:t> дисплей</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Сенсор</a:t>
                      </a:r>
                      <a:r>
                        <a:rPr lang="en-US" sz="1100" b="1" u="none" strike="noStrike" dirty="0" smtClean="0">
                          <a:effectLst/>
                        </a:rPr>
                        <a:t>-</a:t>
                      </a:r>
                      <a:r>
                        <a:rPr lang="ru-RU" sz="1100" b="1" u="none" strike="noStrike" dirty="0" err="1" smtClean="0">
                          <a:effectLst/>
                        </a:rPr>
                        <a:t>ное</a:t>
                      </a:r>
                      <a:r>
                        <a:rPr lang="ru-RU" sz="1100" b="1" u="none" strike="noStrike" dirty="0" smtClean="0">
                          <a:effectLst/>
                        </a:rPr>
                        <a:t> </a:t>
                      </a:r>
                      <a:r>
                        <a:rPr lang="ru-RU" sz="1100" b="1" u="none" strike="noStrike" dirty="0" err="1" smtClean="0">
                          <a:effectLst/>
                        </a:rPr>
                        <a:t>управле</a:t>
                      </a:r>
                      <a:r>
                        <a:rPr lang="en-US" sz="1100" b="1" u="none" strike="noStrike" dirty="0" smtClean="0">
                          <a:effectLst/>
                        </a:rPr>
                        <a:t>-</a:t>
                      </a:r>
                      <a:r>
                        <a:rPr lang="ru-RU" sz="1100" b="1" u="none" strike="noStrike" dirty="0" err="1" smtClean="0">
                          <a:effectLst/>
                        </a:rPr>
                        <a:t>ние</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Максимальная</a:t>
                      </a:r>
                      <a:r>
                        <a:rPr lang="ru-RU" sz="1100" b="1" i="0" u="none" strike="noStrike" baseline="0" dirty="0" smtClean="0">
                          <a:solidFill>
                            <a:srgbClr val="000000"/>
                          </a:solidFill>
                          <a:effectLst/>
                          <a:latin typeface="+mn-lt"/>
                        </a:rPr>
                        <a:t> нагрузка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err="1" smtClean="0">
                          <a:solidFill>
                            <a:srgbClr val="000000"/>
                          </a:solidFill>
                          <a:effectLst/>
                          <a:latin typeface="+mn-lt"/>
                        </a:rPr>
                        <a:t>Автомати-ческое</a:t>
                      </a:r>
                      <a:endParaRPr lang="ru-RU" sz="1100" b="1" i="0" u="none" strike="noStrike" dirty="0" smtClean="0">
                        <a:solidFill>
                          <a:srgbClr val="000000"/>
                        </a:solidFill>
                        <a:effectLst/>
                        <a:latin typeface="+mn-lt"/>
                      </a:endParaRPr>
                    </a:p>
                    <a:p>
                      <a:pPr algn="ctr" fontAlgn="ctr"/>
                      <a:r>
                        <a:rPr lang="ru-RU" sz="1100" b="1" i="0" u="none" strike="noStrike" dirty="0" smtClean="0">
                          <a:solidFill>
                            <a:srgbClr val="000000"/>
                          </a:solidFill>
                          <a:effectLst/>
                          <a:latin typeface="+mn-lt"/>
                        </a:rPr>
                        <a:t>отключение</a:t>
                      </a:r>
                    </a:p>
                  </a:txBody>
                  <a:tcPr marL="9149" marR="9149" marT="9149"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mn-lt"/>
                        </a:rPr>
                        <a:t>Выбор единицы измерения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err="1" smtClean="0">
                          <a:solidFill>
                            <a:srgbClr val="000000"/>
                          </a:solidFill>
                          <a:effectLst/>
                          <a:latin typeface="+mn-lt"/>
                        </a:rPr>
                        <a:t>Индика</a:t>
                      </a:r>
                      <a:r>
                        <a:rPr lang="ru-RU" sz="1100" b="1" i="0" u="none" strike="noStrike" dirty="0" smtClean="0">
                          <a:solidFill>
                            <a:srgbClr val="000000"/>
                          </a:solidFill>
                          <a:effectLst/>
                          <a:latin typeface="+mn-lt"/>
                        </a:rPr>
                        <a:t>-тор перегруз-</a:t>
                      </a:r>
                      <a:r>
                        <a:rPr lang="ru-RU" sz="1100" b="1" i="0" u="none" strike="noStrike" dirty="0" err="1" smtClean="0">
                          <a:solidFill>
                            <a:srgbClr val="000000"/>
                          </a:solidFill>
                          <a:effectLst/>
                          <a:latin typeface="+mn-lt"/>
                        </a:rPr>
                        <a:t>ки</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Индикатор низкого заряда элемента питания</a:t>
                      </a:r>
                    </a:p>
                  </a:txBody>
                  <a:tcPr marL="9149" marR="9149" marT="9149" marB="0" anchor="ctr">
                    <a:solidFill>
                      <a:schemeClr val="bg1">
                        <a:lumMod val="95000"/>
                      </a:schemeClr>
                    </a:solidFill>
                  </a:tcPr>
                </a:tc>
                <a:tc>
                  <a:txBody>
                    <a:bodyPr/>
                    <a:lstStyle/>
                    <a:p>
                      <a:pPr algn="ctr" fontAlgn="ctr"/>
                      <a:r>
                        <a:rPr lang="ru-RU" sz="1100" b="1" i="0" u="none" strike="noStrike" dirty="0" err="1" smtClean="0">
                          <a:solidFill>
                            <a:srgbClr val="000000"/>
                          </a:solidFill>
                          <a:effectLst/>
                          <a:latin typeface="+mn-lt"/>
                        </a:rPr>
                        <a:t>Дискрет</a:t>
                      </a:r>
                      <a:r>
                        <a:rPr lang="ru-RU" sz="1100" b="1" i="0" u="none" strike="noStrike" dirty="0" smtClean="0">
                          <a:solidFill>
                            <a:srgbClr val="000000"/>
                          </a:solidFill>
                          <a:effectLst/>
                          <a:latin typeface="+mn-lt"/>
                        </a:rPr>
                        <a:t>-</a:t>
                      </a:r>
                    </a:p>
                    <a:p>
                      <a:pPr algn="ctr" fontAlgn="ctr"/>
                      <a:r>
                        <a:rPr lang="ru-RU" sz="1100" b="1" i="0" u="none" strike="noStrike" dirty="0" err="1" smtClean="0">
                          <a:solidFill>
                            <a:srgbClr val="000000"/>
                          </a:solidFill>
                          <a:effectLst/>
                          <a:latin typeface="+mn-lt"/>
                        </a:rPr>
                        <a:t>ность</a:t>
                      </a:r>
                      <a:r>
                        <a:rPr lang="ru-RU" sz="1100" b="1" i="0" u="none" strike="noStrike" dirty="0" smtClean="0">
                          <a:solidFill>
                            <a:srgbClr val="000000"/>
                          </a:solidFill>
                          <a:effectLst/>
                          <a:latin typeface="+mn-lt"/>
                        </a:rPr>
                        <a:t> измерения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Материал корпуса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Цвет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a:t>
                      </a:r>
                      <a:r>
                        <a:rPr lang="ru-RU" sz="1100" b="1" i="0" u="none" strike="noStrike" dirty="0" err="1" smtClean="0">
                          <a:solidFill>
                            <a:srgbClr val="000000"/>
                          </a:solidFill>
                          <a:effectLst/>
                          <a:latin typeface="+mn-lt"/>
                        </a:rPr>
                        <a:t>ный</a:t>
                      </a:r>
                      <a:r>
                        <a:rPr lang="ru-RU" sz="1100" b="1" i="0" u="none" strike="noStrike" dirty="0" smtClean="0">
                          <a:solidFill>
                            <a:srgbClr val="000000"/>
                          </a:solidFill>
                          <a:effectLst/>
                          <a:latin typeface="+mn-lt"/>
                        </a:rPr>
                        <a:t> размер</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Запуск нажатием клавиши</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564923">
                <a:tc>
                  <a:txBody>
                    <a:bodyPr/>
                    <a:lstStyle/>
                    <a:p>
                      <a:pPr marL="0" algn="ctr" defTabSz="914400" rtl="0" eaLnBrk="1" fontAlgn="ctr" latinLnBrk="0" hangingPunct="1"/>
                      <a:r>
                        <a:rPr lang="ru-RU" sz="1000" b="0" i="1" u="none" strike="noStrike" kern="1200" dirty="0" smtClean="0">
                          <a:solidFill>
                            <a:srgbClr val="000000"/>
                          </a:solidFill>
                          <a:effectLst/>
                          <a:latin typeface="+mn-lt"/>
                          <a:ea typeface="+mn-ea"/>
                          <a:cs typeface="+mn-cs"/>
                        </a:rPr>
                        <a:t>59735</a:t>
                      </a:r>
                      <a:endParaRPr lang="ru-RU" sz="1000" b="0"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BES-1SM</a:t>
                      </a:r>
                      <a:endParaRPr lang="en-US" sz="1000" b="1" i="1" u="none" strike="noStrike" dirty="0">
                        <a:solidFill>
                          <a:srgbClr val="000000"/>
                        </a:solidFill>
                        <a:effectLst/>
                        <a:latin typeface="+mn-lt"/>
                      </a:endParaRPr>
                    </a:p>
                  </a:txBody>
                  <a:tcPr marL="9525" marR="9525" marT="9525" marB="0" anchor="ctr"/>
                </a:tc>
                <a:tc>
                  <a:txBody>
                    <a:bodyPr/>
                    <a:lstStyle/>
                    <a:p>
                      <a:pPr algn="ctr" fontAlgn="ctr"/>
                      <a:r>
                        <a:rPr lang="ru-RU" sz="1000" b="1" i="1" u="none" strike="noStrike" dirty="0" smtClean="0">
                          <a:solidFill>
                            <a:srgbClr val="000000"/>
                          </a:solidFill>
                          <a:effectLst/>
                          <a:latin typeface="+mn-lt"/>
                        </a:rPr>
                        <a:t>1х3</a:t>
                      </a:r>
                      <a:r>
                        <a:rPr lang="en-US" sz="1000" b="1" i="1" u="none" strike="noStrike" dirty="0" smtClean="0">
                          <a:solidFill>
                            <a:srgbClr val="000000"/>
                          </a:solidFill>
                          <a:effectLst/>
                          <a:latin typeface="+mn-lt"/>
                        </a:rPr>
                        <a:t>VCR2032</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65х28 мм</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150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г/кг/фунт/унция</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0,1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закален-</a:t>
                      </a:r>
                      <a:r>
                        <a:rPr lang="ru-RU" sz="1000" b="1" i="1" u="none" strike="noStrike" dirty="0" err="1" smtClean="0">
                          <a:solidFill>
                            <a:srgbClr val="000000"/>
                          </a:solidFill>
                          <a:effectLst/>
                          <a:latin typeface="Arial"/>
                        </a:rPr>
                        <a:t>ное</a:t>
                      </a:r>
                      <a:r>
                        <a:rPr lang="ru-RU" sz="1000" b="1" i="1" u="none" strike="noStrike" dirty="0" smtClean="0">
                          <a:solidFill>
                            <a:srgbClr val="000000"/>
                          </a:solidFill>
                          <a:effectLst/>
                          <a:latin typeface="Arial"/>
                        </a:rPr>
                        <a:t> стекло + </a:t>
                      </a:r>
                      <a:r>
                        <a:rPr lang="en-US" sz="1000" b="1" i="1" u="none" strike="noStrike" dirty="0" smtClean="0">
                          <a:solidFill>
                            <a:srgbClr val="000000"/>
                          </a:solidFill>
                          <a:effectLst/>
                          <a:latin typeface="Arial"/>
                        </a:rPr>
                        <a:t>ABS</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бирюза</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280</a:t>
                      </a:r>
                      <a:r>
                        <a:rPr lang="ru-RU" sz="1000" b="1" i="1" u="none" strike="noStrike" dirty="0" smtClean="0">
                          <a:solidFill>
                            <a:srgbClr val="000000"/>
                          </a:solidFill>
                          <a:effectLst/>
                          <a:latin typeface="Arial"/>
                        </a:rPr>
                        <a:t>х2</a:t>
                      </a:r>
                      <a:r>
                        <a:rPr lang="en-US" sz="1000" b="1" i="1" u="none" strike="noStrike" dirty="0" smtClean="0">
                          <a:solidFill>
                            <a:srgbClr val="000000"/>
                          </a:solidFill>
                          <a:effectLst/>
                          <a:latin typeface="Arial"/>
                        </a:rPr>
                        <a:t>80</a:t>
                      </a:r>
                      <a:r>
                        <a:rPr lang="ru-RU" sz="1000" b="1" i="1" u="none" strike="noStrike" dirty="0" smtClean="0">
                          <a:solidFill>
                            <a:srgbClr val="000000"/>
                          </a:solidFill>
                          <a:effectLst/>
                          <a:latin typeface="Arial"/>
                        </a:rPr>
                        <a:t>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a:t>
                      </a:r>
                      <a:r>
                        <a:rPr lang="en-US" sz="1000" b="1" i="1" u="none" strike="noStrike" dirty="0" smtClean="0">
                          <a:solidFill>
                            <a:srgbClr val="000000"/>
                          </a:solidFill>
                          <a:effectLst/>
                          <a:latin typeface="Arial"/>
                        </a:rPr>
                        <a:t>1</a:t>
                      </a:r>
                      <a:r>
                        <a:rPr lang="ru-RU" sz="1000" b="1" i="1" u="none" strike="noStrike" dirty="0" smtClean="0">
                          <a:solidFill>
                            <a:srgbClr val="000000"/>
                          </a:solidFill>
                          <a:effectLst/>
                          <a:latin typeface="Arial"/>
                        </a:rPr>
                        <a:t>5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564923">
                <a:tc>
                  <a:txBody>
                    <a:bodyPr/>
                    <a:lstStyle/>
                    <a:p>
                      <a:pPr marL="0" algn="ctr" defTabSz="914400" rtl="0" eaLnBrk="1" fontAlgn="ctr" latinLnBrk="0" hangingPunct="1"/>
                      <a:r>
                        <a:rPr lang="ru-RU" sz="1000" b="0" i="1" u="none" strike="noStrike" kern="1200" dirty="0" smtClean="0">
                          <a:solidFill>
                            <a:srgbClr val="000000"/>
                          </a:solidFill>
                          <a:effectLst/>
                          <a:latin typeface="+mn-lt"/>
                          <a:ea typeface="+mn-ea"/>
                          <a:cs typeface="+mn-cs"/>
                        </a:rPr>
                        <a:t>59736</a:t>
                      </a:r>
                      <a:endParaRPr lang="ru-RU" sz="1000" b="0"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BES-1SG</a:t>
                      </a:r>
                      <a:endParaRPr lang="en-US" sz="1000" b="1" i="1" u="none" strike="noStrike" dirty="0">
                        <a:solidFill>
                          <a:srgbClr val="000000"/>
                        </a:solidFill>
                        <a:effectLst/>
                        <a:latin typeface="+mn-lt"/>
                      </a:endParaRPr>
                    </a:p>
                  </a:txBody>
                  <a:tcPr marL="9525" marR="9525" marT="9525" marB="0" anchor="ctr"/>
                </a:tc>
                <a:tc>
                  <a:txBody>
                    <a:bodyPr/>
                    <a:lstStyle/>
                    <a:p>
                      <a:pPr algn="ctr" fontAlgn="ctr"/>
                      <a:r>
                        <a:rPr lang="ru-RU" sz="1000" b="1" i="1" u="none" strike="noStrike" dirty="0" smtClean="0">
                          <a:solidFill>
                            <a:srgbClr val="000000"/>
                          </a:solidFill>
                          <a:effectLst/>
                          <a:latin typeface="+mn-lt"/>
                        </a:rPr>
                        <a:t>1х3</a:t>
                      </a:r>
                      <a:r>
                        <a:rPr lang="en-US" sz="1000" b="1" i="1" u="none" strike="noStrike" dirty="0" smtClean="0">
                          <a:solidFill>
                            <a:srgbClr val="000000"/>
                          </a:solidFill>
                          <a:effectLst/>
                          <a:latin typeface="+mn-lt"/>
                        </a:rPr>
                        <a:t>VCR2032</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65х28 мм</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150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г/кг/фунт/унция</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0,1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закален-</a:t>
                      </a:r>
                      <a:r>
                        <a:rPr lang="ru-RU" sz="1000" b="1" i="1" u="none" strike="noStrike" dirty="0" err="1" smtClean="0">
                          <a:solidFill>
                            <a:srgbClr val="000000"/>
                          </a:solidFill>
                          <a:effectLst/>
                          <a:latin typeface="Arial"/>
                        </a:rPr>
                        <a:t>ное</a:t>
                      </a:r>
                      <a:r>
                        <a:rPr lang="ru-RU" sz="1000" b="1" i="1" u="none" strike="noStrike" dirty="0" smtClean="0">
                          <a:solidFill>
                            <a:srgbClr val="000000"/>
                          </a:solidFill>
                          <a:effectLst/>
                          <a:latin typeface="Arial"/>
                        </a:rPr>
                        <a:t> стекло + </a:t>
                      </a:r>
                      <a:r>
                        <a:rPr lang="en-US" sz="1000" b="1" i="1" u="none" strike="noStrike" dirty="0" smtClean="0">
                          <a:solidFill>
                            <a:srgbClr val="000000"/>
                          </a:solidFill>
                          <a:effectLst/>
                          <a:latin typeface="Arial"/>
                        </a:rPr>
                        <a:t>ABS</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зеленый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280</a:t>
                      </a:r>
                      <a:r>
                        <a:rPr lang="ru-RU" sz="1000" b="1" i="1" u="none" strike="noStrike" dirty="0" smtClean="0">
                          <a:solidFill>
                            <a:srgbClr val="000000"/>
                          </a:solidFill>
                          <a:effectLst/>
                          <a:latin typeface="Arial"/>
                        </a:rPr>
                        <a:t>х2</a:t>
                      </a:r>
                      <a:r>
                        <a:rPr lang="en-US" sz="1000" b="1" i="1" u="none" strike="noStrike" dirty="0" smtClean="0">
                          <a:solidFill>
                            <a:srgbClr val="000000"/>
                          </a:solidFill>
                          <a:effectLst/>
                          <a:latin typeface="Arial"/>
                        </a:rPr>
                        <a:t>80</a:t>
                      </a:r>
                      <a:r>
                        <a:rPr lang="ru-RU" sz="1000" b="1" i="1" u="none" strike="noStrike" dirty="0" smtClean="0">
                          <a:solidFill>
                            <a:srgbClr val="000000"/>
                          </a:solidFill>
                          <a:effectLst/>
                          <a:latin typeface="Arial"/>
                        </a:rPr>
                        <a:t>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a:t>
                      </a:r>
                      <a:r>
                        <a:rPr lang="en-US" sz="1000" b="1" i="1" u="none" strike="noStrike" dirty="0" smtClean="0">
                          <a:solidFill>
                            <a:srgbClr val="000000"/>
                          </a:solidFill>
                          <a:effectLst/>
                          <a:latin typeface="Arial"/>
                        </a:rPr>
                        <a:t>1</a:t>
                      </a:r>
                      <a:r>
                        <a:rPr lang="ru-RU" sz="1000" b="1" i="1" u="none" strike="noStrike" dirty="0" smtClean="0">
                          <a:solidFill>
                            <a:srgbClr val="000000"/>
                          </a:solidFill>
                          <a:effectLst/>
                          <a:latin typeface="Arial"/>
                        </a:rPr>
                        <a:t>5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564923">
                <a:tc>
                  <a:txBody>
                    <a:bodyPr/>
                    <a:lstStyle/>
                    <a:p>
                      <a:pPr marL="0" algn="ctr" defTabSz="914400" rtl="0" eaLnBrk="1" fontAlgn="ctr" latinLnBrk="0" hangingPunct="1"/>
                      <a:r>
                        <a:rPr lang="ru-RU" sz="1000" b="0" i="1" u="none" strike="noStrike" kern="1200" dirty="0" smtClean="0">
                          <a:solidFill>
                            <a:srgbClr val="000000"/>
                          </a:solidFill>
                          <a:effectLst/>
                          <a:latin typeface="+mn-lt"/>
                          <a:ea typeface="+mn-ea"/>
                          <a:cs typeface="+mn-cs"/>
                        </a:rPr>
                        <a:t>65881</a:t>
                      </a:r>
                      <a:endParaRPr lang="ru-RU" sz="1000" b="0"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BES-1SD</a:t>
                      </a:r>
                      <a:endParaRPr lang="en-US" sz="1000" b="1" i="1" u="none" strike="noStrike" dirty="0">
                        <a:solidFill>
                          <a:srgbClr val="000000"/>
                        </a:solidFill>
                        <a:effectLst/>
                        <a:latin typeface="+mn-lt"/>
                      </a:endParaRPr>
                    </a:p>
                  </a:txBody>
                  <a:tcPr marL="9525" marR="9525" marT="9525" marB="0" anchor="ctr"/>
                </a:tc>
                <a:tc>
                  <a:txBody>
                    <a:bodyPr/>
                    <a:lstStyle/>
                    <a:p>
                      <a:pPr algn="ctr" fontAlgn="ctr"/>
                      <a:r>
                        <a:rPr lang="ru-RU" sz="1000" b="1" i="1" u="none" strike="noStrike" dirty="0" smtClean="0">
                          <a:solidFill>
                            <a:srgbClr val="000000"/>
                          </a:solidFill>
                          <a:effectLst/>
                          <a:latin typeface="+mn-lt"/>
                        </a:rPr>
                        <a:t>1х3</a:t>
                      </a:r>
                      <a:r>
                        <a:rPr lang="en-US" sz="1000" b="1" i="1" u="none" strike="noStrike" dirty="0" smtClean="0">
                          <a:solidFill>
                            <a:srgbClr val="000000"/>
                          </a:solidFill>
                          <a:effectLst/>
                          <a:latin typeface="+mn-lt"/>
                        </a:rPr>
                        <a:t>VCR2032</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65х28 мм</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150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г/кг/фунт/унция</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0,1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закален-</a:t>
                      </a:r>
                      <a:r>
                        <a:rPr lang="ru-RU" sz="1000" b="1" i="1" u="none" strike="noStrike" dirty="0" err="1" smtClean="0">
                          <a:solidFill>
                            <a:srgbClr val="000000"/>
                          </a:solidFill>
                          <a:effectLst/>
                          <a:latin typeface="Arial"/>
                        </a:rPr>
                        <a:t>ное</a:t>
                      </a:r>
                      <a:r>
                        <a:rPr lang="ru-RU" sz="1000" b="1" i="1" u="none" strike="noStrike" dirty="0" smtClean="0">
                          <a:solidFill>
                            <a:srgbClr val="000000"/>
                          </a:solidFill>
                          <a:effectLst/>
                          <a:latin typeface="Arial"/>
                        </a:rPr>
                        <a:t> стекло + </a:t>
                      </a:r>
                      <a:r>
                        <a:rPr lang="en-US" sz="1000" b="1" i="1" u="none" strike="noStrike" dirty="0" smtClean="0">
                          <a:solidFill>
                            <a:srgbClr val="000000"/>
                          </a:solidFill>
                          <a:effectLst/>
                          <a:latin typeface="Arial"/>
                        </a:rPr>
                        <a:t>ABS</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с</a:t>
                      </a:r>
                      <a:r>
                        <a:rPr lang="ru-RU" sz="1000" b="1" i="1" u="none" strike="noStrike" baseline="0" dirty="0" smtClean="0">
                          <a:solidFill>
                            <a:srgbClr val="000000"/>
                          </a:solidFill>
                          <a:effectLst/>
                          <a:latin typeface="Arial"/>
                        </a:rPr>
                        <a:t> </a:t>
                      </a:r>
                      <a:r>
                        <a:rPr lang="ru-RU" sz="1000" b="1" i="1" u="none" strike="noStrike" dirty="0" smtClean="0">
                          <a:solidFill>
                            <a:srgbClr val="000000"/>
                          </a:solidFill>
                          <a:effectLst/>
                          <a:latin typeface="Arial"/>
                        </a:rPr>
                        <a:t>рисунком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280</a:t>
                      </a:r>
                      <a:r>
                        <a:rPr lang="ru-RU" sz="1000" b="1" i="1" u="none" strike="noStrike" dirty="0" smtClean="0">
                          <a:solidFill>
                            <a:srgbClr val="000000"/>
                          </a:solidFill>
                          <a:effectLst/>
                          <a:latin typeface="Arial"/>
                        </a:rPr>
                        <a:t>х2</a:t>
                      </a:r>
                      <a:r>
                        <a:rPr lang="en-US" sz="1000" b="1" i="1" u="none" strike="noStrike" dirty="0" smtClean="0">
                          <a:solidFill>
                            <a:srgbClr val="000000"/>
                          </a:solidFill>
                          <a:effectLst/>
                          <a:latin typeface="Arial"/>
                        </a:rPr>
                        <a:t>80</a:t>
                      </a:r>
                      <a:r>
                        <a:rPr lang="ru-RU" sz="1000" b="1" i="1" u="none" strike="noStrike" dirty="0" smtClean="0">
                          <a:solidFill>
                            <a:srgbClr val="000000"/>
                          </a:solidFill>
                          <a:effectLst/>
                          <a:latin typeface="Arial"/>
                        </a:rPr>
                        <a:t>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a:t>
                      </a:r>
                      <a:r>
                        <a:rPr lang="en-US" sz="1000" b="1" i="1" u="none" strike="noStrike" dirty="0" smtClean="0">
                          <a:solidFill>
                            <a:srgbClr val="000000"/>
                          </a:solidFill>
                          <a:effectLst/>
                          <a:latin typeface="Arial"/>
                        </a:rPr>
                        <a:t>1</a:t>
                      </a:r>
                      <a:r>
                        <a:rPr lang="ru-RU" sz="1000" b="1" i="1" u="none" strike="noStrike" dirty="0" smtClean="0">
                          <a:solidFill>
                            <a:srgbClr val="000000"/>
                          </a:solidFill>
                          <a:effectLst/>
                          <a:latin typeface="Arial"/>
                        </a:rPr>
                        <a:t>5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r h="564923">
                <a:tc>
                  <a:txBody>
                    <a:bodyPr/>
                    <a:lstStyle/>
                    <a:p>
                      <a:pPr marL="0" algn="ctr" defTabSz="914400" rtl="0" eaLnBrk="1" fontAlgn="ctr" latinLnBrk="0" hangingPunct="1"/>
                      <a:r>
                        <a:rPr lang="ru-RU" sz="1000" b="0" i="1" u="none" strike="noStrike" kern="1200" dirty="0" smtClean="0">
                          <a:solidFill>
                            <a:srgbClr val="000000"/>
                          </a:solidFill>
                          <a:effectLst/>
                          <a:latin typeface="+mn-lt"/>
                          <a:ea typeface="+mn-ea"/>
                          <a:cs typeface="+mn-cs"/>
                        </a:rPr>
                        <a:t>66251</a:t>
                      </a:r>
                      <a:endParaRPr lang="ru-RU" sz="1000" b="0"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BES-1SS</a:t>
                      </a:r>
                      <a:endParaRPr lang="en-US" sz="1000" b="1" i="1" u="none" strike="noStrike" dirty="0">
                        <a:solidFill>
                          <a:srgbClr val="000000"/>
                        </a:solidFill>
                        <a:effectLst/>
                        <a:latin typeface="+mn-lt"/>
                      </a:endParaRPr>
                    </a:p>
                  </a:txBody>
                  <a:tcPr marL="9525" marR="9525" marT="9525" marB="0" anchor="ctr"/>
                </a:tc>
                <a:tc>
                  <a:txBody>
                    <a:bodyPr/>
                    <a:lstStyle/>
                    <a:p>
                      <a:pPr algn="ctr" fontAlgn="ctr"/>
                      <a:r>
                        <a:rPr lang="ru-RU" sz="1000" b="1" i="1" u="none" strike="noStrike" dirty="0" smtClean="0">
                          <a:solidFill>
                            <a:srgbClr val="000000"/>
                          </a:solidFill>
                          <a:effectLst/>
                          <a:latin typeface="+mn-lt"/>
                        </a:rPr>
                        <a:t>1х3</a:t>
                      </a:r>
                      <a:r>
                        <a:rPr lang="en-US" sz="1000" b="1" i="1" u="none" strike="noStrike" dirty="0" smtClean="0">
                          <a:solidFill>
                            <a:srgbClr val="000000"/>
                          </a:solidFill>
                          <a:effectLst/>
                          <a:latin typeface="+mn-lt"/>
                        </a:rPr>
                        <a:t>VCR2032</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65х28 мм</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150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г/кг/фунт/унция</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0,1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закален-</a:t>
                      </a:r>
                      <a:r>
                        <a:rPr lang="ru-RU" sz="1000" b="1" i="1" u="none" strike="noStrike" dirty="0" err="1" smtClean="0">
                          <a:solidFill>
                            <a:srgbClr val="000000"/>
                          </a:solidFill>
                          <a:effectLst/>
                          <a:latin typeface="Arial"/>
                        </a:rPr>
                        <a:t>ное</a:t>
                      </a:r>
                      <a:r>
                        <a:rPr lang="ru-RU" sz="1000" b="1" i="1" u="none" strike="noStrike" dirty="0" smtClean="0">
                          <a:solidFill>
                            <a:srgbClr val="000000"/>
                          </a:solidFill>
                          <a:effectLst/>
                          <a:latin typeface="Arial"/>
                        </a:rPr>
                        <a:t> стекло + </a:t>
                      </a:r>
                      <a:r>
                        <a:rPr lang="en-US" sz="1000" b="1" i="1" u="none" strike="noStrike" dirty="0" smtClean="0">
                          <a:solidFill>
                            <a:srgbClr val="000000"/>
                          </a:solidFill>
                          <a:effectLst/>
                          <a:latin typeface="Arial"/>
                        </a:rPr>
                        <a:t>ABS</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серый</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280</a:t>
                      </a:r>
                      <a:r>
                        <a:rPr lang="ru-RU" sz="1000" b="1" i="1" u="none" strike="noStrike" dirty="0" smtClean="0">
                          <a:solidFill>
                            <a:srgbClr val="000000"/>
                          </a:solidFill>
                          <a:effectLst/>
                          <a:latin typeface="Arial"/>
                        </a:rPr>
                        <a:t>х2</a:t>
                      </a:r>
                      <a:r>
                        <a:rPr lang="en-US" sz="1000" b="1" i="1" u="none" strike="noStrike" dirty="0" smtClean="0">
                          <a:solidFill>
                            <a:srgbClr val="000000"/>
                          </a:solidFill>
                          <a:effectLst/>
                          <a:latin typeface="Arial"/>
                        </a:rPr>
                        <a:t>80</a:t>
                      </a:r>
                      <a:r>
                        <a:rPr lang="ru-RU" sz="1000" b="1" i="1" u="none" strike="noStrike" dirty="0" smtClean="0">
                          <a:solidFill>
                            <a:srgbClr val="000000"/>
                          </a:solidFill>
                          <a:effectLst/>
                          <a:latin typeface="Arial"/>
                        </a:rPr>
                        <a:t>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a:t>
                      </a:r>
                      <a:r>
                        <a:rPr lang="en-US" sz="1000" b="1" i="1" u="none" strike="noStrike" dirty="0" smtClean="0">
                          <a:solidFill>
                            <a:srgbClr val="000000"/>
                          </a:solidFill>
                          <a:effectLst/>
                          <a:latin typeface="Arial"/>
                        </a:rPr>
                        <a:t>1</a:t>
                      </a:r>
                      <a:r>
                        <a:rPr lang="ru-RU" sz="1000" b="1" i="1" u="none" strike="noStrike" dirty="0" smtClean="0">
                          <a:solidFill>
                            <a:srgbClr val="000000"/>
                          </a:solidFill>
                          <a:effectLst/>
                          <a:latin typeface="Arial"/>
                        </a:rPr>
                        <a:t>5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4"/>
                  </a:ext>
                </a:extLst>
              </a:tr>
            </a:tbl>
          </a:graphicData>
        </a:graphic>
      </p:graphicFrame>
      <p:sp>
        <p:nvSpPr>
          <p:cNvPr id="16" name="TextBox 15"/>
          <p:cNvSpPr txBox="1"/>
          <p:nvPr/>
        </p:nvSpPr>
        <p:spPr>
          <a:xfrm>
            <a:off x="4142744" y="2025461"/>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31" name="Прямоугольник 30"/>
          <p:cNvSpPr/>
          <p:nvPr/>
        </p:nvSpPr>
        <p:spPr>
          <a:xfrm>
            <a:off x="306168" y="3525169"/>
            <a:ext cx="4725898" cy="369332"/>
          </a:xfrm>
          <a:prstGeom prst="rect">
            <a:avLst/>
          </a:prstGeom>
        </p:spPr>
        <p:txBody>
          <a:bodyPr wrap="square">
            <a:spAutoFit/>
          </a:bodyPr>
          <a:lstStyle/>
          <a:p>
            <a:r>
              <a:rPr lang="ru-RU" dirty="0">
                <a:solidFill>
                  <a:srgbClr val="006666"/>
                </a:solidFill>
                <a:latin typeface="EpsilonCTT" pitchFamily="2" charset="0"/>
              </a:rPr>
              <a:t>С</a:t>
            </a:r>
            <a:r>
              <a:rPr lang="ru-RU" dirty="0" smtClean="0">
                <a:solidFill>
                  <a:srgbClr val="006666"/>
                </a:solidFill>
                <a:latin typeface="EpsilonCTT" pitchFamily="2" charset="0"/>
              </a:rPr>
              <a:t>ЛЕДИТЬ </a:t>
            </a:r>
            <a:r>
              <a:rPr lang="ru-RU" dirty="0">
                <a:solidFill>
                  <a:srgbClr val="006666"/>
                </a:solidFill>
                <a:latin typeface="EpsilonCTT" pitchFamily="2" charset="0"/>
              </a:rPr>
              <a:t>ЗА </a:t>
            </a:r>
            <a:r>
              <a:rPr lang="ru-RU" dirty="0" smtClean="0">
                <a:solidFill>
                  <a:srgbClr val="006666"/>
                </a:solidFill>
                <a:latin typeface="EpsilonCTT" pitchFamily="2" charset="0"/>
              </a:rPr>
              <a:t>ЗДОРОВЬЕМ - ЭТО ПРОСТО</a:t>
            </a:r>
            <a:r>
              <a:rPr lang="ru-RU" dirty="0">
                <a:solidFill>
                  <a:srgbClr val="006666"/>
                </a:solidFill>
                <a:latin typeface="EpsilonCTT" pitchFamily="2" charset="0"/>
              </a:rPr>
              <a:t>!</a:t>
            </a:r>
          </a:p>
        </p:txBody>
      </p:sp>
      <p:sp>
        <p:nvSpPr>
          <p:cNvPr id="7" name="Прямоугольник 6"/>
          <p:cNvSpPr/>
          <p:nvPr/>
        </p:nvSpPr>
        <p:spPr>
          <a:xfrm>
            <a:off x="4142743" y="2295085"/>
            <a:ext cx="6327577" cy="1169551"/>
          </a:xfrm>
          <a:prstGeom prst="rect">
            <a:avLst/>
          </a:prstGeom>
        </p:spPr>
        <p:txBody>
          <a:bodyPr wrap="square">
            <a:spAutoFit/>
          </a:bodyPr>
          <a:lstStyle/>
          <a:p>
            <a:r>
              <a:rPr lang="ru-RU" sz="1400" b="1" i="1" dirty="0">
                <a:solidFill>
                  <a:srgbClr val="4D4B4B"/>
                </a:solidFill>
              </a:rPr>
              <a:t>Персональные напольные весы – устройство для измерения собственного веса. Особенности данных весов ультратонкий дизайн, корпус изготовлен из закаленного стекла и прочного пластика, максимальный вес измерения – 150 кг. Нейтральная цветовая гамма подходит как для мужчин так и для женщин.</a:t>
            </a:r>
            <a:endParaRPr lang="ru-RU" sz="1400" b="1" i="1" dirty="0">
              <a:solidFill>
                <a:srgbClr val="4D4B4B"/>
              </a:solidFill>
            </a:endParaRPr>
          </a:p>
        </p:txBody>
      </p:sp>
      <p:pic>
        <p:nvPicPr>
          <p:cNvPr id="14" name="Рисунок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6848" y="1361040"/>
            <a:ext cx="1967572" cy="1644364"/>
          </a:xfrm>
          <a:prstGeom prst="rect">
            <a:avLst/>
          </a:prstGeom>
          <a:effectLst>
            <a:outerShdw blurRad="50800" dist="38100" dir="2700000" algn="tl" rotWithShape="0">
              <a:prstClr val="black">
                <a:alpha val="40000"/>
              </a:prstClr>
            </a:outerShdw>
          </a:effectLst>
        </p:spPr>
      </p:pic>
      <p:pic>
        <p:nvPicPr>
          <p:cNvPr id="15" name="Рисунок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33717" y="1480278"/>
            <a:ext cx="1967572" cy="1644364"/>
          </a:xfrm>
          <a:prstGeom prst="rect">
            <a:avLst/>
          </a:prstGeom>
          <a:effectLst>
            <a:outerShdw blurRad="50800" dist="38100" dir="2700000" algn="tl" rotWithShape="0">
              <a:prstClr val="black">
                <a:alpha val="40000"/>
              </a:prstClr>
            </a:outerShdw>
          </a:effectLst>
        </p:spPr>
      </p:pic>
      <p:pic>
        <p:nvPicPr>
          <p:cNvPr id="1026" name="Picture 2" descr="D:\Users\Ilona\Documents\NetSpeakerphone\Received Files\Дизайнер Сергей\BES1SD 2 web.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08117" y="2326730"/>
            <a:ext cx="1625600" cy="119843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Users\Ilona\Documents\NetSpeakerphone\Received Files\Дизайнер Сергей\BES1SS 1 web.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757383" y="2225105"/>
            <a:ext cx="1803617" cy="1239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434151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44" y="0"/>
            <a:ext cx="10686911" cy="7561263"/>
          </a:xfrm>
          <a:prstGeom prst="rect">
            <a:avLst/>
          </a:prstGeom>
        </p:spPr>
      </p:pic>
      <p:sp>
        <p:nvSpPr>
          <p:cNvPr id="5" name="Заголовок 1"/>
          <p:cNvSpPr txBox="1">
            <a:spLocks/>
          </p:cNvSpPr>
          <p:nvPr/>
        </p:nvSpPr>
        <p:spPr>
          <a:xfrm>
            <a:off x="383165" y="1621514"/>
            <a:ext cx="8973952" cy="656090"/>
          </a:xfrm>
          <a:prstGeom prst="rect">
            <a:avLst/>
          </a:prstGeom>
          <a:effectLst/>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ru-RU" sz="2400" b="1" spc="50" dirty="0">
                <a:ln w="11430"/>
                <a:solidFill>
                  <a:srgbClr val="930D2D"/>
                </a:solidFill>
                <a:effectLst>
                  <a:outerShdw blurRad="38100" dist="38100" dir="2700000" algn="tl">
                    <a:srgbClr val="000000">
                      <a:alpha val="43137"/>
                    </a:srgbClr>
                  </a:outerShdw>
                </a:effectLst>
              </a:rPr>
              <a:t>ВЕСЫ ЭЛЕКТРОННЫЕ </a:t>
            </a:r>
            <a:r>
              <a:rPr lang="en-US" sz="2400" b="1" spc="50" dirty="0">
                <a:ln w="11430"/>
                <a:solidFill>
                  <a:srgbClr val="930D2D"/>
                </a:solidFill>
                <a:effectLst>
                  <a:outerShdw blurRad="38100" dist="38100" dir="2700000" algn="tl">
                    <a:srgbClr val="000000">
                      <a:alpha val="43137"/>
                    </a:srgbClr>
                  </a:outerShdw>
                </a:effectLst>
              </a:rPr>
              <a:t>BES-Klimt, </a:t>
            </a:r>
            <a:r>
              <a:rPr lang="en-US" sz="2400" b="1" spc="50" dirty="0" smtClean="0">
                <a:ln w="11430"/>
                <a:solidFill>
                  <a:srgbClr val="930D2D"/>
                </a:solidFill>
                <a:effectLst>
                  <a:outerShdw blurRad="38100" dist="38100" dir="2700000" algn="tl">
                    <a:srgbClr val="000000">
                      <a:alpha val="43137"/>
                    </a:srgbClr>
                  </a:outerShdw>
                </a:effectLst>
              </a:rPr>
              <a:t>Monet</a:t>
            </a:r>
            <a:endParaRPr lang="uk-UA" sz="2400" b="1" spc="50" dirty="0">
              <a:ln w="11430"/>
              <a:solidFill>
                <a:srgbClr val="930D2D"/>
              </a:solidFill>
              <a:effectLst>
                <a:outerShdw blurRad="38100" dist="38100" dir="2700000" algn="tl">
                  <a:srgbClr val="000000">
                    <a:alpha val="43137"/>
                  </a:srgbClr>
                </a:outerShdw>
              </a:effectLst>
            </a:endParaRPr>
          </a:p>
        </p:txBody>
      </p:sp>
      <p:sp>
        <p:nvSpPr>
          <p:cNvPr id="7" name="TextBox 6"/>
          <p:cNvSpPr txBox="1"/>
          <p:nvPr/>
        </p:nvSpPr>
        <p:spPr>
          <a:xfrm>
            <a:off x="229968" y="4735319"/>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ТЕХНИЧЕСКИЕ  ХАРАКТЕРИСТИКИ:</a:t>
            </a:r>
            <a:endParaRPr lang="ru-RU" sz="1200" b="1" dirty="0">
              <a:solidFill>
                <a:srgbClr val="FF0000"/>
              </a:solidFill>
              <a:latin typeface="Arial Black" pitchFamily="34" charset="0"/>
            </a:endParaRPr>
          </a:p>
        </p:txBody>
      </p:sp>
      <p:graphicFrame>
        <p:nvGraphicFramePr>
          <p:cNvPr id="8" name="Таблица 7"/>
          <p:cNvGraphicFramePr>
            <a:graphicFrameLocks noGrp="1"/>
          </p:cNvGraphicFramePr>
          <p:nvPr>
            <p:extLst>
              <p:ext uri="{D42A27DB-BD31-4B8C-83A1-F6EECF244321}">
                <p14:modId xmlns:p14="http://schemas.microsoft.com/office/powerpoint/2010/main" val="3241500969"/>
              </p:ext>
            </p:extLst>
          </p:nvPr>
        </p:nvGraphicFramePr>
        <p:xfrm>
          <a:off x="306168" y="5048206"/>
          <a:ext cx="9968275" cy="2084847"/>
        </p:xfrm>
        <a:graphic>
          <a:graphicData uri="http://schemas.openxmlformats.org/drawingml/2006/table">
            <a:tbl>
              <a:tblPr>
                <a:tableStyleId>{616DA210-FB5B-4158-B5E0-FEB733F419BA}</a:tableStyleId>
              </a:tblPr>
              <a:tblGrid>
                <a:gridCol w="417732">
                  <a:extLst>
                    <a:ext uri="{9D8B030D-6E8A-4147-A177-3AD203B41FA5}">
                      <a16:colId xmlns:a16="http://schemas.microsoft.com/office/drawing/2014/main" val="20000"/>
                    </a:ext>
                  </a:extLst>
                </a:gridCol>
                <a:gridCol w="529728">
                  <a:extLst>
                    <a:ext uri="{9D8B030D-6E8A-4147-A177-3AD203B41FA5}">
                      <a16:colId xmlns:a16="http://schemas.microsoft.com/office/drawing/2014/main" val="20001"/>
                    </a:ext>
                  </a:extLst>
                </a:gridCol>
                <a:gridCol w="701325">
                  <a:extLst>
                    <a:ext uri="{9D8B030D-6E8A-4147-A177-3AD203B41FA5}">
                      <a16:colId xmlns:a16="http://schemas.microsoft.com/office/drawing/2014/main" val="20002"/>
                    </a:ext>
                  </a:extLst>
                </a:gridCol>
                <a:gridCol w="834102">
                  <a:extLst>
                    <a:ext uri="{9D8B030D-6E8A-4147-A177-3AD203B41FA5}">
                      <a16:colId xmlns:a16="http://schemas.microsoft.com/office/drawing/2014/main" val="20003"/>
                    </a:ext>
                  </a:extLst>
                </a:gridCol>
                <a:gridCol w="588921">
                  <a:extLst>
                    <a:ext uri="{9D8B030D-6E8A-4147-A177-3AD203B41FA5}">
                      <a16:colId xmlns:a16="http://schemas.microsoft.com/office/drawing/2014/main" val="20004"/>
                    </a:ext>
                  </a:extLst>
                </a:gridCol>
                <a:gridCol w="568171">
                  <a:extLst>
                    <a:ext uri="{9D8B030D-6E8A-4147-A177-3AD203B41FA5}">
                      <a16:colId xmlns:a16="http://schemas.microsoft.com/office/drawing/2014/main" val="20005"/>
                    </a:ext>
                  </a:extLst>
                </a:gridCol>
                <a:gridCol w="777935">
                  <a:extLst>
                    <a:ext uri="{9D8B030D-6E8A-4147-A177-3AD203B41FA5}">
                      <a16:colId xmlns:a16="http://schemas.microsoft.com/office/drawing/2014/main" val="20006"/>
                    </a:ext>
                  </a:extLst>
                </a:gridCol>
                <a:gridCol w="718893">
                  <a:extLst>
                    <a:ext uri="{9D8B030D-6E8A-4147-A177-3AD203B41FA5}">
                      <a16:colId xmlns:a16="http://schemas.microsoft.com/office/drawing/2014/main" val="20007"/>
                    </a:ext>
                  </a:extLst>
                </a:gridCol>
                <a:gridCol w="613191">
                  <a:extLst>
                    <a:ext uri="{9D8B030D-6E8A-4147-A177-3AD203B41FA5}">
                      <a16:colId xmlns:a16="http://schemas.microsoft.com/office/drawing/2014/main" val="20008"/>
                    </a:ext>
                  </a:extLst>
                </a:gridCol>
                <a:gridCol w="691384">
                  <a:extLst>
                    <a:ext uri="{9D8B030D-6E8A-4147-A177-3AD203B41FA5}">
                      <a16:colId xmlns:a16="http://schemas.microsoft.com/office/drawing/2014/main" val="20009"/>
                    </a:ext>
                  </a:extLst>
                </a:gridCol>
                <a:gridCol w="752875">
                  <a:extLst>
                    <a:ext uri="{9D8B030D-6E8A-4147-A177-3AD203B41FA5}">
                      <a16:colId xmlns:a16="http://schemas.microsoft.com/office/drawing/2014/main" val="20010"/>
                    </a:ext>
                  </a:extLst>
                </a:gridCol>
                <a:gridCol w="565431">
                  <a:extLst>
                    <a:ext uri="{9D8B030D-6E8A-4147-A177-3AD203B41FA5}">
                      <a16:colId xmlns:a16="http://schemas.microsoft.com/office/drawing/2014/main" val="20011"/>
                    </a:ext>
                  </a:extLst>
                </a:gridCol>
                <a:gridCol w="646344">
                  <a:extLst>
                    <a:ext uri="{9D8B030D-6E8A-4147-A177-3AD203B41FA5}">
                      <a16:colId xmlns:a16="http://schemas.microsoft.com/office/drawing/2014/main" val="20012"/>
                    </a:ext>
                  </a:extLst>
                </a:gridCol>
                <a:gridCol w="498901">
                  <a:extLst>
                    <a:ext uri="{9D8B030D-6E8A-4147-A177-3AD203B41FA5}">
                      <a16:colId xmlns:a16="http://schemas.microsoft.com/office/drawing/2014/main" val="20013"/>
                    </a:ext>
                  </a:extLst>
                </a:gridCol>
                <a:gridCol w="645009">
                  <a:extLst>
                    <a:ext uri="{9D8B030D-6E8A-4147-A177-3AD203B41FA5}">
                      <a16:colId xmlns:a16="http://schemas.microsoft.com/office/drawing/2014/main" val="20014"/>
                    </a:ext>
                  </a:extLst>
                </a:gridCol>
                <a:gridCol w="418333">
                  <a:extLst>
                    <a:ext uri="{9D8B030D-6E8A-4147-A177-3AD203B41FA5}">
                      <a16:colId xmlns:a16="http://schemas.microsoft.com/office/drawing/2014/main" val="20015"/>
                    </a:ext>
                  </a:extLst>
                </a:gridCol>
              </a:tblGrid>
              <a:tr h="773636">
                <a:tc>
                  <a:txBody>
                    <a:bodyPr/>
                    <a:lstStyle/>
                    <a:p>
                      <a:pPr algn="ctr" fontAlgn="ctr"/>
                      <a:r>
                        <a:rPr lang="ru-RU" sz="1100" b="1" u="none" strike="noStrike" dirty="0">
                          <a:effectLst/>
                        </a:rPr>
                        <a:t>код 1С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Модель</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smtClean="0">
                          <a:effectLst/>
                        </a:rPr>
                        <a:t>Батарея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u="none" strike="noStrike" dirty="0" err="1" smtClean="0">
                          <a:effectLst/>
                        </a:rPr>
                        <a:t>Жидкокрис</a:t>
                      </a:r>
                      <a:r>
                        <a:rPr lang="en-US" sz="1100" b="1" u="none" strike="noStrike" dirty="0" smtClean="0">
                          <a:effectLst/>
                        </a:rPr>
                        <a:t>-</a:t>
                      </a:r>
                      <a:r>
                        <a:rPr lang="ru-RU" sz="1100" b="1" u="none" strike="noStrike" dirty="0" err="1" smtClean="0">
                          <a:effectLst/>
                        </a:rPr>
                        <a:t>таллический</a:t>
                      </a:r>
                      <a:r>
                        <a:rPr lang="ru-RU" sz="1100" b="1" u="none" strike="noStrike" dirty="0" smtClean="0">
                          <a:effectLst/>
                        </a:rPr>
                        <a:t> дисплей</a:t>
                      </a:r>
                      <a:endParaRPr lang="ru-RU" sz="1100" b="1" i="0" u="none" strike="noStrike" dirty="0">
                        <a:solidFill>
                          <a:srgbClr val="000000"/>
                        </a:solidFill>
                        <a:effectLst/>
                        <a:latin typeface="Calibri"/>
                      </a:endParaRPr>
                    </a:p>
                  </a:txBody>
                  <a:tcPr marL="9149" marR="9149" marT="9149"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ru-RU" sz="1100" b="1" u="none" strike="noStrike" dirty="0" smtClean="0">
                          <a:effectLst/>
                        </a:rPr>
                        <a:t>Сенсор</a:t>
                      </a:r>
                      <a:r>
                        <a:rPr lang="en-US" sz="1100" b="1" u="none" strike="noStrike" dirty="0" smtClean="0">
                          <a:effectLst/>
                        </a:rPr>
                        <a:t>-</a:t>
                      </a:r>
                      <a:r>
                        <a:rPr lang="ru-RU" sz="1100" b="1" u="none" strike="noStrike" dirty="0" err="1" smtClean="0">
                          <a:effectLst/>
                        </a:rPr>
                        <a:t>ное</a:t>
                      </a:r>
                      <a:r>
                        <a:rPr lang="ru-RU" sz="1100" b="1" u="none" strike="noStrike" dirty="0" smtClean="0">
                          <a:effectLst/>
                        </a:rPr>
                        <a:t> </a:t>
                      </a:r>
                      <a:r>
                        <a:rPr lang="ru-RU" sz="1100" b="1" u="none" strike="noStrike" dirty="0" err="1" smtClean="0">
                          <a:effectLst/>
                        </a:rPr>
                        <a:t>управле</a:t>
                      </a:r>
                      <a:r>
                        <a:rPr lang="en-US" sz="1100" b="1" u="none" strike="noStrike" dirty="0" smtClean="0">
                          <a:effectLst/>
                        </a:rPr>
                        <a:t>-</a:t>
                      </a:r>
                      <a:r>
                        <a:rPr lang="ru-RU" sz="1100" b="1" u="none" strike="noStrike" dirty="0" err="1" smtClean="0">
                          <a:effectLst/>
                        </a:rPr>
                        <a:t>ние</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Максимальная</a:t>
                      </a:r>
                      <a:r>
                        <a:rPr lang="ru-RU" sz="1100" b="1" i="0" u="none" strike="noStrike" baseline="0" dirty="0" smtClean="0">
                          <a:solidFill>
                            <a:srgbClr val="000000"/>
                          </a:solidFill>
                          <a:effectLst/>
                          <a:latin typeface="+mn-lt"/>
                        </a:rPr>
                        <a:t> нагрузка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err="1" smtClean="0">
                          <a:solidFill>
                            <a:srgbClr val="000000"/>
                          </a:solidFill>
                          <a:effectLst/>
                          <a:latin typeface="+mn-lt"/>
                        </a:rPr>
                        <a:t>Автомати-ческое</a:t>
                      </a:r>
                      <a:endParaRPr lang="ru-RU" sz="1100" b="1" i="0" u="none" strike="noStrike" dirty="0" smtClean="0">
                        <a:solidFill>
                          <a:srgbClr val="000000"/>
                        </a:solidFill>
                        <a:effectLst/>
                        <a:latin typeface="+mn-lt"/>
                      </a:endParaRPr>
                    </a:p>
                    <a:p>
                      <a:pPr algn="ctr" fontAlgn="ctr"/>
                      <a:r>
                        <a:rPr lang="ru-RU" sz="1100" b="1" i="0" u="none" strike="noStrike" dirty="0" smtClean="0">
                          <a:solidFill>
                            <a:srgbClr val="000000"/>
                          </a:solidFill>
                          <a:effectLst/>
                          <a:latin typeface="+mn-lt"/>
                        </a:rPr>
                        <a:t>отключение</a:t>
                      </a:r>
                    </a:p>
                  </a:txBody>
                  <a:tcPr marL="9149" marR="9149" marT="9149" marB="0" anchor="c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solidFill>
                            <a:srgbClr val="000000"/>
                          </a:solidFill>
                          <a:effectLst/>
                          <a:latin typeface="+mn-lt"/>
                        </a:rPr>
                        <a:t>Выбор единицы измерения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err="1" smtClean="0">
                          <a:solidFill>
                            <a:srgbClr val="000000"/>
                          </a:solidFill>
                          <a:effectLst/>
                          <a:latin typeface="+mn-lt"/>
                        </a:rPr>
                        <a:t>Индика</a:t>
                      </a:r>
                      <a:r>
                        <a:rPr lang="ru-RU" sz="1100" b="1" i="0" u="none" strike="noStrike" dirty="0" smtClean="0">
                          <a:solidFill>
                            <a:srgbClr val="000000"/>
                          </a:solidFill>
                          <a:effectLst/>
                          <a:latin typeface="+mn-lt"/>
                        </a:rPr>
                        <a:t>-тор перегруз-</a:t>
                      </a:r>
                      <a:r>
                        <a:rPr lang="ru-RU" sz="1100" b="1" i="0" u="none" strike="noStrike" dirty="0" err="1" smtClean="0">
                          <a:solidFill>
                            <a:srgbClr val="000000"/>
                          </a:solidFill>
                          <a:effectLst/>
                          <a:latin typeface="+mn-lt"/>
                        </a:rPr>
                        <a:t>ки</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Индикатор низкого заряда элемента питания</a:t>
                      </a:r>
                    </a:p>
                  </a:txBody>
                  <a:tcPr marL="9149" marR="9149" marT="9149" marB="0" anchor="ctr">
                    <a:solidFill>
                      <a:schemeClr val="bg1">
                        <a:lumMod val="95000"/>
                      </a:schemeClr>
                    </a:solidFill>
                  </a:tcPr>
                </a:tc>
                <a:tc>
                  <a:txBody>
                    <a:bodyPr/>
                    <a:lstStyle/>
                    <a:p>
                      <a:pPr algn="ctr" fontAlgn="ctr"/>
                      <a:r>
                        <a:rPr lang="ru-RU" sz="1100" b="1" i="0" u="none" strike="noStrike" dirty="0" err="1" smtClean="0">
                          <a:solidFill>
                            <a:srgbClr val="000000"/>
                          </a:solidFill>
                          <a:effectLst/>
                          <a:latin typeface="+mn-lt"/>
                        </a:rPr>
                        <a:t>Дискрет</a:t>
                      </a:r>
                      <a:r>
                        <a:rPr lang="ru-RU" sz="1100" b="1" i="0" u="none" strike="noStrike" dirty="0" smtClean="0">
                          <a:solidFill>
                            <a:srgbClr val="000000"/>
                          </a:solidFill>
                          <a:effectLst/>
                          <a:latin typeface="+mn-lt"/>
                        </a:rPr>
                        <a:t>-</a:t>
                      </a:r>
                    </a:p>
                    <a:p>
                      <a:pPr algn="ctr" fontAlgn="ctr"/>
                      <a:r>
                        <a:rPr lang="ru-RU" sz="1100" b="1" i="0" u="none" strike="noStrike" dirty="0" err="1" smtClean="0">
                          <a:solidFill>
                            <a:srgbClr val="000000"/>
                          </a:solidFill>
                          <a:effectLst/>
                          <a:latin typeface="+mn-lt"/>
                        </a:rPr>
                        <a:t>ность</a:t>
                      </a:r>
                      <a:r>
                        <a:rPr lang="ru-RU" sz="1100" b="1" i="0" u="none" strike="noStrike" dirty="0" smtClean="0">
                          <a:solidFill>
                            <a:srgbClr val="000000"/>
                          </a:solidFill>
                          <a:effectLst/>
                          <a:latin typeface="+mn-lt"/>
                        </a:rPr>
                        <a:t> измерения</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Материал корпуса</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Цвет</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Габарит-</a:t>
                      </a:r>
                      <a:r>
                        <a:rPr lang="ru-RU" sz="1100" b="1" i="0" u="none" strike="noStrike" dirty="0" err="1" smtClean="0">
                          <a:solidFill>
                            <a:srgbClr val="000000"/>
                          </a:solidFill>
                          <a:effectLst/>
                          <a:latin typeface="+mn-lt"/>
                        </a:rPr>
                        <a:t>ный</a:t>
                      </a:r>
                      <a:r>
                        <a:rPr lang="ru-RU" sz="1100" b="1" i="0" u="none" strike="noStrike" dirty="0" smtClean="0">
                          <a:solidFill>
                            <a:srgbClr val="000000"/>
                          </a:solidFill>
                          <a:effectLst/>
                          <a:latin typeface="+mn-lt"/>
                        </a:rPr>
                        <a:t> размер</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Запуск нажатием клавиши</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tc>
                  <a:txBody>
                    <a:bodyPr/>
                    <a:lstStyle/>
                    <a:p>
                      <a:pPr algn="ctr" fontAlgn="ctr"/>
                      <a:r>
                        <a:rPr lang="ru-RU" sz="1100" b="1" i="0" u="none" strike="noStrike" dirty="0" smtClean="0">
                          <a:solidFill>
                            <a:srgbClr val="000000"/>
                          </a:solidFill>
                          <a:effectLst/>
                          <a:latin typeface="+mn-lt"/>
                        </a:rPr>
                        <a:t>Вес</a:t>
                      </a:r>
                      <a:endParaRPr lang="ru-RU" sz="1100" b="1" i="0" u="none" strike="noStrike" dirty="0">
                        <a:solidFill>
                          <a:srgbClr val="000000"/>
                        </a:solidFill>
                        <a:effectLst/>
                        <a:latin typeface="Calibri"/>
                      </a:endParaRPr>
                    </a:p>
                  </a:txBody>
                  <a:tcPr marL="9149" marR="9149" marT="9149" marB="0" anchor="ctr">
                    <a:solidFill>
                      <a:schemeClr val="bg1">
                        <a:lumMod val="95000"/>
                      </a:schemeClr>
                    </a:solidFill>
                  </a:tcPr>
                </a:tc>
                <a:extLst>
                  <a:ext uri="{0D108BD9-81ED-4DB2-BD59-A6C34878D82A}">
                    <a16:rowId xmlns:a16="http://schemas.microsoft.com/office/drawing/2014/main" val="10000"/>
                  </a:ext>
                </a:extLst>
              </a:tr>
              <a:tr h="564923">
                <a:tc>
                  <a:txBody>
                    <a:bodyPr/>
                    <a:lstStyle/>
                    <a:p>
                      <a:pPr marL="0" algn="ctr" defTabSz="914400" rtl="0" eaLnBrk="1" fontAlgn="ctr" latinLnBrk="0" hangingPunct="1"/>
                      <a:r>
                        <a:rPr lang="ru-RU" sz="1000" b="0" i="1" u="none" strike="noStrike" kern="1200" dirty="0" smtClean="0">
                          <a:solidFill>
                            <a:srgbClr val="000000"/>
                          </a:solidFill>
                          <a:effectLst/>
                          <a:latin typeface="+mn-lt"/>
                          <a:ea typeface="+mn-ea"/>
                          <a:cs typeface="+mn-cs"/>
                        </a:rPr>
                        <a:t>78259</a:t>
                      </a:r>
                      <a:endParaRPr lang="ru-RU" sz="1000" b="0"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BES-Klimt</a:t>
                      </a:r>
                      <a:endParaRPr lang="en-US" sz="1000" b="1" i="1" u="none" strike="noStrike" dirty="0">
                        <a:solidFill>
                          <a:srgbClr val="000000"/>
                        </a:solidFill>
                        <a:effectLst/>
                        <a:latin typeface="+mn-lt"/>
                      </a:endParaRPr>
                    </a:p>
                  </a:txBody>
                  <a:tcPr marL="9525" marR="9525" marT="9525" marB="0" anchor="ctr"/>
                </a:tc>
                <a:tc>
                  <a:txBody>
                    <a:bodyPr/>
                    <a:lstStyle/>
                    <a:p>
                      <a:pPr algn="ctr" fontAlgn="ctr"/>
                      <a:r>
                        <a:rPr lang="ru-RU" sz="1000" b="1" i="1" u="none" strike="noStrike" dirty="0" smtClean="0">
                          <a:solidFill>
                            <a:srgbClr val="000000"/>
                          </a:solidFill>
                          <a:effectLst/>
                          <a:latin typeface="+mn-lt"/>
                        </a:rPr>
                        <a:t>1х3</a:t>
                      </a:r>
                      <a:r>
                        <a:rPr lang="en-US" sz="1000" b="1" i="1" u="none" strike="noStrike" dirty="0" smtClean="0">
                          <a:solidFill>
                            <a:srgbClr val="000000"/>
                          </a:solidFill>
                          <a:effectLst/>
                          <a:latin typeface="+mn-lt"/>
                        </a:rPr>
                        <a:t>VCR2032</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65х28 мм</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a:t>
                      </a:r>
                      <a:r>
                        <a:rPr lang="en-US" sz="1000" b="1" i="1" u="none" strike="noStrike" dirty="0" smtClean="0">
                          <a:solidFill>
                            <a:srgbClr val="000000"/>
                          </a:solidFill>
                          <a:effectLst/>
                          <a:latin typeface="Arial"/>
                        </a:rPr>
                        <a:t>8</a:t>
                      </a:r>
                      <a:r>
                        <a:rPr lang="ru-RU" sz="1000" b="1" i="1" u="none" strike="noStrike" dirty="0" smtClean="0">
                          <a:solidFill>
                            <a:srgbClr val="000000"/>
                          </a:solidFill>
                          <a:effectLst/>
                          <a:latin typeface="Arial"/>
                        </a:rPr>
                        <a:t>0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г/кг/фунт/унция</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0,1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закален-</a:t>
                      </a:r>
                      <a:r>
                        <a:rPr lang="ru-RU" sz="1000" b="1" i="1" u="none" strike="noStrike" dirty="0" err="1" smtClean="0">
                          <a:solidFill>
                            <a:srgbClr val="000000"/>
                          </a:solidFill>
                          <a:effectLst/>
                          <a:latin typeface="Arial"/>
                        </a:rPr>
                        <a:t>ное</a:t>
                      </a:r>
                      <a:r>
                        <a:rPr lang="ru-RU" sz="1000" b="1" i="1" u="none" strike="noStrike" dirty="0" smtClean="0">
                          <a:solidFill>
                            <a:srgbClr val="000000"/>
                          </a:solidFill>
                          <a:effectLst/>
                          <a:latin typeface="Arial"/>
                        </a:rPr>
                        <a:t> стекло + </a:t>
                      </a:r>
                      <a:r>
                        <a:rPr lang="en-US" sz="1000" b="1" i="1" u="none" strike="noStrike" dirty="0" smtClean="0">
                          <a:solidFill>
                            <a:srgbClr val="000000"/>
                          </a:solidFill>
                          <a:effectLst/>
                          <a:latin typeface="Arial"/>
                        </a:rPr>
                        <a:t>ABS</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err="1" smtClean="0">
                          <a:solidFill>
                            <a:srgbClr val="000000"/>
                          </a:solidFill>
                          <a:effectLst/>
                          <a:latin typeface="Arial"/>
                        </a:rPr>
                        <a:t>Принт</a:t>
                      </a:r>
                      <a:r>
                        <a:rPr lang="ru-RU" sz="1000" b="1" i="1" u="none" strike="noStrike" baseline="0" dirty="0" smtClean="0">
                          <a:solidFill>
                            <a:srgbClr val="000000"/>
                          </a:solidFill>
                          <a:effectLst/>
                          <a:latin typeface="Arial"/>
                        </a:rPr>
                        <a:t> (</a:t>
                      </a:r>
                      <a:r>
                        <a:rPr lang="ru-RU" sz="1000" b="1" i="1" u="none" strike="noStrike" baseline="0" dirty="0" err="1" smtClean="0">
                          <a:solidFill>
                            <a:srgbClr val="000000"/>
                          </a:solidFill>
                          <a:effectLst/>
                          <a:latin typeface="Arial"/>
                        </a:rPr>
                        <a:t>Климт</a:t>
                      </a:r>
                      <a:r>
                        <a:rPr lang="ru-RU" sz="1000" b="1" i="1" u="none" strike="noStrike" baseline="0"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280</a:t>
                      </a:r>
                      <a:r>
                        <a:rPr lang="ru-RU" sz="1000" b="1" i="1" u="none" strike="noStrike" dirty="0" smtClean="0">
                          <a:solidFill>
                            <a:srgbClr val="000000"/>
                          </a:solidFill>
                          <a:effectLst/>
                          <a:latin typeface="Arial"/>
                        </a:rPr>
                        <a:t>х2</a:t>
                      </a:r>
                      <a:r>
                        <a:rPr lang="en-US" sz="1000" b="1" i="1" u="none" strike="noStrike" dirty="0" smtClean="0">
                          <a:solidFill>
                            <a:srgbClr val="000000"/>
                          </a:solidFill>
                          <a:effectLst/>
                          <a:latin typeface="Arial"/>
                        </a:rPr>
                        <a:t>80</a:t>
                      </a:r>
                      <a:r>
                        <a:rPr lang="ru-RU" sz="1000" b="1" i="1" u="none" strike="noStrike" dirty="0" smtClean="0">
                          <a:solidFill>
                            <a:srgbClr val="000000"/>
                          </a:solidFill>
                          <a:effectLst/>
                          <a:latin typeface="Arial"/>
                        </a:rPr>
                        <a:t>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a:t>
                      </a:r>
                      <a:r>
                        <a:rPr lang="en-US" sz="1000" b="1" i="1" u="none" strike="noStrike" dirty="0" smtClean="0">
                          <a:solidFill>
                            <a:srgbClr val="000000"/>
                          </a:solidFill>
                          <a:effectLst/>
                          <a:latin typeface="Arial"/>
                        </a:rPr>
                        <a:t>1</a:t>
                      </a:r>
                      <a:r>
                        <a:rPr lang="ru-RU" sz="1000" b="1" i="1" u="none" strike="noStrike" dirty="0" smtClean="0">
                          <a:solidFill>
                            <a:srgbClr val="000000"/>
                          </a:solidFill>
                          <a:effectLst/>
                          <a:latin typeface="Arial"/>
                        </a:rPr>
                        <a:t>5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564923">
                <a:tc>
                  <a:txBody>
                    <a:bodyPr/>
                    <a:lstStyle/>
                    <a:p>
                      <a:pPr marL="0" algn="ctr" defTabSz="914400" rtl="0" eaLnBrk="1" fontAlgn="ctr" latinLnBrk="0" hangingPunct="1"/>
                      <a:r>
                        <a:rPr lang="en-US" sz="1000" b="0" i="1" u="none" strike="noStrike" kern="1200" dirty="0" smtClean="0">
                          <a:solidFill>
                            <a:srgbClr val="000000"/>
                          </a:solidFill>
                          <a:effectLst/>
                          <a:latin typeface="+mn-lt"/>
                          <a:ea typeface="+mn-ea"/>
                          <a:cs typeface="+mn-cs"/>
                        </a:rPr>
                        <a:t>78258</a:t>
                      </a:r>
                      <a:endParaRPr lang="ru-RU" sz="1000" b="0" i="1" u="none" strike="noStrike" kern="1200" dirty="0">
                        <a:solidFill>
                          <a:srgbClr val="000000"/>
                        </a:solidFill>
                        <a:effectLst/>
                        <a:latin typeface="+mn-lt"/>
                        <a:ea typeface="+mn-ea"/>
                        <a:cs typeface="+mn-cs"/>
                      </a:endParaRPr>
                    </a:p>
                  </a:txBody>
                  <a:tcPr marL="9525" marR="9525" marT="9525" marB="0" anchor="ctr"/>
                </a:tc>
                <a:tc>
                  <a:txBody>
                    <a:bodyPr/>
                    <a:lstStyle/>
                    <a:p>
                      <a:pPr algn="ctr" fontAlgn="ctr"/>
                      <a:r>
                        <a:rPr lang="en-US" sz="1000" b="1" i="1" u="none" strike="noStrike" dirty="0" smtClean="0">
                          <a:solidFill>
                            <a:srgbClr val="000000"/>
                          </a:solidFill>
                          <a:effectLst/>
                          <a:latin typeface="+mn-lt"/>
                        </a:rPr>
                        <a:t>BES-Monet</a:t>
                      </a:r>
                      <a:endParaRPr lang="en-US" sz="1000" b="1" i="1" u="none" strike="noStrike" dirty="0">
                        <a:solidFill>
                          <a:srgbClr val="000000"/>
                        </a:solidFill>
                        <a:effectLst/>
                        <a:latin typeface="+mn-lt"/>
                      </a:endParaRPr>
                    </a:p>
                  </a:txBody>
                  <a:tcPr marL="9525" marR="9525" marT="9525" marB="0" anchor="ctr"/>
                </a:tc>
                <a:tc>
                  <a:txBody>
                    <a:bodyPr/>
                    <a:lstStyle/>
                    <a:p>
                      <a:pPr algn="ctr" fontAlgn="ctr"/>
                      <a:r>
                        <a:rPr lang="ru-RU" sz="1000" b="1" i="1" u="none" strike="noStrike" dirty="0" smtClean="0">
                          <a:solidFill>
                            <a:srgbClr val="000000"/>
                          </a:solidFill>
                          <a:effectLst/>
                          <a:latin typeface="+mn-lt"/>
                        </a:rPr>
                        <a:t>1х3</a:t>
                      </a:r>
                      <a:r>
                        <a:rPr lang="en-US" sz="1000" b="1" i="1" u="none" strike="noStrike" dirty="0" smtClean="0">
                          <a:solidFill>
                            <a:srgbClr val="000000"/>
                          </a:solidFill>
                          <a:effectLst/>
                          <a:latin typeface="+mn-lt"/>
                        </a:rPr>
                        <a:t>VCR2032</a:t>
                      </a:r>
                      <a:endParaRPr lang="en-US" sz="1000" b="1" i="1" u="none" strike="noStrike" dirty="0">
                        <a:solidFill>
                          <a:srgbClr val="000000"/>
                        </a:solidFill>
                        <a:effectLst/>
                        <a:latin typeface="+mn-lt"/>
                      </a:endParaRPr>
                    </a:p>
                  </a:txBody>
                  <a:tcPr marL="9525" marR="9525" marT="9525" marB="0" anchor="ctr"/>
                </a:tc>
                <a:tc>
                  <a:txBody>
                    <a:bodyPr/>
                    <a:lstStyle/>
                    <a:p>
                      <a:pPr algn="ctr" fontAlgn="b"/>
                      <a:r>
                        <a:rPr lang="ru-RU" sz="1000" b="1" i="1" u="none" strike="noStrike" dirty="0" smtClean="0">
                          <a:solidFill>
                            <a:srgbClr val="000000"/>
                          </a:solidFill>
                          <a:effectLst/>
                          <a:latin typeface="+mn-lt"/>
                        </a:rPr>
                        <a:t>65х28 мм</a:t>
                      </a:r>
                      <a:endParaRPr lang="ru-RU" sz="1000" b="1" i="1" u="none" strike="noStrike" dirty="0">
                        <a:solidFill>
                          <a:srgbClr val="000000"/>
                        </a:solidFill>
                        <a:effectLst/>
                        <a:latin typeface="+mn-lt"/>
                      </a:endParaRPr>
                    </a:p>
                  </a:txBody>
                  <a:tcPr marL="9149" marR="9149" marT="91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a:t>
                      </a:r>
                      <a:r>
                        <a:rPr lang="en-US" sz="1000" b="1" i="1" u="none" strike="noStrike" dirty="0" smtClean="0">
                          <a:solidFill>
                            <a:srgbClr val="000000"/>
                          </a:solidFill>
                          <a:effectLst/>
                          <a:latin typeface="Arial"/>
                        </a:rPr>
                        <a:t>8</a:t>
                      </a:r>
                      <a:r>
                        <a:rPr lang="ru-RU" sz="1000" b="1" i="1" u="none" strike="noStrike" dirty="0" smtClean="0">
                          <a:solidFill>
                            <a:srgbClr val="000000"/>
                          </a:solidFill>
                          <a:effectLst/>
                          <a:latin typeface="Arial"/>
                        </a:rPr>
                        <a:t>0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г/кг/фунт/унция</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1" u="none" strike="noStrike" dirty="0" smtClean="0">
                          <a:solidFill>
                            <a:srgbClr val="000000"/>
                          </a:solidFill>
                          <a:effectLst/>
                          <a:latin typeface="Arial"/>
                        </a:rPr>
                        <a:t>+</a:t>
                      </a:r>
                      <a:endParaRPr lang="ru-RU" sz="1000" b="1" i="1" u="none" strike="noStrike" dirty="0" smtClean="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0,1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закален-</a:t>
                      </a:r>
                      <a:r>
                        <a:rPr lang="ru-RU" sz="1000" b="1" i="1" u="none" strike="noStrike" dirty="0" err="1" smtClean="0">
                          <a:solidFill>
                            <a:srgbClr val="000000"/>
                          </a:solidFill>
                          <a:effectLst/>
                          <a:latin typeface="Arial"/>
                        </a:rPr>
                        <a:t>ное</a:t>
                      </a:r>
                      <a:r>
                        <a:rPr lang="ru-RU" sz="1000" b="1" i="1" u="none" strike="noStrike" dirty="0" smtClean="0">
                          <a:solidFill>
                            <a:srgbClr val="000000"/>
                          </a:solidFill>
                          <a:effectLst/>
                          <a:latin typeface="Arial"/>
                        </a:rPr>
                        <a:t> стекло + </a:t>
                      </a:r>
                      <a:r>
                        <a:rPr lang="en-US" sz="1000" b="1" i="1" u="none" strike="noStrike" dirty="0" smtClean="0">
                          <a:solidFill>
                            <a:srgbClr val="000000"/>
                          </a:solidFill>
                          <a:effectLst/>
                          <a:latin typeface="Arial"/>
                        </a:rPr>
                        <a:t>ABS</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err="1" smtClean="0">
                          <a:solidFill>
                            <a:srgbClr val="000000"/>
                          </a:solidFill>
                          <a:effectLst/>
                          <a:latin typeface="Arial"/>
                        </a:rPr>
                        <a:t>Принт</a:t>
                      </a:r>
                      <a:r>
                        <a:rPr lang="ru-RU" sz="1000" b="1" i="1" u="none" strike="noStrike" dirty="0" smtClean="0">
                          <a:solidFill>
                            <a:srgbClr val="000000"/>
                          </a:solidFill>
                          <a:effectLst/>
                          <a:latin typeface="Arial"/>
                        </a:rPr>
                        <a:t> (Моне)</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b="1" i="1" u="none" strike="noStrike" dirty="0" smtClean="0">
                          <a:solidFill>
                            <a:srgbClr val="000000"/>
                          </a:solidFill>
                          <a:effectLst/>
                          <a:latin typeface="Arial"/>
                        </a:rPr>
                        <a:t>280</a:t>
                      </a:r>
                      <a:r>
                        <a:rPr lang="ru-RU" sz="1000" b="1" i="1" u="none" strike="noStrike" dirty="0" smtClean="0">
                          <a:solidFill>
                            <a:srgbClr val="000000"/>
                          </a:solidFill>
                          <a:effectLst/>
                          <a:latin typeface="Arial"/>
                        </a:rPr>
                        <a:t>х2</a:t>
                      </a:r>
                      <a:r>
                        <a:rPr lang="en-US" sz="1000" b="1" i="1" u="none" strike="noStrike" dirty="0" smtClean="0">
                          <a:solidFill>
                            <a:srgbClr val="000000"/>
                          </a:solidFill>
                          <a:effectLst/>
                          <a:latin typeface="Arial"/>
                        </a:rPr>
                        <a:t>80</a:t>
                      </a:r>
                      <a:r>
                        <a:rPr lang="ru-RU" sz="1000" b="1" i="1" u="none" strike="noStrike" dirty="0" smtClean="0">
                          <a:solidFill>
                            <a:srgbClr val="000000"/>
                          </a:solidFill>
                          <a:effectLst/>
                          <a:latin typeface="Arial"/>
                        </a:rPr>
                        <a:t>мм</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ru-RU" sz="1000" b="1" i="1" u="none" strike="noStrike" dirty="0" smtClean="0">
                          <a:solidFill>
                            <a:srgbClr val="000000"/>
                          </a:solidFill>
                          <a:effectLst/>
                          <a:latin typeface="Arial"/>
                        </a:rPr>
                        <a:t>1,</a:t>
                      </a:r>
                      <a:r>
                        <a:rPr lang="en-US" sz="1000" b="1" i="1" u="none" strike="noStrike" dirty="0" smtClean="0">
                          <a:solidFill>
                            <a:srgbClr val="000000"/>
                          </a:solidFill>
                          <a:effectLst/>
                          <a:latin typeface="Arial"/>
                        </a:rPr>
                        <a:t>1</a:t>
                      </a:r>
                      <a:r>
                        <a:rPr lang="ru-RU" sz="1000" b="1" i="1" u="none" strike="noStrike" dirty="0" smtClean="0">
                          <a:solidFill>
                            <a:srgbClr val="000000"/>
                          </a:solidFill>
                          <a:effectLst/>
                          <a:latin typeface="Arial"/>
                        </a:rPr>
                        <a:t>5 кг</a:t>
                      </a:r>
                      <a:endParaRPr lang="ru-RU" sz="1000" b="1" i="1" u="none" strike="noStrike" dirty="0">
                        <a:solidFill>
                          <a:srgbClr val="000000"/>
                        </a:solidFill>
                        <a:effectLst/>
                        <a:latin typeface="Arial"/>
                      </a:endParaRPr>
                    </a:p>
                  </a:txBody>
                  <a:tcPr marL="9149" marR="9149" marT="914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bl>
          </a:graphicData>
        </a:graphic>
      </p:graphicFrame>
      <p:sp>
        <p:nvSpPr>
          <p:cNvPr id="12" name="TextBox 11"/>
          <p:cNvSpPr txBox="1"/>
          <p:nvPr/>
        </p:nvSpPr>
        <p:spPr>
          <a:xfrm>
            <a:off x="4142744" y="2746171"/>
            <a:ext cx="4745749" cy="276999"/>
          </a:xfrm>
          <a:prstGeom prst="rect">
            <a:avLst/>
          </a:prstGeom>
          <a:noFill/>
        </p:spPr>
        <p:txBody>
          <a:bodyPr wrap="square" rtlCol="0">
            <a:spAutoFit/>
          </a:bodyPr>
          <a:lstStyle/>
          <a:p>
            <a:r>
              <a:rPr lang="ru-RU" sz="1200" b="1" dirty="0" smtClean="0">
                <a:solidFill>
                  <a:srgbClr val="FF0000"/>
                </a:solidFill>
                <a:latin typeface="Arial Black" pitchFamily="34" charset="0"/>
              </a:rPr>
              <a:t>ХАРАКТЕРИСТИКИ МОДЕЛИ</a:t>
            </a:r>
            <a:endParaRPr lang="ru-RU" sz="1200" b="1" dirty="0">
              <a:solidFill>
                <a:srgbClr val="FF0000"/>
              </a:solidFill>
              <a:latin typeface="Arial Black" pitchFamily="34" charset="0"/>
            </a:endParaRPr>
          </a:p>
        </p:txBody>
      </p:sp>
      <p:sp>
        <p:nvSpPr>
          <p:cNvPr id="13" name="Прямоугольник 12"/>
          <p:cNvSpPr/>
          <p:nvPr/>
        </p:nvSpPr>
        <p:spPr>
          <a:xfrm>
            <a:off x="229968" y="4373566"/>
            <a:ext cx="4725898" cy="369332"/>
          </a:xfrm>
          <a:prstGeom prst="rect">
            <a:avLst/>
          </a:prstGeom>
        </p:spPr>
        <p:txBody>
          <a:bodyPr wrap="square">
            <a:spAutoFit/>
          </a:bodyPr>
          <a:lstStyle/>
          <a:p>
            <a:r>
              <a:rPr lang="ru-RU" dirty="0">
                <a:solidFill>
                  <a:srgbClr val="006666"/>
                </a:solidFill>
                <a:latin typeface="EpsilonCTT" pitchFamily="2" charset="0"/>
              </a:rPr>
              <a:t>С</a:t>
            </a:r>
            <a:r>
              <a:rPr lang="ru-RU" dirty="0" smtClean="0">
                <a:solidFill>
                  <a:srgbClr val="006666"/>
                </a:solidFill>
                <a:latin typeface="EpsilonCTT" pitchFamily="2" charset="0"/>
              </a:rPr>
              <a:t>ЛЕДИТЬ </a:t>
            </a:r>
            <a:r>
              <a:rPr lang="ru-RU" dirty="0">
                <a:solidFill>
                  <a:srgbClr val="006666"/>
                </a:solidFill>
                <a:latin typeface="EpsilonCTT" pitchFamily="2" charset="0"/>
              </a:rPr>
              <a:t>ЗА </a:t>
            </a:r>
            <a:r>
              <a:rPr lang="ru-RU" dirty="0" smtClean="0">
                <a:solidFill>
                  <a:srgbClr val="006666"/>
                </a:solidFill>
                <a:latin typeface="EpsilonCTT" pitchFamily="2" charset="0"/>
              </a:rPr>
              <a:t>ЗДОРОВЬЕМ - ЭТО ПРОСТО</a:t>
            </a:r>
            <a:r>
              <a:rPr lang="ru-RU" dirty="0">
                <a:solidFill>
                  <a:srgbClr val="006666"/>
                </a:solidFill>
                <a:latin typeface="EpsilonCTT" pitchFamily="2" charset="0"/>
              </a:rPr>
              <a:t>!</a:t>
            </a:r>
          </a:p>
        </p:txBody>
      </p:sp>
      <p:sp>
        <p:nvSpPr>
          <p:cNvPr id="15" name="Прямоугольник 14"/>
          <p:cNvSpPr/>
          <p:nvPr/>
        </p:nvSpPr>
        <p:spPr>
          <a:xfrm>
            <a:off x="4142744" y="3030074"/>
            <a:ext cx="6327577" cy="1169551"/>
          </a:xfrm>
          <a:prstGeom prst="rect">
            <a:avLst/>
          </a:prstGeom>
        </p:spPr>
        <p:txBody>
          <a:bodyPr wrap="square">
            <a:spAutoFit/>
          </a:bodyPr>
          <a:lstStyle/>
          <a:p>
            <a:r>
              <a:rPr lang="ru-RU" sz="1400" b="1" i="1" dirty="0">
                <a:solidFill>
                  <a:srgbClr val="4D4B4B"/>
                </a:solidFill>
              </a:rPr>
              <a:t>Персональные напольные весы – устройство для измерения собственного веса. Особенности данных весов ультратонкий дизайн, корпус изготовлен из закаленного стекла и прочного пластика, максимальный вес измерения – 180 кг. Нейтральная цветовая гамма подходит как для мужчин так и для женщин.</a:t>
            </a:r>
            <a:endParaRPr lang="ru-RU" sz="1400" b="1" i="1" dirty="0">
              <a:solidFill>
                <a:srgbClr val="4D4B4B"/>
              </a:solidFill>
            </a:endParaRPr>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6168" y="3112690"/>
            <a:ext cx="1374894"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30708" y="2798013"/>
            <a:ext cx="1372017"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7750671"/>
      </p:ext>
    </p:extLst>
  </p:cSld>
  <p:clrMapOvr>
    <a:masterClrMapping/>
  </p:clrMapOvr>
  <p:timing>
    <p:tnLst>
      <p:par>
        <p:cTn id="1" dur="indefinite" restart="never" nodeType="tmRoot"/>
      </p:par>
    </p:tnLst>
  </p:timing>
</p:sld>
</file>

<file path=ppt/theme/theme1.xml><?xml version="1.0" encoding="utf-8"?>
<a:theme xmlns:a="http://schemas.openxmlformats.org/drawingml/2006/main" name="Подготовка к Осени">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Apothecary</Template>
  <TotalTime>22858</TotalTime>
  <Words>23552</Words>
  <Application>Microsoft Office PowerPoint</Application>
  <PresentationFormat>Произвольный</PresentationFormat>
  <Paragraphs>6564</Paragraphs>
  <Slides>143</Slides>
  <Notes>0</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143</vt:i4>
      </vt:variant>
    </vt:vector>
  </HeadingPairs>
  <TitlesOfParts>
    <vt:vector size="152" baseType="lpstr">
      <vt:lpstr>Arial</vt:lpstr>
      <vt:lpstr>Arial Black</vt:lpstr>
      <vt:lpstr>Calibri</vt:lpstr>
      <vt:lpstr>Calibri (Основной текст)</vt:lpstr>
      <vt:lpstr>Calibri Light</vt:lpstr>
      <vt:lpstr>EpsilonCTT</vt:lpstr>
      <vt:lpstr>Times New Roman</vt:lpstr>
      <vt:lpstr>Wingdings</vt:lpstr>
      <vt:lpstr>Подготовка к Осени</vt:lpstr>
      <vt:lpstr>Презентация PowerPoint</vt:lpstr>
      <vt:lpstr>МУЛЬТИВАРКА MC-11SB 900Вт 11 программ</vt:lpstr>
      <vt:lpstr>МУЛЬТИВАРКА MC-108 900Вт 18 программ</vt:lpstr>
      <vt:lpstr>МУЛЬТИВАРКА MC-37S 900Вт 37 программ</vt:lpstr>
      <vt:lpstr>МУЛЬТИВАРКА MC-39LS 900Вт 39 программ</vt:lpstr>
      <vt:lpstr>МУЛЬТИВАРКА-СКОРОВАРКА MPC-15B</vt:lpstr>
      <vt:lpstr>ЧАША ДЛЯ МУЛЬТИВАРКИ GB05C 5Л</vt:lpstr>
      <vt:lpstr>ПЕЧЬ ЭЛЕКТРИЧЕСКАЯ КОНВЕКЦИОННАЯ C ГРИЛЕМ</vt:lpstr>
      <vt:lpstr>ПЕЧЬ ЭЛЕКТРИЧЕСКАЯ С ГРИЛЕМ</vt:lpstr>
      <vt:lpstr>ПЕЧЬ-ПЛИТА ЭЛЕКТРИЧЕСКАЯ С ГРИЛЕМ GN33AH</vt:lpstr>
      <vt:lpstr>ПЕЧЬ ЭЛЕКТРИЧЕСКАЯ КОНВЕКЦИОННАЯ C ГРИЛЕМ</vt:lpstr>
      <vt:lpstr>ПЕЧЬ ЭЛЕКТРИЧЕСКАЯ C ГРИЛЕМ И ПОДСВЕТКОЙ GN45ARL/GN45AR </vt:lpstr>
      <vt:lpstr>ПЕЧЬ ЭЛЕКТРИЧЕСКАЯ КОНВЕКЦИОННАЯ C ГРИЛЕМ GN45AС(+деко для пиццы)/GN45AСL</vt:lpstr>
      <vt:lpstr>ПЕЧЬ ЭЛЕКТРИЧЕСКАЯ GN33AB/GN42AB</vt:lpstr>
      <vt:lpstr>ПЕЧЬ ЭЛЕКТРИЧЕСКАЯ GN45ARC</vt:lpstr>
      <vt:lpstr>Презентация PowerPoint</vt:lpstr>
      <vt:lpstr>Презентация PowerPoint</vt:lpstr>
      <vt:lpstr>ПЕЧЬ ЭЛЕКТРИЧЕСКАЯ с конвекцией с 2мя противнями GN63СB</vt:lpstr>
      <vt:lpstr>ПЛИТА ГАЗОВАЯ НАСТОЛЬНАЯ GGP-6012</vt:lpstr>
      <vt:lpstr>ПЛИТА ГАЗОВАЯ НАСТОЛЬНАЯ GGP-6002</vt:lpstr>
      <vt:lpstr>ПЛИТА ГАЗОВАЯ НАСТОЛЬНАЯ GGP-6001</vt:lpstr>
      <vt:lpstr>ЭЛЕКТРОПЛИТА ДИСКОВАЯ GHP-5812</vt:lpstr>
      <vt:lpstr>ЭЛЕКТРОПЛИТА ДИСКОВАЯ GHP-5814</vt:lpstr>
      <vt:lpstr>ЭЛЕКТРОПЛИТА СПИРАЛЬНАЯ GHP-5712</vt:lpstr>
      <vt:lpstr>ЭЛЕКТРОПЛИТА СПИРАЛЬНАЯ GHP-5713</vt:lpstr>
      <vt:lpstr>ЭЛЕКТРОПЛИТА СПИРАЛЬНАЯ GHP-5811</vt:lpstr>
      <vt:lpstr>ЭЛЕКТРОПЛИТА СПИРАЛЬНАЯ GHP-5813</vt:lpstr>
      <vt:lpstr>Индукционная плита GI-A2009 </vt:lpstr>
      <vt:lpstr>Индукционная плита GI-A2018 </vt:lpstr>
      <vt:lpstr>Индукционная плита GI-A2213 </vt:lpstr>
      <vt:lpstr>МИКРОВОЛНОВАЯ ПЕЧЬ 20MX79-L</vt:lpstr>
      <vt:lpstr>МИКРОВОЛНОВАЯ ПЕЧЬ 20MX60-L</vt:lpstr>
      <vt:lpstr>МИКРОВОЛНОВАЯ ПЕЧЬ 20UX71-L</vt:lpstr>
      <vt:lpstr>МИКРОВОЛНОВАЯ ПЕЧЬ 20UX45-LW</vt:lpstr>
      <vt:lpstr>МИКРОВОЛНОВАЯ ПЕЧЬ 20МX68-L(W/B)</vt:lpstr>
      <vt:lpstr>МИКРОВОЛНОВАЯ ПЕЧЬ 23МX88-LB</vt:lpstr>
      <vt:lpstr>МИКРОВОЛНОВАЯ ПЕЧЬ 20МX702-B</vt:lpstr>
      <vt:lpstr>МИКРОВОЛНОВАЯ ПЕЧЬ 20МX701-(W/B)</vt:lpstr>
      <vt:lpstr>МИКРОВОЛНОВАЯ ПЕЧЬ 23МX823B</vt:lpstr>
      <vt:lpstr>ГРИЛЬ КОНТАКТНЫЙ электрический G2200</vt:lpstr>
      <vt:lpstr>ГРИЛЬ КОНТАКТНЫЙ электрический G1800</vt:lpstr>
      <vt:lpstr>ГРИЛЬ КОНТАКТНЫЙ электрический G1600</vt:lpstr>
      <vt:lpstr>ГРИЛЬ КОНТАКТНЫЙ электрический G750</vt:lpstr>
      <vt:lpstr>СЭНДВИЧМЕЙКЕР 3в1 GSM800</vt:lpstr>
      <vt:lpstr>Электрическая шашлычница GSE10</vt:lpstr>
      <vt:lpstr>Электрическая шашлычница GSE20</vt:lpstr>
      <vt:lpstr>ЭЛЕКТРОЧАЙНИК EKS-2018</vt:lpstr>
      <vt:lpstr>ЭЛЕКТРОЧАЙНИК EKS-2020</vt:lpstr>
      <vt:lpstr>Презентация PowerPoint</vt:lpstr>
      <vt:lpstr>ЭЛЕКТРОЧАЙНИК EKP-1703G(W/B)</vt:lpstr>
      <vt:lpstr>ЭЛЕКТРОЧАЙНИК -EKP-1801GR (красный) </vt:lpstr>
      <vt:lpstr>Презентация PowerPoint</vt:lpstr>
      <vt:lpstr>ЭЛЕКТРОЧАЙНИК EKP-1910GB</vt:lpstr>
      <vt:lpstr>Презентация PowerPoint</vt:lpstr>
      <vt:lpstr>ЭЛЕКТРОЧАЙНИК EKG-1988BS</vt:lpstr>
      <vt:lpstr>ЭЛЕКТРОЧАЙНИК EKP-1999GW/BW</vt:lpstr>
      <vt:lpstr>ЭЛЕКТРОЧАЙНИК EKP-1943B</vt:lpstr>
      <vt:lpstr>КАПЕЛЬНАЯ КОФЕВАРКА GDC06</vt:lpstr>
      <vt:lpstr>КАПЕЛЬНАЯ КОФЕВАРКА GDC04</vt:lpstr>
      <vt:lpstr>ЭСПРЕССО КОФЕМАШИНА GEC15</vt:lpstr>
      <vt:lpstr>КОФЕМОЛКА GC-1850 180Вт </vt:lpstr>
      <vt:lpstr>КОФЕМОЛКА GС-180 180Вт</vt:lpstr>
      <vt:lpstr>КОФЕМОЛКА GС-2075 200Вт</vt:lpstr>
      <vt:lpstr>КОФЕМОЛКА GC-200 200Вт</vt:lpstr>
      <vt:lpstr>ЙОГУРТНИЦА GYM-7 </vt:lpstr>
      <vt:lpstr>ТОСТЕР GWD008</vt:lpstr>
      <vt:lpstr>МИКСЕР GRM617</vt:lpstr>
      <vt:lpstr>МІКСЕР GRM-618</vt:lpstr>
      <vt:lpstr>МІКСЕР GRM-618P</vt:lpstr>
      <vt:lpstr>МІКСЕР GRM-628, GRM-628R</vt:lpstr>
      <vt:lpstr>БЛЕНДЕРНЫЙ НАБОР EBS-300P</vt:lpstr>
      <vt:lpstr>БЛЕНДЕР ПОГРУЖНОЙ EBS-301P</vt:lpstr>
      <vt:lpstr>БЛЕНДЕРНЫЙ НАБОР EBS-600SS</vt:lpstr>
      <vt:lpstr>БЛЕНДЕРНЫЙ НАБОР EBS-800P</vt:lpstr>
      <vt:lpstr>БЛЕНДЕРНЫЙ НАБОР EBS-800SSВ</vt:lpstr>
      <vt:lpstr>БЛЕНДЕРНЫЙ НАБОР EBS-800S(G/R)</vt:lpstr>
      <vt:lpstr>БЛЕНДЕРНЫЙ НАБОР EBS-850SPP </vt:lpstr>
      <vt:lpstr>БЛЕНДЕРНЫЙ НАБОР EBS-1000MG</vt:lpstr>
      <vt:lpstr>МУЛЬТИБЛЕНДЕРНЫЙ НАБОР EBS-1000MC</vt:lpstr>
      <vt:lpstr>МЯСОРУБКА  AMG140W/B/WJ</vt:lpstr>
      <vt:lpstr>МЯСОРУБКА  AMG180SB/AMG180SS</vt:lpstr>
      <vt:lpstr>Презентация PowerPoint</vt:lpstr>
      <vt:lpstr>МЯСОРУБКА AMG23 - НОВИНКА</vt:lpstr>
      <vt:lpstr>МЯСОРУБКА AMG20</vt:lpstr>
      <vt:lpstr>МЯСОРУБКА AMG30</vt:lpstr>
      <vt:lpstr>МЯСОРУБКА AMG31B</vt:lpstr>
      <vt:lpstr>МЯСОРУБКА КЭМ-36/220-4 «БЕЛВАР» </vt:lpstr>
      <vt:lpstr>МЯСОРУБКА КЭМ-П2У 302 «БЕЛВАР» </vt:lpstr>
      <vt:lpstr>МЯСОРУБКА КЭМ-П2У 302 «БЕЛВАР»</vt:lpstr>
      <vt:lpstr>СОКОВЫЖИМАЛКА – ШИНКОВКА (садовая) СВШПП-302</vt:lpstr>
      <vt:lpstr>СОКОВЫЖИМАЛКА (садовая) СВПП-301</vt:lpstr>
      <vt:lpstr>СОКОВЫЖИМАЛКА – GJR624</vt:lpstr>
      <vt:lpstr>СОКОВЫЖИМАЛКА – GJR610</vt:lpstr>
      <vt:lpstr>Презентация PowerPoint</vt:lpstr>
      <vt:lpstr>ЭЛЕКТРОСУШИЛКА 8360.01 </vt:lpstr>
      <vt:lpstr>СУШИЛКА BY1102</vt:lpstr>
      <vt:lpstr>СУШИЛКА BY1162</vt:lpstr>
      <vt:lpstr>ВЕСЫ ЭЛЕКТРОННЫЕ BES-1S</vt:lpstr>
      <vt:lpstr>Презентация PowerPoint</vt:lpstr>
      <vt:lpstr>Презентация PowerPoint</vt:lpstr>
      <vt:lpstr>Презентация PowerPoint</vt:lpstr>
      <vt:lpstr>ВЕСЫ КУХОННЫЕ KES-1R</vt:lpstr>
      <vt:lpstr>ВЕСЫ КУХОННЫЕ KES-1S</vt:lpstr>
      <vt:lpstr>ВЕСЫ КУХОННЫЕ KES-1RD</vt:lpstr>
      <vt:lpstr>ВЕСЫ КУХОННЫЕ KES-1RIC</vt:lpstr>
      <vt:lpstr>ВЕСЫ КУХОННЫЕ KES-1PTE</vt:lpstr>
      <vt:lpstr>ВЕСЫ КУХОННЫЕ с чашей KES-1PG</vt:lpstr>
      <vt:lpstr>ВЕСЫ КУХОННЫЕ с чашей KES-1PR</vt:lpstr>
      <vt:lpstr>Презентация PowerPoint</vt:lpstr>
      <vt:lpstr>Презентация PowerPoint</vt:lpstr>
      <vt:lpstr>Презентация PowerPoint</vt:lpstr>
      <vt:lpstr>Презентация PowerPoint</vt:lpstr>
      <vt:lpstr>Презентация PowerPoint</vt:lpstr>
      <vt:lpstr>ПАРОВОЙ УТЮГ EI8817AV/AG</vt:lpstr>
      <vt:lpstr>ПАРОВОЙ УТЮГ EI8858</vt:lpstr>
      <vt:lpstr>ПАРОВОЙ УТЮГ EI8890</vt:lpstr>
      <vt:lpstr>ПАРОВОЙ УТЮГ С АВТООКЛЮЧЕНИЕМ EI8888</vt:lpstr>
      <vt:lpstr>ПАРОВОЙ УТЮГ EI8892C</vt:lpstr>
      <vt:lpstr>ПАРОВОЙ УТЮГ EI9507CС</vt:lpstr>
      <vt:lpstr>ПАРОВОЙ УТЮГ EI9508C</vt:lpstr>
      <vt:lpstr>ПАРОВОЙ УТЮГ EI9518C</vt:lpstr>
      <vt:lpstr>ОТПАРИВАТЕЛЬ для одежды GS601A</vt:lpstr>
      <vt:lpstr>ОТПАРИВАТЕЛЬ для одежды GS609</vt:lpstr>
      <vt:lpstr>УВЛАЖНИТЕЛЬ ВОЗДУХА GHF026</vt:lpstr>
      <vt:lpstr>ТЕПЛОВЕНТЕЛЯТОРЫ FH</vt:lpstr>
      <vt:lpstr>ТЕПЛОВЕНТЕЛЯТОРЫ PTC-905</vt:lpstr>
      <vt:lpstr>КОНВЕКТОР НАСТЕННЫЙ «GRUNHELM»</vt:lpstr>
      <vt:lpstr>КОНВЕКТОР УНИВЕРСАЛЬНЫЙ «GRUNHELM»</vt:lpstr>
      <vt:lpstr>МАСЛЯНЫЕ ОБОГРЕВАТЕЛИ GRUNHELM</vt:lpstr>
      <vt:lpstr>МАСЛЯНЫЕ ОБОГРЕВАТЕЛИ GRUNHELM</vt:lpstr>
      <vt:lpstr>ПЫЛЕСОС МЕШКОВОГО ТИПА GVC8208</vt:lpstr>
      <vt:lpstr>ПЫЛЕСОС МЕШКОВОГО ТИПА  GVC8217O (оранж)</vt:lpstr>
      <vt:lpstr>ПЫЛЕСОС КОНТЕЙНЕРНОГО ТИПА GVC8216</vt:lpstr>
      <vt:lpstr>ПЫЛЕСОС КОНТЕЙНЕРНОГО ТИПА GVC8210G (черно-зеленый) </vt:lpstr>
      <vt:lpstr>Презентация PowerPoint</vt:lpstr>
      <vt:lpstr>Презентация PowerPoint</vt:lpstr>
      <vt:lpstr>Презентация PowerPoint</vt:lpstr>
      <vt:lpstr>Презентация PowerPoint</vt:lpstr>
      <vt:lpstr>Презентация PowerPoint</vt:lpstr>
      <vt:lpstr>ЭЛЕКТРОНАГРЕВАТЕЛЬ ПРОТОЧНОЙ ВОДЫ EWH-3G</vt:lpstr>
      <vt:lpstr>ЭЛЕКТРОНАГРЕВАТЕЛЬ ПРОТОЧНОЙ ВОДЫ EWH-3F-LED c УЗО</vt:lpstr>
      <vt:lpstr>ЭЛЕКТРОНАГРЕВАТЕЛЬ ПРОТОЧНОЙ ВОДЫ GH-3HW </vt:lpstr>
      <vt:lpstr>МОРОЗИЛЬНЫЙ ЛАРЬ- GCFW-200</vt:lpstr>
    </vt:vector>
  </TitlesOfParts>
  <Company>Krokoz™</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СЕЗОННЫЕ ПРОДУКТЫ</dc:title>
  <dc:creator>Admin</dc:creator>
  <cp:lastModifiedBy>Светлана Долженко</cp:lastModifiedBy>
  <cp:revision>1339</cp:revision>
  <cp:lastPrinted>2018-06-20T12:02:43Z</cp:lastPrinted>
  <dcterms:created xsi:type="dcterms:W3CDTF">2014-08-22T05:57:17Z</dcterms:created>
  <dcterms:modified xsi:type="dcterms:W3CDTF">2019-11-01T14:51:36Z</dcterms:modified>
</cp:coreProperties>
</file>