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417" r:id="rId4"/>
    <p:sldId id="418" r:id="rId5"/>
    <p:sldId id="419" r:id="rId6"/>
    <p:sldId id="422" r:id="rId7"/>
    <p:sldId id="421" r:id="rId8"/>
  </p:sldIdLst>
  <p:sldSz cx="10693400" cy="756126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81557CD-004E-4C58-9D2B-051280E662C3}">
          <p14:sldIdLst>
            <p14:sldId id="256"/>
          </p14:sldIdLst>
        </p14:section>
        <p14:section name="Раздел без заголовка" id="{1F85A810-B98C-4CE3-B0AC-5ED39E6A221B}">
          <p14:sldIdLst>
            <p14:sldId id="416"/>
            <p14:sldId id="417"/>
            <p14:sldId id="418"/>
            <p14:sldId id="419"/>
            <p14:sldId id="422"/>
            <p14:sldId id="42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D2D"/>
    <a:srgbClr val="FFFF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7748" autoAdjust="0"/>
  </p:normalViewPr>
  <p:slideViewPr>
    <p:cSldViewPr snapToGrid="0">
      <p:cViewPr varScale="1">
        <p:scale>
          <a:sx n="67" d="100"/>
          <a:sy n="67" d="100"/>
        </p:scale>
        <p:origin x="-1212" y="-102"/>
      </p:cViewPr>
      <p:guideLst>
        <p:guide orient="horz" pos="2160"/>
        <p:guide orient="horz" pos="2382"/>
        <p:guide pos="384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89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03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79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6"/>
            <a:ext cx="9223058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69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36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8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19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05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43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04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183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66F8-B6DD-4353-A7E0-794420035F2C}" type="datetimeFigureOut">
              <a:rPr lang="uk-UA" smtClean="0"/>
              <a:t>19.09.2019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27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0693400" cy="60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" y="-1"/>
            <a:ext cx="10685126" cy="7560000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40821" y="1323540"/>
            <a:ext cx="5576874" cy="656090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ТЕПЛОВЕНТЕЛЯТОРЫ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FH</a:t>
            </a:r>
            <a:endParaRPr lang="uk-UA" sz="2800" b="1" dirty="0">
              <a:solidFill>
                <a:srgbClr val="930D2D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6392" y="5151953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6123"/>
              </p:ext>
            </p:extLst>
          </p:nvPr>
        </p:nvGraphicFramePr>
        <p:xfrm>
          <a:off x="374724" y="5447417"/>
          <a:ext cx="10080300" cy="18472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56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8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2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12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99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98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17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8978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222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485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81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код 1С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Модель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Мощность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Напряжение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Частота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обогрева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Регулятор температурного режима</a:t>
                      </a: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Регулятор режима обдува</a:t>
                      </a: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Защитная решетка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Габаритный размер упаковки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Вес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нетто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Вес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брутто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0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67162 / 71187</a:t>
                      </a:r>
                      <a:endParaRPr lang="ru-RU" sz="1000" b="1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spc="50" dirty="0" smtClean="0">
                          <a:ln w="11430"/>
                          <a:solidFill>
                            <a:schemeClr val="tx1"/>
                          </a:solidFill>
                          <a:latin typeface="+mn-lt"/>
                        </a:rPr>
                        <a:t>FH-03</a:t>
                      </a:r>
                      <a:endParaRPr lang="en-US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1800-20</a:t>
                      </a:r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 Вт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220 - 240 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9" marR="9149" marT="914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 50 Гц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</a:t>
                      </a:r>
                      <a:r>
                        <a:rPr lang="ru-RU" sz="1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м.кв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230х140х267</a:t>
                      </a:r>
                    </a:p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мм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 кг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1,1кг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0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67163</a:t>
                      </a:r>
                      <a:endParaRPr lang="ru-RU" sz="1000" b="1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spc="50" dirty="0" smtClean="0">
                          <a:ln w="11430"/>
                          <a:solidFill>
                            <a:schemeClr val="tx1"/>
                          </a:solidFill>
                          <a:latin typeface="+mn-lt"/>
                        </a:rPr>
                        <a:t>FH-04</a:t>
                      </a:r>
                      <a:endParaRPr lang="en-US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1800-20</a:t>
                      </a:r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 Вт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220 - 240 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9" marR="9149" marT="914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 50 Гц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</a:t>
                      </a:r>
                      <a:r>
                        <a:rPr lang="ru-RU" sz="1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м.кв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235х140х270 мм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 кг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1,1кг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0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89168</a:t>
                      </a:r>
                      <a:endParaRPr lang="ru-RU" sz="1000" b="1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spc="50" dirty="0" smtClean="0">
                          <a:ln w="11430"/>
                          <a:solidFill>
                            <a:schemeClr val="tx1"/>
                          </a:solidFill>
                          <a:latin typeface="+mn-lt"/>
                        </a:rPr>
                        <a:t>FH-0</a:t>
                      </a:r>
                      <a:r>
                        <a:rPr lang="uk-UA" sz="1000" b="1" i="1" spc="50" dirty="0" smtClean="0">
                          <a:ln w="11430"/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uk-UA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000/</a:t>
                      </a:r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 Вт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220 - 240 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9" marR="9149" marT="914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 50 Гц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</a:t>
                      </a:r>
                      <a:r>
                        <a:rPr lang="ru-RU" sz="1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м.кв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235х140х270 мм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 кг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1,1кг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8628856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34767" y="2024175"/>
            <a:ext cx="4745749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rial Black" pitchFamily="34" charset="0"/>
              </a:rPr>
              <a:t>ХАРАКТЕРИСТИКА </a:t>
            </a: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МОДЕЛИ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1407" y="4679456"/>
            <a:ext cx="3779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66"/>
                </a:solidFill>
                <a:latin typeface="EpsilonCTT" pitchFamily="2" charset="0"/>
              </a:rPr>
              <a:t>ТЕПЛО </a:t>
            </a:r>
            <a:r>
              <a:rPr lang="ru-RU" dirty="0">
                <a:solidFill>
                  <a:srgbClr val="006666"/>
                </a:solidFill>
                <a:latin typeface="EpsilonCTT" pitchFamily="2" charset="0"/>
              </a:rPr>
              <a:t>И </a:t>
            </a:r>
            <a:r>
              <a:rPr lang="ru-RU" dirty="0" smtClean="0">
                <a:solidFill>
                  <a:srgbClr val="006666"/>
                </a:solidFill>
                <a:latin typeface="EpsilonCTT" pitchFamily="2" charset="0"/>
              </a:rPr>
              <a:t>УЮТНО!</a:t>
            </a:r>
            <a:endParaRPr lang="ru-RU" dirty="0">
              <a:solidFill>
                <a:srgbClr val="006666"/>
              </a:solidFill>
              <a:latin typeface="EpsilonCTT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4767" y="2295085"/>
            <a:ext cx="6327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Тепловентилятор  с мощностью 2 кВт, </a:t>
            </a:r>
            <a:r>
              <a:rPr lang="ru-RU" sz="1200" b="1" i="1" dirty="0" smtClean="0"/>
              <a:t>используется для </a:t>
            </a:r>
            <a:r>
              <a:rPr lang="ru-RU" sz="1200" b="1" i="1" dirty="0"/>
              <a:t>обдува или обогрева помещений </a:t>
            </a:r>
            <a:r>
              <a:rPr lang="ru-RU" sz="1200" b="1" i="1" dirty="0" smtClean="0"/>
              <a:t>площадью до </a:t>
            </a:r>
            <a:r>
              <a:rPr lang="ru-RU" sz="1200" b="1" i="1" dirty="0"/>
              <a:t>20 </a:t>
            </a:r>
            <a:r>
              <a:rPr lang="ru-RU" sz="1200" b="1" i="1" dirty="0" err="1"/>
              <a:t>кв.м</a:t>
            </a:r>
            <a:r>
              <a:rPr lang="ru-RU" sz="1200" b="1" i="1" dirty="0"/>
              <a:t>.</a:t>
            </a:r>
          </a:p>
          <a:p>
            <a:r>
              <a:rPr lang="ru-RU" sz="1200" b="1" i="1" dirty="0"/>
              <a:t>Оборудован ручным регулятором режимов, </a:t>
            </a:r>
            <a:r>
              <a:rPr lang="ru-RU" sz="1200" b="1" i="1" dirty="0" smtClean="0"/>
              <a:t>который позволяет </a:t>
            </a:r>
            <a:r>
              <a:rPr lang="ru-RU" sz="1200" b="1" i="1" dirty="0"/>
              <a:t>настроить оптимальную </a:t>
            </a:r>
            <a:r>
              <a:rPr lang="ru-RU" sz="1200" b="1" i="1" dirty="0" smtClean="0"/>
              <a:t>температуру обогрева </a:t>
            </a:r>
            <a:r>
              <a:rPr lang="ru-RU" sz="1200" b="1" i="1" dirty="0"/>
              <a:t>или включить режим обдува свежим воздухом.</a:t>
            </a:r>
          </a:p>
          <a:p>
            <a:r>
              <a:rPr lang="ru-RU" sz="1200" b="1" i="1" dirty="0"/>
              <a:t>Благодаря наличию в устройстве термостата </a:t>
            </a:r>
            <a:r>
              <a:rPr lang="ru-RU" sz="1200" b="1" i="1" dirty="0" smtClean="0"/>
              <a:t>исключена возможность </a:t>
            </a:r>
            <a:r>
              <a:rPr lang="ru-RU" sz="1200" b="1" i="1" dirty="0"/>
              <a:t>перегрева </a:t>
            </a:r>
            <a:r>
              <a:rPr lang="ru-RU" sz="1200" b="1" i="1" dirty="0" err="1"/>
              <a:t>электроэлементов</a:t>
            </a:r>
            <a:r>
              <a:rPr lang="ru-RU" sz="1200" b="1" i="1" dirty="0"/>
              <a:t> и </a:t>
            </a:r>
            <a:r>
              <a:rPr lang="ru-RU" sz="1200" b="1" i="1" dirty="0" smtClean="0"/>
              <a:t>преждевременная </a:t>
            </a:r>
            <a:r>
              <a:rPr lang="ru-RU" sz="1200" b="1" i="1" dirty="0"/>
              <a:t>поломка прибора.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34767" y="3694523"/>
            <a:ext cx="1720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ПРЕИМУЩЕСТВА: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79513" y="3969553"/>
            <a:ext cx="53467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    диэлектрический корпус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    </a:t>
            </a:r>
            <a:r>
              <a:rPr lang="ru-RU" sz="1400" b="1" i="1" dirty="0">
                <a:solidFill>
                  <a:srgbClr val="FF0000"/>
                </a:solidFill>
              </a:rPr>
              <a:t>наличие терморегулятора и </a:t>
            </a:r>
            <a:r>
              <a:rPr lang="ru-RU" sz="1400" b="1" i="1" dirty="0" smtClean="0">
                <a:solidFill>
                  <a:srgbClr val="FF0000"/>
                </a:solidFill>
              </a:rPr>
              <a:t>термостата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    </a:t>
            </a:r>
            <a:r>
              <a:rPr lang="ru-RU" sz="1400" b="1" i="1" dirty="0">
                <a:solidFill>
                  <a:srgbClr val="FF0000"/>
                </a:solidFill>
              </a:rPr>
              <a:t>малый вес и </a:t>
            </a:r>
            <a:r>
              <a:rPr lang="ru-RU" sz="1400" b="1" i="1" dirty="0" smtClean="0">
                <a:solidFill>
                  <a:srgbClr val="FF0000"/>
                </a:solidFill>
              </a:rPr>
              <a:t>компактность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9970" y="3991633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i="1" spc="50" dirty="0" smtClean="0">
                <a:ln w="11430"/>
              </a:rPr>
              <a:t>FH-</a:t>
            </a:r>
            <a:r>
              <a:rPr lang="ru-RU" b="1" i="1" spc="50" dirty="0" smtClean="0">
                <a:ln w="11430"/>
              </a:rPr>
              <a:t>06</a:t>
            </a:r>
            <a:endParaRPr lang="en-US" b="1" i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169" y="2454742"/>
            <a:ext cx="1963598" cy="2441156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3024541" y="2072238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i="1" spc="50" dirty="0" smtClean="0">
                <a:ln w="11430"/>
              </a:rPr>
              <a:t>FH-</a:t>
            </a:r>
            <a:r>
              <a:rPr lang="ru-RU" b="1" i="1" spc="50" dirty="0" smtClean="0">
                <a:ln w="11430"/>
              </a:rPr>
              <a:t>03</a:t>
            </a:r>
            <a:endParaRPr lang="en-US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2" y="1587865"/>
            <a:ext cx="2359468" cy="249972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82" y="634008"/>
            <a:ext cx="1434405" cy="994938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6213" y="3414788"/>
            <a:ext cx="933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" y="-1"/>
            <a:ext cx="10685126" cy="7560000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6213" y="3414788"/>
            <a:ext cx="933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76392" y="5432265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20688"/>
              </p:ext>
            </p:extLst>
          </p:nvPr>
        </p:nvGraphicFramePr>
        <p:xfrm>
          <a:off x="290316" y="5797972"/>
          <a:ext cx="10080300" cy="140221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0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4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2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03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55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341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2750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81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код 1С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Модель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Мощность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Напряжение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Частота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обогрева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Функция вращения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Регулятор температурного режима</a:t>
                      </a: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Регулятор режима обдува</a:t>
                      </a: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Нагрева-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тельный элемент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Габаритный размер упаковки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Вес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нетто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Вес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брутто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9" marR="9149" marT="91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0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60100</a:t>
                      </a:r>
                      <a:endParaRPr lang="ru-RU" sz="1000" b="1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spc="50" dirty="0" smtClean="0">
                          <a:ln w="11430"/>
                          <a:solidFill>
                            <a:schemeClr val="tx1"/>
                          </a:solidFill>
                          <a:latin typeface="+mn-lt"/>
                        </a:rPr>
                        <a:t>PTC-905</a:t>
                      </a:r>
                      <a:endParaRPr lang="en-US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750-1500 </a:t>
                      </a:r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Вт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220 - 240 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9" marR="9149" marT="914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 50 Гц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м.кв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керамика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210х164х278</a:t>
                      </a:r>
                    </a:p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мм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1,35 кг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 кг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0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6010</a:t>
                      </a:r>
                      <a:r>
                        <a:rPr lang="en-US" sz="10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b="1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spc="50" dirty="0" smtClean="0">
                          <a:ln w="11430"/>
                          <a:solidFill>
                            <a:schemeClr val="tx1"/>
                          </a:solidFill>
                          <a:latin typeface="+mn-lt"/>
                        </a:rPr>
                        <a:t>PTC-905A</a:t>
                      </a:r>
                      <a:endParaRPr lang="en-US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750-1500 </a:t>
                      </a:r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Вт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220 - 240 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9" marR="9149" marT="914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 50 Гц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м.кв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керамика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235х140х295 мм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,65 м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1,85 кг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49" marR="9149" marT="9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142744" y="1956186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rial Black" pitchFamily="34" charset="0"/>
              </a:rPr>
              <a:t>ХАРАКТЕРИСТИКА </a:t>
            </a: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МОДЕЛИ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61407" y="5015188"/>
            <a:ext cx="3779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66"/>
                </a:solidFill>
                <a:latin typeface="EpsilonCTT" pitchFamily="2" charset="0"/>
              </a:rPr>
              <a:t>ТЕПЛО </a:t>
            </a:r>
            <a:r>
              <a:rPr lang="ru-RU" dirty="0">
                <a:solidFill>
                  <a:srgbClr val="006666"/>
                </a:solidFill>
                <a:latin typeface="EpsilonCTT" pitchFamily="2" charset="0"/>
              </a:rPr>
              <a:t>И </a:t>
            </a:r>
            <a:r>
              <a:rPr lang="ru-RU" dirty="0" smtClean="0">
                <a:solidFill>
                  <a:srgbClr val="006666"/>
                </a:solidFill>
                <a:latin typeface="EpsilonCTT" pitchFamily="2" charset="0"/>
              </a:rPr>
              <a:t>УЮТНО!</a:t>
            </a:r>
            <a:endParaRPr lang="ru-RU" dirty="0">
              <a:solidFill>
                <a:srgbClr val="006666"/>
              </a:solidFill>
              <a:latin typeface="EpsilonCTT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42743" y="2170390"/>
            <a:ext cx="6538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Тепловентилятор </a:t>
            </a:r>
            <a:r>
              <a:rPr lang="ru-RU" sz="1200" b="1" i="1" dirty="0" smtClean="0"/>
              <a:t>керамический </a:t>
            </a:r>
            <a:r>
              <a:rPr lang="ru-RU" sz="1200" b="1" i="1" dirty="0"/>
              <a:t>с мощностью 1.5 </a:t>
            </a:r>
            <a:r>
              <a:rPr lang="ru-RU" sz="1200" b="1" i="1" dirty="0" smtClean="0"/>
              <a:t>кВт,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используется </a:t>
            </a:r>
            <a:r>
              <a:rPr lang="ru-RU" sz="1200" b="1" i="1" dirty="0"/>
              <a:t>для обдува или обогрева </a:t>
            </a:r>
            <a:r>
              <a:rPr lang="ru-RU" sz="1200" b="1" i="1" dirty="0" smtClean="0"/>
              <a:t>помещений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площадью </a:t>
            </a:r>
            <a:r>
              <a:rPr lang="ru-RU" sz="1200" b="1" i="1" dirty="0"/>
              <a:t>до 15 </a:t>
            </a:r>
            <a:r>
              <a:rPr lang="ru-RU" sz="1200" b="1" i="1" dirty="0" err="1"/>
              <a:t>кв.м</a:t>
            </a:r>
            <a:r>
              <a:rPr lang="ru-RU" sz="1200" b="1" i="1" dirty="0"/>
              <a:t>. Принцип </a:t>
            </a:r>
            <a:r>
              <a:rPr lang="ru-RU" sz="1200" b="1" i="1" dirty="0" smtClean="0"/>
              <a:t>его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действия </a:t>
            </a:r>
            <a:r>
              <a:rPr lang="ru-RU" sz="1200" b="1" i="1" dirty="0"/>
              <a:t>основан </a:t>
            </a:r>
            <a:r>
              <a:rPr lang="ru-RU" sz="1200" b="1" i="1" dirty="0" smtClean="0"/>
              <a:t>на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том</a:t>
            </a:r>
            <a:r>
              <a:rPr lang="ru-RU" sz="1200" b="1" i="1" dirty="0"/>
              <a:t>, что керамический элемент эффективно </a:t>
            </a:r>
            <a:r>
              <a:rPr lang="ru-RU" sz="1200" b="1" i="1" dirty="0" smtClean="0"/>
              <a:t>нагревает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воздух </a:t>
            </a:r>
            <a:r>
              <a:rPr lang="ru-RU" sz="1200" b="1" i="1" dirty="0"/>
              <a:t>не пережигая </a:t>
            </a:r>
            <a:r>
              <a:rPr lang="ru-RU" sz="1200" b="1" i="1" dirty="0" smtClean="0"/>
              <a:t>кислород,</a:t>
            </a:r>
            <a:endParaRPr lang="en-US" sz="1200" b="1" i="1" dirty="0" smtClean="0"/>
          </a:p>
          <a:p>
            <a:r>
              <a:rPr lang="ru-RU" sz="1200" b="1" i="1" dirty="0" smtClean="0"/>
              <a:t>а </a:t>
            </a:r>
            <a:r>
              <a:rPr lang="ru-RU" sz="1200" b="1" i="1" dirty="0"/>
              <a:t>встроенный </a:t>
            </a:r>
            <a:r>
              <a:rPr lang="ru-RU" sz="1200" b="1" i="1" dirty="0" smtClean="0"/>
              <a:t>вентилятор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равномерно </a:t>
            </a:r>
            <a:r>
              <a:rPr lang="ru-RU" sz="1200" b="1" i="1" dirty="0"/>
              <a:t>распределяет его по всему помещению.</a:t>
            </a:r>
          </a:p>
          <a:p>
            <a:r>
              <a:rPr lang="ru-RU" sz="1200" b="1" i="1" dirty="0"/>
              <a:t>Оборудован ручным регулятором режимов, </a:t>
            </a:r>
            <a:r>
              <a:rPr lang="ru-RU" sz="1200" b="1" i="1" dirty="0" smtClean="0"/>
              <a:t>который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позволяет </a:t>
            </a:r>
            <a:r>
              <a:rPr lang="ru-RU" sz="1200" b="1" i="1" dirty="0"/>
              <a:t>настроить оптимальную </a:t>
            </a:r>
            <a:r>
              <a:rPr lang="ru-RU" sz="1200" b="1" i="1" dirty="0" smtClean="0"/>
              <a:t>температуру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обогрева </a:t>
            </a:r>
            <a:r>
              <a:rPr lang="ru-RU" sz="1200" b="1" i="1" dirty="0"/>
              <a:t>или включить режим обдува свежим воздухом.</a:t>
            </a:r>
          </a:p>
          <a:p>
            <a:r>
              <a:rPr lang="ru-RU" sz="1200" b="1" i="1" dirty="0"/>
              <a:t>Благодаря наличию в устройстве термостата </a:t>
            </a:r>
            <a:r>
              <a:rPr lang="ru-RU" sz="1200" b="1" i="1" dirty="0" smtClean="0"/>
              <a:t>исключена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возможность </a:t>
            </a:r>
            <a:r>
              <a:rPr lang="ru-RU" sz="1200" b="1" i="1" dirty="0"/>
              <a:t>перегрева </a:t>
            </a:r>
            <a:r>
              <a:rPr lang="ru-RU" sz="1200" b="1" i="1" dirty="0" err="1"/>
              <a:t>электроэлементов</a:t>
            </a:r>
            <a:r>
              <a:rPr lang="ru-RU" sz="1200" b="1" i="1" dirty="0"/>
              <a:t> и </a:t>
            </a:r>
            <a:r>
              <a:rPr lang="ru-RU" sz="1200" b="1" i="1" dirty="0" smtClean="0"/>
              <a:t>преждевременная </a:t>
            </a:r>
            <a:r>
              <a:rPr lang="ru-RU" sz="1200" b="1" i="1" dirty="0"/>
              <a:t>поломка прибора.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188661" y="3779668"/>
            <a:ext cx="1720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ПРЕИМУЩЕСТВА: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99008" y="3985423"/>
            <a:ext cx="53467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    диэлектрический корпус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    </a:t>
            </a:r>
            <a:r>
              <a:rPr lang="ru-RU" sz="1400" b="1" i="1" dirty="0">
                <a:solidFill>
                  <a:srgbClr val="FF0000"/>
                </a:solidFill>
              </a:rPr>
              <a:t>наличие терморегулятора и </a:t>
            </a:r>
            <a:r>
              <a:rPr lang="ru-RU" sz="1400" b="1" i="1" dirty="0" smtClean="0">
                <a:solidFill>
                  <a:srgbClr val="FF0000"/>
                </a:solidFill>
              </a:rPr>
              <a:t>термостата</a:t>
            </a:r>
            <a:endParaRPr lang="en-US" sz="1400" b="1" i="1" dirty="0" smtClean="0">
              <a:solidFill>
                <a:srgbClr val="FF0000"/>
              </a:solidFill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    </a:t>
            </a:r>
            <a:r>
              <a:rPr lang="ru-RU" sz="1400" b="1" i="1" dirty="0" smtClean="0">
                <a:solidFill>
                  <a:srgbClr val="FF0000"/>
                </a:solidFill>
              </a:rPr>
              <a:t>функция вращения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</a:rPr>
              <a:t>у модели </a:t>
            </a:r>
            <a:r>
              <a:rPr lang="en-US" sz="1400" b="1" i="1" dirty="0" smtClean="0">
                <a:solidFill>
                  <a:srgbClr val="FF0000"/>
                </a:solidFill>
              </a:rPr>
              <a:t>PTC-905A</a:t>
            </a:r>
            <a:endParaRPr lang="ru-RU" sz="1400" b="1" i="1" dirty="0">
              <a:solidFill>
                <a:srgbClr val="FF0000"/>
              </a:solidFill>
            </a:endParaRPr>
          </a:p>
          <a:p>
            <a:r>
              <a:rPr lang="ru-RU" sz="1400" b="1" i="1" dirty="0">
                <a:solidFill>
                  <a:srgbClr val="FF0000"/>
                </a:solidFill>
              </a:rPr>
              <a:t>    защитная функция - отключение при падении прибора</a:t>
            </a:r>
            <a:endParaRPr lang="ru-RU" sz="1400" b="1" i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    </a:t>
            </a:r>
            <a:r>
              <a:rPr lang="ru-RU" sz="1400" b="1" i="1" dirty="0">
                <a:solidFill>
                  <a:srgbClr val="FF0000"/>
                </a:solidFill>
              </a:rPr>
              <a:t>малый вес и </a:t>
            </a:r>
            <a:r>
              <a:rPr lang="ru-RU" sz="1400" b="1" i="1" dirty="0" smtClean="0">
                <a:solidFill>
                  <a:srgbClr val="FF0000"/>
                </a:solidFill>
              </a:rPr>
              <a:t>компактность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65" y="1622226"/>
            <a:ext cx="2021960" cy="289355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707" y="2152394"/>
            <a:ext cx="2138339" cy="285481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51" name="Прямоугольник 50"/>
          <p:cNvSpPr/>
          <p:nvPr/>
        </p:nvSpPr>
        <p:spPr>
          <a:xfrm>
            <a:off x="3056863" y="1752457"/>
            <a:ext cx="100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i="1" spc="50" dirty="0">
                <a:ln w="11430"/>
              </a:rPr>
              <a:t>PTC-905</a:t>
            </a:r>
            <a:endParaRPr lang="en-US" b="1" i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27851" y="4481892"/>
            <a:ext cx="121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i="1" spc="50" dirty="0" smtClean="0">
                <a:ln w="11430"/>
              </a:rPr>
              <a:t>PTC-905 A</a:t>
            </a:r>
            <a:endParaRPr lang="en-US" b="1" i="1" dirty="0"/>
          </a:p>
        </p:txBody>
      </p:sp>
      <p:sp>
        <p:nvSpPr>
          <p:cNvPr id="53" name="Заголовок 1"/>
          <p:cNvSpPr>
            <a:spLocks noGrp="1"/>
          </p:cNvSpPr>
          <p:nvPr>
            <p:ph type="title"/>
          </p:nvPr>
        </p:nvSpPr>
        <p:spPr>
          <a:xfrm>
            <a:off x="4016046" y="1102913"/>
            <a:ext cx="6643617" cy="656090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ТЕПЛОВЕНТЕЛЯТОР</a:t>
            </a:r>
            <a:r>
              <a:rPr lang="ru-RU" sz="2800" b="1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Ы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PTC-905</a:t>
            </a:r>
            <a:endParaRPr lang="uk-UA" sz="2800" b="1" dirty="0">
              <a:solidFill>
                <a:srgbClr val="930D2D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" y="-1"/>
            <a:ext cx="10685126" cy="75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71" y="1782745"/>
            <a:ext cx="3571917" cy="32918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9352" y="1655633"/>
            <a:ext cx="65632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Настенные </a:t>
            </a:r>
            <a:r>
              <a:rPr lang="ru-RU" sz="1400" b="1" dirty="0" err="1"/>
              <a:t>электроконвекторы</a:t>
            </a:r>
            <a:r>
              <a:rPr lang="ru-RU" sz="1400" b="1" dirty="0"/>
              <a:t> </a:t>
            </a:r>
            <a:r>
              <a:rPr lang="ru-RU" sz="1400" b="1" dirty="0" smtClean="0"/>
              <a:t>«</a:t>
            </a:r>
            <a:r>
              <a:rPr lang="en-US" sz="1400" b="1" dirty="0" smtClean="0"/>
              <a:t>GRUNHELM</a:t>
            </a:r>
            <a:r>
              <a:rPr lang="ru-RU" sz="1400" b="1" dirty="0" smtClean="0"/>
              <a:t>» </a:t>
            </a:r>
            <a:r>
              <a:rPr lang="ru-RU" sz="1400" dirty="0"/>
              <a:t>отличаются современными техническими решениями, элегантным дизайном, широкой комплектацией, высоким качеством исполнения и доступной ценой.</a:t>
            </a:r>
          </a:p>
          <a:p>
            <a:endParaRPr lang="ru-RU" sz="1400" dirty="0"/>
          </a:p>
          <a:p>
            <a:r>
              <a:rPr lang="ru-RU" sz="1400" dirty="0"/>
              <a:t>Отличительной особенностью </a:t>
            </a:r>
            <a:r>
              <a:rPr lang="ru-RU" sz="1400" b="1" dirty="0" err="1"/>
              <a:t>электроконвекторов</a:t>
            </a:r>
            <a:r>
              <a:rPr lang="ru-RU" sz="1400" b="1" dirty="0"/>
              <a:t> </a:t>
            </a:r>
            <a:r>
              <a:rPr lang="ru-RU" sz="1400" b="1" dirty="0" smtClean="0"/>
              <a:t>«</a:t>
            </a:r>
            <a:r>
              <a:rPr lang="en-US" sz="1400" b="1" dirty="0"/>
              <a:t>GRUNHELM</a:t>
            </a:r>
            <a:r>
              <a:rPr lang="ru-RU" sz="1400" b="1" dirty="0" smtClean="0"/>
              <a:t>» </a:t>
            </a:r>
            <a:r>
              <a:rPr lang="ru-RU" sz="1400" dirty="0"/>
              <a:t>является интенсивный обогрев помещения, обусловленный специально разработанной конструкцией приборов, ускоряющей естественную циркуляцию воздуха в помещении с обеспечением быстрого прогрева помещения по всему объему. Высокая степень экономичности приборов достигнута благодаря большой площади теплообмена и эффективному естественному обдуву воздушным потоком нагревательного элемента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Преимуществом данного </a:t>
            </a:r>
            <a:r>
              <a:rPr lang="ru-RU" sz="1400" b="1" dirty="0" err="1" smtClean="0">
                <a:solidFill>
                  <a:srgbClr val="FF0000"/>
                </a:solidFill>
              </a:rPr>
              <a:t>электроконвектора</a:t>
            </a:r>
            <a:r>
              <a:rPr lang="ru-RU" sz="1400" b="1" dirty="0" smtClean="0">
                <a:solidFill>
                  <a:srgbClr val="FF0000"/>
                </a:solidFill>
              </a:rPr>
              <a:t> является его универсальность.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В комплекте присутствуют планки для настенной установки, а так же пассивные ножки для напольного использования. </a:t>
            </a:r>
          </a:p>
          <a:p>
            <a:endParaRPr lang="uk-UA" sz="800" b="1" dirty="0">
              <a:solidFill>
                <a:srgbClr val="FF0000"/>
              </a:solidFill>
            </a:endParaRPr>
          </a:p>
          <a:p>
            <a:r>
              <a:rPr lang="uk-UA" sz="2000" b="1" dirty="0" smtClean="0">
                <a:solidFill>
                  <a:srgbClr val="FF0000"/>
                </a:solidFill>
              </a:rPr>
              <a:t>ГАРАНТИЯ 5 ЛЕТ!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33018"/>
              </p:ext>
            </p:extLst>
          </p:nvPr>
        </p:nvGraphicFramePr>
        <p:xfrm>
          <a:off x="334548" y="5439009"/>
          <a:ext cx="10120476" cy="15613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55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653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235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код 1С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Модель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Номинальная потребляемая мощность, кВт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Параметры помещения*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Масса, кг (не более) 	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Габаритные размеры,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ДхВхГ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мм</a:t>
                      </a: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12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Дополнительный обогрев	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Основной обогрев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177308"/>
                  </a:ext>
                </a:extLst>
              </a:tr>
              <a:tr h="223512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Площадь,м2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Обьем,м3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Площадь,м2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Обьем,м3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740366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80071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ЕВУА-1,5/220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4,5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500*450*80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5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80072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ЕВУА-2,0/220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4,5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500*480*80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14296798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2544" y="7098847"/>
            <a:ext cx="5346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* - при высоте потолка 2,5 м и стандартной теплоизоляции;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972268" y="1145376"/>
            <a:ext cx="8973952" cy="656090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КОНВЕКТОР НАСТЕННЫЙ «</a:t>
            </a:r>
            <a:r>
              <a:rPr lang="en-US" sz="20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GRUNHELM</a:t>
            </a:r>
            <a:r>
              <a:rPr lang="ru-RU" sz="20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»</a:t>
            </a:r>
            <a:endParaRPr lang="uk-UA" sz="2000" b="1" dirty="0">
              <a:solidFill>
                <a:srgbClr val="930D2D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" y="-1"/>
            <a:ext cx="10685126" cy="756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77192" y="1669320"/>
            <a:ext cx="453773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Электроконвектор</a:t>
            </a:r>
            <a:r>
              <a:rPr lang="ru-RU" sz="1400" b="1" dirty="0"/>
              <a:t> универсальный </a:t>
            </a:r>
            <a:r>
              <a:rPr lang="en-US" sz="1400" b="1" dirty="0"/>
              <a:t>«GRUNHELM</a:t>
            </a:r>
            <a:r>
              <a:rPr lang="en-US" sz="1400" b="1" dirty="0" smtClean="0"/>
              <a:t>»</a:t>
            </a:r>
            <a:r>
              <a:rPr lang="ru-RU" sz="1400" dirty="0" smtClean="0"/>
              <a:t> со </a:t>
            </a:r>
            <a:r>
              <a:rPr lang="ru-RU" sz="1400" dirty="0"/>
              <a:t>ступенчатым регулятором мощности и пассивными </a:t>
            </a:r>
            <a:r>
              <a:rPr lang="ru-RU" sz="1400" dirty="0" smtClean="0"/>
              <a:t>опорами.</a:t>
            </a:r>
            <a:r>
              <a:rPr lang="en-US" sz="1400" dirty="0" smtClean="0"/>
              <a:t> </a:t>
            </a:r>
            <a:r>
              <a:rPr lang="ru-RU" sz="1400" dirty="0" smtClean="0"/>
              <a:t>Конвектор работает </a:t>
            </a:r>
            <a:r>
              <a:rPr lang="ru-RU" sz="1400" dirty="0"/>
              <a:t>по принципу естественной конвекции воздуха и равномерного распределения тепла с максимальным комфортом и скоростью. </a:t>
            </a:r>
            <a:r>
              <a:rPr lang="ru-RU" sz="1400" dirty="0" err="1"/>
              <a:t>Электроконвектор</a:t>
            </a:r>
            <a:r>
              <a:rPr lang="ru-RU" sz="1400" dirty="0"/>
              <a:t> предназначен для установки в жилых помещениях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Заданная температура поддерживается при помощи встроенного электромеханического термостата. Помимо установки на полу (основной вариант эксплуатации) предусмотрена возможность </a:t>
            </a:r>
            <a:r>
              <a:rPr lang="ru-RU" sz="1400" dirty="0" smtClean="0"/>
              <a:t>монтажа </a:t>
            </a:r>
            <a:r>
              <a:rPr lang="ru-RU" sz="1400" dirty="0"/>
              <a:t>на </a:t>
            </a:r>
            <a:r>
              <a:rPr lang="ru-RU" sz="1400" dirty="0" smtClean="0"/>
              <a:t>стене (в комплекте не поставляются)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76632"/>
              </p:ext>
            </p:extLst>
          </p:nvPr>
        </p:nvGraphicFramePr>
        <p:xfrm>
          <a:off x="334548" y="5954753"/>
          <a:ext cx="10120476" cy="104901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2168">
                  <a:extLst>
                    <a:ext uri="{9D8B030D-6E8A-4147-A177-3AD203B41FA5}">
                      <a16:colId xmlns:a16="http://schemas.microsoft.com/office/drawing/2014/main" xmlns="" val="3715405484"/>
                    </a:ext>
                  </a:extLst>
                </a:gridCol>
                <a:gridCol w="582168">
                  <a:extLst>
                    <a:ext uri="{9D8B030D-6E8A-4147-A177-3AD203B41FA5}">
                      <a16:colId xmlns:a16="http://schemas.microsoft.com/office/drawing/2014/main" xmlns="" val="420428591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55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653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235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код 1С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Модель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 (по ступеням), кВт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Параметры помещения*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Масса, кг (не более) 	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Габаритные размеры,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ДхВхГ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мм</a:t>
                      </a: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756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Дополнительный обогрев	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Основной обогрев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1773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8504802"/>
                  </a:ext>
                </a:extLst>
              </a:tr>
              <a:tr h="223512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Площадь,м2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Обьем,м3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Площадь,м2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Обьем,м3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740366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80073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GS-200</a:t>
                      </a: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620*432*140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2544" y="7098847"/>
            <a:ext cx="5346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* - при высоте потолка 2,5 м и стандартной теплоизоляции;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4" y="1968167"/>
            <a:ext cx="5760732" cy="3639319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16773" y="1083887"/>
            <a:ext cx="8973952" cy="656090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КОНВЕКТОР УНИВЕРСАЛЬНЫЙ «</a:t>
            </a:r>
            <a:r>
              <a:rPr lang="en-US" sz="20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GRUNHELM</a:t>
            </a:r>
            <a:r>
              <a:rPr lang="ru-RU" sz="20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»</a:t>
            </a:r>
            <a:endParaRPr lang="uk-UA" sz="2000" b="1" dirty="0">
              <a:solidFill>
                <a:srgbClr val="930D2D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" y="-1"/>
            <a:ext cx="10685126" cy="75600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81073" y="1007925"/>
            <a:ext cx="8973952" cy="656090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МАСЛЯНЫЕ ОБОГРЕВАТЕЛИ </a:t>
            </a:r>
            <a:r>
              <a:rPr lang="en-US" sz="20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GRUNHELM</a:t>
            </a:r>
            <a:endParaRPr lang="uk-UA" sz="2000" b="1" dirty="0">
              <a:solidFill>
                <a:srgbClr val="930D2D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7680" y="1669320"/>
            <a:ext cx="62172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Масляные обогреватели «</a:t>
            </a:r>
            <a:r>
              <a:rPr lang="en-US" sz="1400" b="1" dirty="0" smtClean="0"/>
              <a:t>GRUNHELM</a:t>
            </a:r>
            <a:r>
              <a:rPr lang="uk-UA" sz="1400" b="1" dirty="0" smtClean="0"/>
              <a:t>» </a:t>
            </a:r>
            <a:r>
              <a:rPr lang="uk-UA" sz="1400" dirty="0" smtClean="0"/>
              <a:t>- </a:t>
            </a:r>
            <a:r>
              <a:rPr lang="ru-RU" sz="1400" dirty="0"/>
              <a:t> бытовой электроприбор, служащий для отопления помещений и имеющий промежуточный теплоноситель — минеральное масло</a:t>
            </a:r>
            <a:r>
              <a:rPr lang="ru-RU" sz="1400" dirty="0" smtClean="0"/>
              <a:t>.</a:t>
            </a:r>
          </a:p>
          <a:p>
            <a:endParaRPr lang="uk-UA" sz="1400" dirty="0" smtClean="0"/>
          </a:p>
          <a:p>
            <a:r>
              <a:rPr lang="ru-RU" sz="1400" dirty="0" smtClean="0"/>
              <a:t>Классическое </a:t>
            </a:r>
            <a:r>
              <a:rPr lang="ru-RU" sz="1400" dirty="0"/>
              <a:t>исполнение масляных </a:t>
            </a:r>
            <a:r>
              <a:rPr lang="ru-RU" sz="1400" dirty="0" smtClean="0"/>
              <a:t>радиаторов характеризируется </a:t>
            </a:r>
            <a:r>
              <a:rPr lang="ru-RU" sz="1400" dirty="0"/>
              <a:t>простотой эксплуатации и управления. Современный дизайн и базовое </a:t>
            </a:r>
            <a:r>
              <a:rPr lang="ru-RU" sz="1400" dirty="0" smtClean="0"/>
              <a:t>управление </a:t>
            </a:r>
            <a:r>
              <a:rPr lang="ru-RU" sz="1400" dirty="0"/>
              <a:t>делает их наиболее привлекательными и доступными для потребителя</a:t>
            </a:r>
            <a:r>
              <a:rPr lang="ru-RU" sz="1400" dirty="0" smtClean="0"/>
              <a:t>.</a:t>
            </a:r>
          </a:p>
          <a:p>
            <a:endParaRPr lang="uk-UA" sz="1400" dirty="0"/>
          </a:p>
          <a:p>
            <a:r>
              <a:rPr lang="uk-UA" sz="1400" dirty="0"/>
              <a:t>В </a:t>
            </a:r>
            <a:r>
              <a:rPr lang="ru-RU" sz="1400" dirty="0"/>
              <a:t>нашем ассортименте представлены секционные обогреватели — с резервуаром из однотипных секций с общим электрическим нагревательным </a:t>
            </a:r>
            <a:r>
              <a:rPr lang="ru-RU" sz="1400" dirty="0" smtClean="0"/>
              <a:t>элементом.</a:t>
            </a:r>
          </a:p>
          <a:p>
            <a:endParaRPr lang="ru-RU" sz="1400" dirty="0" smtClean="0"/>
          </a:p>
          <a:p>
            <a:r>
              <a:rPr lang="ru-RU" sz="1400" dirty="0" smtClean="0"/>
              <a:t>Преимущество </a:t>
            </a:r>
            <a:r>
              <a:rPr lang="ru-RU" sz="1400" dirty="0"/>
              <a:t>секционных радиаторов — большая рабочая </a:t>
            </a:r>
            <a:r>
              <a:rPr lang="ru-RU" sz="1400" dirty="0" smtClean="0"/>
              <a:t>поверхность, соответственно увеличенная теплоотдача тепла.</a:t>
            </a:r>
            <a:endParaRPr lang="ru-RU" sz="1400" dirty="0"/>
          </a:p>
          <a:p>
            <a:endParaRPr lang="ru-RU" sz="1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36003"/>
              </p:ext>
            </p:extLst>
          </p:nvPr>
        </p:nvGraphicFramePr>
        <p:xfrm>
          <a:off x="334548" y="5067785"/>
          <a:ext cx="10120477" cy="19315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76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5497">
                  <a:extLst>
                    <a:ext uri="{9D8B030D-6E8A-4147-A177-3AD203B41FA5}">
                      <a16:colId xmlns:a16="http://schemas.microsoft.com/office/drawing/2014/main" xmlns="" val="2675673460"/>
                    </a:ext>
                  </a:extLst>
                </a:gridCol>
                <a:gridCol w="535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5258">
                  <a:extLst>
                    <a:ext uri="{9D8B030D-6E8A-4147-A177-3AD203B41FA5}">
                      <a16:colId xmlns:a16="http://schemas.microsoft.com/office/drawing/2014/main" xmlns="" val="3715405484"/>
                    </a:ext>
                  </a:extLst>
                </a:gridCol>
                <a:gridCol w="535258">
                  <a:extLst>
                    <a:ext uri="{9D8B030D-6E8A-4147-A177-3AD203B41FA5}">
                      <a16:colId xmlns:a16="http://schemas.microsoft.com/office/drawing/2014/main" xmlns="" val="4204285917"/>
                    </a:ext>
                  </a:extLst>
                </a:gridCol>
                <a:gridCol w="1092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9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56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85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21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633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235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код 1С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Модель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К-во СЕКЦИЙ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 (по ступеням), кВт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Параметры помещения*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Масса, кг (не более) 	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Габаритные размеры,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ДхВхГ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мм</a:t>
                      </a: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756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Дополнительный обогрев	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Основной обогрев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1773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8504802"/>
                  </a:ext>
                </a:extLst>
              </a:tr>
              <a:tr h="223512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Площадь,м2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Обьем,м3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Площадь,м2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Обьем,м3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740366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80074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GR-0715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8,5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650*430*160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26461559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80075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GR-0920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650*510*160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880416638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80076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GR-1125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12,8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650*590*160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2544" y="7098847"/>
            <a:ext cx="5346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* - при высоте потолка 2,5 м и стандартной теплоизоляции;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56" y="1664015"/>
            <a:ext cx="3576240" cy="33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" y="-1"/>
            <a:ext cx="10685126" cy="75600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89048" y="1009916"/>
            <a:ext cx="8973952" cy="656090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МАСЛЯНЫЕ ОБОГРЕВАТЕЛИ </a:t>
            </a:r>
            <a:r>
              <a:rPr lang="en-US" sz="2000" b="1" spc="50" dirty="0" smtClean="0">
                <a:ln w="11430"/>
                <a:solidFill>
                  <a:srgbClr val="930D2D"/>
                </a:solidFill>
                <a:latin typeface="Arial Black" panose="020B0A04020102020204" pitchFamily="34" charset="0"/>
              </a:rPr>
              <a:t>GRUNHELM</a:t>
            </a:r>
            <a:endParaRPr lang="uk-UA" sz="2000" b="1" dirty="0">
              <a:solidFill>
                <a:srgbClr val="930D2D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3056" y="1669320"/>
            <a:ext cx="435187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Масляные обогреватели «</a:t>
            </a:r>
            <a:r>
              <a:rPr lang="en-US" sz="1400" b="1" dirty="0" smtClean="0"/>
              <a:t>GRUNHELM</a:t>
            </a:r>
            <a:r>
              <a:rPr lang="uk-UA" sz="1400" b="1" dirty="0" smtClean="0"/>
              <a:t>» </a:t>
            </a:r>
            <a:r>
              <a:rPr lang="uk-UA" sz="1400" dirty="0" smtClean="0"/>
              <a:t>- </a:t>
            </a:r>
            <a:r>
              <a:rPr lang="ru-RU" sz="1400" dirty="0"/>
              <a:t> бытовой электроприбор, служащий для отопления помещений и имеющий промежуточный теплоноситель — минеральное масло</a:t>
            </a:r>
            <a:r>
              <a:rPr lang="ru-RU" sz="1400" dirty="0" smtClean="0"/>
              <a:t>.</a:t>
            </a:r>
          </a:p>
          <a:p>
            <a:endParaRPr lang="uk-UA" sz="1400" dirty="0" smtClean="0"/>
          </a:p>
          <a:p>
            <a:r>
              <a:rPr lang="uk-UA" sz="1400" dirty="0" smtClean="0"/>
              <a:t>В </a:t>
            </a:r>
            <a:r>
              <a:rPr lang="ru-RU" sz="1400" dirty="0"/>
              <a:t>нашем ассортименте представлены секционные обогреватели — с резервуаром из однотипных секций с общим электрическим нагревательным </a:t>
            </a:r>
            <a:r>
              <a:rPr lang="ru-RU" sz="1400" dirty="0" smtClean="0"/>
              <a:t>элементом.</a:t>
            </a:r>
          </a:p>
          <a:p>
            <a:endParaRPr lang="ru-RU" sz="1400" dirty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МОДЕЛИ </a:t>
            </a:r>
            <a:r>
              <a:rPr lang="en-US" sz="1400" b="1" dirty="0" smtClean="0">
                <a:solidFill>
                  <a:srgbClr val="FF0000"/>
                </a:solidFill>
              </a:rPr>
              <a:t>SLIM </a:t>
            </a:r>
            <a:r>
              <a:rPr lang="ru-RU" sz="1400" b="1" dirty="0" smtClean="0">
                <a:solidFill>
                  <a:srgbClr val="FF0000"/>
                </a:solidFill>
              </a:rPr>
              <a:t>и </a:t>
            </a:r>
            <a:r>
              <a:rPr lang="en-US" sz="1400" b="1" dirty="0" smtClean="0">
                <a:solidFill>
                  <a:srgbClr val="FF0000"/>
                </a:solidFill>
              </a:rPr>
              <a:t>MINI </a:t>
            </a:r>
            <a:r>
              <a:rPr lang="ru-RU" sz="1400" dirty="0" smtClean="0"/>
              <a:t>имеют оптимальное соотношение цены и качества. Так же данные обогреватели имеют достаточно компактный размер</a:t>
            </a:r>
            <a:r>
              <a:rPr lang="en-US" sz="1400" dirty="0" smtClean="0"/>
              <a:t> </a:t>
            </a:r>
            <a:r>
              <a:rPr lang="ru-RU" sz="1400" dirty="0" smtClean="0"/>
              <a:t>и современный дизайн.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24138"/>
              </p:ext>
            </p:extLst>
          </p:nvPr>
        </p:nvGraphicFramePr>
        <p:xfrm>
          <a:off x="334548" y="5515841"/>
          <a:ext cx="10120477" cy="14903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76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5497">
                  <a:extLst>
                    <a:ext uri="{9D8B030D-6E8A-4147-A177-3AD203B41FA5}">
                      <a16:colId xmlns:a16="http://schemas.microsoft.com/office/drawing/2014/main" xmlns="" val="2675673460"/>
                    </a:ext>
                  </a:extLst>
                </a:gridCol>
                <a:gridCol w="535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5258">
                  <a:extLst>
                    <a:ext uri="{9D8B030D-6E8A-4147-A177-3AD203B41FA5}">
                      <a16:colId xmlns:a16="http://schemas.microsoft.com/office/drawing/2014/main" xmlns="" val="3715405484"/>
                    </a:ext>
                  </a:extLst>
                </a:gridCol>
                <a:gridCol w="535258">
                  <a:extLst>
                    <a:ext uri="{9D8B030D-6E8A-4147-A177-3AD203B41FA5}">
                      <a16:colId xmlns:a16="http://schemas.microsoft.com/office/drawing/2014/main" xmlns="" val="4204285917"/>
                    </a:ext>
                  </a:extLst>
                </a:gridCol>
                <a:gridCol w="1092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9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56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85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21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633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235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код 1С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Модель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К-во СЕКЦИЙ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 (по ступеням), кВт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Параметры помещения*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Масса, кг (не более) 	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Габаритные размеры,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ДхВхГ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мм</a:t>
                      </a: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756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Дополнительный обогрев	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Основной обогрев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1773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8504802"/>
                  </a:ext>
                </a:extLst>
              </a:tr>
              <a:tr h="223512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Площадь,м2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Обьем,м3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Площадь,м2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Обьем,м3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82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740366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80077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GR-07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4,2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433*343*130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26461559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80078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GR-0920S SLIM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8,3</a:t>
                      </a:r>
                      <a:endParaRPr lang="uk-U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625*499*140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3" marR="7823" marT="8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88041663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2544" y="7098847"/>
            <a:ext cx="5346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* - при высоте потолка 2,5 м и стандартной теплоизоляции;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888" y="2902055"/>
            <a:ext cx="2812592" cy="2495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05" y="1666006"/>
            <a:ext cx="2938447" cy="26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дготовка к Осе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20326</TotalTime>
  <Words>986</Words>
  <Application>Microsoft Office PowerPoint</Application>
  <PresentationFormat>Произвольный</PresentationFormat>
  <Paragraphs>304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Подготовка к Осени</vt:lpstr>
      <vt:lpstr>Презентация PowerPoint</vt:lpstr>
      <vt:lpstr>ТЕПЛОВЕНТЕЛЯТОРЫ FH</vt:lpstr>
      <vt:lpstr>ТЕПЛОВЕНТЕЛЯТОРЫ PTC-905</vt:lpstr>
      <vt:lpstr>КОНВЕКТОР НАСТЕННЫЙ «GRUNHELM»</vt:lpstr>
      <vt:lpstr>КОНВЕКТОР УНИВЕРСАЛЬНЫЙ «GRUNHELM»</vt:lpstr>
      <vt:lpstr>МАСЛЯНЫЕ ОБОГРЕВАТЕЛИ GRUNHELM</vt:lpstr>
      <vt:lpstr>МАСЛЯНЫЕ ОБОГРЕВАТЕЛИ GRUNHELM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СЕЗОННЫЕ ПРОДУКТЫ</dc:title>
  <dc:creator>Admin</dc:creator>
  <cp:lastModifiedBy>Shatunov_A</cp:lastModifiedBy>
  <cp:revision>1212</cp:revision>
  <cp:lastPrinted>2018-06-20T12:02:43Z</cp:lastPrinted>
  <dcterms:created xsi:type="dcterms:W3CDTF">2014-08-22T05:57:17Z</dcterms:created>
  <dcterms:modified xsi:type="dcterms:W3CDTF">2019-09-19T14:13:33Z</dcterms:modified>
</cp:coreProperties>
</file>