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0" r:id="rId2"/>
    <p:sldId id="353" r:id="rId3"/>
    <p:sldId id="354" r:id="rId4"/>
    <p:sldId id="363" r:id="rId5"/>
    <p:sldId id="361" r:id="rId6"/>
    <p:sldId id="364" r:id="rId7"/>
    <p:sldId id="365" r:id="rId8"/>
    <p:sldId id="362" r:id="rId9"/>
    <p:sldId id="366" r:id="rId10"/>
    <p:sldId id="368" r:id="rId11"/>
  </p:sldIdLst>
  <p:sldSz cx="10693400" cy="7561263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D9F1FF"/>
    <a:srgbClr val="9A0000"/>
    <a:srgbClr val="FF5B5B"/>
    <a:srgbClr val="006666"/>
    <a:srgbClr val="00B4B0"/>
    <a:srgbClr val="FF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3" autoAdjust="0"/>
    <p:restoredTop sz="97748" autoAdjust="0"/>
  </p:normalViewPr>
  <p:slideViewPr>
    <p:cSldViewPr snapToGrid="0">
      <p:cViewPr varScale="1">
        <p:scale>
          <a:sx n="105" d="100"/>
          <a:sy n="105" d="100"/>
        </p:scale>
        <p:origin x="1422" y="102"/>
      </p:cViewPr>
      <p:guideLst>
        <p:guide orient="horz" pos="2160"/>
        <p:guide pos="3840"/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675" y="1237457"/>
            <a:ext cx="8020050" cy="263244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675" y="3971414"/>
            <a:ext cx="8020050" cy="18255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66F8-B6DD-4353-A7E0-794420035F2C}" type="datetimeFigureOut">
              <a:rPr lang="uk-UA" smtClean="0"/>
              <a:t>05.11.2019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752-716A-4461-A64A-DFD06BC957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4897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66F8-B6DD-4353-A7E0-794420035F2C}" type="datetimeFigureOut">
              <a:rPr lang="uk-UA" smtClean="0"/>
              <a:t>05.11.2019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752-716A-4461-A64A-DFD06BC957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003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2465" y="402567"/>
            <a:ext cx="2305764" cy="64078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171" y="402567"/>
            <a:ext cx="6783626" cy="6407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66F8-B6DD-4353-A7E0-794420035F2C}" type="datetimeFigureOut">
              <a:rPr lang="uk-UA" smtClean="0"/>
              <a:t>05.11.2019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752-716A-4461-A64A-DFD06BC957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679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66F8-B6DD-4353-A7E0-794420035F2C}" type="datetimeFigureOut">
              <a:rPr lang="uk-UA" smtClean="0"/>
              <a:t>05.11.2019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752-716A-4461-A64A-DFD06BC957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602" y="1885066"/>
            <a:ext cx="9223058" cy="31452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602" y="5060096"/>
            <a:ext cx="9223058" cy="16540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66F8-B6DD-4353-A7E0-794420035F2C}" type="datetimeFigureOut">
              <a:rPr lang="uk-UA" smtClean="0"/>
              <a:t>05.11.2019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752-716A-4461-A64A-DFD06BC957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469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171" y="2012836"/>
            <a:ext cx="4544695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3534" y="2012836"/>
            <a:ext cx="4544695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66F8-B6DD-4353-A7E0-794420035F2C}" type="datetimeFigureOut">
              <a:rPr lang="uk-UA" smtClean="0"/>
              <a:t>05.11.2019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752-716A-4461-A64A-DFD06BC957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236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402568"/>
            <a:ext cx="9223058" cy="1461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565" y="1853560"/>
            <a:ext cx="4523809" cy="908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565" y="2761961"/>
            <a:ext cx="4523809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3534" y="1853560"/>
            <a:ext cx="4546088" cy="908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3534" y="2761961"/>
            <a:ext cx="4546088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66F8-B6DD-4353-A7E0-794420035F2C}" type="datetimeFigureOut">
              <a:rPr lang="uk-UA" smtClean="0"/>
              <a:t>05.11.2019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752-716A-4461-A64A-DFD06BC957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619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66F8-B6DD-4353-A7E0-794420035F2C}" type="datetimeFigureOut">
              <a:rPr lang="uk-UA" smtClean="0"/>
              <a:t>05.11.2019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752-716A-4461-A64A-DFD06BC957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905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66F8-B6DD-4353-A7E0-794420035F2C}" type="datetimeFigureOut">
              <a:rPr lang="uk-UA" smtClean="0"/>
              <a:t>05.11.2019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752-716A-4461-A64A-DFD06BC957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8432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6088" y="1088682"/>
            <a:ext cx="5413534" cy="53733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66F8-B6DD-4353-A7E0-794420035F2C}" type="datetimeFigureOut">
              <a:rPr lang="uk-UA" smtClean="0"/>
              <a:t>05.11.2019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752-716A-4461-A64A-DFD06BC957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04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6088" y="1088682"/>
            <a:ext cx="5413534" cy="53733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66F8-B6DD-4353-A7E0-794420035F2C}" type="datetimeFigureOut">
              <a:rPr lang="uk-UA" smtClean="0"/>
              <a:t>05.11.2019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752-716A-4461-A64A-DFD06BC957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183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71" y="402568"/>
            <a:ext cx="9223058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171" y="2012836"/>
            <a:ext cx="9223058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171" y="7008171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266F8-B6DD-4353-A7E0-794420035F2C}" type="datetimeFigureOut">
              <a:rPr lang="uk-UA" smtClean="0"/>
              <a:t>05.11.2019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2189" y="7008171"/>
            <a:ext cx="360902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2214" y="7008171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78752-716A-4461-A64A-DFD06BC957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127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2448"/>
            <a:ext cx="10693400" cy="64657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11139" y="6522163"/>
            <a:ext cx="10704539" cy="8382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26572" y="504286"/>
            <a:ext cx="9195746" cy="85690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653" y="707713"/>
            <a:ext cx="8972629" cy="504053"/>
          </a:xfrm>
          <a:effectLst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     ВСТРАИВАЕМАЯ ТЕХНИКА</a:t>
            </a:r>
            <a:endParaRPr lang="uk-UA" sz="2800" b="1" spc="50" dirty="0">
              <a:ln w="11430"/>
              <a:solidFill>
                <a:srgbClr val="006666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Y:\Без имени-1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481" y="0"/>
            <a:ext cx="10703881" cy="50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12868" y="145577"/>
            <a:ext cx="1093385" cy="1136736"/>
            <a:chOff x="0" y="24430"/>
            <a:chExt cx="1093453" cy="113680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24430"/>
              <a:ext cx="1093453" cy="113680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3" descr="Y:\лого Будпостач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04" y="129004"/>
              <a:ext cx="868569" cy="924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3694969" y="1690886"/>
            <a:ext cx="6986044" cy="523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1977" y="1929437"/>
            <a:ext cx="978151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>
                <a:solidFill>
                  <a:srgbClr val="FF0000"/>
                </a:solidFill>
              </a:rPr>
              <a:t>	</a:t>
            </a:r>
            <a:r>
              <a:rPr lang="ru-RU" sz="1600" b="1" i="1" dirty="0" smtClean="0">
                <a:solidFill>
                  <a:schemeClr val="bg1"/>
                </a:solidFill>
              </a:rPr>
              <a:t>Встраиваемая техника </a:t>
            </a:r>
            <a:r>
              <a:rPr lang="en-US" sz="1600" b="1" i="1" dirty="0" smtClean="0">
                <a:solidFill>
                  <a:schemeClr val="bg1"/>
                </a:solidFill>
              </a:rPr>
              <a:t>GRUNHELM</a:t>
            </a:r>
            <a:r>
              <a:rPr lang="ru-RU" sz="1600" b="1" i="1" dirty="0" smtClean="0">
                <a:solidFill>
                  <a:schemeClr val="bg1"/>
                </a:solidFill>
              </a:rPr>
              <a:t> разработана с учетом всех потребностей украинцев. Техника практичная, надежная, простая в использовании, обладает эстетичным дизайном и самым необходимым функционалом. Техника </a:t>
            </a:r>
            <a:r>
              <a:rPr lang="en-US" sz="1600" b="1" i="1" dirty="0" smtClean="0">
                <a:solidFill>
                  <a:schemeClr val="bg1"/>
                </a:solidFill>
              </a:rPr>
              <a:t>GRUNHELM</a:t>
            </a:r>
            <a:r>
              <a:rPr lang="ru-RU" sz="1600" b="1" i="1" dirty="0" smtClean="0">
                <a:solidFill>
                  <a:schemeClr val="bg1"/>
                </a:solidFill>
              </a:rPr>
              <a:t> производится только на высокотехнологичных заводах, качество на уровне мировых брендов. </a:t>
            </a:r>
            <a:r>
              <a:rPr lang="ru-RU" sz="1600" b="1" i="1" dirty="0">
                <a:solidFill>
                  <a:schemeClr val="bg1"/>
                </a:solidFill>
              </a:rPr>
              <a:t>Для духовых шкафов </a:t>
            </a:r>
            <a:r>
              <a:rPr lang="ru-RU" sz="1600" b="1" i="1" dirty="0" smtClean="0">
                <a:solidFill>
                  <a:schemeClr val="bg1"/>
                </a:solidFill>
              </a:rPr>
              <a:t>был разработан органический теплоизолятор, который увеличивает </a:t>
            </a:r>
            <a:r>
              <a:rPr lang="ru-RU" sz="1600" b="1" i="1" dirty="0">
                <a:solidFill>
                  <a:schemeClr val="bg1"/>
                </a:solidFill>
              </a:rPr>
              <a:t>энергоэффективность, система тангенциального охлаждения благодаря мощному вентилятору создает вокруг духовки  воздушный барьер. Движущийся в нем воздух препятствует утечке тепла и позволяет защитить от перегрева как поверхность духового шкафа, так и кухонную мебель, в которую он установлен. </a:t>
            </a:r>
            <a:r>
              <a:rPr lang="ru-RU" sz="1600" b="1" i="1" dirty="0" smtClean="0">
                <a:solidFill>
                  <a:schemeClr val="bg1"/>
                </a:solidFill>
              </a:rPr>
              <a:t>Широкий </a:t>
            </a:r>
            <a:r>
              <a:rPr lang="ru-RU" sz="1600" b="1" i="1" dirty="0">
                <a:solidFill>
                  <a:schemeClr val="bg1"/>
                </a:solidFill>
              </a:rPr>
              <a:t>ассортимент варочных поверхностей позволяет выбрать самый оптимальный вариант </a:t>
            </a:r>
            <a:r>
              <a:rPr lang="ru-RU" sz="1600" b="1" i="1" dirty="0" smtClean="0">
                <a:solidFill>
                  <a:schemeClr val="bg1"/>
                </a:solidFill>
              </a:rPr>
              <a:t>на любой вкус покупателя, - газовые, индукционные, стеклокерамические, комбинированные. Вытяжки обладают высокой эффективностью, мощная </a:t>
            </a:r>
            <a:r>
              <a:rPr lang="en-US" sz="1600" b="1" i="1" dirty="0" smtClean="0">
                <a:solidFill>
                  <a:schemeClr val="bg1"/>
                </a:solidFill>
              </a:rPr>
              <a:t>LED </a:t>
            </a:r>
            <a:r>
              <a:rPr lang="ru-RU" sz="1600" b="1" i="1" dirty="0" smtClean="0">
                <a:solidFill>
                  <a:schemeClr val="bg1"/>
                </a:solidFill>
              </a:rPr>
              <a:t>– подсветка, некоторые модели с пультом дистанционного управления.</a:t>
            </a:r>
          </a:p>
          <a:p>
            <a:pPr fontAlgn="base"/>
            <a:endParaRPr lang="ru-RU" sz="1600" b="1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6550" y="6648848"/>
            <a:ext cx="10396023" cy="565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b="1" spc="50" dirty="0" smtClean="0">
                <a:ln w="11430"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БЫТОВАЯ ТЕХНИКА ТМ «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GRUNHELM</a:t>
            </a:r>
            <a:r>
              <a:rPr lang="ru-RU" sz="3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»</a:t>
            </a:r>
            <a:endParaRPr lang="ru-RU" sz="3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0749" y="1473603"/>
            <a:ext cx="5132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        </a:t>
            </a:r>
            <a:r>
              <a:rPr lang="ru-RU" b="1" i="1" dirty="0" smtClean="0">
                <a:solidFill>
                  <a:schemeClr val="bg1"/>
                </a:solidFill>
              </a:rPr>
              <a:t>ОТЛИЧНОЕ СООТНОШЕНИЕ ЦЕНА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/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КАЧЕСТВО</a:t>
            </a:r>
          </a:p>
        </p:txBody>
      </p:sp>
      <p:pic>
        <p:nvPicPr>
          <p:cNvPr id="18" name="Picture 2" descr="Y:\Без имени-1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069180"/>
            <a:ext cx="10704539" cy="49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1464" y="638078"/>
            <a:ext cx="3270092" cy="50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2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326324" y="504084"/>
            <a:ext cx="9196312" cy="8569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297" y="494559"/>
            <a:ext cx="9475343" cy="884076"/>
          </a:xfrm>
          <a:effectLst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18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    СТЕНДЫ</a:t>
            </a:r>
            <a:endParaRPr lang="uk-UA" sz="1800" b="1" spc="50" dirty="0">
              <a:ln w="11430"/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Y:\Без имени-1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0704539" cy="5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12544" y="145353"/>
            <a:ext cx="1093453" cy="1136806"/>
            <a:chOff x="0" y="24430"/>
            <a:chExt cx="1093453" cy="113680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24430"/>
              <a:ext cx="1093453" cy="113680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3" descr="Y:\лого Будпостач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04" y="129004"/>
              <a:ext cx="868569" cy="924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3694867" y="1690757"/>
            <a:ext cx="69864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776" y="638078"/>
            <a:ext cx="3059780" cy="4695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745" y="1762071"/>
            <a:ext cx="3457639" cy="549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80" y="795528"/>
            <a:ext cx="3985959" cy="398595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9" y="5042191"/>
            <a:ext cx="10681341" cy="36915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326324" y="504084"/>
            <a:ext cx="9196312" cy="8569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2321" y="970809"/>
            <a:ext cx="8973952" cy="884076"/>
          </a:xfrm>
          <a:effectLst/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32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200" b="1" spc="50" dirty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3200" b="1" spc="50" dirty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1800" b="1" spc="50" dirty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Духовые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1800" b="1" spc="50" dirty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шкафы</a:t>
            </a:r>
            <a:r>
              <a:rPr lang="en-US" sz="3200" b="1" dirty="0">
                <a:solidFill>
                  <a:srgbClr val="000000"/>
                </a:solidFill>
              </a:rPr>
              <a:t/>
            </a:r>
            <a:br>
              <a:rPr lang="en-US" sz="3200" b="1" dirty="0">
                <a:solidFill>
                  <a:srgbClr val="000000"/>
                </a:solidFill>
              </a:rPr>
            </a:br>
            <a:r>
              <a:rPr lang="en-US" sz="3200" b="1" dirty="0">
                <a:solidFill>
                  <a:srgbClr val="000000"/>
                </a:solidFill>
              </a:rPr>
              <a:t/>
            </a:r>
            <a:br>
              <a:rPr lang="en-US" sz="3200" b="1" dirty="0">
                <a:solidFill>
                  <a:srgbClr val="000000"/>
                </a:solidFill>
              </a:rPr>
            </a:br>
            <a:r>
              <a:rPr lang="ru-RU" sz="3200" b="1" dirty="0" smtClean="0">
                <a:solidFill>
                  <a:srgbClr val="000000"/>
                </a:solidFill>
              </a:rPr>
              <a:t/>
            </a:r>
            <a:br>
              <a:rPr lang="ru-RU" sz="3200" b="1" dirty="0" smtClean="0">
                <a:solidFill>
                  <a:srgbClr val="000000"/>
                </a:solidFill>
              </a:rPr>
            </a:br>
            <a:r>
              <a:rPr lang="ru-RU" sz="3200" b="1" dirty="0">
                <a:solidFill>
                  <a:srgbClr val="000000"/>
                </a:solidFill>
              </a:rPr>
              <a:t/>
            </a:r>
            <a:br>
              <a:rPr lang="ru-RU" sz="3200" b="1" dirty="0">
                <a:solidFill>
                  <a:srgbClr val="000000"/>
                </a:solidFill>
              </a:rPr>
            </a:br>
            <a:endParaRPr lang="uk-UA" sz="3200" b="1" spc="50" dirty="0">
              <a:ln w="11430"/>
              <a:solidFill>
                <a:srgbClr val="006666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Y:\Без имени-1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139" y="-91440"/>
            <a:ext cx="10704539" cy="5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43171" y="4919868"/>
            <a:ext cx="4745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</a:rPr>
              <a:t>ТЕХНИЧЕСКИЕ  ХАРАКТЕРИСТИКИ:</a:t>
            </a:r>
            <a:endParaRPr lang="ru-RU" sz="1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12544" y="145353"/>
            <a:ext cx="1093453" cy="1136806"/>
            <a:chOff x="0" y="24430"/>
            <a:chExt cx="1093453" cy="113680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24430"/>
              <a:ext cx="1093453" cy="113680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3" descr="Y:\лого Будпостач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04" y="129004"/>
              <a:ext cx="868569" cy="924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4013445" y="1359549"/>
            <a:ext cx="4745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Описание</a:t>
            </a: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68875" y="2118293"/>
            <a:ext cx="52705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Преимущества: </a:t>
            </a:r>
          </a:p>
          <a:p>
            <a:pPr fontAlgn="base"/>
            <a:r>
              <a:rPr lang="ru-RU" sz="1200" b="1" dirty="0" smtClean="0"/>
              <a:t> </a:t>
            </a:r>
            <a:r>
              <a:rPr lang="ru-RU" sz="1400" b="1" dirty="0" smtClean="0"/>
              <a:t> </a:t>
            </a:r>
            <a:endParaRPr lang="ru-RU" sz="1400" dirty="0"/>
          </a:p>
          <a:p>
            <a:pPr fontAlgn="base"/>
            <a:r>
              <a:rPr lang="ru-RU" sz="1400" b="1" dirty="0" smtClean="0"/>
              <a:t> </a:t>
            </a:r>
            <a:r>
              <a:rPr lang="uk-UA" sz="1400" dirty="0" smtClean="0"/>
              <a:t>Конвекция  </a:t>
            </a:r>
          </a:p>
          <a:p>
            <a:pPr fontAlgn="base"/>
            <a:r>
              <a:rPr lang="ru-RU" sz="1400" dirty="0" smtClean="0"/>
              <a:t> Механический </a:t>
            </a:r>
            <a:r>
              <a:rPr lang="ru-RU" sz="1400" dirty="0"/>
              <a:t>таймер с функцией </a:t>
            </a:r>
            <a:r>
              <a:rPr lang="ru-RU" sz="1400" dirty="0" smtClean="0"/>
              <a:t>автооключения</a:t>
            </a:r>
          </a:p>
          <a:p>
            <a:pPr fontAlgn="base"/>
            <a:r>
              <a:rPr lang="ru-RU" sz="1400" dirty="0" smtClean="0"/>
              <a:t> </a:t>
            </a:r>
            <a:r>
              <a:rPr lang="ru-RU" sz="1400" b="1" dirty="0" smtClean="0"/>
              <a:t>Стеклянная панель управления</a:t>
            </a:r>
            <a:endParaRPr lang="ru-RU" sz="1400" b="1" dirty="0"/>
          </a:p>
          <a:p>
            <a:pPr fontAlgn="base"/>
            <a:r>
              <a:rPr lang="uk-UA" sz="1400" dirty="0" smtClean="0"/>
              <a:t> </a:t>
            </a:r>
            <a:r>
              <a:rPr lang="uk-UA" sz="1400" b="1" dirty="0" smtClean="0"/>
              <a:t>Алюминиевая ручка</a:t>
            </a:r>
            <a:r>
              <a:rPr lang="ru-RU" sz="1400" b="1" dirty="0" smtClean="0"/>
              <a:t>   </a:t>
            </a:r>
          </a:p>
          <a:p>
            <a:pPr fontAlgn="base"/>
            <a:r>
              <a:rPr lang="ru-RU" sz="1400" dirty="0" smtClean="0"/>
              <a:t> Энергетический класс А</a:t>
            </a:r>
          </a:p>
          <a:p>
            <a:pPr fontAlgn="base"/>
            <a:r>
              <a:rPr lang="ru-RU" sz="1400" b="1" dirty="0"/>
              <a:t> </a:t>
            </a:r>
            <a:r>
              <a:rPr lang="ru-RU" sz="1400" b="1" dirty="0" smtClean="0"/>
              <a:t>В комплекте – 1 противень глубокий, 1противень мелкий, 1 решетка</a:t>
            </a:r>
          </a:p>
          <a:p>
            <a:pPr fontAlgn="base"/>
            <a:endParaRPr lang="ru-RU" sz="1200" b="1" dirty="0" smtClean="0"/>
          </a:p>
          <a:p>
            <a:pPr fontAlgn="base"/>
            <a:endParaRPr lang="ru-RU" sz="1200" b="1" dirty="0" smtClean="0"/>
          </a:p>
          <a:p>
            <a:pPr fontAlgn="base"/>
            <a:endParaRPr lang="ru-RU" sz="1200" dirty="0" smtClean="0"/>
          </a:p>
          <a:p>
            <a:pPr fontAlgn="base"/>
            <a:endParaRPr lang="ru-RU" sz="1200" dirty="0" smtClean="0"/>
          </a:p>
        </p:txBody>
      </p:sp>
      <p:sp>
        <p:nvSpPr>
          <p:cNvPr id="23" name="Прямоугольник 22"/>
          <p:cNvSpPr/>
          <p:nvPr/>
        </p:nvSpPr>
        <p:spPr>
          <a:xfrm>
            <a:off x="3946731" y="1648886"/>
            <a:ext cx="722611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dirty="0" smtClean="0"/>
              <a:t>5 программ Конвекция  Гриль  Механический таймер  Легкосъемное </a:t>
            </a:r>
            <a:r>
              <a:rPr lang="ru-RU" sz="1200" dirty="0"/>
              <a:t>внутреннее </a:t>
            </a:r>
            <a:r>
              <a:rPr lang="ru-RU" sz="1200" dirty="0" smtClean="0"/>
              <a:t>стекло  Вентилятор </a:t>
            </a:r>
            <a:r>
              <a:rPr lang="ru-RU" sz="1200" dirty="0"/>
              <a:t>охлаждения </a:t>
            </a:r>
            <a:r>
              <a:rPr lang="ru-RU" sz="1200" dirty="0" smtClean="0"/>
              <a:t>Внутреннее освещение Объем 59 л.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0149" y="2370582"/>
            <a:ext cx="835331" cy="802386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3467283" y="4687361"/>
            <a:ext cx="72261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аналогов не имеют данного 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741748"/>
              </p:ext>
            </p:extLst>
          </p:nvPr>
        </p:nvGraphicFramePr>
        <p:xfrm>
          <a:off x="-2" y="5353050"/>
          <a:ext cx="10693402" cy="22082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7523">
                  <a:extLst>
                    <a:ext uri="{9D8B030D-6E8A-4147-A177-3AD203B41FA5}">
                      <a16:colId xmlns:a16="http://schemas.microsoft.com/office/drawing/2014/main" val="2105633690"/>
                    </a:ext>
                  </a:extLst>
                </a:gridCol>
                <a:gridCol w="682371">
                  <a:extLst>
                    <a:ext uri="{9D8B030D-6E8A-4147-A177-3AD203B41FA5}">
                      <a16:colId xmlns:a16="http://schemas.microsoft.com/office/drawing/2014/main" val="2463302771"/>
                    </a:ext>
                  </a:extLst>
                </a:gridCol>
                <a:gridCol w="624907">
                  <a:extLst>
                    <a:ext uri="{9D8B030D-6E8A-4147-A177-3AD203B41FA5}">
                      <a16:colId xmlns:a16="http://schemas.microsoft.com/office/drawing/2014/main" val="4067122907"/>
                    </a:ext>
                  </a:extLst>
                </a:gridCol>
                <a:gridCol w="786174">
                  <a:extLst>
                    <a:ext uri="{9D8B030D-6E8A-4147-A177-3AD203B41FA5}">
                      <a16:colId xmlns:a16="http://schemas.microsoft.com/office/drawing/2014/main" val="1994269457"/>
                    </a:ext>
                  </a:extLst>
                </a:gridCol>
                <a:gridCol w="2338363">
                  <a:extLst>
                    <a:ext uri="{9D8B030D-6E8A-4147-A177-3AD203B41FA5}">
                      <a16:colId xmlns:a16="http://schemas.microsoft.com/office/drawing/2014/main" val="1193537202"/>
                    </a:ext>
                  </a:extLst>
                </a:gridCol>
                <a:gridCol w="937361">
                  <a:extLst>
                    <a:ext uri="{9D8B030D-6E8A-4147-A177-3AD203B41FA5}">
                      <a16:colId xmlns:a16="http://schemas.microsoft.com/office/drawing/2014/main" val="3507492374"/>
                    </a:ext>
                  </a:extLst>
                </a:gridCol>
                <a:gridCol w="909223">
                  <a:extLst>
                    <a:ext uri="{9D8B030D-6E8A-4147-A177-3AD203B41FA5}">
                      <a16:colId xmlns:a16="http://schemas.microsoft.com/office/drawing/2014/main" val="2147346612"/>
                    </a:ext>
                  </a:extLst>
                </a:gridCol>
                <a:gridCol w="1070910">
                  <a:extLst>
                    <a:ext uri="{9D8B030D-6E8A-4147-A177-3AD203B41FA5}">
                      <a16:colId xmlns:a16="http://schemas.microsoft.com/office/drawing/2014/main" val="1995696554"/>
                    </a:ext>
                  </a:extLst>
                </a:gridCol>
                <a:gridCol w="702228">
                  <a:extLst>
                    <a:ext uri="{9D8B030D-6E8A-4147-A177-3AD203B41FA5}">
                      <a16:colId xmlns:a16="http://schemas.microsoft.com/office/drawing/2014/main" val="2098549283"/>
                    </a:ext>
                  </a:extLst>
                </a:gridCol>
                <a:gridCol w="589812">
                  <a:extLst>
                    <a:ext uri="{9D8B030D-6E8A-4147-A177-3AD203B41FA5}">
                      <a16:colId xmlns:a16="http://schemas.microsoft.com/office/drawing/2014/main" val="2970545251"/>
                    </a:ext>
                  </a:extLst>
                </a:gridCol>
                <a:gridCol w="491510">
                  <a:extLst>
                    <a:ext uri="{9D8B030D-6E8A-4147-A177-3AD203B41FA5}">
                      <a16:colId xmlns:a16="http://schemas.microsoft.com/office/drawing/2014/main" val="1847883841"/>
                    </a:ext>
                  </a:extLst>
                </a:gridCol>
                <a:gridCol w="491510">
                  <a:extLst>
                    <a:ext uri="{9D8B030D-6E8A-4147-A177-3AD203B41FA5}">
                      <a16:colId xmlns:a16="http://schemas.microsoft.com/office/drawing/2014/main" val="2529823314"/>
                    </a:ext>
                  </a:extLst>
                </a:gridCol>
                <a:gridCol w="491510">
                  <a:extLst>
                    <a:ext uri="{9D8B030D-6E8A-4147-A177-3AD203B41FA5}">
                      <a16:colId xmlns:a16="http://schemas.microsoft.com/office/drawing/2014/main" val="2272279127"/>
                    </a:ext>
                  </a:extLst>
                </a:gridCol>
              </a:tblGrid>
              <a:tr h="4850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Код 1 С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221" marR="7221" marT="722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Модель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221" marR="7221" marT="722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Цвет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221" marR="7221" marT="722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Количество  программ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221" marR="7221" marT="722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effectLst/>
                        </a:rPr>
                        <a:t>Прграммы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221" marR="7221" marT="722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Поверхность внутренней камеры: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221" marR="7221" marT="722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Тип освещения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221" marR="7221" marT="722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Тип управления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221" marR="7221" marT="722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Конвекция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221" marR="7221" marT="722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Гриль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221" marR="7221" marT="722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Размер г. мм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221" marR="7221" marT="722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Размер ш. мм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221" marR="7221" marT="722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Размер в. мм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221" marR="7221" marT="722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39771744"/>
                  </a:ext>
                </a:extLst>
              </a:tr>
              <a:tr h="8615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89978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7221" marR="7221" marT="722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GDG 251 B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Черный   </a:t>
                      </a:r>
                    </a:p>
                  </a:txBody>
                  <a:tcPr marL="7221" marR="7221" marT="722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21" marR="7221" marT="722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гриль  </a:t>
                      </a:r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 </a:t>
                      </a: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нижний </a:t>
                      </a:r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нагрев  / верхний </a:t>
                      </a: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нижний нагрев </a:t>
                      </a:r>
                      <a:r>
                        <a:rPr lang="ru-RU" sz="10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верхний </a:t>
                      </a: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нижний нагрев +конвекция  </a:t>
                      </a:r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 </a:t>
                      </a: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размораживание</a:t>
                      </a:r>
                    </a:p>
                  </a:txBody>
                  <a:tcPr marL="7221" marR="7221" marT="722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эмаль легкой очистки</a:t>
                      </a:r>
                    </a:p>
                  </a:txBody>
                  <a:tcPr marL="7221" marR="7221" marT="722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лампы накаливания</a:t>
                      </a:r>
                    </a:p>
                  </a:txBody>
                  <a:tcPr marL="7221" marR="7221" marT="722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поворотные переключатели</a:t>
                      </a:r>
                    </a:p>
                  </a:txBody>
                  <a:tcPr marL="7221" marR="7221" marT="722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marL="7221" marR="7221" marT="722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marL="7221" marR="7221" marT="722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565</a:t>
                      </a:r>
                    </a:p>
                  </a:txBody>
                  <a:tcPr marL="7221" marR="7221" marT="722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595</a:t>
                      </a:r>
                    </a:p>
                  </a:txBody>
                  <a:tcPr marL="7221" marR="7221" marT="722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598</a:t>
                      </a:r>
                    </a:p>
                  </a:txBody>
                  <a:tcPr marL="7221" marR="7221" marT="722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51372009"/>
                  </a:ext>
                </a:extLst>
              </a:tr>
              <a:tr h="8615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89988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221" marR="7221" marT="722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GDI 351 I 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Нержавеющая сталь</a:t>
                      </a:r>
                    </a:p>
                    <a:p>
                      <a:pPr marL="0" algn="ctr" defTabSz="914400" rtl="0" eaLnBrk="1" fontAlgn="ctr" latinLnBrk="0" hangingPunct="1"/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21" marR="7221" marT="722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21" marR="7221" marT="722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гриль  /  нижний нагрев  / верхний + нижний нагрев </a:t>
                      </a:r>
                      <a:r>
                        <a:rPr lang="ru-RU" sz="10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верхний + нижний нагрев +конвекция  /  размораживание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21" marR="7221" marT="722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эмаль легкой очистки</a:t>
                      </a:r>
                    </a:p>
                  </a:txBody>
                  <a:tcPr marL="7221" marR="7221" marT="722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лампы накаливания</a:t>
                      </a:r>
                    </a:p>
                  </a:txBody>
                  <a:tcPr marL="7221" marR="7221" marT="722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поворотные переключатели</a:t>
                      </a:r>
                    </a:p>
                  </a:txBody>
                  <a:tcPr marL="7221" marR="7221" marT="722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marL="7221" marR="7221" marT="722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marL="7221" marR="7221" marT="722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565</a:t>
                      </a:r>
                    </a:p>
                  </a:txBody>
                  <a:tcPr marL="7221" marR="7221" marT="722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595</a:t>
                      </a:r>
                    </a:p>
                  </a:txBody>
                  <a:tcPr marL="7221" marR="7221" marT="722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598</a:t>
                      </a:r>
                    </a:p>
                  </a:txBody>
                  <a:tcPr marL="7221" marR="7221" marT="722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13483130"/>
                  </a:ext>
                </a:extLst>
              </a:tr>
            </a:tbl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" y="4815976"/>
            <a:ext cx="1473200" cy="30863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5470" y="4786884"/>
            <a:ext cx="1300333" cy="3817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5995" y="3352038"/>
            <a:ext cx="851477" cy="8176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85840" y="3846196"/>
            <a:ext cx="3174324" cy="90408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1776" y="638078"/>
            <a:ext cx="3059780" cy="4695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468" y="1335024"/>
            <a:ext cx="3985959" cy="398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3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76481"/>
            <a:ext cx="10681341" cy="36915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326324" y="504084"/>
            <a:ext cx="9196312" cy="8569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397" y="475509"/>
            <a:ext cx="9475343" cy="884076"/>
          </a:xfrm>
          <a:effectLst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Газовые варочные поверхности</a:t>
            </a:r>
            <a:endParaRPr lang="uk-UA" sz="1800" b="1" spc="50" dirty="0">
              <a:ln w="11430"/>
              <a:solidFill>
                <a:srgbClr val="006666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Y:\Без имени-1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0704539" cy="5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9708" y="5248356"/>
            <a:ext cx="4745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</a:rPr>
              <a:t>ТЕХНИЧЕСКИЕ  ХАРАКТЕРИСТИКИ:</a:t>
            </a:r>
            <a:endParaRPr lang="ru-RU" sz="1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12544" y="145353"/>
            <a:ext cx="1093453" cy="1136806"/>
            <a:chOff x="0" y="24430"/>
            <a:chExt cx="1093453" cy="113680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24430"/>
              <a:ext cx="1093453" cy="113680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3" descr="Y:\лого Будпостач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04" y="129004"/>
              <a:ext cx="868569" cy="924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4573388" y="1461383"/>
            <a:ext cx="4745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</a:rPr>
              <a:t>Описание</a:t>
            </a:r>
            <a:endParaRPr lang="ru-RU" sz="1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94867" y="1690757"/>
            <a:ext cx="69864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76702" y="1715561"/>
            <a:ext cx="60388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dirty="0" smtClean="0"/>
              <a:t>4 конфорки</a:t>
            </a:r>
          </a:p>
          <a:p>
            <a:pPr fontAlgn="base"/>
            <a:r>
              <a:rPr lang="ru-RU" sz="1200" dirty="0" smtClean="0"/>
              <a:t>Материал поверхности черная эмаль / нержавеющая сталь</a:t>
            </a:r>
          </a:p>
          <a:p>
            <a:pPr fontAlgn="base"/>
            <a:r>
              <a:rPr lang="ru-RU" sz="1200" dirty="0" smtClean="0"/>
              <a:t>Автоподжиг</a:t>
            </a:r>
          </a:p>
          <a:p>
            <a:pPr fontAlgn="base"/>
            <a:r>
              <a:rPr lang="ru-RU" sz="1200" dirty="0" smtClean="0"/>
              <a:t>тип решеток – эмалированный металл</a:t>
            </a:r>
          </a:p>
          <a:p>
            <a:pPr fontAlgn="base"/>
            <a:r>
              <a:rPr lang="ru-RU" sz="1200" dirty="0" smtClean="0"/>
              <a:t> 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35475" y="2737418"/>
            <a:ext cx="52705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Преимущества: </a:t>
            </a:r>
          </a:p>
          <a:p>
            <a:pPr fontAlgn="base"/>
            <a:r>
              <a:rPr lang="ru-RU" sz="1200" b="1" dirty="0" smtClean="0"/>
              <a:t>Эмалированные решетки выполнены из высококачественной стали.</a:t>
            </a:r>
          </a:p>
          <a:p>
            <a:pPr fontAlgn="base"/>
            <a:r>
              <a:rPr lang="ru-RU" sz="1200" b="1" dirty="0" smtClean="0"/>
              <a:t>Автоподжиг в ручке управления.</a:t>
            </a:r>
          </a:p>
          <a:p>
            <a:pPr fontAlgn="base"/>
            <a:r>
              <a:rPr lang="ru-RU" sz="1200" b="1" dirty="0" smtClean="0"/>
              <a:t>Нержавеющие крышки конфорок.</a:t>
            </a:r>
          </a:p>
          <a:p>
            <a:pPr fontAlgn="base"/>
            <a:r>
              <a:rPr lang="ru-RU" sz="1200" b="1" dirty="0" smtClean="0"/>
              <a:t>Выбор природного и сжиженного газа.</a:t>
            </a:r>
          </a:p>
          <a:p>
            <a:pPr fontAlgn="base"/>
            <a:endParaRPr lang="ru-RU" sz="1200" b="1" dirty="0" smtClean="0"/>
          </a:p>
          <a:p>
            <a:pPr fontAlgn="base"/>
            <a:endParaRPr lang="ru-RU" sz="1200" b="1" dirty="0" smtClean="0"/>
          </a:p>
          <a:p>
            <a:pPr fontAlgn="base"/>
            <a:endParaRPr lang="ru-RU" sz="1200" dirty="0" smtClean="0"/>
          </a:p>
          <a:p>
            <a:pPr fontAlgn="base"/>
            <a:endParaRPr lang="ru-RU" sz="1200" dirty="0" smtClean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5712" y="3785393"/>
            <a:ext cx="2486025" cy="1190625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761191"/>
              </p:ext>
            </p:extLst>
          </p:nvPr>
        </p:nvGraphicFramePr>
        <p:xfrm>
          <a:off x="0" y="5512753"/>
          <a:ext cx="10693401" cy="2048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1660">
                  <a:extLst>
                    <a:ext uri="{9D8B030D-6E8A-4147-A177-3AD203B41FA5}">
                      <a16:colId xmlns:a16="http://schemas.microsoft.com/office/drawing/2014/main" val="21893252"/>
                    </a:ext>
                  </a:extLst>
                </a:gridCol>
                <a:gridCol w="861380">
                  <a:extLst>
                    <a:ext uri="{9D8B030D-6E8A-4147-A177-3AD203B41FA5}">
                      <a16:colId xmlns:a16="http://schemas.microsoft.com/office/drawing/2014/main" val="312884192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203152633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179460929"/>
                    </a:ext>
                  </a:extLst>
                </a:gridCol>
                <a:gridCol w="667131">
                  <a:extLst>
                    <a:ext uri="{9D8B030D-6E8A-4147-A177-3AD203B41FA5}">
                      <a16:colId xmlns:a16="http://schemas.microsoft.com/office/drawing/2014/main" val="170455521"/>
                    </a:ext>
                  </a:extLst>
                </a:gridCol>
                <a:gridCol w="941832">
                  <a:extLst>
                    <a:ext uri="{9D8B030D-6E8A-4147-A177-3AD203B41FA5}">
                      <a16:colId xmlns:a16="http://schemas.microsoft.com/office/drawing/2014/main" val="2328230692"/>
                    </a:ext>
                  </a:extLst>
                </a:gridCol>
                <a:gridCol w="934212">
                  <a:extLst>
                    <a:ext uri="{9D8B030D-6E8A-4147-A177-3AD203B41FA5}">
                      <a16:colId xmlns:a16="http://schemas.microsoft.com/office/drawing/2014/main" val="1209275235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728332019"/>
                    </a:ext>
                  </a:extLst>
                </a:gridCol>
                <a:gridCol w="1377290">
                  <a:extLst>
                    <a:ext uri="{9D8B030D-6E8A-4147-A177-3AD203B41FA5}">
                      <a16:colId xmlns:a16="http://schemas.microsoft.com/office/drawing/2014/main" val="641401243"/>
                    </a:ext>
                  </a:extLst>
                </a:gridCol>
                <a:gridCol w="869065">
                  <a:extLst>
                    <a:ext uri="{9D8B030D-6E8A-4147-A177-3AD203B41FA5}">
                      <a16:colId xmlns:a16="http://schemas.microsoft.com/office/drawing/2014/main" val="3414044326"/>
                    </a:ext>
                  </a:extLst>
                </a:gridCol>
                <a:gridCol w="515895">
                  <a:extLst>
                    <a:ext uri="{9D8B030D-6E8A-4147-A177-3AD203B41FA5}">
                      <a16:colId xmlns:a16="http://schemas.microsoft.com/office/drawing/2014/main" val="391611996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60408941"/>
                    </a:ext>
                  </a:extLst>
                </a:gridCol>
                <a:gridCol w="739776">
                  <a:extLst>
                    <a:ext uri="{9D8B030D-6E8A-4147-A177-3AD203B41FA5}">
                      <a16:colId xmlns:a16="http://schemas.microsoft.com/office/drawing/2014/main" val="984806517"/>
                    </a:ext>
                  </a:extLst>
                </a:gridCol>
              </a:tblGrid>
              <a:tr h="567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Код 1 С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Модель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Цвет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Количество конфорок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Газ контроль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Материал поверхности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Тип решеток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Автоматический розжиг поверхности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Мощность </a:t>
                      </a:r>
                      <a:r>
                        <a:rPr lang="ru-RU" sz="1000" b="1" u="none" strike="noStrike" dirty="0">
                          <a:effectLst/>
                        </a:rPr>
                        <a:t>конфорок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Комплектация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Функции</a:t>
                      </a: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Размер г. мм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Размер ш. мм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67318524"/>
                  </a:ext>
                </a:extLst>
              </a:tr>
              <a:tr h="80416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89981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6666"/>
                          </a:solidFill>
                          <a:effectLst/>
                        </a:rPr>
                        <a:t>GPG 4101 B</a:t>
                      </a:r>
                      <a:r>
                        <a:rPr lang="en-US" sz="1000" u="none" strike="noStrike" dirty="0">
                          <a:effectLst/>
                        </a:rPr>
                        <a:t>                                           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чёрный     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эмалированный металл          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эмалированный металл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задняя левая 1,45 кВт, задняя правая 1,45 кВт, передняя левая 2,25 кВт, передняя правая 0,9 кВт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инструкция, монтажный комплект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Электроподжиг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580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36443340"/>
                  </a:ext>
                </a:extLst>
              </a:tr>
              <a:tr h="677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89989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GPG 4301 I</a:t>
                      </a:r>
                      <a:r>
                        <a:rPr lang="en-US" sz="1000" u="none" strike="noStrike" dirty="0">
                          <a:effectLst/>
                        </a:rPr>
                        <a:t>                                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нержавеющая сталь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нержавеющая сталь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эмалированный металл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задняя левая 1,45 кВт, задняя правая 1,45 кВт, передняя левая 2,25 кВт, передняя правая 0,9 кВт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инструкция, монтажный комплект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Электроподжиг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580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24836611"/>
                  </a:ext>
                </a:extLst>
              </a:tr>
            </a:tbl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1776" y="638078"/>
            <a:ext cx="3059780" cy="4695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44" y="749808"/>
            <a:ext cx="3620199" cy="36201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196" y="2167128"/>
            <a:ext cx="3748215" cy="374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76481"/>
            <a:ext cx="10681341" cy="36915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326324" y="504084"/>
            <a:ext cx="9196312" cy="8569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8872" y="523134"/>
            <a:ext cx="9475343" cy="884076"/>
          </a:xfrm>
          <a:effectLst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Газовая варочная поверхность</a:t>
            </a:r>
            <a:endParaRPr lang="uk-UA" sz="1800" b="1" spc="50" dirty="0">
              <a:ln w="11430"/>
              <a:solidFill>
                <a:srgbClr val="006666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Y:\Без имени-1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0704539" cy="5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10508" y="4848306"/>
            <a:ext cx="4745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</a:rPr>
              <a:t>ТЕХНИЧЕСКИЕ  ХАРАКТЕРИСТИКИ:</a:t>
            </a:r>
            <a:endParaRPr lang="ru-RU" sz="1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12544" y="145353"/>
            <a:ext cx="1093453" cy="1136806"/>
            <a:chOff x="0" y="24430"/>
            <a:chExt cx="1093453" cy="113680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24430"/>
              <a:ext cx="1093453" cy="113680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3" descr="Y:\лого Будпостач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04" y="129004"/>
              <a:ext cx="868569" cy="924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4573388" y="1461383"/>
            <a:ext cx="4745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</a:rPr>
              <a:t>Описание</a:t>
            </a:r>
            <a:endParaRPr lang="ru-RU" sz="1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94867" y="1690757"/>
            <a:ext cx="69864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76702" y="1715561"/>
            <a:ext cx="603889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dirty="0" smtClean="0"/>
              <a:t>4 конфорки</a:t>
            </a:r>
          </a:p>
          <a:p>
            <a:pPr fontAlgn="base"/>
            <a:r>
              <a:rPr lang="ru-RU" sz="1200" dirty="0" smtClean="0"/>
              <a:t>Материал поверхности нержавеющая сталь</a:t>
            </a:r>
          </a:p>
          <a:p>
            <a:pPr fontAlgn="base"/>
            <a:r>
              <a:rPr lang="ru-RU" sz="1200" dirty="0" smtClean="0"/>
              <a:t>Автоподжиг</a:t>
            </a:r>
          </a:p>
          <a:p>
            <a:pPr fontAlgn="base"/>
            <a:r>
              <a:rPr lang="ru-RU" sz="1200" dirty="0" smtClean="0"/>
              <a:t>тип решеток – чугун</a:t>
            </a:r>
          </a:p>
          <a:p>
            <a:pPr fontAlgn="base"/>
            <a:r>
              <a:rPr lang="ru-RU" sz="1200" dirty="0" err="1" smtClean="0"/>
              <a:t>Газконтроль</a:t>
            </a:r>
            <a:endParaRPr lang="ru-RU" sz="1200" dirty="0" smtClean="0"/>
          </a:p>
          <a:p>
            <a:pPr fontAlgn="base"/>
            <a:r>
              <a:rPr lang="ru-RU" sz="1200" dirty="0" smtClean="0"/>
              <a:t> 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35475" y="2737418"/>
            <a:ext cx="52705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Преимущества: </a:t>
            </a:r>
          </a:p>
          <a:p>
            <a:pPr fontAlgn="base"/>
            <a:r>
              <a:rPr lang="ru-RU" sz="1200" b="1" dirty="0"/>
              <a:t>Идеальное расположение ручек управления (ручки управления не </a:t>
            </a:r>
            <a:r>
              <a:rPr lang="ru-RU" sz="1200" b="1" dirty="0" smtClean="0"/>
              <a:t>перегреваются </a:t>
            </a:r>
            <a:r>
              <a:rPr lang="ru-RU" sz="1200" b="1" dirty="0"/>
              <a:t>от мощной конфорки</a:t>
            </a:r>
            <a:r>
              <a:rPr lang="ru-RU" sz="1200" b="1" dirty="0" smtClean="0"/>
              <a:t>)</a:t>
            </a:r>
          </a:p>
          <a:p>
            <a:pPr fontAlgn="base"/>
            <a:r>
              <a:rPr lang="ru-RU" sz="1200" b="1" dirty="0"/>
              <a:t>Мощная турбо- конфорка 3,4 </a:t>
            </a:r>
            <a:r>
              <a:rPr lang="ru-RU" sz="1200" b="1" dirty="0" smtClean="0"/>
              <a:t>кВт</a:t>
            </a:r>
          </a:p>
          <a:p>
            <a:pPr fontAlgn="base"/>
            <a:r>
              <a:rPr lang="ru-RU" sz="1200" b="1" dirty="0" smtClean="0"/>
              <a:t>Общая мощность поверхности 8 кВт</a:t>
            </a:r>
            <a:endParaRPr lang="ru-RU" sz="1200" b="1" dirty="0"/>
          </a:p>
          <a:p>
            <a:pPr fontAlgn="base"/>
            <a:r>
              <a:rPr lang="ru-RU" sz="1200" dirty="0" smtClean="0"/>
              <a:t>Автоподжиг в ручке управления.</a:t>
            </a:r>
          </a:p>
          <a:p>
            <a:pPr fontAlgn="base"/>
            <a:endParaRPr lang="ru-RU" sz="1200" b="1" dirty="0" smtClean="0"/>
          </a:p>
          <a:p>
            <a:pPr fontAlgn="base"/>
            <a:endParaRPr lang="ru-RU" sz="1200" b="1" dirty="0" smtClean="0"/>
          </a:p>
          <a:p>
            <a:pPr fontAlgn="base"/>
            <a:endParaRPr lang="ru-RU" sz="1200" dirty="0" smtClean="0"/>
          </a:p>
          <a:p>
            <a:pPr fontAlgn="base"/>
            <a:endParaRPr lang="ru-RU" sz="1200" dirty="0" smtClean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51284"/>
              </p:ext>
            </p:extLst>
          </p:nvPr>
        </p:nvGraphicFramePr>
        <p:xfrm>
          <a:off x="0" y="5534025"/>
          <a:ext cx="10693397" cy="2027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9808">
                  <a:extLst>
                    <a:ext uri="{9D8B030D-6E8A-4147-A177-3AD203B41FA5}">
                      <a16:colId xmlns:a16="http://schemas.microsoft.com/office/drawing/2014/main" val="40266124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317864240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1131518476"/>
                    </a:ext>
                  </a:extLst>
                </a:gridCol>
                <a:gridCol w="740664">
                  <a:extLst>
                    <a:ext uri="{9D8B030D-6E8A-4147-A177-3AD203B41FA5}">
                      <a16:colId xmlns:a16="http://schemas.microsoft.com/office/drawing/2014/main" val="1354217783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451685088"/>
                    </a:ext>
                  </a:extLst>
                </a:gridCol>
                <a:gridCol w="850392">
                  <a:extLst>
                    <a:ext uri="{9D8B030D-6E8A-4147-A177-3AD203B41FA5}">
                      <a16:colId xmlns:a16="http://schemas.microsoft.com/office/drawing/2014/main" val="379611487"/>
                    </a:ext>
                  </a:extLst>
                </a:gridCol>
                <a:gridCol w="768096">
                  <a:extLst>
                    <a:ext uri="{9D8B030D-6E8A-4147-A177-3AD203B41FA5}">
                      <a16:colId xmlns:a16="http://schemas.microsoft.com/office/drawing/2014/main" val="53969735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589209990"/>
                    </a:ext>
                  </a:extLst>
                </a:gridCol>
                <a:gridCol w="1499616">
                  <a:extLst>
                    <a:ext uri="{9D8B030D-6E8A-4147-A177-3AD203B41FA5}">
                      <a16:colId xmlns:a16="http://schemas.microsoft.com/office/drawing/2014/main" val="2977128889"/>
                    </a:ext>
                  </a:extLst>
                </a:gridCol>
                <a:gridCol w="941832">
                  <a:extLst>
                    <a:ext uri="{9D8B030D-6E8A-4147-A177-3AD203B41FA5}">
                      <a16:colId xmlns:a16="http://schemas.microsoft.com/office/drawing/2014/main" val="1999553499"/>
                    </a:ext>
                  </a:extLst>
                </a:gridCol>
                <a:gridCol w="923544">
                  <a:extLst>
                    <a:ext uri="{9D8B030D-6E8A-4147-A177-3AD203B41FA5}">
                      <a16:colId xmlns:a16="http://schemas.microsoft.com/office/drawing/2014/main" val="284630358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9031524"/>
                    </a:ext>
                  </a:extLst>
                </a:gridCol>
                <a:gridCol w="497837">
                  <a:extLst>
                    <a:ext uri="{9D8B030D-6E8A-4147-A177-3AD203B41FA5}">
                      <a16:colId xmlns:a16="http://schemas.microsoft.com/office/drawing/2014/main" val="444617846"/>
                    </a:ext>
                  </a:extLst>
                </a:gridCol>
              </a:tblGrid>
              <a:tr h="8384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Код 1 С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11" marR="7511" marT="751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Модель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11" marR="7511" marT="751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Цвет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11" marR="7511" marT="751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Количество конфорок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11" marR="7511" marT="751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Газ контроль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11" marR="7511" marT="751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Материал поверхности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11" marR="7511" marT="751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Тип решеток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11" marR="7511" marT="751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Автоматический розжиг поверхности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11" marR="7511" marT="751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Диаметр и мощность конфорок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11" marR="7511" marT="751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Комплектация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11" marR="7511" marT="751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Функции</a:t>
                      </a: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11" marR="7511" marT="751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Размер г. мм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11" marR="7511" marT="751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Размер ш. мм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11" marR="7511" marT="751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34567061"/>
                  </a:ext>
                </a:extLst>
              </a:tr>
              <a:tr h="11888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89993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7511" marR="7511" marT="751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rgbClr val="006666"/>
                          </a:solidFill>
                          <a:effectLst/>
                        </a:rPr>
                        <a:t>GPG 5312 IF</a:t>
                      </a:r>
                      <a:r>
                        <a:rPr lang="ru-RU" sz="1000" b="1" u="none" strike="noStrike" dirty="0">
                          <a:solidFill>
                            <a:srgbClr val="006666"/>
                          </a:solidFill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666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11" marR="7511" marT="751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</a:rPr>
                        <a:t>нержавеющая </a:t>
                      </a:r>
                      <a:r>
                        <a:rPr lang="ru-RU" sz="1000" b="0" u="none" strike="noStrike" dirty="0">
                          <a:effectLst/>
                        </a:rPr>
                        <a:t>сталь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11" marR="7511" marT="751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11" marR="7511" marT="751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</a:rPr>
                        <a:t>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11" marR="7511" marT="751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</a:rPr>
                        <a:t>      </a:t>
                      </a:r>
                      <a:r>
                        <a:rPr lang="ru-RU" sz="1000" b="0" u="none" strike="noStrike" dirty="0">
                          <a:effectLst/>
                        </a:rPr>
                        <a:t>нержавеющая сталь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11" marR="7511" marT="751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</a:rPr>
                        <a:t>чугун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11" marR="7511" marT="751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11" marR="7511" marT="751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</a:rPr>
                        <a:t>передняя левая: 3400 Вт</a:t>
                      </a:r>
                    </a:p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</a:rPr>
                        <a:t>передняя правая:1000 Вт</a:t>
                      </a:r>
                    </a:p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</a:rPr>
                        <a:t>задняя левая:1800 Вт</a:t>
                      </a:r>
                    </a:p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</a:rPr>
                        <a:t>задняя правая:1800 Вт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11" marR="7511" marT="751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инструкция, монтажный </a:t>
                      </a:r>
                      <a:r>
                        <a:rPr lang="ru-RU" sz="1000" b="0" u="none" strike="noStrike" dirty="0" smtClean="0">
                          <a:effectLst/>
                        </a:rPr>
                        <a:t>комплект             жиклеры для сжиженного газа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11" marR="7511" marT="751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Электроподжиг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11" marR="7511" marT="751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500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11" marR="7511" marT="751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580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11" marR="7511" marT="7511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48761542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1776" y="638078"/>
            <a:ext cx="3059780" cy="4695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0" y="1641055"/>
            <a:ext cx="3401287" cy="290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3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35233"/>
            <a:ext cx="10681341" cy="36915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326324" y="504084"/>
            <a:ext cx="9196312" cy="8569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547" y="494559"/>
            <a:ext cx="9475343" cy="884076"/>
          </a:xfrm>
          <a:effectLst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Газовые варочные поверхности</a:t>
            </a:r>
            <a:endParaRPr lang="uk-UA" sz="1800" b="1" spc="50" dirty="0">
              <a:ln w="11430"/>
              <a:solidFill>
                <a:srgbClr val="006666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Y:\Без имени-1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0704539" cy="5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38525" y="4042491"/>
            <a:ext cx="4745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</a:rPr>
              <a:t>ТЕХНИЧЕСКИЕ  ХАРАКТЕРИСТИКИ:</a:t>
            </a:r>
            <a:endParaRPr lang="ru-RU" sz="1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12544" y="145353"/>
            <a:ext cx="1093453" cy="1136806"/>
            <a:chOff x="0" y="24430"/>
            <a:chExt cx="1093453" cy="113680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24430"/>
              <a:ext cx="1093453" cy="113680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3" descr="Y:\лого Будпостач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04" y="129004"/>
              <a:ext cx="868569" cy="924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4573388" y="1461383"/>
            <a:ext cx="4745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</a:rPr>
              <a:t>Описание</a:t>
            </a:r>
            <a:endParaRPr lang="ru-RU" sz="1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94867" y="1690757"/>
            <a:ext cx="69864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95574" y="1715561"/>
            <a:ext cx="60388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dirty="0" smtClean="0"/>
              <a:t>4 конфорки / 2конфорки</a:t>
            </a:r>
          </a:p>
          <a:p>
            <a:pPr fontAlgn="base"/>
            <a:r>
              <a:rPr lang="ru-RU" sz="1200" dirty="0" smtClean="0"/>
              <a:t>Материал поверхности закаленное стекло</a:t>
            </a:r>
          </a:p>
          <a:p>
            <a:pPr fontAlgn="base"/>
            <a:r>
              <a:rPr lang="ru-RU" sz="1200" dirty="0" smtClean="0"/>
              <a:t>Автоподжиг</a:t>
            </a:r>
          </a:p>
          <a:p>
            <a:pPr fontAlgn="base"/>
            <a:r>
              <a:rPr lang="ru-RU" sz="1200" dirty="0" smtClean="0"/>
              <a:t>тип решеток – чугун</a:t>
            </a:r>
          </a:p>
          <a:p>
            <a:pPr fontAlgn="base"/>
            <a:r>
              <a:rPr lang="ru-RU" sz="1200" dirty="0" smtClean="0"/>
              <a:t> 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609211" y="2737418"/>
            <a:ext cx="52705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Преимущества: </a:t>
            </a:r>
          </a:p>
          <a:p>
            <a:pPr fontAlgn="base"/>
            <a:r>
              <a:rPr lang="ru-RU" sz="1200" b="1" dirty="0" smtClean="0"/>
              <a:t>Идеальное расположение ручек управления (ручки управления не перегреваются от мощной конфорки)</a:t>
            </a:r>
          </a:p>
          <a:p>
            <a:pPr fontAlgn="base"/>
            <a:r>
              <a:rPr lang="ru-RU" sz="1200" dirty="0" smtClean="0"/>
              <a:t>Автоподжиг в ручке управления.</a:t>
            </a:r>
          </a:p>
          <a:p>
            <a:pPr fontAlgn="base"/>
            <a:endParaRPr lang="ru-RU" sz="1200" b="1" dirty="0" smtClean="0"/>
          </a:p>
          <a:p>
            <a:pPr fontAlgn="base"/>
            <a:endParaRPr lang="ru-RU" sz="1200" b="1" dirty="0" smtClean="0"/>
          </a:p>
          <a:p>
            <a:pPr fontAlgn="base"/>
            <a:endParaRPr lang="ru-RU" sz="1200" b="1" dirty="0" smtClean="0"/>
          </a:p>
          <a:p>
            <a:pPr fontAlgn="base"/>
            <a:endParaRPr lang="ru-RU" sz="1200" dirty="0" smtClean="0"/>
          </a:p>
          <a:p>
            <a:pPr fontAlgn="base"/>
            <a:endParaRPr lang="ru-RU" sz="1200" dirty="0" smtClean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673665"/>
              </p:ext>
            </p:extLst>
          </p:nvPr>
        </p:nvGraphicFramePr>
        <p:xfrm>
          <a:off x="0" y="4684967"/>
          <a:ext cx="10693401" cy="2876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1660">
                  <a:extLst>
                    <a:ext uri="{9D8B030D-6E8A-4147-A177-3AD203B41FA5}">
                      <a16:colId xmlns:a16="http://schemas.microsoft.com/office/drawing/2014/main" val="1102209751"/>
                    </a:ext>
                  </a:extLst>
                </a:gridCol>
                <a:gridCol w="797372">
                  <a:extLst>
                    <a:ext uri="{9D8B030D-6E8A-4147-A177-3AD203B41FA5}">
                      <a16:colId xmlns:a16="http://schemas.microsoft.com/office/drawing/2014/main" val="4045890865"/>
                    </a:ext>
                  </a:extLst>
                </a:gridCol>
                <a:gridCol w="603504">
                  <a:extLst>
                    <a:ext uri="{9D8B030D-6E8A-4147-A177-3AD203B41FA5}">
                      <a16:colId xmlns:a16="http://schemas.microsoft.com/office/drawing/2014/main" val="378733158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83414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240880726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306684891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769621779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3207138715"/>
                    </a:ext>
                  </a:extLst>
                </a:gridCol>
                <a:gridCol w="1362456">
                  <a:extLst>
                    <a:ext uri="{9D8B030D-6E8A-4147-A177-3AD203B41FA5}">
                      <a16:colId xmlns:a16="http://schemas.microsoft.com/office/drawing/2014/main" val="4229285199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1723397431"/>
                    </a:ext>
                  </a:extLst>
                </a:gridCol>
                <a:gridCol w="1142145">
                  <a:extLst>
                    <a:ext uri="{9D8B030D-6E8A-4147-A177-3AD203B41FA5}">
                      <a16:colId xmlns:a16="http://schemas.microsoft.com/office/drawing/2014/main" val="3831479763"/>
                    </a:ext>
                  </a:extLst>
                </a:gridCol>
                <a:gridCol w="523668">
                  <a:extLst>
                    <a:ext uri="{9D8B030D-6E8A-4147-A177-3AD203B41FA5}">
                      <a16:colId xmlns:a16="http://schemas.microsoft.com/office/drawing/2014/main" val="2193491964"/>
                    </a:ext>
                  </a:extLst>
                </a:gridCol>
                <a:gridCol w="523668">
                  <a:extLst>
                    <a:ext uri="{9D8B030D-6E8A-4147-A177-3AD203B41FA5}">
                      <a16:colId xmlns:a16="http://schemas.microsoft.com/office/drawing/2014/main" val="3449572296"/>
                    </a:ext>
                  </a:extLst>
                </a:gridCol>
              </a:tblGrid>
              <a:tr h="61634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 1 С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Модель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Цвет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конфорок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 контроль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Материал поверхности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решеток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Автоматический розжиг поверхности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Диаметр и мощность конфорок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Комплектация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Функции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г. мм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ш. мм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37993806"/>
                  </a:ext>
                </a:extLst>
              </a:tr>
              <a:tr h="8217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89991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GPG 2212 BF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черный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закаленное стекло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Чугун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задняя левая 1,8 кВт, задняя правая 1,8 кВт, передняя левая 2,4 кВт, передняя правая 1,0 кВт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инструкция, монтажный комплект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Электроподжиг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510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584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58240552"/>
                  </a:ext>
                </a:extLst>
              </a:tr>
              <a:tr h="821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89990</a:t>
                      </a:r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GPG 1212 B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черный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закаленное стекло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Чугун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задняя левая 1,8 кВт, задняя правая 1,8 кВт, передняя левая 2,4 кВт, передняя правая 1,0 кВт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инструкция, монтажный комплект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Электроподжиг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510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584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82256216"/>
                  </a:ext>
                </a:extLst>
              </a:tr>
              <a:tr h="616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90001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GPG 0201 B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черный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закаленное стекло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эмалированный металл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задняя  1,1 кВт               передняя 2,2 кВт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инструкция, монтажный комплект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Электроподжиг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520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marL="7213" marR="7213" marT="721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08099930"/>
                  </a:ext>
                </a:extLst>
              </a:tr>
            </a:tbl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1776" y="638078"/>
            <a:ext cx="3059780" cy="4695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3" y="1843102"/>
            <a:ext cx="3100122" cy="15767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060" y="1472184"/>
            <a:ext cx="2541207" cy="254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7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76481"/>
            <a:ext cx="10681341" cy="36915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326324" y="504084"/>
            <a:ext cx="9196312" cy="8569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5997" y="504084"/>
            <a:ext cx="9475343" cy="884076"/>
          </a:xfrm>
          <a:effectLst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14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     </a:t>
            </a:r>
            <a:r>
              <a:rPr lang="uk-UA" sz="18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Индукционные</a:t>
            </a:r>
            <a:r>
              <a:rPr lang="uk-UA" sz="14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18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варочные</a:t>
            </a:r>
            <a:r>
              <a:rPr lang="uk-UA" sz="14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18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поверхности</a:t>
            </a:r>
            <a:endParaRPr lang="uk-UA" sz="1800" b="1" spc="50" dirty="0">
              <a:ln w="11430"/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Y:\Без имени-1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0704539" cy="5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20133" y="4887930"/>
            <a:ext cx="4745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</a:rPr>
              <a:t>ТЕХНИЧЕСКИЕ  ХАРАКТЕРИСТИКИ:</a:t>
            </a:r>
            <a:endParaRPr lang="ru-RU" sz="1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12544" y="145353"/>
            <a:ext cx="1093453" cy="1136806"/>
            <a:chOff x="0" y="24430"/>
            <a:chExt cx="1093453" cy="113680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24430"/>
              <a:ext cx="1093453" cy="113680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3" descr="Y:\лого Будпостач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04" y="129004"/>
              <a:ext cx="868569" cy="924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4573388" y="1461383"/>
            <a:ext cx="4745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</a:rPr>
              <a:t>Описание</a:t>
            </a:r>
            <a:endParaRPr lang="ru-RU" sz="1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94867" y="1690757"/>
            <a:ext cx="69864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76702" y="1715561"/>
            <a:ext cx="60388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1200" dirty="0" smtClean="0"/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54525" y="2280218"/>
            <a:ext cx="52705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Преимущества – отличия от аналогов на рынке: </a:t>
            </a:r>
          </a:p>
          <a:p>
            <a:pPr fontAlgn="base"/>
            <a:r>
              <a:rPr lang="ru-RU" sz="1400" dirty="0"/>
              <a:t>индивидуальный таймер для каждой зоны нагрева</a:t>
            </a:r>
          </a:p>
          <a:p>
            <a:pPr fontAlgn="base"/>
            <a:r>
              <a:rPr lang="ru-RU" sz="1400" b="1" dirty="0"/>
              <a:t>функция Stop &amp; Go (пауза),</a:t>
            </a:r>
          </a:p>
          <a:p>
            <a:pPr fontAlgn="base"/>
            <a:r>
              <a:rPr lang="ru-RU" sz="1400" b="1" dirty="0"/>
              <a:t>сенсорное управление-ползунок</a:t>
            </a:r>
          </a:p>
          <a:p>
            <a:pPr fontAlgn="base"/>
            <a:r>
              <a:rPr lang="ru-RU" sz="1400" dirty="0"/>
              <a:t>автоматическое безопасное отключение</a:t>
            </a:r>
          </a:p>
          <a:p>
            <a:pPr fontAlgn="base"/>
            <a:r>
              <a:rPr lang="ru-RU" sz="1400" b="1" dirty="0"/>
              <a:t>2 зоны нагрева диаметром 210 мм ( у большинства аналогов диаметр 180 мм)</a:t>
            </a:r>
          </a:p>
          <a:p>
            <a:pPr fontAlgn="base"/>
            <a:endParaRPr lang="ru-RU" sz="1200" dirty="0" smtClean="0"/>
          </a:p>
          <a:p>
            <a:pPr fontAlgn="base"/>
            <a:endParaRPr lang="ru-RU" sz="12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24772"/>
            <a:ext cx="10693400" cy="454091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681769"/>
              </p:ext>
            </p:extLst>
          </p:nvPr>
        </p:nvGraphicFramePr>
        <p:xfrm>
          <a:off x="0" y="5301107"/>
          <a:ext cx="10693399" cy="23172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071">
                  <a:extLst>
                    <a:ext uri="{9D8B030D-6E8A-4147-A177-3AD203B41FA5}">
                      <a16:colId xmlns:a16="http://schemas.microsoft.com/office/drawing/2014/main" val="2073061867"/>
                    </a:ext>
                  </a:extLst>
                </a:gridCol>
                <a:gridCol w="674945">
                  <a:extLst>
                    <a:ext uri="{9D8B030D-6E8A-4147-A177-3AD203B41FA5}">
                      <a16:colId xmlns:a16="http://schemas.microsoft.com/office/drawing/2014/main" val="1994099496"/>
                    </a:ext>
                  </a:extLst>
                </a:gridCol>
                <a:gridCol w="576072">
                  <a:extLst>
                    <a:ext uri="{9D8B030D-6E8A-4147-A177-3AD203B41FA5}">
                      <a16:colId xmlns:a16="http://schemas.microsoft.com/office/drawing/2014/main" val="2384047653"/>
                    </a:ext>
                  </a:extLst>
                </a:gridCol>
                <a:gridCol w="713232">
                  <a:extLst>
                    <a:ext uri="{9D8B030D-6E8A-4147-A177-3AD203B41FA5}">
                      <a16:colId xmlns:a16="http://schemas.microsoft.com/office/drawing/2014/main" val="404980003"/>
                    </a:ext>
                  </a:extLst>
                </a:gridCol>
                <a:gridCol w="768096">
                  <a:extLst>
                    <a:ext uri="{9D8B030D-6E8A-4147-A177-3AD203B41FA5}">
                      <a16:colId xmlns:a16="http://schemas.microsoft.com/office/drawing/2014/main" val="553102267"/>
                    </a:ext>
                  </a:extLst>
                </a:gridCol>
                <a:gridCol w="758952">
                  <a:extLst>
                    <a:ext uri="{9D8B030D-6E8A-4147-A177-3AD203B41FA5}">
                      <a16:colId xmlns:a16="http://schemas.microsoft.com/office/drawing/2014/main" val="4087172042"/>
                    </a:ext>
                  </a:extLst>
                </a:gridCol>
                <a:gridCol w="3973384">
                  <a:extLst>
                    <a:ext uri="{9D8B030D-6E8A-4147-A177-3AD203B41FA5}">
                      <a16:colId xmlns:a16="http://schemas.microsoft.com/office/drawing/2014/main" val="2328849769"/>
                    </a:ext>
                  </a:extLst>
                </a:gridCol>
                <a:gridCol w="882080">
                  <a:extLst>
                    <a:ext uri="{9D8B030D-6E8A-4147-A177-3AD203B41FA5}">
                      <a16:colId xmlns:a16="http://schemas.microsoft.com/office/drawing/2014/main" val="199494705"/>
                    </a:ext>
                  </a:extLst>
                </a:gridCol>
                <a:gridCol w="859536">
                  <a:extLst>
                    <a:ext uri="{9D8B030D-6E8A-4147-A177-3AD203B41FA5}">
                      <a16:colId xmlns:a16="http://schemas.microsoft.com/office/drawing/2014/main" val="2915143812"/>
                    </a:ext>
                  </a:extLst>
                </a:gridCol>
                <a:gridCol w="891031">
                  <a:extLst>
                    <a:ext uri="{9D8B030D-6E8A-4147-A177-3AD203B41FA5}">
                      <a16:colId xmlns:a16="http://schemas.microsoft.com/office/drawing/2014/main" val="2780421254"/>
                    </a:ext>
                  </a:extLst>
                </a:gridCol>
              </a:tblGrid>
              <a:tr h="40723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 1 С</a:t>
                      </a: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Модель</a:t>
                      </a: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Цвет</a:t>
                      </a: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конфорок</a:t>
                      </a: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Мощность </a:t>
                      </a: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</a:t>
                      </a: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Функции</a:t>
                      </a: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Диаметр и мощность конфорок</a:t>
                      </a: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г. мм</a:t>
                      </a: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ш. мм</a:t>
                      </a: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51506999"/>
                  </a:ext>
                </a:extLst>
              </a:tr>
              <a:tr h="9264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89995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GPI 823 B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черный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7 </a:t>
                      </a:r>
                      <a:r>
                        <a:rPr lang="ru-RU" sz="1000" u="none" strike="noStrike" dirty="0">
                          <a:effectLst/>
                        </a:rPr>
                        <a:t>кВт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сенсорное - ползунок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 уровней мощности, индивидуальный таймер, функция Stop &amp; Go (пауза</a:t>
                      </a:r>
                      <a:r>
                        <a:rPr lang="ru-RU" sz="1000" u="none" strike="noStrike" dirty="0" smtClean="0">
                          <a:effectLst/>
                        </a:rPr>
                        <a:t>), распознавание посуды, </a:t>
                      </a:r>
                      <a:r>
                        <a:rPr lang="ru-RU" sz="1000" u="none" strike="noStrike" dirty="0">
                          <a:effectLst/>
                        </a:rPr>
                        <a:t>индикатор остаточного тепла, блокировка от детей, защита от перегрева, автоматическое безопасное отключение, защита от перелива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2Х (</a:t>
                      </a:r>
                      <a:r>
                        <a:rPr lang="ru-RU" sz="1000" u="none" strike="noStrike" dirty="0" smtClean="0">
                          <a:effectLst/>
                        </a:rPr>
                        <a:t>210мм,2000Вт) 2Х  </a:t>
                      </a:r>
                      <a:r>
                        <a:rPr lang="ru-RU" sz="1000" u="none" strike="noStrike" dirty="0">
                          <a:effectLst/>
                        </a:rPr>
                        <a:t>(</a:t>
                      </a:r>
                      <a:r>
                        <a:rPr lang="ru-RU" sz="1000" u="none" strike="noStrike" dirty="0" smtClean="0">
                          <a:effectLst/>
                        </a:rPr>
                        <a:t>160мм,1500Вт</a:t>
                      </a:r>
                      <a:r>
                        <a:rPr lang="ru-RU" sz="1000" u="none" strike="noStrike" dirty="0">
                          <a:effectLst/>
                        </a:rPr>
                        <a:t>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590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00874764"/>
                  </a:ext>
                </a:extLst>
              </a:tr>
              <a:tr h="9264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89996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GPI 523 B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черный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3,5 </a:t>
                      </a:r>
                      <a:r>
                        <a:rPr lang="ru-RU" sz="1000" u="none" strike="noStrike" dirty="0">
                          <a:effectLst/>
                        </a:rPr>
                        <a:t>кВт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сенсорное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9 уровней мощности, индивидуальный таймер, функция Stop &amp; Go (пауза), распознавание посуды, индикатор остаточного тепла, блокировка от детей, защита от перегрева, автоматическое безопасное отключение, защита от перелива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210мм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-</a:t>
                      </a:r>
                      <a:r>
                        <a:rPr lang="ru-RU" sz="1000" u="none" strike="noStrike" dirty="0" smtClean="0">
                          <a:effectLst/>
                        </a:rPr>
                        <a:t>2000Вт 160мм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-</a:t>
                      </a:r>
                      <a:r>
                        <a:rPr lang="ru-RU" sz="1000" u="none" strike="noStrike" dirty="0" smtClean="0">
                          <a:effectLst/>
                        </a:rPr>
                        <a:t>1500Вт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288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4122795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4480" y="1572768"/>
            <a:ext cx="2767952" cy="24346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14" y="1591056"/>
            <a:ext cx="1335850" cy="241170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1776" y="638078"/>
            <a:ext cx="3059780" cy="46951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4476703" y="1715561"/>
            <a:ext cx="2527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dirty="0" smtClean="0"/>
              <a:t>4 зоны нагрева / 2 зоны нагрева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0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76481"/>
            <a:ext cx="10681341" cy="36915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269174" y="504084"/>
            <a:ext cx="9196312" cy="8569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057" y="485034"/>
            <a:ext cx="9475343" cy="884076"/>
          </a:xfrm>
          <a:effectLst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1800" b="1" spc="50" dirty="0" err="1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Стеклокерамические</a:t>
            </a:r>
            <a:r>
              <a:rPr lang="uk-UA" sz="14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18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варочные поверхности</a:t>
            </a:r>
            <a:endParaRPr lang="uk-UA" sz="1800" b="1" spc="50" dirty="0">
              <a:ln w="11430"/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Y:\Без имени-1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0704539" cy="5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01133" y="4916505"/>
            <a:ext cx="4745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</a:rPr>
              <a:t>ТЕХНИЧЕСКИЕ  ХАРАКТЕРИСТИКИ:</a:t>
            </a:r>
            <a:endParaRPr lang="ru-RU" sz="1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12544" y="145353"/>
            <a:ext cx="1093453" cy="1136806"/>
            <a:chOff x="0" y="24430"/>
            <a:chExt cx="1093453" cy="113680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24430"/>
              <a:ext cx="1093453" cy="113680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3" descr="Y:\лого Будпостач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04" y="129004"/>
              <a:ext cx="868569" cy="924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4573388" y="1461383"/>
            <a:ext cx="4745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</a:rPr>
              <a:t>Описание</a:t>
            </a:r>
            <a:endParaRPr lang="ru-RU" sz="1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94867" y="1690757"/>
            <a:ext cx="69864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76703" y="1715561"/>
            <a:ext cx="2527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dirty="0" smtClean="0"/>
              <a:t>4 зоны нагрева / 2 зоны нагрева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35475" y="2737418"/>
            <a:ext cx="52705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Преимущества – отличия от аналогов на рынке: </a:t>
            </a:r>
          </a:p>
          <a:p>
            <a:pPr fontAlgn="base"/>
            <a:r>
              <a:rPr lang="ru-RU" sz="1400" b="1" dirty="0"/>
              <a:t>индивидуальный таймер для каждой зоны нагрева</a:t>
            </a:r>
          </a:p>
          <a:p>
            <a:pPr fontAlgn="base"/>
            <a:r>
              <a:rPr lang="ru-RU" sz="1400" b="1" dirty="0"/>
              <a:t>функция Stop &amp; Go (пауза),</a:t>
            </a:r>
          </a:p>
          <a:p>
            <a:pPr fontAlgn="base"/>
            <a:r>
              <a:rPr lang="ru-RU" sz="1400" b="1" dirty="0"/>
              <a:t>сенсорное управление-ползунок</a:t>
            </a:r>
          </a:p>
          <a:p>
            <a:pPr fontAlgn="base"/>
            <a:r>
              <a:rPr lang="ru-RU" sz="1400" dirty="0" smtClean="0"/>
              <a:t>автоматическое </a:t>
            </a:r>
            <a:r>
              <a:rPr lang="ru-RU" sz="1400" dirty="0"/>
              <a:t>отключение</a:t>
            </a:r>
          </a:p>
          <a:p>
            <a:pPr fontAlgn="base"/>
            <a:r>
              <a:rPr lang="ru-RU" sz="1200" b="1" dirty="0"/>
              <a:t>2 зоны нагрева диаметром </a:t>
            </a:r>
            <a:r>
              <a:rPr lang="ru-RU" sz="1200" b="1" dirty="0" smtClean="0"/>
              <a:t>200 </a:t>
            </a:r>
            <a:r>
              <a:rPr lang="ru-RU" sz="1200" b="1" dirty="0"/>
              <a:t>мм ( у большинства аналогов диаметр 180 мм)</a:t>
            </a:r>
          </a:p>
          <a:p>
            <a:pPr fontAlgn="base"/>
            <a:endParaRPr lang="ru-RU" sz="1200" dirty="0" smtClean="0"/>
          </a:p>
          <a:p>
            <a:pPr fontAlgn="base"/>
            <a:endParaRPr lang="ru-RU" sz="12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96197"/>
            <a:ext cx="10693400" cy="454091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701836"/>
              </p:ext>
            </p:extLst>
          </p:nvPr>
        </p:nvGraphicFramePr>
        <p:xfrm>
          <a:off x="0" y="5301107"/>
          <a:ext cx="10693399" cy="23172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071">
                  <a:extLst>
                    <a:ext uri="{9D8B030D-6E8A-4147-A177-3AD203B41FA5}">
                      <a16:colId xmlns:a16="http://schemas.microsoft.com/office/drawing/2014/main" val="2073061867"/>
                    </a:ext>
                  </a:extLst>
                </a:gridCol>
                <a:gridCol w="613604">
                  <a:extLst>
                    <a:ext uri="{9D8B030D-6E8A-4147-A177-3AD203B41FA5}">
                      <a16:colId xmlns:a16="http://schemas.microsoft.com/office/drawing/2014/main" val="1994099496"/>
                    </a:ext>
                  </a:extLst>
                </a:gridCol>
                <a:gridCol w="637413">
                  <a:extLst>
                    <a:ext uri="{9D8B030D-6E8A-4147-A177-3AD203B41FA5}">
                      <a16:colId xmlns:a16="http://schemas.microsoft.com/office/drawing/2014/main" val="2384047653"/>
                    </a:ext>
                  </a:extLst>
                </a:gridCol>
                <a:gridCol w="713232">
                  <a:extLst>
                    <a:ext uri="{9D8B030D-6E8A-4147-A177-3AD203B41FA5}">
                      <a16:colId xmlns:a16="http://schemas.microsoft.com/office/drawing/2014/main" val="404980003"/>
                    </a:ext>
                  </a:extLst>
                </a:gridCol>
                <a:gridCol w="768096">
                  <a:extLst>
                    <a:ext uri="{9D8B030D-6E8A-4147-A177-3AD203B41FA5}">
                      <a16:colId xmlns:a16="http://schemas.microsoft.com/office/drawing/2014/main" val="553102267"/>
                    </a:ext>
                  </a:extLst>
                </a:gridCol>
                <a:gridCol w="758952">
                  <a:extLst>
                    <a:ext uri="{9D8B030D-6E8A-4147-A177-3AD203B41FA5}">
                      <a16:colId xmlns:a16="http://schemas.microsoft.com/office/drawing/2014/main" val="4087172042"/>
                    </a:ext>
                  </a:extLst>
                </a:gridCol>
                <a:gridCol w="3973384">
                  <a:extLst>
                    <a:ext uri="{9D8B030D-6E8A-4147-A177-3AD203B41FA5}">
                      <a16:colId xmlns:a16="http://schemas.microsoft.com/office/drawing/2014/main" val="2328849769"/>
                    </a:ext>
                  </a:extLst>
                </a:gridCol>
                <a:gridCol w="882080">
                  <a:extLst>
                    <a:ext uri="{9D8B030D-6E8A-4147-A177-3AD203B41FA5}">
                      <a16:colId xmlns:a16="http://schemas.microsoft.com/office/drawing/2014/main" val="199494705"/>
                    </a:ext>
                  </a:extLst>
                </a:gridCol>
                <a:gridCol w="859536">
                  <a:extLst>
                    <a:ext uri="{9D8B030D-6E8A-4147-A177-3AD203B41FA5}">
                      <a16:colId xmlns:a16="http://schemas.microsoft.com/office/drawing/2014/main" val="2915143812"/>
                    </a:ext>
                  </a:extLst>
                </a:gridCol>
                <a:gridCol w="891031">
                  <a:extLst>
                    <a:ext uri="{9D8B030D-6E8A-4147-A177-3AD203B41FA5}">
                      <a16:colId xmlns:a16="http://schemas.microsoft.com/office/drawing/2014/main" val="2780421254"/>
                    </a:ext>
                  </a:extLst>
                </a:gridCol>
              </a:tblGrid>
              <a:tr h="40723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 1 С</a:t>
                      </a: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Модель</a:t>
                      </a: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Цвет</a:t>
                      </a: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конфорок</a:t>
                      </a: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Мощность </a:t>
                      </a: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</a:t>
                      </a: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Функции</a:t>
                      </a: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Диаметр и мощность конфорок</a:t>
                      </a: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г. мм</a:t>
                      </a: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ш. мм</a:t>
                      </a: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51506999"/>
                  </a:ext>
                </a:extLst>
              </a:tr>
              <a:tr h="9264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89998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GPC 723 B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черный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 кВт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сенсорное - ползунок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 уровней мощности, индивидуальный таймер, функция Stop &amp; Go (пауза), индикатор остаточного тепла, блокировка от детей, защита от перегрева, автоматическое безопасное отключение, защита от перелива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2Х (200мм,1800Вт</a:t>
                      </a:r>
                      <a:r>
                        <a:rPr lang="ru-RU" sz="1000" u="none" strike="noStrike" dirty="0" smtClean="0">
                          <a:effectLst/>
                        </a:rPr>
                        <a:t>) 2Х  </a:t>
                      </a:r>
                      <a:r>
                        <a:rPr lang="ru-RU" sz="1000" u="none" strike="noStrike" dirty="0">
                          <a:effectLst/>
                        </a:rPr>
                        <a:t>(165мм,1200Вт)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590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00874764"/>
                  </a:ext>
                </a:extLst>
              </a:tr>
              <a:tr h="9264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89999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GPC 623 B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черный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 кВт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сенсорное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 уровней мощности, индивидуальный таймер, функция Stop &amp; Go (пауза), индикатор остаточного тепла, блокировка от детей, защита от перегрева, автоматическое безопасное отключение, защита от перелива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200мм,1800Вт 165мм,1200Вт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288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6" marR="7146" marT="7146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41227951"/>
                  </a:ext>
                </a:extLst>
              </a:tr>
            </a:tbl>
          </a:graphicData>
        </a:graphic>
      </p:graphicFrame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2360" y="638079"/>
            <a:ext cx="2950052" cy="4526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565" y="1014985"/>
            <a:ext cx="3364991" cy="33649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62" y="1225296"/>
            <a:ext cx="2954353" cy="295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7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76481"/>
            <a:ext cx="10681341" cy="36915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326324" y="504084"/>
            <a:ext cx="9196312" cy="8569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3647" y="523134"/>
            <a:ext cx="9475343" cy="884076"/>
          </a:xfrm>
          <a:effectLst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1800" b="1" spc="50" dirty="0" err="1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Варочная</a:t>
            </a:r>
            <a:r>
              <a:rPr lang="uk-UA" sz="18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1800" b="1" spc="50" dirty="0" err="1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поверхность</a:t>
            </a:r>
            <a:r>
              <a:rPr lang="uk-UA" sz="18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1800" b="1" spc="50" dirty="0" err="1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комбинированная</a:t>
            </a:r>
            <a:endParaRPr lang="uk-UA" sz="1800" b="1" spc="50" dirty="0">
              <a:ln w="11430"/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Y:\Без имени-1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0704539" cy="5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10583" y="4876881"/>
            <a:ext cx="4745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</a:rPr>
              <a:t>ТЕХНИЧЕСКИЕ  ХАРАКТЕРИСТИКИ:</a:t>
            </a:r>
            <a:endParaRPr lang="ru-RU" sz="1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12544" y="145353"/>
            <a:ext cx="1093453" cy="1136806"/>
            <a:chOff x="0" y="24430"/>
            <a:chExt cx="1093453" cy="113680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24430"/>
              <a:ext cx="1093453" cy="113680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3" descr="Y:\лого Будпостач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04" y="129004"/>
              <a:ext cx="868569" cy="924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4573388" y="1461383"/>
            <a:ext cx="4745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</a:rPr>
              <a:t>Описание</a:t>
            </a:r>
            <a:endParaRPr lang="ru-RU" sz="1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94867" y="1690757"/>
            <a:ext cx="69864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76702" y="1715561"/>
            <a:ext cx="60388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dirty="0" smtClean="0"/>
              <a:t>2 газовые конфорки + 2 электрические конфорки</a:t>
            </a:r>
          </a:p>
          <a:p>
            <a:pPr fontAlgn="base"/>
            <a:r>
              <a:rPr lang="ru-RU" sz="1200" dirty="0" smtClean="0"/>
              <a:t>Стеклокерамика</a:t>
            </a:r>
          </a:p>
          <a:p>
            <a:pPr fontAlgn="base"/>
            <a:r>
              <a:rPr lang="ru-RU" sz="1200" dirty="0" smtClean="0"/>
              <a:t>Автоподжиг</a:t>
            </a:r>
          </a:p>
          <a:p>
            <a:pPr fontAlgn="base"/>
            <a:r>
              <a:rPr lang="ru-RU" sz="1200" dirty="0" smtClean="0"/>
              <a:t>тип решеток – чугун</a:t>
            </a:r>
          </a:p>
          <a:p>
            <a:pPr fontAlgn="base"/>
            <a:r>
              <a:rPr lang="ru-RU" sz="1200" dirty="0" smtClean="0"/>
              <a:t> 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35475" y="2737418"/>
            <a:ext cx="5270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Преимущества: </a:t>
            </a:r>
          </a:p>
          <a:p>
            <a:pPr fontAlgn="base"/>
            <a:r>
              <a:rPr lang="ru-RU" sz="1200" b="1" dirty="0"/>
              <a:t>Рабочая поверхность – цельное стеклокерамическое стекло                                ( у аналогов комбинированная поверхность - закаленное стекло с врезанными стеклокерамическими нагревательными элементами)</a:t>
            </a:r>
          </a:p>
          <a:p>
            <a:pPr fontAlgn="base"/>
            <a:endParaRPr lang="ru-RU" sz="1200" b="1" dirty="0"/>
          </a:p>
          <a:p>
            <a:pPr fontAlgn="base"/>
            <a:r>
              <a:rPr lang="ru-RU" sz="1200" dirty="0"/>
              <a:t>Автоподжиг в ручке управления.</a:t>
            </a:r>
          </a:p>
          <a:p>
            <a:pPr fontAlgn="base"/>
            <a:endParaRPr lang="ru-RU" sz="1200" b="1" dirty="0" smtClean="0"/>
          </a:p>
          <a:p>
            <a:pPr fontAlgn="base"/>
            <a:endParaRPr lang="ru-RU" sz="1200" b="1" dirty="0" smtClean="0"/>
          </a:p>
          <a:p>
            <a:pPr fontAlgn="base"/>
            <a:endParaRPr lang="ru-RU" sz="1200" b="1" dirty="0" smtClean="0"/>
          </a:p>
          <a:p>
            <a:pPr fontAlgn="base"/>
            <a:endParaRPr lang="ru-RU" sz="1200" b="1" dirty="0" smtClean="0"/>
          </a:p>
          <a:p>
            <a:pPr fontAlgn="base"/>
            <a:endParaRPr lang="ru-RU" sz="1200" dirty="0" smtClean="0"/>
          </a:p>
          <a:p>
            <a:pPr fontAlgn="base"/>
            <a:endParaRPr lang="ru-RU" sz="1200" dirty="0" smtClean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728" y="1601121"/>
            <a:ext cx="3576319" cy="3061916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630553"/>
              </p:ext>
            </p:extLst>
          </p:nvPr>
        </p:nvGraphicFramePr>
        <p:xfrm>
          <a:off x="0" y="5467350"/>
          <a:ext cx="10693403" cy="21585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867870791"/>
                    </a:ext>
                  </a:extLst>
                </a:gridCol>
                <a:gridCol w="679675">
                  <a:extLst>
                    <a:ext uri="{9D8B030D-6E8A-4147-A177-3AD203B41FA5}">
                      <a16:colId xmlns:a16="http://schemas.microsoft.com/office/drawing/2014/main" val="2718139541"/>
                    </a:ext>
                  </a:extLst>
                </a:gridCol>
                <a:gridCol w="536477">
                  <a:extLst>
                    <a:ext uri="{9D8B030D-6E8A-4147-A177-3AD203B41FA5}">
                      <a16:colId xmlns:a16="http://schemas.microsoft.com/office/drawing/2014/main" val="172756461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10559301"/>
                    </a:ext>
                  </a:extLst>
                </a:gridCol>
                <a:gridCol w="649491">
                  <a:extLst>
                    <a:ext uri="{9D8B030D-6E8A-4147-A177-3AD203B41FA5}">
                      <a16:colId xmlns:a16="http://schemas.microsoft.com/office/drawing/2014/main" val="980400622"/>
                    </a:ext>
                  </a:extLst>
                </a:gridCol>
                <a:gridCol w="804405">
                  <a:extLst>
                    <a:ext uri="{9D8B030D-6E8A-4147-A177-3AD203B41FA5}">
                      <a16:colId xmlns:a16="http://schemas.microsoft.com/office/drawing/2014/main" val="3963802585"/>
                    </a:ext>
                  </a:extLst>
                </a:gridCol>
                <a:gridCol w="539496">
                  <a:extLst>
                    <a:ext uri="{9D8B030D-6E8A-4147-A177-3AD203B41FA5}">
                      <a16:colId xmlns:a16="http://schemas.microsoft.com/office/drawing/2014/main" val="1549174273"/>
                    </a:ext>
                  </a:extLst>
                </a:gridCol>
                <a:gridCol w="1042416">
                  <a:extLst>
                    <a:ext uri="{9D8B030D-6E8A-4147-A177-3AD203B41FA5}">
                      <a16:colId xmlns:a16="http://schemas.microsoft.com/office/drawing/2014/main" val="4166366162"/>
                    </a:ext>
                  </a:extLst>
                </a:gridCol>
                <a:gridCol w="932688">
                  <a:extLst>
                    <a:ext uri="{9D8B030D-6E8A-4147-A177-3AD203B41FA5}">
                      <a16:colId xmlns:a16="http://schemas.microsoft.com/office/drawing/2014/main" val="853157630"/>
                    </a:ext>
                  </a:extLst>
                </a:gridCol>
                <a:gridCol w="1353312">
                  <a:extLst>
                    <a:ext uri="{9D8B030D-6E8A-4147-A177-3AD203B41FA5}">
                      <a16:colId xmlns:a16="http://schemas.microsoft.com/office/drawing/2014/main" val="136967159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703342009"/>
                    </a:ext>
                  </a:extLst>
                </a:gridCol>
                <a:gridCol w="930072">
                  <a:extLst>
                    <a:ext uri="{9D8B030D-6E8A-4147-A177-3AD203B41FA5}">
                      <a16:colId xmlns:a16="http://schemas.microsoft.com/office/drawing/2014/main" val="78109833"/>
                    </a:ext>
                  </a:extLst>
                </a:gridCol>
                <a:gridCol w="523824">
                  <a:extLst>
                    <a:ext uri="{9D8B030D-6E8A-4147-A177-3AD203B41FA5}">
                      <a16:colId xmlns:a16="http://schemas.microsoft.com/office/drawing/2014/main" val="2159708815"/>
                    </a:ext>
                  </a:extLst>
                </a:gridCol>
                <a:gridCol w="552707">
                  <a:extLst>
                    <a:ext uri="{9D8B030D-6E8A-4147-A177-3AD203B41FA5}">
                      <a16:colId xmlns:a16="http://schemas.microsoft.com/office/drawing/2014/main" val="2851291866"/>
                    </a:ext>
                  </a:extLst>
                </a:gridCol>
              </a:tblGrid>
              <a:tr h="9169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 1 С</a:t>
                      </a:r>
                    </a:p>
                  </a:txBody>
                  <a:tcPr marL="5693" marR="5693" marT="569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Модель</a:t>
                      </a:r>
                    </a:p>
                  </a:txBody>
                  <a:tcPr marL="5693" marR="5693" marT="569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Цвет</a:t>
                      </a:r>
                    </a:p>
                  </a:txBody>
                  <a:tcPr marL="5693" marR="5693" marT="569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конфорок</a:t>
                      </a:r>
                    </a:p>
                  </a:txBody>
                  <a:tcPr marL="5693" marR="5693" marT="569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 контроль</a:t>
                      </a:r>
                    </a:p>
                  </a:txBody>
                  <a:tcPr marL="5693" marR="5693" marT="569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Материал поверхности</a:t>
                      </a:r>
                    </a:p>
                  </a:txBody>
                  <a:tcPr marL="5693" marR="5693" marT="569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решеток</a:t>
                      </a:r>
                    </a:p>
                  </a:txBody>
                  <a:tcPr marL="5693" marR="5693" marT="569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Функции</a:t>
                      </a:r>
                    </a:p>
                  </a:txBody>
                  <a:tcPr marL="5693" marR="5693" marT="569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Автоматический розжиг поверхности</a:t>
                      </a:r>
                    </a:p>
                  </a:txBody>
                  <a:tcPr marL="5693" marR="5693" marT="569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Мощность конфорок</a:t>
                      </a:r>
                    </a:p>
                  </a:txBody>
                  <a:tcPr marL="5693" marR="5693" marT="569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Комплектация</a:t>
                      </a:r>
                    </a:p>
                  </a:txBody>
                  <a:tcPr marL="5693" marR="5693" marT="569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Программы </a:t>
                      </a:r>
                    </a:p>
                  </a:txBody>
                  <a:tcPr marL="5693" marR="5693" marT="569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г. мм</a:t>
                      </a:r>
                    </a:p>
                  </a:txBody>
                  <a:tcPr marL="5693" marR="5693" marT="569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ш. мм</a:t>
                      </a:r>
                    </a:p>
                  </a:txBody>
                  <a:tcPr marL="5693" marR="5693" marT="569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28059890"/>
                  </a:ext>
                </a:extLst>
              </a:tr>
              <a:tr h="124159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89994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5693" marR="5693" marT="569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GPK 9412 BF </a:t>
                      </a:r>
                    </a:p>
                  </a:txBody>
                  <a:tcPr marL="5693" marR="5693" marT="569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черный</a:t>
                      </a:r>
                    </a:p>
                  </a:txBody>
                  <a:tcPr marL="5693" marR="5693" marT="569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</a:t>
                      </a:r>
                      <a:r>
                        <a:rPr lang="ru-RU" sz="10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 </a:t>
                      </a:r>
                      <a:r>
                        <a:rPr lang="ru-RU" sz="1000" b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3" marR="5693" marT="569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marL="5693" marR="5693" marT="569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Стеклокерамика</a:t>
                      </a:r>
                    </a:p>
                  </a:txBody>
                  <a:tcPr marL="5693" marR="5693" marT="569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Чугун</a:t>
                      </a:r>
                    </a:p>
                  </a:txBody>
                  <a:tcPr marL="5693" marR="5693" marT="569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уровней нагрева электрических зон</a:t>
                      </a:r>
                    </a:p>
                  </a:txBody>
                  <a:tcPr marL="5693" marR="5693" marT="569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marL="5693" marR="5693" marT="569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передняя левая 1,8 кВт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задняя левая 1,2 кВт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передняя правая 2,4 кВт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задняя правая 1,0 кВт</a:t>
                      </a:r>
                    </a:p>
                  </a:txBody>
                  <a:tcPr marL="5693" marR="5693" marT="569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инструкция, монтажный комплект</a:t>
                      </a:r>
                    </a:p>
                  </a:txBody>
                  <a:tcPr marL="5693" marR="5693" marT="569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Электроподжиг</a:t>
                      </a:r>
                    </a:p>
                  </a:txBody>
                  <a:tcPr marL="5693" marR="5693" marT="569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510</a:t>
                      </a:r>
                    </a:p>
                  </a:txBody>
                  <a:tcPr marL="5693" marR="5693" marT="569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584</a:t>
                      </a:r>
                    </a:p>
                  </a:txBody>
                  <a:tcPr marL="5693" marR="5693" marT="569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95921124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1776" y="638078"/>
            <a:ext cx="3059780" cy="46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0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76481"/>
            <a:ext cx="10681341" cy="36915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326324" y="504084"/>
            <a:ext cx="9196312" cy="8569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297" y="494559"/>
            <a:ext cx="9475343" cy="884076"/>
          </a:xfrm>
          <a:effectLst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18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                  </a:t>
            </a:r>
            <a:r>
              <a:rPr lang="uk-UA" sz="1800" b="1" spc="50" dirty="0" err="1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Вытяжки</a:t>
            </a:r>
            <a:endParaRPr lang="uk-UA" sz="1800" b="1" spc="50" dirty="0">
              <a:ln w="11430"/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Y:\Без имени-1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0704539" cy="5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72483" y="4849830"/>
            <a:ext cx="4745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</a:rPr>
              <a:t>ТЕХНИЧЕСКИЕ  ХАРАКТЕРИСТИКИ:</a:t>
            </a:r>
            <a:endParaRPr lang="ru-RU" sz="1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12544" y="145353"/>
            <a:ext cx="1093453" cy="1136806"/>
            <a:chOff x="0" y="24430"/>
            <a:chExt cx="1093453" cy="113680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24430"/>
              <a:ext cx="1093453" cy="113680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3" descr="Y:\лого Будпостач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04" y="129004"/>
              <a:ext cx="868569" cy="924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4573388" y="1461383"/>
            <a:ext cx="4745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</a:rPr>
              <a:t>Описание</a:t>
            </a:r>
            <a:endParaRPr lang="ru-RU" sz="1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94867" y="1690757"/>
            <a:ext cx="69864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76702" y="1715561"/>
            <a:ext cx="60388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dirty="0" smtClean="0"/>
              <a:t>Вытяжки кухонные :</a:t>
            </a:r>
          </a:p>
          <a:p>
            <a:pPr fontAlgn="base"/>
            <a:r>
              <a:rPr lang="ru-RU" sz="1200" dirty="0" smtClean="0"/>
              <a:t>Наклонная </a:t>
            </a:r>
          </a:p>
          <a:p>
            <a:pPr fontAlgn="base"/>
            <a:r>
              <a:rPr lang="ru-RU" sz="1200" dirty="0" smtClean="0"/>
              <a:t>Телескопическая</a:t>
            </a:r>
          </a:p>
          <a:p>
            <a:pPr fontAlgn="base"/>
            <a:r>
              <a:rPr lang="ru-RU" sz="1200" dirty="0" smtClean="0"/>
              <a:t>Купольная</a:t>
            </a:r>
          </a:p>
          <a:p>
            <a:pPr fontAlgn="base"/>
            <a:r>
              <a:rPr lang="ru-RU" sz="1200" dirty="0" smtClean="0"/>
              <a:t> 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35475" y="2537393"/>
            <a:ext cx="52705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Преимущества – отличия от аналогов на рынке: </a:t>
            </a:r>
          </a:p>
          <a:p>
            <a:pPr fontAlgn="base"/>
            <a:r>
              <a:rPr lang="ru-RU" sz="1400" dirty="0"/>
              <a:t>Фасад наклонной вытяжки выполнен полностью из стекла.</a:t>
            </a:r>
          </a:p>
          <a:p>
            <a:pPr fontAlgn="base"/>
            <a:r>
              <a:rPr lang="ru-RU" sz="1400" b="1" dirty="0"/>
              <a:t>Дистанционное управление</a:t>
            </a:r>
          </a:p>
          <a:p>
            <a:pPr fontAlgn="base"/>
            <a:r>
              <a:rPr lang="ru-RU" sz="1400" b="1" dirty="0"/>
              <a:t>Очень яркое освещение - 2 х 8 Вт </a:t>
            </a:r>
            <a:r>
              <a:rPr lang="ru-RU" sz="1400" b="1" dirty="0" smtClean="0"/>
              <a:t>LED</a:t>
            </a:r>
            <a:endParaRPr lang="ru-RU" sz="1400" b="1" dirty="0"/>
          </a:p>
          <a:p>
            <a:pPr fontAlgn="base"/>
            <a:r>
              <a:rPr lang="ru-RU" sz="1400" b="1" dirty="0"/>
              <a:t>Телескопическая и наклонная вытяжки имеют высокую мощность для своей ценовой категории. </a:t>
            </a:r>
            <a:endParaRPr lang="ru-RU" sz="1400" b="1" dirty="0" smtClean="0"/>
          </a:p>
          <a:p>
            <a:pPr fontAlgn="base"/>
            <a:r>
              <a:rPr lang="ru-RU" sz="1400" b="1" dirty="0" smtClean="0"/>
              <a:t>Качество </a:t>
            </a:r>
            <a:r>
              <a:rPr lang="ru-RU" sz="1400" b="1" dirty="0"/>
              <a:t>наклонной и телескопической вытяжки значительно выше, чем у конкурентов в данной ценовой категории (завальцовка корпуса, качество алюминиевых фильтров, освещение)</a:t>
            </a:r>
          </a:p>
          <a:p>
            <a:pPr fontAlgn="base"/>
            <a:endParaRPr lang="ru-RU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394327"/>
              </p:ext>
            </p:extLst>
          </p:nvPr>
        </p:nvGraphicFramePr>
        <p:xfrm>
          <a:off x="0" y="5513387"/>
          <a:ext cx="10693399" cy="2213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283">
                  <a:extLst>
                    <a:ext uri="{9D8B030D-6E8A-4147-A177-3AD203B41FA5}">
                      <a16:colId xmlns:a16="http://schemas.microsoft.com/office/drawing/2014/main" val="4237903243"/>
                    </a:ext>
                  </a:extLst>
                </a:gridCol>
                <a:gridCol w="940079">
                  <a:extLst>
                    <a:ext uri="{9D8B030D-6E8A-4147-A177-3AD203B41FA5}">
                      <a16:colId xmlns:a16="http://schemas.microsoft.com/office/drawing/2014/main" val="2969800285"/>
                    </a:ext>
                  </a:extLst>
                </a:gridCol>
                <a:gridCol w="972872">
                  <a:extLst>
                    <a:ext uri="{9D8B030D-6E8A-4147-A177-3AD203B41FA5}">
                      <a16:colId xmlns:a16="http://schemas.microsoft.com/office/drawing/2014/main" val="2220602060"/>
                    </a:ext>
                  </a:extLst>
                </a:gridCol>
                <a:gridCol w="666800">
                  <a:extLst>
                    <a:ext uri="{9D8B030D-6E8A-4147-A177-3AD203B41FA5}">
                      <a16:colId xmlns:a16="http://schemas.microsoft.com/office/drawing/2014/main" val="3819291138"/>
                    </a:ext>
                  </a:extLst>
                </a:gridCol>
                <a:gridCol w="929148">
                  <a:extLst>
                    <a:ext uri="{9D8B030D-6E8A-4147-A177-3AD203B41FA5}">
                      <a16:colId xmlns:a16="http://schemas.microsoft.com/office/drawing/2014/main" val="2983836103"/>
                    </a:ext>
                  </a:extLst>
                </a:gridCol>
                <a:gridCol w="863561">
                  <a:extLst>
                    <a:ext uri="{9D8B030D-6E8A-4147-A177-3AD203B41FA5}">
                      <a16:colId xmlns:a16="http://schemas.microsoft.com/office/drawing/2014/main" val="1512096133"/>
                    </a:ext>
                  </a:extLst>
                </a:gridCol>
                <a:gridCol w="885423">
                  <a:extLst>
                    <a:ext uri="{9D8B030D-6E8A-4147-A177-3AD203B41FA5}">
                      <a16:colId xmlns:a16="http://schemas.microsoft.com/office/drawing/2014/main" val="262278063"/>
                    </a:ext>
                  </a:extLst>
                </a:gridCol>
                <a:gridCol w="910019">
                  <a:extLst>
                    <a:ext uri="{9D8B030D-6E8A-4147-A177-3AD203B41FA5}">
                      <a16:colId xmlns:a16="http://schemas.microsoft.com/office/drawing/2014/main" val="4225029245"/>
                    </a:ext>
                  </a:extLst>
                </a:gridCol>
                <a:gridCol w="1508499">
                  <a:extLst>
                    <a:ext uri="{9D8B030D-6E8A-4147-A177-3AD203B41FA5}">
                      <a16:colId xmlns:a16="http://schemas.microsoft.com/office/drawing/2014/main" val="2431647082"/>
                    </a:ext>
                  </a:extLst>
                </a:gridCol>
                <a:gridCol w="852630">
                  <a:extLst>
                    <a:ext uri="{9D8B030D-6E8A-4147-A177-3AD203B41FA5}">
                      <a16:colId xmlns:a16="http://schemas.microsoft.com/office/drawing/2014/main" val="2234579188"/>
                    </a:ext>
                  </a:extLst>
                </a:gridCol>
                <a:gridCol w="524695">
                  <a:extLst>
                    <a:ext uri="{9D8B030D-6E8A-4147-A177-3AD203B41FA5}">
                      <a16:colId xmlns:a16="http://schemas.microsoft.com/office/drawing/2014/main" val="2902178308"/>
                    </a:ext>
                  </a:extLst>
                </a:gridCol>
                <a:gridCol w="524695">
                  <a:extLst>
                    <a:ext uri="{9D8B030D-6E8A-4147-A177-3AD203B41FA5}">
                      <a16:colId xmlns:a16="http://schemas.microsoft.com/office/drawing/2014/main" val="2376262925"/>
                    </a:ext>
                  </a:extLst>
                </a:gridCol>
                <a:gridCol w="524695">
                  <a:extLst>
                    <a:ext uri="{9D8B030D-6E8A-4147-A177-3AD203B41FA5}">
                      <a16:colId xmlns:a16="http://schemas.microsoft.com/office/drawing/2014/main" val="953902008"/>
                    </a:ext>
                  </a:extLst>
                </a:gridCol>
              </a:tblGrid>
              <a:tr h="50152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 1 С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Модель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Цвет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Продуктивность м3/ч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Жировой фильтр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Угольный фильтр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освещения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Режим работы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управления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Размер, г. мм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Размер, ш. мм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Размер, в. мм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52807245"/>
                  </a:ext>
                </a:extLst>
              </a:tr>
              <a:tr h="3092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89980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GVN 321 B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Наклонная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черный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алюминиевый кассетный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 заказ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х 8 Вт LED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отвод воздуха рециркуляция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сенсорное  дистанционное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350 -950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15132927"/>
                  </a:ext>
                </a:extLst>
              </a:tr>
              <a:tr h="3092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90002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GVT</a:t>
                      </a: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 B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Телескопическая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черный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алюминиевый кассетный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 заказ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х 1,5 Вт LED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отвод воздуха рециркуляция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кнопочный механический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595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45601809"/>
                  </a:ext>
                </a:extLst>
              </a:tr>
              <a:tr h="3092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90003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GVT 134 I 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Телескопическая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нержавеющая сталь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алюминиевый кассетный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 заказ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х 1,5 Вт LED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отвод воздуха рециркуляция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кнопочный механический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595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90687995"/>
                  </a:ext>
                </a:extLst>
              </a:tr>
              <a:tr h="3092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90004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GVK 214 W 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купольная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белый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алюминиевый кассетный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 заказ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х 2 Вт LED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отвод воздуха рециркуляция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кнопочный механический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480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595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73059972"/>
                  </a:ext>
                </a:extLst>
              </a:tr>
              <a:tr h="3092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90006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GVK 234 I 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купольная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нержавеющая сталь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алюминиевый кассетный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 заказ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х 2 Вт LED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отвод воздуха рециркуляция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кнопочный механический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480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595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073" marR="7073" marT="7073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1602378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88" y="3730752"/>
            <a:ext cx="1389095" cy="1463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0989" y="4151376"/>
            <a:ext cx="504372" cy="96332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1776" y="638078"/>
            <a:ext cx="3059780" cy="4695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533879"/>
            <a:ext cx="1636776" cy="8229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972" y="2423126"/>
            <a:ext cx="1892764" cy="13616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29" y="2285999"/>
            <a:ext cx="2448751" cy="163331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26" y="1316736"/>
            <a:ext cx="1951354" cy="130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дготовка к Осен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18980</TotalTime>
  <Words>1339</Words>
  <Application>Microsoft Office PowerPoint</Application>
  <PresentationFormat>Произвольный</PresentationFormat>
  <Paragraphs>472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Подготовка к Осени</vt:lpstr>
      <vt:lpstr>     ВСТРАИВАЕМАЯ ТЕХНИКА</vt:lpstr>
      <vt:lpstr>  Духовые шкафы    </vt:lpstr>
      <vt:lpstr>Газовые варочные поверхности</vt:lpstr>
      <vt:lpstr>Газовая варочная поверхность</vt:lpstr>
      <vt:lpstr>Газовые варочные поверхности</vt:lpstr>
      <vt:lpstr>     Индукционные варочные поверхности</vt:lpstr>
      <vt:lpstr>Стеклокерамические варочные поверхности</vt:lpstr>
      <vt:lpstr>Варочная поверхность комбинированная</vt:lpstr>
      <vt:lpstr>                  Вытяжки</vt:lpstr>
      <vt:lpstr>                              СТЕНДЫ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СЕЗОННЫЕ ПРОДУКТЫ</dc:title>
  <dc:creator>Admin</dc:creator>
  <cp:lastModifiedBy>Дмитрий Шинкарев</cp:lastModifiedBy>
  <cp:revision>802</cp:revision>
  <cp:lastPrinted>2018-06-20T12:02:43Z</cp:lastPrinted>
  <dcterms:created xsi:type="dcterms:W3CDTF">2014-08-22T05:57:17Z</dcterms:created>
  <dcterms:modified xsi:type="dcterms:W3CDTF">2019-11-05T14:45:09Z</dcterms:modified>
</cp:coreProperties>
</file>